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6" r:id="rId7"/>
    <p:sldId id="267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8" r:id="rId222"/>
    <p:sldId id="489" r:id="rId223"/>
    <p:sldId id="490" r:id="rId224"/>
    <p:sldId id="491" r:id="rId225"/>
    <p:sldId id="492" r:id="rId226"/>
    <p:sldId id="493" r:id="rId227"/>
    <p:sldId id="494" r:id="rId228"/>
    <p:sldId id="495" r:id="rId229"/>
    <p:sldId id="496" r:id="rId230"/>
    <p:sldId id="497" r:id="rId231"/>
    <p:sldId id="498" r:id="rId232"/>
    <p:sldId id="499" r:id="rId233"/>
    <p:sldId id="500" r:id="rId234"/>
    <p:sldId id="501" r:id="rId235"/>
    <p:sldId id="502" r:id="rId236"/>
    <p:sldId id="503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4" r:id="rId248"/>
    <p:sldId id="515" r:id="rId249"/>
    <p:sldId id="516" r:id="rId250"/>
    <p:sldId id="517" r:id="rId251"/>
    <p:sldId id="518" r:id="rId252"/>
    <p:sldId id="519" r:id="rId253"/>
    <p:sldId id="520" r:id="rId254"/>
    <p:sldId id="521" r:id="rId255"/>
    <p:sldId id="522" r:id="rId256"/>
    <p:sldId id="523" r:id="rId257"/>
    <p:sldId id="524" r:id="rId258"/>
    <p:sldId id="525" r:id="rId259"/>
    <p:sldId id="526" r:id="rId260"/>
    <p:sldId id="527" r:id="rId261"/>
    <p:sldId id="528" r:id="rId262"/>
    <p:sldId id="529" r:id="rId263"/>
    <p:sldId id="530" r:id="rId264"/>
    <p:sldId id="531" r:id="rId265"/>
    <p:sldId id="532" r:id="rId266"/>
    <p:sldId id="533" r:id="rId267"/>
    <p:sldId id="534" r:id="rId268"/>
    <p:sldId id="535" r:id="rId269"/>
    <p:sldId id="536" r:id="rId270"/>
    <p:sldId id="537" r:id="rId271"/>
    <p:sldId id="538" r:id="rId272"/>
    <p:sldId id="539" r:id="rId273"/>
    <p:sldId id="540" r:id="rId274"/>
    <p:sldId id="541" r:id="rId275"/>
    <p:sldId id="542" r:id="rId276"/>
    <p:sldId id="543" r:id="rId277"/>
    <p:sldId id="544" r:id="rId278"/>
    <p:sldId id="545" r:id="rId279"/>
    <p:sldId id="546" r:id="rId280"/>
    <p:sldId id="547" r:id="rId281"/>
    <p:sldId id="548" r:id="rId282"/>
    <p:sldId id="549" r:id="rId283"/>
    <p:sldId id="550" r:id="rId284"/>
    <p:sldId id="551" r:id="rId285"/>
    <p:sldId id="552" r:id="rId286"/>
    <p:sldId id="553" r:id="rId287"/>
    <p:sldId id="554" r:id="rId288"/>
    <p:sldId id="555" r:id="rId289"/>
    <p:sldId id="556" r:id="rId290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2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presProps" Target="pres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viewProps" Target="view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theme" Target="theme/theme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840" y="586740"/>
            <a:ext cx="9080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490" y="1630679"/>
            <a:ext cx="9100819" cy="5231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5508110/why-is-this-program-erroneously-rejected-by-three-c-compilers" TargetMode="External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5508110/why-is-this-program-erroneously-rejected-by-three-c-compiler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5508110/why-is-this-program-erroneously-rejected-by-three-c-compiler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python.org/reference/lexical_analysis.html" TargetMode="Externa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middle.last@mail.site.org" TargetMode="External"/><Relationship Id="rId2" Type="http://schemas.openxmlformats.org/officeDocument/2006/relationships/hyperlink" Target="mailto:cs143@cs.stanfor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ack.obama@whitehouse.gov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1789" y="2969259"/>
            <a:ext cx="68306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585" dirty="0"/>
              <a:t>Lexical</a:t>
            </a:r>
            <a:r>
              <a:rPr sz="6600" spc="565" dirty="0"/>
              <a:t> </a:t>
            </a:r>
            <a:r>
              <a:rPr sz="6600" spc="495" dirty="0"/>
              <a:t>Analysis</a:t>
            </a:r>
            <a:endParaRPr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4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317646" y="2746"/>
                </a:lnTo>
                <a:lnTo>
                  <a:pt x="272856" y="10788"/>
                </a:lnTo>
                <a:lnTo>
                  <a:pt x="230415" y="23832"/>
                </a:lnTo>
                <a:lnTo>
                  <a:pt x="190616" y="41583"/>
                </a:lnTo>
                <a:lnTo>
                  <a:pt x="153754" y="63745"/>
                </a:lnTo>
                <a:lnTo>
                  <a:pt x="120126" y="90024"/>
                </a:lnTo>
                <a:lnTo>
                  <a:pt x="90024" y="120126"/>
                </a:lnTo>
                <a:lnTo>
                  <a:pt x="63745" y="153754"/>
                </a:lnTo>
                <a:lnTo>
                  <a:pt x="41583" y="190616"/>
                </a:lnTo>
                <a:lnTo>
                  <a:pt x="23832" y="230415"/>
                </a:lnTo>
                <a:lnTo>
                  <a:pt x="10788" y="272856"/>
                </a:lnTo>
                <a:lnTo>
                  <a:pt x="2746" y="317646"/>
                </a:lnTo>
                <a:lnTo>
                  <a:pt x="0" y="364489"/>
                </a:lnTo>
                <a:lnTo>
                  <a:pt x="2746" y="411354"/>
                </a:lnTo>
                <a:lnTo>
                  <a:pt x="10788" y="456204"/>
                </a:lnTo>
                <a:lnTo>
                  <a:pt x="23832" y="498736"/>
                </a:lnTo>
                <a:lnTo>
                  <a:pt x="41583" y="538650"/>
                </a:lnTo>
                <a:lnTo>
                  <a:pt x="63745" y="575644"/>
                </a:lnTo>
                <a:lnTo>
                  <a:pt x="90024" y="609415"/>
                </a:lnTo>
                <a:lnTo>
                  <a:pt x="120126" y="639663"/>
                </a:lnTo>
                <a:lnTo>
                  <a:pt x="153754" y="666085"/>
                </a:lnTo>
                <a:lnTo>
                  <a:pt x="190616" y="688379"/>
                </a:lnTo>
                <a:lnTo>
                  <a:pt x="230415" y="706245"/>
                </a:lnTo>
                <a:lnTo>
                  <a:pt x="272856" y="719380"/>
                </a:lnTo>
                <a:lnTo>
                  <a:pt x="317646" y="727482"/>
                </a:lnTo>
                <a:lnTo>
                  <a:pt x="364489" y="730250"/>
                </a:lnTo>
                <a:lnTo>
                  <a:pt x="411604" y="727482"/>
                </a:lnTo>
                <a:lnTo>
                  <a:pt x="456623" y="719380"/>
                </a:lnTo>
                <a:lnTo>
                  <a:pt x="499256" y="706245"/>
                </a:lnTo>
                <a:lnTo>
                  <a:pt x="539212" y="688379"/>
                </a:lnTo>
                <a:lnTo>
                  <a:pt x="576199" y="666085"/>
                </a:lnTo>
                <a:lnTo>
                  <a:pt x="609925" y="639663"/>
                </a:lnTo>
                <a:lnTo>
                  <a:pt x="640100" y="609415"/>
                </a:lnTo>
                <a:lnTo>
                  <a:pt x="666432" y="575644"/>
                </a:lnTo>
                <a:lnTo>
                  <a:pt x="688629" y="538650"/>
                </a:lnTo>
                <a:lnTo>
                  <a:pt x="706401" y="498736"/>
                </a:lnTo>
                <a:lnTo>
                  <a:pt x="719456" y="456204"/>
                </a:lnTo>
                <a:lnTo>
                  <a:pt x="727503" y="411354"/>
                </a:lnTo>
                <a:lnTo>
                  <a:pt x="730250" y="364489"/>
                </a:lnTo>
                <a:lnTo>
                  <a:pt x="727503" y="317646"/>
                </a:lnTo>
                <a:lnTo>
                  <a:pt x="719456" y="272856"/>
                </a:lnTo>
                <a:lnTo>
                  <a:pt x="706401" y="230415"/>
                </a:lnTo>
                <a:lnTo>
                  <a:pt x="688629" y="190616"/>
                </a:lnTo>
                <a:lnTo>
                  <a:pt x="666432" y="153754"/>
                </a:lnTo>
                <a:lnTo>
                  <a:pt x="640100" y="120126"/>
                </a:lnTo>
                <a:lnTo>
                  <a:pt x="609925" y="90024"/>
                </a:lnTo>
                <a:lnTo>
                  <a:pt x="576199" y="63745"/>
                </a:lnTo>
                <a:lnTo>
                  <a:pt x="539212" y="41583"/>
                </a:lnTo>
                <a:lnTo>
                  <a:pt x="499256" y="23832"/>
                </a:lnTo>
                <a:lnTo>
                  <a:pt x="456623" y="10788"/>
                </a:lnTo>
                <a:lnTo>
                  <a:pt x="411604" y="2746"/>
                </a:lnTo>
                <a:lnTo>
                  <a:pt x="36448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474209" y="5666740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5486399" y="0"/>
                </a:moveTo>
                <a:lnTo>
                  <a:pt x="0" y="0"/>
                </a:lnTo>
                <a:lnTo>
                  <a:pt x="0" y="1774190"/>
                </a:lnTo>
                <a:lnTo>
                  <a:pt x="5486399" y="177419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4209" y="5666740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2743199" y="1774190"/>
                </a:moveTo>
                <a:lnTo>
                  <a:pt x="0" y="1774190"/>
                </a:lnTo>
                <a:lnTo>
                  <a:pt x="0" y="0"/>
                </a:lnTo>
                <a:lnTo>
                  <a:pt x="5486399" y="0"/>
                </a:lnTo>
                <a:lnTo>
                  <a:pt x="5486399" y="1774190"/>
                </a:lnTo>
                <a:lnTo>
                  <a:pt x="2743199" y="177419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6259" y="5558790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5486399" y="0"/>
                </a:moveTo>
                <a:lnTo>
                  <a:pt x="0" y="0"/>
                </a:lnTo>
                <a:lnTo>
                  <a:pt x="0" y="1774190"/>
                </a:lnTo>
                <a:lnTo>
                  <a:pt x="5486399" y="177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66259" y="5558790"/>
            <a:ext cx="5486400" cy="1774189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71450" marR="167640" algn="ctr">
              <a:lnSpc>
                <a:spcPts val="3260"/>
              </a:lnSpc>
              <a:spcBef>
                <a:spcPts val="100"/>
              </a:spcBef>
              <a:tabLst>
                <a:tab pos="840740" algn="l"/>
                <a:tab pos="1022985" algn="l"/>
                <a:tab pos="1382395" algn="l"/>
                <a:tab pos="1847214" algn="l"/>
                <a:tab pos="1905635" algn="l"/>
                <a:tab pos="2795905" algn="l"/>
                <a:tab pos="3425190" algn="l"/>
                <a:tab pos="4138295" algn="l"/>
                <a:tab pos="4665345" algn="l"/>
                <a:tab pos="4845685" algn="l"/>
              </a:tabLst>
            </a:pP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30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25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r>
              <a:rPr sz="2000" spc="11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17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7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35" dirty="0">
                <a:solidFill>
                  <a:srgbClr val="3B3B3B"/>
                </a:solidFill>
                <a:latin typeface="Arial"/>
                <a:cs typeface="Arial"/>
              </a:rPr>
              <a:t>cle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30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2000" spc="10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s  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state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	</a:t>
            </a:r>
            <a:r>
              <a:rPr sz="2000" spc="60" dirty="0">
                <a:solidFill>
                  <a:srgbClr val="3B3B3B"/>
                </a:solidFill>
                <a:latin typeface="Arial"/>
                <a:cs typeface="Arial"/>
              </a:rPr>
              <a:t>an	</a:t>
            </a:r>
            <a:r>
              <a:rPr sz="2000" b="1" spc="195" dirty="0">
                <a:solidFill>
                  <a:srgbClr val="0000FF"/>
                </a:solidFill>
                <a:latin typeface="Arial"/>
                <a:cs typeface="Arial"/>
              </a:rPr>
              <a:t>accepting	</a:t>
            </a:r>
            <a:r>
              <a:rPr sz="2000" b="1" spc="320" dirty="0">
                <a:solidFill>
                  <a:srgbClr val="0000FF"/>
                </a:solidFill>
                <a:latin typeface="Arial"/>
                <a:cs typeface="Arial"/>
              </a:rPr>
              <a:t>state</a:t>
            </a:r>
            <a:r>
              <a:rPr sz="2000" spc="320" dirty="0">
                <a:solidFill>
                  <a:srgbClr val="0000FF"/>
                </a:solidFill>
                <a:latin typeface="Arial"/>
                <a:cs typeface="Arial"/>
              </a:rPr>
              <a:t>.	</a:t>
            </a:r>
            <a:r>
              <a:rPr sz="2000" spc="170" dirty="0">
                <a:solidFill>
                  <a:srgbClr val="3B3B3B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94005" marR="292735" algn="ctr">
              <a:lnSpc>
                <a:spcPts val="3229"/>
              </a:lnSpc>
              <a:spcBef>
                <a:spcPts val="25"/>
              </a:spcBef>
              <a:tabLst>
                <a:tab pos="1078865" algn="l"/>
                <a:tab pos="1469390" algn="l"/>
                <a:tab pos="1863089" algn="l"/>
                <a:tab pos="1932305" algn="l"/>
                <a:tab pos="3039110" algn="l"/>
                <a:tab pos="3388995" algn="l"/>
                <a:tab pos="3629025" algn="l"/>
                <a:tab pos="4591685" algn="l"/>
                <a:tab pos="4983480" algn="l"/>
              </a:tabLst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ma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a</a:t>
            </a:r>
            <a:r>
              <a:rPr sz="2000" spc="130" dirty="0">
                <a:solidFill>
                  <a:srgbClr val="3B3B3B"/>
                </a:solidFill>
                <a:latin typeface="Arial"/>
                <a:cs typeface="Arial"/>
              </a:rPr>
              <a:t>cce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7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295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69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  </a:t>
            </a:r>
            <a:r>
              <a:rPr sz="2000" spc="130" dirty="0">
                <a:solidFill>
                  <a:srgbClr val="3B3B3B"/>
                </a:solidFill>
                <a:latin typeface="Arial"/>
                <a:cs typeface="Arial"/>
              </a:rPr>
              <a:t>ends	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in	</a:t>
            </a:r>
            <a:r>
              <a:rPr sz="2000" spc="65" dirty="0">
                <a:solidFill>
                  <a:srgbClr val="3B3B3B"/>
                </a:solidFill>
                <a:latin typeface="Arial"/>
                <a:cs typeface="Arial"/>
              </a:rPr>
              <a:t>an	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accepting	</a:t>
            </a:r>
            <a:r>
              <a:rPr sz="2000" spc="265" dirty="0">
                <a:solidFill>
                  <a:srgbClr val="3B3B3B"/>
                </a:solidFill>
                <a:latin typeface="Arial"/>
                <a:cs typeface="Arial"/>
              </a:rPr>
              <a:t>state.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09459" y="3197860"/>
            <a:ext cx="882650" cy="2360930"/>
          </a:xfrm>
          <a:custGeom>
            <a:avLst/>
            <a:gdLst/>
            <a:ahLst/>
            <a:cxnLst/>
            <a:rect l="l" t="t" r="r" b="b"/>
            <a:pathLst>
              <a:path w="882650" h="2360929">
                <a:moveTo>
                  <a:pt x="0" y="2360929"/>
                </a:moveTo>
                <a:lnTo>
                  <a:pt x="554" y="2264024"/>
                </a:lnTo>
                <a:lnTo>
                  <a:pt x="2197" y="2171819"/>
                </a:lnTo>
                <a:lnTo>
                  <a:pt x="4893" y="2084186"/>
                </a:lnTo>
                <a:lnTo>
                  <a:pt x="8610" y="2000997"/>
                </a:lnTo>
                <a:lnTo>
                  <a:pt x="13314" y="1922123"/>
                </a:lnTo>
                <a:lnTo>
                  <a:pt x="18970" y="1847435"/>
                </a:lnTo>
                <a:lnTo>
                  <a:pt x="25546" y="1776806"/>
                </a:lnTo>
                <a:lnTo>
                  <a:pt x="33008" y="1710107"/>
                </a:lnTo>
                <a:lnTo>
                  <a:pt x="41322" y="1647210"/>
                </a:lnTo>
                <a:lnTo>
                  <a:pt x="50454" y="1587986"/>
                </a:lnTo>
                <a:lnTo>
                  <a:pt x="60371" y="1532308"/>
                </a:lnTo>
                <a:lnTo>
                  <a:pt x="71040" y="1480046"/>
                </a:lnTo>
                <a:lnTo>
                  <a:pt x="82426" y="1431072"/>
                </a:lnTo>
                <a:lnTo>
                  <a:pt x="94497" y="1385258"/>
                </a:lnTo>
                <a:lnTo>
                  <a:pt x="107218" y="1342475"/>
                </a:lnTo>
                <a:lnTo>
                  <a:pt x="120555" y="1302596"/>
                </a:lnTo>
                <a:lnTo>
                  <a:pt x="134476" y="1265492"/>
                </a:lnTo>
                <a:lnTo>
                  <a:pt x="163933" y="1199094"/>
                </a:lnTo>
                <a:lnTo>
                  <a:pt x="195319" y="1142255"/>
                </a:lnTo>
                <a:lnTo>
                  <a:pt x="228365" y="1093948"/>
                </a:lnTo>
                <a:lnTo>
                  <a:pt x="262803" y="1053146"/>
                </a:lnTo>
                <a:lnTo>
                  <a:pt x="298363" y="1018823"/>
                </a:lnTo>
                <a:lnTo>
                  <a:pt x="334776" y="989950"/>
                </a:lnTo>
                <a:lnTo>
                  <a:pt x="371773" y="965502"/>
                </a:lnTo>
                <a:lnTo>
                  <a:pt x="409086" y="944451"/>
                </a:lnTo>
                <a:lnTo>
                  <a:pt x="446445" y="925771"/>
                </a:lnTo>
                <a:lnTo>
                  <a:pt x="483581" y="908434"/>
                </a:lnTo>
                <a:lnTo>
                  <a:pt x="501982" y="899949"/>
                </a:lnTo>
                <a:lnTo>
                  <a:pt x="520226" y="891415"/>
                </a:lnTo>
                <a:lnTo>
                  <a:pt x="556110" y="873684"/>
                </a:lnTo>
                <a:lnTo>
                  <a:pt x="590964" y="854217"/>
                </a:lnTo>
                <a:lnTo>
                  <a:pt x="624520" y="831986"/>
                </a:lnTo>
                <a:lnTo>
                  <a:pt x="656507" y="805963"/>
                </a:lnTo>
                <a:lnTo>
                  <a:pt x="709577" y="749471"/>
                </a:lnTo>
                <a:lnTo>
                  <a:pt x="742948" y="706879"/>
                </a:lnTo>
                <a:lnTo>
                  <a:pt x="772154" y="663545"/>
                </a:lnTo>
                <a:lnTo>
                  <a:pt x="797404" y="619580"/>
                </a:lnTo>
                <a:lnTo>
                  <a:pt x="818911" y="575095"/>
                </a:lnTo>
                <a:lnTo>
                  <a:pt x="836882" y="530201"/>
                </a:lnTo>
                <a:lnTo>
                  <a:pt x="851530" y="485009"/>
                </a:lnTo>
                <a:lnTo>
                  <a:pt x="863065" y="439630"/>
                </a:lnTo>
                <a:lnTo>
                  <a:pt x="871696" y="394176"/>
                </a:lnTo>
                <a:lnTo>
                  <a:pt x="877634" y="348756"/>
                </a:lnTo>
                <a:lnTo>
                  <a:pt x="881090" y="303484"/>
                </a:lnTo>
                <a:lnTo>
                  <a:pt x="882273" y="258468"/>
                </a:lnTo>
                <a:lnTo>
                  <a:pt x="881395" y="213821"/>
                </a:lnTo>
                <a:lnTo>
                  <a:pt x="878665" y="169653"/>
                </a:lnTo>
                <a:lnTo>
                  <a:pt x="874295" y="126076"/>
                </a:lnTo>
                <a:lnTo>
                  <a:pt x="868493" y="83201"/>
                </a:lnTo>
                <a:lnTo>
                  <a:pt x="861471" y="41138"/>
                </a:lnTo>
                <a:lnTo>
                  <a:pt x="85344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7319" y="2978150"/>
            <a:ext cx="271780" cy="298450"/>
          </a:xfrm>
          <a:custGeom>
            <a:avLst/>
            <a:gdLst/>
            <a:ahLst/>
            <a:cxnLst/>
            <a:rect l="l" t="t" r="r" b="b"/>
            <a:pathLst>
              <a:path w="271779" h="298450">
                <a:moveTo>
                  <a:pt x="17779" y="0"/>
                </a:moveTo>
                <a:lnTo>
                  <a:pt x="11429" y="1270"/>
                </a:lnTo>
                <a:lnTo>
                  <a:pt x="5079" y="5079"/>
                </a:lnTo>
                <a:lnTo>
                  <a:pt x="1270" y="8889"/>
                </a:lnTo>
                <a:lnTo>
                  <a:pt x="0" y="16510"/>
                </a:lnTo>
                <a:lnTo>
                  <a:pt x="0" y="22860"/>
                </a:lnTo>
                <a:lnTo>
                  <a:pt x="3809" y="27939"/>
                </a:lnTo>
                <a:lnTo>
                  <a:pt x="140970" y="290829"/>
                </a:lnTo>
                <a:lnTo>
                  <a:pt x="143509" y="292100"/>
                </a:lnTo>
                <a:lnTo>
                  <a:pt x="144779" y="293370"/>
                </a:lnTo>
                <a:lnTo>
                  <a:pt x="149859" y="297179"/>
                </a:lnTo>
                <a:lnTo>
                  <a:pt x="156209" y="298450"/>
                </a:lnTo>
                <a:lnTo>
                  <a:pt x="162559" y="297179"/>
                </a:lnTo>
                <a:lnTo>
                  <a:pt x="167639" y="293370"/>
                </a:lnTo>
                <a:lnTo>
                  <a:pt x="170179" y="289560"/>
                </a:lnTo>
                <a:lnTo>
                  <a:pt x="171450" y="284479"/>
                </a:lnTo>
                <a:lnTo>
                  <a:pt x="171450" y="279400"/>
                </a:lnTo>
                <a:lnTo>
                  <a:pt x="170179" y="274320"/>
                </a:lnTo>
                <a:lnTo>
                  <a:pt x="63500" y="73660"/>
                </a:lnTo>
                <a:lnTo>
                  <a:pt x="118001" y="73660"/>
                </a:lnTo>
                <a:lnTo>
                  <a:pt x="24129" y="2539"/>
                </a:lnTo>
                <a:lnTo>
                  <a:pt x="17779" y="0"/>
                </a:lnTo>
                <a:close/>
              </a:path>
              <a:path w="271779" h="298450">
                <a:moveTo>
                  <a:pt x="118001" y="73660"/>
                </a:moveTo>
                <a:lnTo>
                  <a:pt x="63500" y="73660"/>
                </a:lnTo>
                <a:lnTo>
                  <a:pt x="243839" y="209550"/>
                </a:lnTo>
                <a:lnTo>
                  <a:pt x="248920" y="212089"/>
                </a:lnTo>
                <a:lnTo>
                  <a:pt x="256539" y="213360"/>
                </a:lnTo>
                <a:lnTo>
                  <a:pt x="262889" y="212089"/>
                </a:lnTo>
                <a:lnTo>
                  <a:pt x="267970" y="208279"/>
                </a:lnTo>
                <a:lnTo>
                  <a:pt x="270509" y="203200"/>
                </a:lnTo>
                <a:lnTo>
                  <a:pt x="271779" y="196850"/>
                </a:lnTo>
                <a:lnTo>
                  <a:pt x="270509" y="190500"/>
                </a:lnTo>
                <a:lnTo>
                  <a:pt x="266700" y="185420"/>
                </a:lnTo>
                <a:lnTo>
                  <a:pt x="265429" y="185420"/>
                </a:lnTo>
                <a:lnTo>
                  <a:pt x="118001" y="7366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4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317646" y="2746"/>
                </a:lnTo>
                <a:lnTo>
                  <a:pt x="272856" y="10788"/>
                </a:lnTo>
                <a:lnTo>
                  <a:pt x="230415" y="23832"/>
                </a:lnTo>
                <a:lnTo>
                  <a:pt x="190616" y="41583"/>
                </a:lnTo>
                <a:lnTo>
                  <a:pt x="153754" y="63745"/>
                </a:lnTo>
                <a:lnTo>
                  <a:pt x="120126" y="90024"/>
                </a:lnTo>
                <a:lnTo>
                  <a:pt x="90024" y="120126"/>
                </a:lnTo>
                <a:lnTo>
                  <a:pt x="63745" y="153754"/>
                </a:lnTo>
                <a:lnTo>
                  <a:pt x="41583" y="190616"/>
                </a:lnTo>
                <a:lnTo>
                  <a:pt x="23832" y="230415"/>
                </a:lnTo>
                <a:lnTo>
                  <a:pt x="10788" y="272856"/>
                </a:lnTo>
                <a:lnTo>
                  <a:pt x="2746" y="317646"/>
                </a:lnTo>
                <a:lnTo>
                  <a:pt x="0" y="364489"/>
                </a:lnTo>
                <a:lnTo>
                  <a:pt x="2746" y="411354"/>
                </a:lnTo>
                <a:lnTo>
                  <a:pt x="10788" y="456204"/>
                </a:lnTo>
                <a:lnTo>
                  <a:pt x="23832" y="498736"/>
                </a:lnTo>
                <a:lnTo>
                  <a:pt x="41583" y="538650"/>
                </a:lnTo>
                <a:lnTo>
                  <a:pt x="63745" y="575644"/>
                </a:lnTo>
                <a:lnTo>
                  <a:pt x="90024" y="609415"/>
                </a:lnTo>
                <a:lnTo>
                  <a:pt x="120126" y="639663"/>
                </a:lnTo>
                <a:lnTo>
                  <a:pt x="153754" y="666085"/>
                </a:lnTo>
                <a:lnTo>
                  <a:pt x="190616" y="688379"/>
                </a:lnTo>
                <a:lnTo>
                  <a:pt x="230415" y="706245"/>
                </a:lnTo>
                <a:lnTo>
                  <a:pt x="272856" y="719380"/>
                </a:lnTo>
                <a:lnTo>
                  <a:pt x="317646" y="727482"/>
                </a:lnTo>
                <a:lnTo>
                  <a:pt x="364489" y="730250"/>
                </a:lnTo>
                <a:lnTo>
                  <a:pt x="411604" y="727482"/>
                </a:lnTo>
                <a:lnTo>
                  <a:pt x="456623" y="719380"/>
                </a:lnTo>
                <a:lnTo>
                  <a:pt x="499256" y="706245"/>
                </a:lnTo>
                <a:lnTo>
                  <a:pt x="539212" y="688379"/>
                </a:lnTo>
                <a:lnTo>
                  <a:pt x="576199" y="666085"/>
                </a:lnTo>
                <a:lnTo>
                  <a:pt x="609925" y="639663"/>
                </a:lnTo>
                <a:lnTo>
                  <a:pt x="640100" y="609415"/>
                </a:lnTo>
                <a:lnTo>
                  <a:pt x="666432" y="575644"/>
                </a:lnTo>
                <a:lnTo>
                  <a:pt x="688629" y="538650"/>
                </a:lnTo>
                <a:lnTo>
                  <a:pt x="706401" y="498736"/>
                </a:lnTo>
                <a:lnTo>
                  <a:pt x="719456" y="456204"/>
                </a:lnTo>
                <a:lnTo>
                  <a:pt x="727503" y="411354"/>
                </a:lnTo>
                <a:lnTo>
                  <a:pt x="730250" y="364489"/>
                </a:lnTo>
                <a:lnTo>
                  <a:pt x="727503" y="317646"/>
                </a:lnTo>
                <a:lnTo>
                  <a:pt x="719456" y="272856"/>
                </a:lnTo>
                <a:lnTo>
                  <a:pt x="706401" y="230415"/>
                </a:lnTo>
                <a:lnTo>
                  <a:pt x="688629" y="190616"/>
                </a:lnTo>
                <a:lnTo>
                  <a:pt x="666432" y="153754"/>
                </a:lnTo>
                <a:lnTo>
                  <a:pt x="640100" y="120126"/>
                </a:lnTo>
                <a:lnTo>
                  <a:pt x="609925" y="90024"/>
                </a:lnTo>
                <a:lnTo>
                  <a:pt x="576199" y="63745"/>
                </a:lnTo>
                <a:lnTo>
                  <a:pt x="539212" y="41583"/>
                </a:lnTo>
                <a:lnTo>
                  <a:pt x="499256" y="23832"/>
                </a:lnTo>
                <a:lnTo>
                  <a:pt x="456623" y="10788"/>
                </a:lnTo>
                <a:lnTo>
                  <a:pt x="411604" y="2746"/>
                </a:lnTo>
                <a:lnTo>
                  <a:pt x="36448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4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317646" y="2746"/>
                </a:lnTo>
                <a:lnTo>
                  <a:pt x="272856" y="10788"/>
                </a:lnTo>
                <a:lnTo>
                  <a:pt x="230415" y="23832"/>
                </a:lnTo>
                <a:lnTo>
                  <a:pt x="190616" y="41583"/>
                </a:lnTo>
                <a:lnTo>
                  <a:pt x="153754" y="63745"/>
                </a:lnTo>
                <a:lnTo>
                  <a:pt x="120126" y="90024"/>
                </a:lnTo>
                <a:lnTo>
                  <a:pt x="90024" y="120126"/>
                </a:lnTo>
                <a:lnTo>
                  <a:pt x="63745" y="153754"/>
                </a:lnTo>
                <a:lnTo>
                  <a:pt x="41583" y="190616"/>
                </a:lnTo>
                <a:lnTo>
                  <a:pt x="23832" y="230415"/>
                </a:lnTo>
                <a:lnTo>
                  <a:pt x="10788" y="272856"/>
                </a:lnTo>
                <a:lnTo>
                  <a:pt x="2746" y="317646"/>
                </a:lnTo>
                <a:lnTo>
                  <a:pt x="0" y="364489"/>
                </a:lnTo>
                <a:lnTo>
                  <a:pt x="2746" y="411354"/>
                </a:lnTo>
                <a:lnTo>
                  <a:pt x="10788" y="456204"/>
                </a:lnTo>
                <a:lnTo>
                  <a:pt x="23832" y="498736"/>
                </a:lnTo>
                <a:lnTo>
                  <a:pt x="41583" y="538650"/>
                </a:lnTo>
                <a:lnTo>
                  <a:pt x="63745" y="575644"/>
                </a:lnTo>
                <a:lnTo>
                  <a:pt x="90024" y="609415"/>
                </a:lnTo>
                <a:lnTo>
                  <a:pt x="120126" y="639663"/>
                </a:lnTo>
                <a:lnTo>
                  <a:pt x="153754" y="666085"/>
                </a:lnTo>
                <a:lnTo>
                  <a:pt x="190616" y="688379"/>
                </a:lnTo>
                <a:lnTo>
                  <a:pt x="230415" y="706245"/>
                </a:lnTo>
                <a:lnTo>
                  <a:pt x="272856" y="719380"/>
                </a:lnTo>
                <a:lnTo>
                  <a:pt x="317646" y="727482"/>
                </a:lnTo>
                <a:lnTo>
                  <a:pt x="364489" y="730250"/>
                </a:lnTo>
                <a:lnTo>
                  <a:pt x="411604" y="727482"/>
                </a:lnTo>
                <a:lnTo>
                  <a:pt x="456623" y="719380"/>
                </a:lnTo>
                <a:lnTo>
                  <a:pt x="499256" y="706245"/>
                </a:lnTo>
                <a:lnTo>
                  <a:pt x="539212" y="688379"/>
                </a:lnTo>
                <a:lnTo>
                  <a:pt x="576199" y="666085"/>
                </a:lnTo>
                <a:lnTo>
                  <a:pt x="609925" y="639663"/>
                </a:lnTo>
                <a:lnTo>
                  <a:pt x="640100" y="609415"/>
                </a:lnTo>
                <a:lnTo>
                  <a:pt x="666432" y="575644"/>
                </a:lnTo>
                <a:lnTo>
                  <a:pt x="688629" y="538650"/>
                </a:lnTo>
                <a:lnTo>
                  <a:pt x="706401" y="498736"/>
                </a:lnTo>
                <a:lnTo>
                  <a:pt x="719456" y="456204"/>
                </a:lnTo>
                <a:lnTo>
                  <a:pt x="727503" y="411354"/>
                </a:lnTo>
                <a:lnTo>
                  <a:pt x="730250" y="364489"/>
                </a:lnTo>
                <a:lnTo>
                  <a:pt x="727503" y="317646"/>
                </a:lnTo>
                <a:lnTo>
                  <a:pt x="719456" y="272856"/>
                </a:lnTo>
                <a:lnTo>
                  <a:pt x="706401" y="230415"/>
                </a:lnTo>
                <a:lnTo>
                  <a:pt x="688629" y="190616"/>
                </a:lnTo>
                <a:lnTo>
                  <a:pt x="666432" y="153754"/>
                </a:lnTo>
                <a:lnTo>
                  <a:pt x="640100" y="120126"/>
                </a:lnTo>
                <a:lnTo>
                  <a:pt x="609925" y="90024"/>
                </a:lnTo>
                <a:lnTo>
                  <a:pt x="576199" y="63745"/>
                </a:lnTo>
                <a:lnTo>
                  <a:pt x="539212" y="41583"/>
                </a:lnTo>
                <a:lnTo>
                  <a:pt x="499256" y="23832"/>
                </a:lnTo>
                <a:lnTo>
                  <a:pt x="456623" y="10788"/>
                </a:lnTo>
                <a:lnTo>
                  <a:pt x="411604" y="2746"/>
                </a:lnTo>
                <a:lnTo>
                  <a:pt x="36448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1148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4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317646" y="2746"/>
                </a:lnTo>
                <a:lnTo>
                  <a:pt x="272856" y="10788"/>
                </a:lnTo>
                <a:lnTo>
                  <a:pt x="230415" y="23832"/>
                </a:lnTo>
                <a:lnTo>
                  <a:pt x="190616" y="41583"/>
                </a:lnTo>
                <a:lnTo>
                  <a:pt x="153754" y="63745"/>
                </a:lnTo>
                <a:lnTo>
                  <a:pt x="120126" y="90024"/>
                </a:lnTo>
                <a:lnTo>
                  <a:pt x="90024" y="120126"/>
                </a:lnTo>
                <a:lnTo>
                  <a:pt x="63745" y="153754"/>
                </a:lnTo>
                <a:lnTo>
                  <a:pt x="41583" y="190616"/>
                </a:lnTo>
                <a:lnTo>
                  <a:pt x="23832" y="230415"/>
                </a:lnTo>
                <a:lnTo>
                  <a:pt x="10788" y="272856"/>
                </a:lnTo>
                <a:lnTo>
                  <a:pt x="2746" y="317646"/>
                </a:lnTo>
                <a:lnTo>
                  <a:pt x="0" y="364489"/>
                </a:lnTo>
                <a:lnTo>
                  <a:pt x="2746" y="411354"/>
                </a:lnTo>
                <a:lnTo>
                  <a:pt x="10788" y="456204"/>
                </a:lnTo>
                <a:lnTo>
                  <a:pt x="23832" y="498736"/>
                </a:lnTo>
                <a:lnTo>
                  <a:pt x="41583" y="538650"/>
                </a:lnTo>
                <a:lnTo>
                  <a:pt x="63745" y="575644"/>
                </a:lnTo>
                <a:lnTo>
                  <a:pt x="90024" y="609415"/>
                </a:lnTo>
                <a:lnTo>
                  <a:pt x="120126" y="639663"/>
                </a:lnTo>
                <a:lnTo>
                  <a:pt x="153754" y="666085"/>
                </a:lnTo>
                <a:lnTo>
                  <a:pt x="190616" y="688379"/>
                </a:lnTo>
                <a:lnTo>
                  <a:pt x="230415" y="706245"/>
                </a:lnTo>
                <a:lnTo>
                  <a:pt x="272856" y="719380"/>
                </a:lnTo>
                <a:lnTo>
                  <a:pt x="317646" y="727482"/>
                </a:lnTo>
                <a:lnTo>
                  <a:pt x="364489" y="730250"/>
                </a:lnTo>
                <a:lnTo>
                  <a:pt x="411604" y="727482"/>
                </a:lnTo>
                <a:lnTo>
                  <a:pt x="456623" y="719380"/>
                </a:lnTo>
                <a:lnTo>
                  <a:pt x="499256" y="706245"/>
                </a:lnTo>
                <a:lnTo>
                  <a:pt x="539212" y="688379"/>
                </a:lnTo>
                <a:lnTo>
                  <a:pt x="576199" y="666085"/>
                </a:lnTo>
                <a:lnTo>
                  <a:pt x="609925" y="639663"/>
                </a:lnTo>
                <a:lnTo>
                  <a:pt x="640100" y="609415"/>
                </a:lnTo>
                <a:lnTo>
                  <a:pt x="666432" y="575644"/>
                </a:lnTo>
                <a:lnTo>
                  <a:pt x="688629" y="538650"/>
                </a:lnTo>
                <a:lnTo>
                  <a:pt x="706401" y="498736"/>
                </a:lnTo>
                <a:lnTo>
                  <a:pt x="719456" y="456204"/>
                </a:lnTo>
                <a:lnTo>
                  <a:pt x="727503" y="411354"/>
                </a:lnTo>
                <a:lnTo>
                  <a:pt x="730250" y="364489"/>
                </a:lnTo>
                <a:lnTo>
                  <a:pt x="727503" y="317646"/>
                </a:lnTo>
                <a:lnTo>
                  <a:pt x="719456" y="272856"/>
                </a:lnTo>
                <a:lnTo>
                  <a:pt x="706401" y="230415"/>
                </a:lnTo>
                <a:lnTo>
                  <a:pt x="688629" y="190616"/>
                </a:lnTo>
                <a:lnTo>
                  <a:pt x="666432" y="153754"/>
                </a:lnTo>
                <a:lnTo>
                  <a:pt x="640100" y="120126"/>
                </a:lnTo>
                <a:lnTo>
                  <a:pt x="609925" y="90024"/>
                </a:lnTo>
                <a:lnTo>
                  <a:pt x="576199" y="63745"/>
                </a:lnTo>
                <a:lnTo>
                  <a:pt x="539212" y="41583"/>
                </a:lnTo>
                <a:lnTo>
                  <a:pt x="499256" y="23832"/>
                </a:lnTo>
                <a:lnTo>
                  <a:pt x="456623" y="10788"/>
                </a:lnTo>
                <a:lnTo>
                  <a:pt x="411604" y="2746"/>
                </a:lnTo>
                <a:lnTo>
                  <a:pt x="36448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1148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22950" y="582295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4119879" y="0"/>
                </a:moveTo>
                <a:lnTo>
                  <a:pt x="0" y="0"/>
                </a:lnTo>
                <a:lnTo>
                  <a:pt x="0" y="1363980"/>
                </a:lnTo>
                <a:lnTo>
                  <a:pt x="4119879" y="136398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2950" y="582295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2059940" y="1363980"/>
                </a:moveTo>
                <a:lnTo>
                  <a:pt x="0" y="1363980"/>
                </a:lnTo>
                <a:lnTo>
                  <a:pt x="0" y="0"/>
                </a:lnTo>
                <a:lnTo>
                  <a:pt x="4119879" y="0"/>
                </a:lnTo>
                <a:lnTo>
                  <a:pt x="4119879" y="1363980"/>
                </a:lnTo>
                <a:lnTo>
                  <a:pt x="2059940" y="136398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5000" y="571500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4119879" y="0"/>
                </a:moveTo>
                <a:lnTo>
                  <a:pt x="0" y="0"/>
                </a:lnTo>
                <a:lnTo>
                  <a:pt x="0" y="1363980"/>
                </a:lnTo>
                <a:lnTo>
                  <a:pt x="4119879" y="136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5000" y="571500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2059940" y="1363980"/>
                </a:moveTo>
                <a:lnTo>
                  <a:pt x="0" y="1363980"/>
                </a:lnTo>
                <a:lnTo>
                  <a:pt x="0" y="0"/>
                </a:lnTo>
                <a:lnTo>
                  <a:pt x="4119879" y="0"/>
                </a:lnTo>
                <a:lnTo>
                  <a:pt x="4119879" y="1363980"/>
                </a:lnTo>
                <a:lnTo>
                  <a:pt x="2059940" y="136398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4940" y="3197860"/>
            <a:ext cx="236220" cy="2517140"/>
          </a:xfrm>
          <a:custGeom>
            <a:avLst/>
            <a:gdLst/>
            <a:ahLst/>
            <a:cxnLst/>
            <a:rect l="l" t="t" r="r" b="b"/>
            <a:pathLst>
              <a:path w="236220" h="2517140">
                <a:moveTo>
                  <a:pt x="0" y="2517140"/>
                </a:moveTo>
                <a:lnTo>
                  <a:pt x="143" y="2406353"/>
                </a:lnTo>
                <a:lnTo>
                  <a:pt x="568" y="2301296"/>
                </a:lnTo>
                <a:lnTo>
                  <a:pt x="1267" y="2201802"/>
                </a:lnTo>
                <a:lnTo>
                  <a:pt x="2232" y="2107705"/>
                </a:lnTo>
                <a:lnTo>
                  <a:pt x="3454" y="2018838"/>
                </a:lnTo>
                <a:lnTo>
                  <a:pt x="4926" y="1935034"/>
                </a:lnTo>
                <a:lnTo>
                  <a:pt x="6639" y="1856127"/>
                </a:lnTo>
                <a:lnTo>
                  <a:pt x="8586" y="1781949"/>
                </a:lnTo>
                <a:lnTo>
                  <a:pt x="10759" y="1712335"/>
                </a:lnTo>
                <a:lnTo>
                  <a:pt x="13149" y="1647118"/>
                </a:lnTo>
                <a:lnTo>
                  <a:pt x="15748" y="1586131"/>
                </a:lnTo>
                <a:lnTo>
                  <a:pt x="18549" y="1529207"/>
                </a:lnTo>
                <a:lnTo>
                  <a:pt x="21544" y="1476179"/>
                </a:lnTo>
                <a:lnTo>
                  <a:pt x="24724" y="1426882"/>
                </a:lnTo>
                <a:lnTo>
                  <a:pt x="28081" y="1381148"/>
                </a:lnTo>
                <a:lnTo>
                  <a:pt x="31607" y="1338811"/>
                </a:lnTo>
                <a:lnTo>
                  <a:pt x="35295" y="1299704"/>
                </a:lnTo>
                <a:lnTo>
                  <a:pt x="43122" y="1230513"/>
                </a:lnTo>
                <a:lnTo>
                  <a:pt x="51498" y="1172242"/>
                </a:lnTo>
                <a:lnTo>
                  <a:pt x="60359" y="1123558"/>
                </a:lnTo>
                <a:lnTo>
                  <a:pt x="69640" y="1083128"/>
                </a:lnTo>
                <a:lnTo>
                  <a:pt x="84210" y="1035043"/>
                </a:lnTo>
                <a:lnTo>
                  <a:pt x="99365" y="998029"/>
                </a:lnTo>
                <a:lnTo>
                  <a:pt x="120106" y="958121"/>
                </a:lnTo>
                <a:lnTo>
                  <a:pt x="125333" y="948720"/>
                </a:lnTo>
                <a:lnTo>
                  <a:pt x="130561" y="939216"/>
                </a:lnTo>
                <a:lnTo>
                  <a:pt x="151320" y="896834"/>
                </a:lnTo>
                <a:lnTo>
                  <a:pt x="166504" y="855798"/>
                </a:lnTo>
                <a:lnTo>
                  <a:pt x="184035" y="793489"/>
                </a:lnTo>
                <a:lnTo>
                  <a:pt x="195329" y="746207"/>
                </a:lnTo>
                <a:lnTo>
                  <a:pt x="205304" y="697798"/>
                </a:lnTo>
                <a:lnTo>
                  <a:pt x="213935" y="648440"/>
                </a:lnTo>
                <a:lnTo>
                  <a:pt x="221195" y="598305"/>
                </a:lnTo>
                <a:lnTo>
                  <a:pt x="227057" y="547571"/>
                </a:lnTo>
                <a:lnTo>
                  <a:pt x="231495" y="496411"/>
                </a:lnTo>
                <a:lnTo>
                  <a:pt x="234484" y="445002"/>
                </a:lnTo>
                <a:lnTo>
                  <a:pt x="235995" y="393518"/>
                </a:lnTo>
                <a:lnTo>
                  <a:pt x="236004" y="342135"/>
                </a:lnTo>
                <a:lnTo>
                  <a:pt x="234484" y="291028"/>
                </a:lnTo>
                <a:lnTo>
                  <a:pt x="231408" y="240373"/>
                </a:lnTo>
                <a:lnTo>
                  <a:pt x="226749" y="190344"/>
                </a:lnTo>
                <a:lnTo>
                  <a:pt x="220483" y="141117"/>
                </a:lnTo>
                <a:lnTo>
                  <a:pt x="212582" y="92867"/>
                </a:lnTo>
                <a:lnTo>
                  <a:pt x="203019" y="45769"/>
                </a:lnTo>
                <a:lnTo>
                  <a:pt x="191769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67319" y="2978150"/>
            <a:ext cx="274320" cy="297180"/>
          </a:xfrm>
          <a:custGeom>
            <a:avLst/>
            <a:gdLst/>
            <a:ahLst/>
            <a:cxnLst/>
            <a:rect l="l" t="t" r="r" b="b"/>
            <a:pathLst>
              <a:path w="274320" h="297179">
                <a:moveTo>
                  <a:pt x="17779" y="0"/>
                </a:moveTo>
                <a:lnTo>
                  <a:pt x="11429" y="1270"/>
                </a:lnTo>
                <a:lnTo>
                  <a:pt x="5079" y="5079"/>
                </a:lnTo>
                <a:lnTo>
                  <a:pt x="1270" y="8889"/>
                </a:lnTo>
                <a:lnTo>
                  <a:pt x="0" y="16510"/>
                </a:lnTo>
                <a:lnTo>
                  <a:pt x="0" y="22860"/>
                </a:lnTo>
                <a:lnTo>
                  <a:pt x="3809" y="27939"/>
                </a:lnTo>
                <a:lnTo>
                  <a:pt x="146050" y="290829"/>
                </a:lnTo>
                <a:lnTo>
                  <a:pt x="148589" y="292100"/>
                </a:lnTo>
                <a:lnTo>
                  <a:pt x="153670" y="295910"/>
                </a:lnTo>
                <a:lnTo>
                  <a:pt x="160020" y="297179"/>
                </a:lnTo>
                <a:lnTo>
                  <a:pt x="166370" y="295910"/>
                </a:lnTo>
                <a:lnTo>
                  <a:pt x="171450" y="292100"/>
                </a:lnTo>
                <a:lnTo>
                  <a:pt x="173989" y="288289"/>
                </a:lnTo>
                <a:lnTo>
                  <a:pt x="175259" y="283210"/>
                </a:lnTo>
                <a:lnTo>
                  <a:pt x="175259" y="278129"/>
                </a:lnTo>
                <a:lnTo>
                  <a:pt x="172720" y="273050"/>
                </a:lnTo>
                <a:lnTo>
                  <a:pt x="64770" y="72389"/>
                </a:lnTo>
                <a:lnTo>
                  <a:pt x="246379" y="207010"/>
                </a:lnTo>
                <a:lnTo>
                  <a:pt x="251459" y="209550"/>
                </a:lnTo>
                <a:lnTo>
                  <a:pt x="259079" y="210820"/>
                </a:lnTo>
                <a:lnTo>
                  <a:pt x="264159" y="209550"/>
                </a:lnTo>
                <a:lnTo>
                  <a:pt x="269239" y="205739"/>
                </a:lnTo>
                <a:lnTo>
                  <a:pt x="273050" y="200660"/>
                </a:lnTo>
                <a:lnTo>
                  <a:pt x="274320" y="194310"/>
                </a:lnTo>
                <a:lnTo>
                  <a:pt x="271779" y="187960"/>
                </a:lnTo>
                <a:lnTo>
                  <a:pt x="267970" y="182879"/>
                </a:lnTo>
                <a:lnTo>
                  <a:pt x="267970" y="181610"/>
                </a:lnTo>
                <a:lnTo>
                  <a:pt x="266700" y="182879"/>
                </a:lnTo>
                <a:lnTo>
                  <a:pt x="24129" y="253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12790" y="5766053"/>
            <a:ext cx="82169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73164" y="5766053"/>
            <a:ext cx="220345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32319" y="5766053"/>
            <a:ext cx="34798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19492" y="5766053"/>
            <a:ext cx="131064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195" dirty="0">
                <a:solidFill>
                  <a:srgbClr val="3B3B3B"/>
                </a:solidFill>
                <a:latin typeface="Arial"/>
                <a:cs typeface="Arial"/>
              </a:rPr>
              <a:t>transition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69070" y="5766053"/>
            <a:ext cx="669925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503555" algn="l"/>
              </a:tabLst>
            </a:pPr>
            <a:r>
              <a:rPr sz="2000" spc="1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3B3B3B"/>
                </a:solidFill>
                <a:latin typeface="Courier New"/>
                <a:cs typeface="Courier New"/>
              </a:rPr>
              <a:t>"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97270" y="6174994"/>
            <a:ext cx="3351529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887730" algn="l"/>
                <a:tab pos="1343025" algn="l"/>
                <a:tab pos="1932939" algn="l"/>
              </a:tabLst>
            </a:pPr>
            <a:r>
              <a:rPr sz="2000" spc="200" dirty="0">
                <a:solidFill>
                  <a:srgbClr val="3B3B3B"/>
                </a:solidFill>
                <a:latin typeface="Arial"/>
                <a:cs typeface="Arial"/>
              </a:rPr>
              <a:t>here,	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so	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automaton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12559" y="6586219"/>
            <a:ext cx="606425" cy="4419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b="1" spc="3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b="1" spc="80" dirty="0">
                <a:solidFill>
                  <a:srgbClr val="0000FF"/>
                </a:solidFill>
                <a:latin typeface="Arial"/>
                <a:cs typeface="Arial"/>
              </a:rPr>
              <a:t>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9066" y="6589014"/>
            <a:ext cx="505459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31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3718" y="6589014"/>
            <a:ext cx="113157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j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200" dirty="0">
                <a:solidFill>
                  <a:srgbClr val="3B3B3B"/>
                </a:solidFill>
                <a:latin typeface="Arial"/>
                <a:cs typeface="Arial"/>
              </a:rPr>
              <a:t>cts</a:t>
            </a:r>
            <a:r>
              <a:rPr sz="2000" spc="53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1148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2950" y="582295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4119879" y="0"/>
                </a:moveTo>
                <a:lnTo>
                  <a:pt x="0" y="0"/>
                </a:lnTo>
                <a:lnTo>
                  <a:pt x="0" y="1363980"/>
                </a:lnTo>
                <a:lnTo>
                  <a:pt x="4119879" y="136398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2950" y="582295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2059940" y="1363980"/>
                </a:moveTo>
                <a:lnTo>
                  <a:pt x="0" y="1363980"/>
                </a:lnTo>
                <a:lnTo>
                  <a:pt x="0" y="0"/>
                </a:lnTo>
                <a:lnTo>
                  <a:pt x="4119879" y="0"/>
                </a:lnTo>
                <a:lnTo>
                  <a:pt x="4119879" y="1363980"/>
                </a:lnTo>
                <a:lnTo>
                  <a:pt x="2059940" y="136398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5000" y="571500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4119879" y="0"/>
                </a:moveTo>
                <a:lnTo>
                  <a:pt x="0" y="0"/>
                </a:lnTo>
                <a:lnTo>
                  <a:pt x="0" y="1363980"/>
                </a:lnTo>
                <a:lnTo>
                  <a:pt x="4119879" y="136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5715000"/>
            <a:ext cx="4119879" cy="1363980"/>
          </a:xfrm>
          <a:custGeom>
            <a:avLst/>
            <a:gdLst/>
            <a:ahLst/>
            <a:cxnLst/>
            <a:rect l="l" t="t" r="r" b="b"/>
            <a:pathLst>
              <a:path w="4119879" h="1363979">
                <a:moveTo>
                  <a:pt x="2059940" y="1363980"/>
                </a:moveTo>
                <a:lnTo>
                  <a:pt x="0" y="1363980"/>
                </a:lnTo>
                <a:lnTo>
                  <a:pt x="0" y="0"/>
                </a:lnTo>
                <a:lnTo>
                  <a:pt x="4119879" y="0"/>
                </a:lnTo>
                <a:lnTo>
                  <a:pt x="4119879" y="1363980"/>
                </a:lnTo>
                <a:lnTo>
                  <a:pt x="2059940" y="136398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4940" y="3197860"/>
            <a:ext cx="236220" cy="2517140"/>
          </a:xfrm>
          <a:custGeom>
            <a:avLst/>
            <a:gdLst/>
            <a:ahLst/>
            <a:cxnLst/>
            <a:rect l="l" t="t" r="r" b="b"/>
            <a:pathLst>
              <a:path w="236220" h="2517140">
                <a:moveTo>
                  <a:pt x="0" y="2517140"/>
                </a:moveTo>
                <a:lnTo>
                  <a:pt x="143" y="2406353"/>
                </a:lnTo>
                <a:lnTo>
                  <a:pt x="568" y="2301296"/>
                </a:lnTo>
                <a:lnTo>
                  <a:pt x="1267" y="2201802"/>
                </a:lnTo>
                <a:lnTo>
                  <a:pt x="2232" y="2107705"/>
                </a:lnTo>
                <a:lnTo>
                  <a:pt x="3454" y="2018838"/>
                </a:lnTo>
                <a:lnTo>
                  <a:pt x="4926" y="1935034"/>
                </a:lnTo>
                <a:lnTo>
                  <a:pt x="6639" y="1856127"/>
                </a:lnTo>
                <a:lnTo>
                  <a:pt x="8586" y="1781949"/>
                </a:lnTo>
                <a:lnTo>
                  <a:pt x="10759" y="1712335"/>
                </a:lnTo>
                <a:lnTo>
                  <a:pt x="13149" y="1647118"/>
                </a:lnTo>
                <a:lnTo>
                  <a:pt x="15748" y="1586131"/>
                </a:lnTo>
                <a:lnTo>
                  <a:pt x="18549" y="1529207"/>
                </a:lnTo>
                <a:lnTo>
                  <a:pt x="21544" y="1476179"/>
                </a:lnTo>
                <a:lnTo>
                  <a:pt x="24724" y="1426882"/>
                </a:lnTo>
                <a:lnTo>
                  <a:pt x="28081" y="1381148"/>
                </a:lnTo>
                <a:lnTo>
                  <a:pt x="31607" y="1338811"/>
                </a:lnTo>
                <a:lnTo>
                  <a:pt x="35295" y="1299704"/>
                </a:lnTo>
                <a:lnTo>
                  <a:pt x="43122" y="1230513"/>
                </a:lnTo>
                <a:lnTo>
                  <a:pt x="51498" y="1172242"/>
                </a:lnTo>
                <a:lnTo>
                  <a:pt x="60359" y="1123558"/>
                </a:lnTo>
                <a:lnTo>
                  <a:pt x="69640" y="1083128"/>
                </a:lnTo>
                <a:lnTo>
                  <a:pt x="84210" y="1035043"/>
                </a:lnTo>
                <a:lnTo>
                  <a:pt x="99365" y="998029"/>
                </a:lnTo>
                <a:lnTo>
                  <a:pt x="120106" y="958121"/>
                </a:lnTo>
                <a:lnTo>
                  <a:pt x="125333" y="948720"/>
                </a:lnTo>
                <a:lnTo>
                  <a:pt x="130561" y="939216"/>
                </a:lnTo>
                <a:lnTo>
                  <a:pt x="151320" y="896834"/>
                </a:lnTo>
                <a:lnTo>
                  <a:pt x="166504" y="855798"/>
                </a:lnTo>
                <a:lnTo>
                  <a:pt x="184035" y="793489"/>
                </a:lnTo>
                <a:lnTo>
                  <a:pt x="195329" y="746207"/>
                </a:lnTo>
                <a:lnTo>
                  <a:pt x="205304" y="697798"/>
                </a:lnTo>
                <a:lnTo>
                  <a:pt x="213935" y="648440"/>
                </a:lnTo>
                <a:lnTo>
                  <a:pt x="221195" y="598305"/>
                </a:lnTo>
                <a:lnTo>
                  <a:pt x="227057" y="547571"/>
                </a:lnTo>
                <a:lnTo>
                  <a:pt x="231495" y="496411"/>
                </a:lnTo>
                <a:lnTo>
                  <a:pt x="234484" y="445002"/>
                </a:lnTo>
                <a:lnTo>
                  <a:pt x="235995" y="393518"/>
                </a:lnTo>
                <a:lnTo>
                  <a:pt x="236004" y="342135"/>
                </a:lnTo>
                <a:lnTo>
                  <a:pt x="234484" y="291028"/>
                </a:lnTo>
                <a:lnTo>
                  <a:pt x="231408" y="240373"/>
                </a:lnTo>
                <a:lnTo>
                  <a:pt x="226749" y="190344"/>
                </a:lnTo>
                <a:lnTo>
                  <a:pt x="220483" y="141117"/>
                </a:lnTo>
                <a:lnTo>
                  <a:pt x="212582" y="92867"/>
                </a:lnTo>
                <a:lnTo>
                  <a:pt x="203019" y="45769"/>
                </a:lnTo>
                <a:lnTo>
                  <a:pt x="191769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7319" y="2978150"/>
            <a:ext cx="274320" cy="297180"/>
          </a:xfrm>
          <a:custGeom>
            <a:avLst/>
            <a:gdLst/>
            <a:ahLst/>
            <a:cxnLst/>
            <a:rect l="l" t="t" r="r" b="b"/>
            <a:pathLst>
              <a:path w="274320" h="297179">
                <a:moveTo>
                  <a:pt x="17779" y="0"/>
                </a:moveTo>
                <a:lnTo>
                  <a:pt x="11429" y="1270"/>
                </a:lnTo>
                <a:lnTo>
                  <a:pt x="5079" y="5079"/>
                </a:lnTo>
                <a:lnTo>
                  <a:pt x="1270" y="8889"/>
                </a:lnTo>
                <a:lnTo>
                  <a:pt x="0" y="16510"/>
                </a:lnTo>
                <a:lnTo>
                  <a:pt x="0" y="22860"/>
                </a:lnTo>
                <a:lnTo>
                  <a:pt x="3809" y="27939"/>
                </a:lnTo>
                <a:lnTo>
                  <a:pt x="146050" y="290829"/>
                </a:lnTo>
                <a:lnTo>
                  <a:pt x="148589" y="292100"/>
                </a:lnTo>
                <a:lnTo>
                  <a:pt x="153670" y="295910"/>
                </a:lnTo>
                <a:lnTo>
                  <a:pt x="160020" y="297179"/>
                </a:lnTo>
                <a:lnTo>
                  <a:pt x="166370" y="295910"/>
                </a:lnTo>
                <a:lnTo>
                  <a:pt x="171450" y="292100"/>
                </a:lnTo>
                <a:lnTo>
                  <a:pt x="173989" y="288289"/>
                </a:lnTo>
                <a:lnTo>
                  <a:pt x="175259" y="283210"/>
                </a:lnTo>
                <a:lnTo>
                  <a:pt x="175259" y="278129"/>
                </a:lnTo>
                <a:lnTo>
                  <a:pt x="172720" y="273050"/>
                </a:lnTo>
                <a:lnTo>
                  <a:pt x="64770" y="72389"/>
                </a:lnTo>
                <a:lnTo>
                  <a:pt x="246379" y="207010"/>
                </a:lnTo>
                <a:lnTo>
                  <a:pt x="251459" y="209550"/>
                </a:lnTo>
                <a:lnTo>
                  <a:pt x="259079" y="210820"/>
                </a:lnTo>
                <a:lnTo>
                  <a:pt x="264159" y="209550"/>
                </a:lnTo>
                <a:lnTo>
                  <a:pt x="269239" y="205739"/>
                </a:lnTo>
                <a:lnTo>
                  <a:pt x="273050" y="200660"/>
                </a:lnTo>
                <a:lnTo>
                  <a:pt x="274320" y="194310"/>
                </a:lnTo>
                <a:lnTo>
                  <a:pt x="271779" y="187960"/>
                </a:lnTo>
                <a:lnTo>
                  <a:pt x="267970" y="182879"/>
                </a:lnTo>
                <a:lnTo>
                  <a:pt x="267970" y="181610"/>
                </a:lnTo>
                <a:lnTo>
                  <a:pt x="266700" y="182879"/>
                </a:lnTo>
                <a:lnTo>
                  <a:pt x="24129" y="253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12790" y="5766053"/>
            <a:ext cx="82169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73164" y="5766053"/>
            <a:ext cx="220345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32319" y="5766053"/>
            <a:ext cx="34798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9492" y="5766053"/>
            <a:ext cx="131064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195" dirty="0">
                <a:solidFill>
                  <a:srgbClr val="3B3B3B"/>
                </a:solidFill>
                <a:latin typeface="Arial"/>
                <a:cs typeface="Arial"/>
              </a:rPr>
              <a:t>transition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69070" y="5766053"/>
            <a:ext cx="669925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503555" algn="l"/>
              </a:tabLst>
            </a:pPr>
            <a:r>
              <a:rPr sz="2000" spc="1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3B3B3B"/>
                </a:solidFill>
                <a:latin typeface="Courier New"/>
                <a:cs typeface="Courier New"/>
              </a:rPr>
              <a:t>"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97270" y="6174994"/>
            <a:ext cx="3351529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887730" algn="l"/>
                <a:tab pos="1343025" algn="l"/>
                <a:tab pos="1932939" algn="l"/>
              </a:tabLst>
            </a:pPr>
            <a:r>
              <a:rPr sz="2000" spc="200" dirty="0">
                <a:solidFill>
                  <a:srgbClr val="3B3B3B"/>
                </a:solidFill>
                <a:latin typeface="Arial"/>
                <a:cs typeface="Arial"/>
              </a:rPr>
              <a:t>here,	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so	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automaton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12559" y="6586219"/>
            <a:ext cx="606425" cy="4419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b="1" spc="3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b="1" spc="80" dirty="0">
                <a:solidFill>
                  <a:srgbClr val="0000FF"/>
                </a:solidFill>
                <a:latin typeface="Arial"/>
                <a:cs typeface="Arial"/>
              </a:rPr>
              <a:t>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59066" y="6589014"/>
            <a:ext cx="505459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31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03718" y="6589014"/>
            <a:ext cx="1131570" cy="434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j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200" dirty="0">
                <a:solidFill>
                  <a:srgbClr val="3B3B3B"/>
                </a:solidFill>
                <a:latin typeface="Arial"/>
                <a:cs typeface="Arial"/>
              </a:rPr>
              <a:t>cts</a:t>
            </a:r>
            <a:r>
              <a:rPr sz="2000" spc="53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1148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48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8006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27432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805170" y="5819140"/>
            <a:ext cx="4119879" cy="1356360"/>
          </a:xfrm>
          <a:custGeom>
            <a:avLst/>
            <a:gdLst/>
            <a:ahLst/>
            <a:cxnLst/>
            <a:rect l="l" t="t" r="r" b="b"/>
            <a:pathLst>
              <a:path w="4119879" h="1356359">
                <a:moveTo>
                  <a:pt x="4119879" y="0"/>
                </a:moveTo>
                <a:lnTo>
                  <a:pt x="0" y="0"/>
                </a:lnTo>
                <a:lnTo>
                  <a:pt x="0" y="1356360"/>
                </a:lnTo>
                <a:lnTo>
                  <a:pt x="4119879" y="135636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05170" y="5819140"/>
            <a:ext cx="4119879" cy="1356360"/>
          </a:xfrm>
          <a:custGeom>
            <a:avLst/>
            <a:gdLst/>
            <a:ahLst/>
            <a:cxnLst/>
            <a:rect l="l" t="t" r="r" b="b"/>
            <a:pathLst>
              <a:path w="4119879" h="1356359">
                <a:moveTo>
                  <a:pt x="2059939" y="1356360"/>
                </a:moveTo>
                <a:lnTo>
                  <a:pt x="0" y="1356360"/>
                </a:lnTo>
                <a:lnTo>
                  <a:pt x="0" y="0"/>
                </a:lnTo>
                <a:lnTo>
                  <a:pt x="4119879" y="0"/>
                </a:lnTo>
                <a:lnTo>
                  <a:pt x="4119879" y="1356360"/>
                </a:lnTo>
                <a:lnTo>
                  <a:pt x="2059939" y="135636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7220" y="5711190"/>
            <a:ext cx="4119879" cy="1356360"/>
          </a:xfrm>
          <a:custGeom>
            <a:avLst/>
            <a:gdLst/>
            <a:ahLst/>
            <a:cxnLst/>
            <a:rect l="l" t="t" r="r" b="b"/>
            <a:pathLst>
              <a:path w="4119879" h="1356359">
                <a:moveTo>
                  <a:pt x="4119879" y="0"/>
                </a:moveTo>
                <a:lnTo>
                  <a:pt x="0" y="0"/>
                </a:lnTo>
                <a:lnTo>
                  <a:pt x="0" y="1356360"/>
                </a:lnTo>
                <a:lnTo>
                  <a:pt x="4119879" y="135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97220" y="5711190"/>
            <a:ext cx="4119879" cy="135636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336550" marR="334645" algn="ctr">
              <a:lnSpc>
                <a:spcPts val="3229"/>
              </a:lnSpc>
              <a:spcBef>
                <a:spcPts val="125"/>
              </a:spcBef>
              <a:tabLst>
                <a:tab pos="1043940" algn="l"/>
                <a:tab pos="1313815" algn="l"/>
                <a:tab pos="1403350" algn="l"/>
                <a:tab pos="1769745" algn="l"/>
                <a:tab pos="2023745" algn="l"/>
                <a:tab pos="2360295" algn="l"/>
                <a:tab pos="2485390" algn="l"/>
              </a:tabLst>
            </a:pPr>
            <a:r>
              <a:rPr sz="2000" spc="44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a</a:t>
            </a:r>
            <a:r>
              <a:rPr sz="2000" spc="130" dirty="0">
                <a:solidFill>
                  <a:srgbClr val="3B3B3B"/>
                </a:solidFill>
                <a:latin typeface="Arial"/>
                <a:cs typeface="Arial"/>
              </a:rPr>
              <a:t>cce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95" dirty="0">
                <a:solidFill>
                  <a:srgbClr val="3B3B3B"/>
                </a:solidFill>
                <a:latin typeface="Arial"/>
                <a:cs typeface="Arial"/>
              </a:rPr>
              <a:t>g  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6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2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30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ma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n  </a:t>
            </a:r>
            <a:r>
              <a:rPr sz="2000" spc="280" dirty="0">
                <a:solidFill>
                  <a:srgbClr val="3B3B3B"/>
                </a:solidFill>
                <a:latin typeface="Arial"/>
                <a:cs typeface="Arial"/>
              </a:rPr>
              <a:t>rejects.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92090" y="3752850"/>
            <a:ext cx="2465070" cy="1958339"/>
          </a:xfrm>
          <a:custGeom>
            <a:avLst/>
            <a:gdLst/>
            <a:ahLst/>
            <a:cxnLst/>
            <a:rect l="l" t="t" r="r" b="b"/>
            <a:pathLst>
              <a:path w="2465070" h="1958339">
                <a:moveTo>
                  <a:pt x="2465069" y="1958339"/>
                </a:moveTo>
                <a:lnTo>
                  <a:pt x="2464494" y="1910855"/>
                </a:lnTo>
                <a:lnTo>
                  <a:pt x="2462781" y="1864786"/>
                </a:lnTo>
                <a:lnTo>
                  <a:pt x="2459952" y="1820106"/>
                </a:lnTo>
                <a:lnTo>
                  <a:pt x="2456025" y="1776792"/>
                </a:lnTo>
                <a:lnTo>
                  <a:pt x="2451023" y="1734818"/>
                </a:lnTo>
                <a:lnTo>
                  <a:pt x="2444964" y="1694159"/>
                </a:lnTo>
                <a:lnTo>
                  <a:pt x="2437870" y="1654791"/>
                </a:lnTo>
                <a:lnTo>
                  <a:pt x="2429761" y="1616689"/>
                </a:lnTo>
                <a:lnTo>
                  <a:pt x="2410578" y="1544181"/>
                </a:lnTo>
                <a:lnTo>
                  <a:pt x="2387578" y="1476438"/>
                </a:lnTo>
                <a:lnTo>
                  <a:pt x="2360925" y="1413259"/>
                </a:lnTo>
                <a:lnTo>
                  <a:pt x="2330780" y="1354447"/>
                </a:lnTo>
                <a:lnTo>
                  <a:pt x="2297306" y="1299802"/>
                </a:lnTo>
                <a:lnTo>
                  <a:pt x="2260667" y="1249125"/>
                </a:lnTo>
                <a:lnTo>
                  <a:pt x="2221025" y="1202217"/>
                </a:lnTo>
                <a:lnTo>
                  <a:pt x="2178542" y="1158879"/>
                </a:lnTo>
                <a:lnTo>
                  <a:pt x="2133382" y="1118912"/>
                </a:lnTo>
                <a:lnTo>
                  <a:pt x="2085708" y="1082117"/>
                </a:lnTo>
                <a:lnTo>
                  <a:pt x="2035682" y="1048296"/>
                </a:lnTo>
                <a:lnTo>
                  <a:pt x="1983466" y="1017248"/>
                </a:lnTo>
                <a:lnTo>
                  <a:pt x="1929224" y="988776"/>
                </a:lnTo>
                <a:lnTo>
                  <a:pt x="1873118" y="962679"/>
                </a:lnTo>
                <a:lnTo>
                  <a:pt x="1815312" y="938760"/>
                </a:lnTo>
                <a:lnTo>
                  <a:pt x="1755967" y="916818"/>
                </a:lnTo>
                <a:lnTo>
                  <a:pt x="1695247" y="896656"/>
                </a:lnTo>
                <a:lnTo>
                  <a:pt x="1633315" y="878074"/>
                </a:lnTo>
                <a:lnTo>
                  <a:pt x="1570333" y="860873"/>
                </a:lnTo>
                <a:lnTo>
                  <a:pt x="1506463" y="844854"/>
                </a:lnTo>
                <a:lnTo>
                  <a:pt x="1441870" y="829818"/>
                </a:lnTo>
                <a:lnTo>
                  <a:pt x="1376714" y="815566"/>
                </a:lnTo>
                <a:lnTo>
                  <a:pt x="1311160" y="801899"/>
                </a:lnTo>
                <a:lnTo>
                  <a:pt x="1245370" y="788619"/>
                </a:lnTo>
                <a:lnTo>
                  <a:pt x="1179507" y="775525"/>
                </a:lnTo>
                <a:lnTo>
                  <a:pt x="1146599" y="768986"/>
                </a:lnTo>
                <a:lnTo>
                  <a:pt x="1080931" y="755800"/>
                </a:lnTo>
                <a:lnTo>
                  <a:pt x="1015597" y="742303"/>
                </a:lnTo>
                <a:lnTo>
                  <a:pt x="950759" y="728297"/>
                </a:lnTo>
                <a:lnTo>
                  <a:pt x="886580" y="713583"/>
                </a:lnTo>
                <a:lnTo>
                  <a:pt x="823224" y="697961"/>
                </a:lnTo>
                <a:lnTo>
                  <a:pt x="760852" y="681233"/>
                </a:lnTo>
                <a:lnTo>
                  <a:pt x="699627" y="663199"/>
                </a:lnTo>
                <a:lnTo>
                  <a:pt x="639713" y="643661"/>
                </a:lnTo>
                <a:lnTo>
                  <a:pt x="581272" y="622419"/>
                </a:lnTo>
                <a:lnTo>
                  <a:pt x="524466" y="599275"/>
                </a:lnTo>
                <a:lnTo>
                  <a:pt x="469459" y="574030"/>
                </a:lnTo>
                <a:lnTo>
                  <a:pt x="416414" y="546484"/>
                </a:lnTo>
                <a:lnTo>
                  <a:pt x="365492" y="516439"/>
                </a:lnTo>
                <a:lnTo>
                  <a:pt x="316857" y="483695"/>
                </a:lnTo>
                <a:lnTo>
                  <a:pt x="270672" y="448054"/>
                </a:lnTo>
                <a:lnTo>
                  <a:pt x="227099" y="409317"/>
                </a:lnTo>
                <a:lnTo>
                  <a:pt x="186301" y="367284"/>
                </a:lnTo>
                <a:lnTo>
                  <a:pt x="148441" y="321756"/>
                </a:lnTo>
                <a:lnTo>
                  <a:pt x="113682" y="272535"/>
                </a:lnTo>
                <a:lnTo>
                  <a:pt x="82186" y="219422"/>
                </a:lnTo>
                <a:lnTo>
                  <a:pt x="54116" y="162217"/>
                </a:lnTo>
                <a:lnTo>
                  <a:pt x="29636" y="100722"/>
                </a:lnTo>
                <a:lnTo>
                  <a:pt x="8906" y="34738"/>
                </a:lnTo>
                <a:lnTo>
                  <a:pt x="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0809" y="3440429"/>
            <a:ext cx="162560" cy="330200"/>
          </a:xfrm>
          <a:custGeom>
            <a:avLst/>
            <a:gdLst/>
            <a:ahLst/>
            <a:cxnLst/>
            <a:rect l="l" t="t" r="r" b="b"/>
            <a:pathLst>
              <a:path w="162560" h="330200">
                <a:moveTo>
                  <a:pt x="53339" y="0"/>
                </a:moveTo>
                <a:lnTo>
                  <a:pt x="46989" y="0"/>
                </a:lnTo>
                <a:lnTo>
                  <a:pt x="40639" y="1270"/>
                </a:lnTo>
                <a:lnTo>
                  <a:pt x="35560" y="6350"/>
                </a:lnTo>
                <a:lnTo>
                  <a:pt x="33019" y="11430"/>
                </a:lnTo>
                <a:lnTo>
                  <a:pt x="33019" y="17780"/>
                </a:lnTo>
                <a:lnTo>
                  <a:pt x="0" y="312420"/>
                </a:lnTo>
                <a:lnTo>
                  <a:pt x="0" y="317500"/>
                </a:lnTo>
                <a:lnTo>
                  <a:pt x="2539" y="323850"/>
                </a:lnTo>
                <a:lnTo>
                  <a:pt x="7619" y="327660"/>
                </a:lnTo>
                <a:lnTo>
                  <a:pt x="13969" y="330200"/>
                </a:lnTo>
                <a:lnTo>
                  <a:pt x="20319" y="330200"/>
                </a:lnTo>
                <a:lnTo>
                  <a:pt x="24129" y="328930"/>
                </a:lnTo>
                <a:lnTo>
                  <a:pt x="31750" y="321310"/>
                </a:lnTo>
                <a:lnTo>
                  <a:pt x="33019" y="316230"/>
                </a:lnTo>
                <a:lnTo>
                  <a:pt x="57150" y="88900"/>
                </a:lnTo>
                <a:lnTo>
                  <a:pt x="130810" y="302260"/>
                </a:lnTo>
                <a:lnTo>
                  <a:pt x="133350" y="308610"/>
                </a:lnTo>
                <a:lnTo>
                  <a:pt x="138429" y="313690"/>
                </a:lnTo>
                <a:lnTo>
                  <a:pt x="143510" y="314960"/>
                </a:lnTo>
                <a:lnTo>
                  <a:pt x="149860" y="314960"/>
                </a:lnTo>
                <a:lnTo>
                  <a:pt x="156210" y="312420"/>
                </a:lnTo>
                <a:lnTo>
                  <a:pt x="160019" y="308610"/>
                </a:lnTo>
                <a:lnTo>
                  <a:pt x="162560" y="302260"/>
                </a:lnTo>
                <a:lnTo>
                  <a:pt x="162560" y="295910"/>
                </a:lnTo>
                <a:lnTo>
                  <a:pt x="161289" y="294640"/>
                </a:lnTo>
                <a:lnTo>
                  <a:pt x="161289" y="295910"/>
                </a:lnTo>
                <a:lnTo>
                  <a:pt x="66039" y="13970"/>
                </a:lnTo>
                <a:lnTo>
                  <a:pt x="63500" y="8890"/>
                </a:lnTo>
                <a:lnTo>
                  <a:pt x="59689" y="2540"/>
                </a:lnTo>
                <a:lnTo>
                  <a:pt x="5333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88669" y="5594350"/>
            <a:ext cx="6177280" cy="1766570"/>
          </a:xfrm>
          <a:custGeom>
            <a:avLst/>
            <a:gdLst/>
            <a:ahLst/>
            <a:cxnLst/>
            <a:rect l="l" t="t" r="r" b="b"/>
            <a:pathLst>
              <a:path w="6177280" h="1766570">
                <a:moveTo>
                  <a:pt x="6177280" y="0"/>
                </a:moveTo>
                <a:lnTo>
                  <a:pt x="0" y="0"/>
                </a:lnTo>
                <a:lnTo>
                  <a:pt x="0" y="1766570"/>
                </a:lnTo>
                <a:lnTo>
                  <a:pt x="6177280" y="176657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8669" y="5594350"/>
            <a:ext cx="6177280" cy="1766570"/>
          </a:xfrm>
          <a:custGeom>
            <a:avLst/>
            <a:gdLst/>
            <a:ahLst/>
            <a:cxnLst/>
            <a:rect l="l" t="t" r="r" b="b"/>
            <a:pathLst>
              <a:path w="6177280" h="1766570">
                <a:moveTo>
                  <a:pt x="3088640" y="1766570"/>
                </a:moveTo>
                <a:lnTo>
                  <a:pt x="0" y="1766570"/>
                </a:lnTo>
                <a:lnTo>
                  <a:pt x="0" y="0"/>
                </a:lnTo>
                <a:lnTo>
                  <a:pt x="6177280" y="0"/>
                </a:lnTo>
                <a:lnTo>
                  <a:pt x="6177280" y="1766570"/>
                </a:lnTo>
                <a:lnTo>
                  <a:pt x="3088640" y="176657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0719" y="5486400"/>
            <a:ext cx="6177280" cy="1766570"/>
          </a:xfrm>
          <a:custGeom>
            <a:avLst/>
            <a:gdLst/>
            <a:ahLst/>
            <a:cxnLst/>
            <a:rect l="l" t="t" r="r" b="b"/>
            <a:pathLst>
              <a:path w="6177280" h="1766570">
                <a:moveTo>
                  <a:pt x="6177280" y="0"/>
                </a:moveTo>
                <a:lnTo>
                  <a:pt x="0" y="0"/>
                </a:lnTo>
                <a:lnTo>
                  <a:pt x="0" y="1766570"/>
                </a:lnTo>
                <a:lnTo>
                  <a:pt x="6177280" y="1766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0719" y="5486400"/>
            <a:ext cx="6177280" cy="176657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56210" marR="153035" indent="3810">
              <a:lnSpc>
                <a:spcPts val="3220"/>
              </a:lnSpc>
              <a:spcBef>
                <a:spcPts val="140"/>
              </a:spcBef>
              <a:tabLst>
                <a:tab pos="1203325" algn="l"/>
                <a:tab pos="1381760" algn="l"/>
                <a:tab pos="1911350" algn="l"/>
                <a:tab pos="2130425" algn="l"/>
                <a:tab pos="2617470" algn="l"/>
                <a:tab pos="2793365" algn="l"/>
                <a:tab pos="2924810" algn="l"/>
                <a:tab pos="3390265" algn="l"/>
                <a:tab pos="3569335" algn="l"/>
                <a:tab pos="4127500" algn="l"/>
                <a:tab pos="4598035" algn="l"/>
                <a:tab pos="5097145" algn="l"/>
                <a:tab pos="5875020" algn="l"/>
              </a:tabLst>
            </a:pPr>
            <a:r>
              <a:rPr sz="2000" spc="2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254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ce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a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70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254" dirty="0">
                <a:solidFill>
                  <a:srgbClr val="3B3B3B"/>
                </a:solidFill>
                <a:latin typeface="Arial"/>
                <a:cs typeface="Arial"/>
              </a:rPr>
              <a:t>lt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ple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6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4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s  </a:t>
            </a:r>
            <a:r>
              <a:rPr sz="2000" spc="21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445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spc="35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1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a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nd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409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r>
              <a:rPr sz="2000" spc="53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6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69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31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33170" marR="300355" indent="-925830">
              <a:lnSpc>
                <a:spcPts val="3229"/>
              </a:lnSpc>
              <a:spcBef>
                <a:spcPts val="5"/>
              </a:spcBef>
              <a:tabLst>
                <a:tab pos="614045" algn="l"/>
                <a:tab pos="1078230" algn="l"/>
                <a:tab pos="1332230" algn="l"/>
                <a:tab pos="1877695" algn="l"/>
                <a:tab pos="2207260" algn="l"/>
                <a:tab pos="2705735" algn="l"/>
                <a:tab pos="2778125" algn="l"/>
                <a:tab pos="3692525" algn="l"/>
                <a:tab pos="3988435" algn="l"/>
                <a:tab pos="4458335" algn="l"/>
              </a:tabLst>
            </a:pPr>
            <a:r>
              <a:rPr sz="2000" spc="15" dirty="0">
                <a:solidFill>
                  <a:srgbClr val="3B3B3B"/>
                </a:solidFill>
                <a:latin typeface="Arial"/>
                <a:cs typeface="Arial"/>
              </a:rPr>
              <a:t>0	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8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409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9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spc="5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0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r>
              <a:rPr sz="2000" spc="2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-55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i="1" spc="3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r>
              <a:rPr sz="2000" i="1" spc="305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r>
              <a:rPr sz="2000" i="1" spc="490" dirty="0">
                <a:solidFill>
                  <a:srgbClr val="3B3B3B"/>
                </a:solidFill>
                <a:latin typeface="Times New Roman"/>
                <a:cs typeface="Times New Roman"/>
              </a:rPr>
              <a:t>t</a:t>
            </a:r>
            <a:r>
              <a:rPr sz="2000" i="1" spc="75" dirty="0">
                <a:solidFill>
                  <a:srgbClr val="3B3B3B"/>
                </a:solidFill>
                <a:latin typeface="Times New Roman"/>
                <a:cs typeface="Times New Roman"/>
              </a:rPr>
              <a:t>h</a:t>
            </a:r>
            <a:r>
              <a:rPr sz="2000" i="1" dirty="0">
                <a:solidFill>
                  <a:srgbClr val="3B3B3B"/>
                </a:solidFill>
                <a:latin typeface="Times New Roman"/>
                <a:cs typeface="Times New Roman"/>
              </a:rPr>
              <a:t>	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4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s  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and	</a:t>
            </a:r>
            <a:r>
              <a:rPr sz="2000" spc="245" dirty="0">
                <a:solidFill>
                  <a:srgbClr val="3B3B3B"/>
                </a:solidFill>
                <a:latin typeface="Arial"/>
                <a:cs typeface="Arial"/>
              </a:rPr>
              <a:t>enter		</a:t>
            </a:r>
            <a:r>
              <a:rPr sz="2000" spc="165" dirty="0">
                <a:solidFill>
                  <a:srgbClr val="3B3B3B"/>
                </a:solidFill>
                <a:latin typeface="Arial"/>
                <a:cs typeface="Arial"/>
              </a:rPr>
              <a:t>multiple	</a:t>
            </a:r>
            <a:r>
              <a:rPr sz="2000" spc="225" dirty="0">
                <a:solidFill>
                  <a:srgbClr val="3B3B3B"/>
                </a:solidFill>
                <a:latin typeface="Arial"/>
                <a:cs typeface="Arial"/>
              </a:rPr>
              <a:t>states.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30779" y="3623309"/>
            <a:ext cx="1338580" cy="1863089"/>
          </a:xfrm>
          <a:custGeom>
            <a:avLst/>
            <a:gdLst/>
            <a:ahLst/>
            <a:cxnLst/>
            <a:rect l="l" t="t" r="r" b="b"/>
            <a:pathLst>
              <a:path w="1338579" h="1863089">
                <a:moveTo>
                  <a:pt x="1338580" y="1863089"/>
                </a:moveTo>
                <a:lnTo>
                  <a:pt x="1336692" y="1791855"/>
                </a:lnTo>
                <a:lnTo>
                  <a:pt x="1331142" y="1726812"/>
                </a:lnTo>
                <a:lnTo>
                  <a:pt x="1322096" y="1667612"/>
                </a:lnTo>
                <a:lnTo>
                  <a:pt x="1309719" y="1613902"/>
                </a:lnTo>
                <a:lnTo>
                  <a:pt x="1294179" y="1565332"/>
                </a:lnTo>
                <a:lnTo>
                  <a:pt x="1275642" y="1521551"/>
                </a:lnTo>
                <a:lnTo>
                  <a:pt x="1254274" y="1482207"/>
                </a:lnTo>
                <a:lnTo>
                  <a:pt x="1230243" y="1446949"/>
                </a:lnTo>
                <a:lnTo>
                  <a:pt x="1203714" y="1415428"/>
                </a:lnTo>
                <a:lnTo>
                  <a:pt x="1174855" y="1387290"/>
                </a:lnTo>
                <a:lnTo>
                  <a:pt x="1143831" y="1362186"/>
                </a:lnTo>
                <a:lnTo>
                  <a:pt x="1110810" y="1339764"/>
                </a:lnTo>
                <a:lnTo>
                  <a:pt x="1075957" y="1319674"/>
                </a:lnTo>
                <a:lnTo>
                  <a:pt x="1039440" y="1301564"/>
                </a:lnTo>
                <a:lnTo>
                  <a:pt x="1001425" y="1285083"/>
                </a:lnTo>
                <a:lnTo>
                  <a:pt x="962078" y="1269880"/>
                </a:lnTo>
                <a:lnTo>
                  <a:pt x="921566" y="1255605"/>
                </a:lnTo>
                <a:lnTo>
                  <a:pt x="880056" y="1241906"/>
                </a:lnTo>
                <a:lnTo>
                  <a:pt x="837714" y="1228431"/>
                </a:lnTo>
                <a:lnTo>
                  <a:pt x="816283" y="1221669"/>
                </a:lnTo>
                <a:lnTo>
                  <a:pt x="794706" y="1214831"/>
                </a:lnTo>
                <a:lnTo>
                  <a:pt x="751200" y="1200754"/>
                </a:lnTo>
                <a:lnTo>
                  <a:pt x="707362" y="1185849"/>
                </a:lnTo>
                <a:lnTo>
                  <a:pt x="663357" y="1169765"/>
                </a:lnTo>
                <a:lnTo>
                  <a:pt x="619354" y="1152150"/>
                </a:lnTo>
                <a:lnTo>
                  <a:pt x="575517" y="1132655"/>
                </a:lnTo>
                <a:lnTo>
                  <a:pt x="532015" y="1110927"/>
                </a:lnTo>
                <a:lnTo>
                  <a:pt x="489013" y="1086616"/>
                </a:lnTo>
                <a:lnTo>
                  <a:pt x="446678" y="1059371"/>
                </a:lnTo>
                <a:lnTo>
                  <a:pt x="405177" y="1028841"/>
                </a:lnTo>
                <a:lnTo>
                  <a:pt x="364675" y="994674"/>
                </a:lnTo>
                <a:lnTo>
                  <a:pt x="325340" y="956520"/>
                </a:lnTo>
                <a:lnTo>
                  <a:pt x="287338" y="914027"/>
                </a:lnTo>
                <a:lnTo>
                  <a:pt x="250836" y="866845"/>
                </a:lnTo>
                <a:lnTo>
                  <a:pt x="216000" y="814623"/>
                </a:lnTo>
                <a:lnTo>
                  <a:pt x="182997" y="757008"/>
                </a:lnTo>
                <a:lnTo>
                  <a:pt x="151993" y="693652"/>
                </a:lnTo>
                <a:lnTo>
                  <a:pt x="123155" y="624202"/>
                </a:lnTo>
                <a:lnTo>
                  <a:pt x="109600" y="587082"/>
                </a:lnTo>
                <a:lnTo>
                  <a:pt x="96649" y="548307"/>
                </a:lnTo>
                <a:lnTo>
                  <a:pt x="84323" y="507833"/>
                </a:lnTo>
                <a:lnTo>
                  <a:pt x="72642" y="465616"/>
                </a:lnTo>
                <a:lnTo>
                  <a:pt x="61627" y="421613"/>
                </a:lnTo>
                <a:lnTo>
                  <a:pt x="51300" y="375779"/>
                </a:lnTo>
                <a:lnTo>
                  <a:pt x="41681" y="328070"/>
                </a:lnTo>
                <a:lnTo>
                  <a:pt x="32791" y="278444"/>
                </a:lnTo>
                <a:lnTo>
                  <a:pt x="24650" y="226855"/>
                </a:lnTo>
                <a:lnTo>
                  <a:pt x="17280" y="173260"/>
                </a:lnTo>
                <a:lnTo>
                  <a:pt x="10701" y="117615"/>
                </a:lnTo>
                <a:lnTo>
                  <a:pt x="4934" y="59876"/>
                </a:lnTo>
                <a:lnTo>
                  <a:pt x="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49500" y="3295650"/>
            <a:ext cx="162560" cy="326390"/>
          </a:xfrm>
          <a:custGeom>
            <a:avLst/>
            <a:gdLst/>
            <a:ahLst/>
            <a:cxnLst/>
            <a:rect l="l" t="t" r="r" b="b"/>
            <a:pathLst>
              <a:path w="162560" h="326389">
                <a:moveTo>
                  <a:pt x="77469" y="0"/>
                </a:moveTo>
                <a:lnTo>
                  <a:pt x="71119" y="0"/>
                </a:lnTo>
                <a:lnTo>
                  <a:pt x="64769" y="1270"/>
                </a:lnTo>
                <a:lnTo>
                  <a:pt x="59689" y="5079"/>
                </a:lnTo>
                <a:lnTo>
                  <a:pt x="55880" y="10160"/>
                </a:lnTo>
                <a:lnTo>
                  <a:pt x="54610" y="16510"/>
                </a:lnTo>
                <a:lnTo>
                  <a:pt x="0" y="307339"/>
                </a:lnTo>
                <a:lnTo>
                  <a:pt x="0" y="312420"/>
                </a:lnTo>
                <a:lnTo>
                  <a:pt x="2539" y="318770"/>
                </a:lnTo>
                <a:lnTo>
                  <a:pt x="6350" y="323850"/>
                </a:lnTo>
                <a:lnTo>
                  <a:pt x="12700" y="326389"/>
                </a:lnTo>
                <a:lnTo>
                  <a:pt x="19050" y="326389"/>
                </a:lnTo>
                <a:lnTo>
                  <a:pt x="73660" y="88900"/>
                </a:lnTo>
                <a:lnTo>
                  <a:pt x="106859" y="88900"/>
                </a:lnTo>
                <a:lnTo>
                  <a:pt x="87630" y="15239"/>
                </a:lnTo>
                <a:lnTo>
                  <a:pt x="86360" y="8889"/>
                </a:lnTo>
                <a:lnTo>
                  <a:pt x="82550" y="3810"/>
                </a:lnTo>
                <a:lnTo>
                  <a:pt x="77469" y="0"/>
                </a:lnTo>
                <a:close/>
              </a:path>
              <a:path w="162560" h="326389">
                <a:moveTo>
                  <a:pt x="106859" y="88900"/>
                </a:moveTo>
                <a:lnTo>
                  <a:pt x="73660" y="88900"/>
                </a:lnTo>
                <a:lnTo>
                  <a:pt x="130810" y="307339"/>
                </a:lnTo>
                <a:lnTo>
                  <a:pt x="133350" y="313689"/>
                </a:lnTo>
                <a:lnTo>
                  <a:pt x="137160" y="318770"/>
                </a:lnTo>
                <a:lnTo>
                  <a:pt x="143510" y="321310"/>
                </a:lnTo>
                <a:lnTo>
                  <a:pt x="149860" y="322579"/>
                </a:lnTo>
                <a:lnTo>
                  <a:pt x="154939" y="320039"/>
                </a:lnTo>
                <a:lnTo>
                  <a:pt x="160019" y="314960"/>
                </a:lnTo>
                <a:lnTo>
                  <a:pt x="162560" y="309879"/>
                </a:lnTo>
                <a:lnTo>
                  <a:pt x="162560" y="302260"/>
                </a:lnTo>
                <a:lnTo>
                  <a:pt x="106859" y="889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36950" y="3765550"/>
            <a:ext cx="5486400" cy="2176780"/>
          </a:xfrm>
          <a:custGeom>
            <a:avLst/>
            <a:gdLst/>
            <a:ahLst/>
            <a:cxnLst/>
            <a:rect l="l" t="t" r="r" b="b"/>
            <a:pathLst>
              <a:path w="5486400" h="2176779">
                <a:moveTo>
                  <a:pt x="5486400" y="0"/>
                </a:moveTo>
                <a:lnTo>
                  <a:pt x="0" y="0"/>
                </a:lnTo>
                <a:lnTo>
                  <a:pt x="0" y="2176780"/>
                </a:lnTo>
                <a:lnTo>
                  <a:pt x="5486400" y="217678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6950" y="3765550"/>
            <a:ext cx="5486400" cy="2176780"/>
          </a:xfrm>
          <a:custGeom>
            <a:avLst/>
            <a:gdLst/>
            <a:ahLst/>
            <a:cxnLst/>
            <a:rect l="l" t="t" r="r" b="b"/>
            <a:pathLst>
              <a:path w="5486400" h="2176779">
                <a:moveTo>
                  <a:pt x="2743200" y="2176780"/>
                </a:moveTo>
                <a:lnTo>
                  <a:pt x="0" y="2176780"/>
                </a:lnTo>
                <a:lnTo>
                  <a:pt x="0" y="0"/>
                </a:lnTo>
                <a:lnTo>
                  <a:pt x="5486400" y="0"/>
                </a:lnTo>
                <a:lnTo>
                  <a:pt x="5486400" y="2176780"/>
                </a:lnTo>
                <a:lnTo>
                  <a:pt x="2743200" y="217678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0" y="3657600"/>
            <a:ext cx="5486400" cy="2176780"/>
          </a:xfrm>
          <a:custGeom>
            <a:avLst/>
            <a:gdLst/>
            <a:ahLst/>
            <a:cxnLst/>
            <a:rect l="l" t="t" r="r" b="b"/>
            <a:pathLst>
              <a:path w="5486400" h="2176779">
                <a:moveTo>
                  <a:pt x="5486400" y="0"/>
                </a:moveTo>
                <a:lnTo>
                  <a:pt x="0" y="0"/>
                </a:lnTo>
                <a:lnTo>
                  <a:pt x="0" y="2176780"/>
                </a:lnTo>
                <a:lnTo>
                  <a:pt x="5486400" y="2176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9000" y="3657600"/>
            <a:ext cx="5486400" cy="217678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25095" marR="123825" indent="1270" algn="ctr">
              <a:lnSpc>
                <a:spcPts val="3220"/>
              </a:lnSpc>
              <a:spcBef>
                <a:spcPts val="145"/>
              </a:spcBef>
              <a:tabLst>
                <a:tab pos="1125220" algn="l"/>
                <a:tab pos="1673860" algn="l"/>
                <a:tab pos="1858010" algn="l"/>
                <a:tab pos="2172335" algn="l"/>
                <a:tab pos="2735580" algn="l"/>
                <a:tab pos="2985770" algn="l"/>
                <a:tab pos="3352165" algn="l"/>
                <a:tab pos="3877945" algn="l"/>
                <a:tab pos="3975100" algn="l"/>
                <a:tab pos="4184015" algn="l"/>
                <a:tab pos="4780280" algn="l"/>
              </a:tabLst>
            </a:pPr>
            <a:r>
              <a:rPr sz="2000" spc="95" dirty="0">
                <a:solidFill>
                  <a:srgbClr val="3B3B3B"/>
                </a:solidFill>
                <a:latin typeface="Arial"/>
                <a:cs typeface="Arial"/>
              </a:rPr>
              <a:t>Sometimes	</a:t>
            </a:r>
            <a:r>
              <a:rPr sz="2000" spc="30" dirty="0">
                <a:solidFill>
                  <a:srgbClr val="3B3B3B"/>
                </a:solidFill>
                <a:latin typeface="Arial"/>
                <a:cs typeface="Arial"/>
              </a:rPr>
              <a:t>we	</a:t>
            </a:r>
            <a:r>
              <a:rPr sz="2000" spc="85" dirty="0">
                <a:solidFill>
                  <a:srgbClr val="3B3B3B"/>
                </a:solidFill>
                <a:latin typeface="Arial"/>
                <a:cs typeface="Arial"/>
              </a:rPr>
              <a:t>will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discard	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	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lexeme  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8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ng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9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spc="5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8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8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53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65100" marR="163195" algn="ctr">
              <a:lnSpc>
                <a:spcPts val="3229"/>
              </a:lnSpc>
              <a:tabLst>
                <a:tab pos="732155" algn="l"/>
                <a:tab pos="755650" algn="l"/>
                <a:tab pos="1073150" algn="l"/>
                <a:tab pos="1219200" algn="l"/>
                <a:tab pos="1570355" algn="l"/>
                <a:tab pos="2388870" algn="l"/>
                <a:tab pos="2598420" algn="l"/>
                <a:tab pos="2875915" algn="l"/>
                <a:tab pos="3466465" algn="l"/>
                <a:tab pos="4295775" algn="l"/>
                <a:tab pos="4707255" algn="l"/>
                <a:tab pos="5113020" algn="l"/>
              </a:tabLst>
            </a:pPr>
            <a:r>
              <a:rPr sz="2000" spc="-11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6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305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6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9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ce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0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ce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  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has	</a:t>
            </a: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no	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bearing	</a:t>
            </a:r>
            <a:r>
              <a:rPr sz="2000" spc="160" dirty="0">
                <a:solidFill>
                  <a:srgbClr val="3B3B3B"/>
                </a:solidFill>
                <a:latin typeface="Arial"/>
                <a:cs typeface="Arial"/>
              </a:rPr>
              <a:t>on	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</a:t>
            </a:r>
            <a:r>
              <a:rPr sz="2000" spc="110" dirty="0">
                <a:solidFill>
                  <a:srgbClr val="3B3B3B"/>
                </a:solidFill>
                <a:latin typeface="Arial"/>
                <a:cs typeface="Arial"/>
              </a:rPr>
              <a:t>meaning	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of  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	</a:t>
            </a:r>
            <a:r>
              <a:rPr sz="2000" spc="250" dirty="0">
                <a:solidFill>
                  <a:srgbClr val="3B3B3B"/>
                </a:solidFill>
                <a:latin typeface="Arial"/>
                <a:cs typeface="Arial"/>
              </a:rPr>
              <a:t>program.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44470" y="2214879"/>
            <a:ext cx="684530" cy="2531110"/>
          </a:xfrm>
          <a:custGeom>
            <a:avLst/>
            <a:gdLst/>
            <a:ahLst/>
            <a:cxnLst/>
            <a:rect l="l" t="t" r="r" b="b"/>
            <a:pathLst>
              <a:path w="684529" h="2531110">
                <a:moveTo>
                  <a:pt x="684530" y="2531110"/>
                </a:moveTo>
                <a:lnTo>
                  <a:pt x="638869" y="2528202"/>
                </a:lnTo>
                <a:lnTo>
                  <a:pt x="594872" y="2519481"/>
                </a:lnTo>
                <a:lnTo>
                  <a:pt x="552528" y="2504945"/>
                </a:lnTo>
                <a:lnTo>
                  <a:pt x="511828" y="2484594"/>
                </a:lnTo>
                <a:lnTo>
                  <a:pt x="472762" y="2458428"/>
                </a:lnTo>
                <a:lnTo>
                  <a:pt x="435322" y="2426446"/>
                </a:lnTo>
                <a:lnTo>
                  <a:pt x="399496" y="2388648"/>
                </a:lnTo>
                <a:lnTo>
                  <a:pt x="365277" y="2345034"/>
                </a:lnTo>
                <a:lnTo>
                  <a:pt x="332654" y="2295604"/>
                </a:lnTo>
                <a:lnTo>
                  <a:pt x="301618" y="2240357"/>
                </a:lnTo>
                <a:lnTo>
                  <a:pt x="272160" y="2179293"/>
                </a:lnTo>
                <a:lnTo>
                  <a:pt x="244269" y="2112412"/>
                </a:lnTo>
                <a:lnTo>
                  <a:pt x="217937" y="2039713"/>
                </a:lnTo>
                <a:lnTo>
                  <a:pt x="205352" y="2001182"/>
                </a:lnTo>
                <a:lnTo>
                  <a:pt x="193154" y="1961197"/>
                </a:lnTo>
                <a:lnTo>
                  <a:pt x="181340" y="1919756"/>
                </a:lnTo>
                <a:lnTo>
                  <a:pt x="169910" y="1876862"/>
                </a:lnTo>
                <a:lnTo>
                  <a:pt x="158862" y="1832512"/>
                </a:lnTo>
                <a:lnTo>
                  <a:pt x="148196" y="1786708"/>
                </a:lnTo>
                <a:lnTo>
                  <a:pt x="137910" y="1739449"/>
                </a:lnTo>
                <a:lnTo>
                  <a:pt x="128003" y="1690736"/>
                </a:lnTo>
                <a:lnTo>
                  <a:pt x="118473" y="1640567"/>
                </a:lnTo>
                <a:lnTo>
                  <a:pt x="109320" y="1588944"/>
                </a:lnTo>
                <a:lnTo>
                  <a:pt x="100543" y="1535866"/>
                </a:lnTo>
                <a:lnTo>
                  <a:pt x="92139" y="1481334"/>
                </a:lnTo>
                <a:lnTo>
                  <a:pt x="84109" y="1425346"/>
                </a:lnTo>
                <a:lnTo>
                  <a:pt x="76450" y="1367903"/>
                </a:lnTo>
                <a:lnTo>
                  <a:pt x="69162" y="1309005"/>
                </a:lnTo>
                <a:lnTo>
                  <a:pt x="62244" y="1248653"/>
                </a:lnTo>
                <a:lnTo>
                  <a:pt x="55693" y="1186845"/>
                </a:lnTo>
                <a:lnTo>
                  <a:pt x="49510" y="1123582"/>
                </a:lnTo>
                <a:lnTo>
                  <a:pt x="43693" y="1058864"/>
                </a:lnTo>
                <a:lnTo>
                  <a:pt x="38240" y="992690"/>
                </a:lnTo>
                <a:lnTo>
                  <a:pt x="33151" y="925062"/>
                </a:lnTo>
                <a:lnTo>
                  <a:pt x="28424" y="855978"/>
                </a:lnTo>
                <a:lnTo>
                  <a:pt x="24058" y="785439"/>
                </a:lnTo>
                <a:lnTo>
                  <a:pt x="20052" y="713445"/>
                </a:lnTo>
                <a:lnTo>
                  <a:pt x="16405" y="639995"/>
                </a:lnTo>
                <a:lnTo>
                  <a:pt x="13115" y="565090"/>
                </a:lnTo>
                <a:lnTo>
                  <a:pt x="10182" y="488729"/>
                </a:lnTo>
                <a:lnTo>
                  <a:pt x="7604" y="410913"/>
                </a:lnTo>
                <a:lnTo>
                  <a:pt x="5380" y="331642"/>
                </a:lnTo>
                <a:lnTo>
                  <a:pt x="3508" y="250915"/>
                </a:lnTo>
                <a:lnTo>
                  <a:pt x="1989" y="168732"/>
                </a:lnTo>
                <a:lnTo>
                  <a:pt x="819" y="8509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9860" y="205740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60"/>
                </a:lnTo>
                <a:lnTo>
                  <a:pt x="107950" y="161289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72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2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72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72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72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72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2578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578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578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578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9436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436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9436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436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294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294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3152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52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152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152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56336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1563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247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34658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346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9600" y="438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202946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485139"/>
                </a:moveTo>
                <a:lnTo>
                  <a:pt x="1704" y="437374"/>
                </a:lnTo>
                <a:lnTo>
                  <a:pt x="6818" y="392689"/>
                </a:lnTo>
                <a:lnTo>
                  <a:pt x="15340" y="350983"/>
                </a:lnTo>
                <a:lnTo>
                  <a:pt x="27269" y="312155"/>
                </a:lnTo>
                <a:lnTo>
                  <a:pt x="42604" y="276105"/>
                </a:lnTo>
                <a:lnTo>
                  <a:pt x="61344" y="242732"/>
                </a:lnTo>
                <a:lnTo>
                  <a:pt x="109037" y="183611"/>
                </a:lnTo>
                <a:lnTo>
                  <a:pt x="137987" y="157661"/>
                </a:lnTo>
                <a:lnTo>
                  <a:pt x="170338" y="133984"/>
                </a:lnTo>
                <a:lnTo>
                  <a:pt x="206090" y="112479"/>
                </a:lnTo>
                <a:lnTo>
                  <a:pt x="245242" y="93045"/>
                </a:lnTo>
                <a:lnTo>
                  <a:pt x="287792" y="75580"/>
                </a:lnTo>
                <a:lnTo>
                  <a:pt x="333739" y="59984"/>
                </a:lnTo>
                <a:lnTo>
                  <a:pt x="383083" y="46156"/>
                </a:lnTo>
                <a:lnTo>
                  <a:pt x="435823" y="33995"/>
                </a:lnTo>
                <a:lnTo>
                  <a:pt x="491957" y="23400"/>
                </a:lnTo>
                <a:lnTo>
                  <a:pt x="551486" y="14269"/>
                </a:lnTo>
                <a:lnTo>
                  <a:pt x="614407" y="6503"/>
                </a:lnTo>
                <a:lnTo>
                  <a:pt x="680720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9950" y="194945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0" y="0"/>
                </a:moveTo>
                <a:lnTo>
                  <a:pt x="7620" y="162560"/>
                </a:lnTo>
                <a:lnTo>
                  <a:pt x="24765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25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202057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1359" y="193928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3429000"/>
            <a:ext cx="680720" cy="485140"/>
          </a:xfrm>
          <a:custGeom>
            <a:avLst/>
            <a:gdLst/>
            <a:ahLst/>
            <a:cxnLst/>
            <a:rect l="l" t="t" r="r" b="b"/>
            <a:pathLst>
              <a:path w="680720" h="485139">
                <a:moveTo>
                  <a:pt x="0" y="0"/>
                </a:moveTo>
                <a:lnTo>
                  <a:pt x="1704" y="47765"/>
                </a:lnTo>
                <a:lnTo>
                  <a:pt x="6818" y="92450"/>
                </a:lnTo>
                <a:lnTo>
                  <a:pt x="15340" y="134156"/>
                </a:lnTo>
                <a:lnTo>
                  <a:pt x="27269" y="172984"/>
                </a:lnTo>
                <a:lnTo>
                  <a:pt x="42604" y="209034"/>
                </a:lnTo>
                <a:lnTo>
                  <a:pt x="61344" y="242407"/>
                </a:lnTo>
                <a:lnTo>
                  <a:pt x="109037" y="301528"/>
                </a:lnTo>
                <a:lnTo>
                  <a:pt x="137987" y="327478"/>
                </a:lnTo>
                <a:lnTo>
                  <a:pt x="170338" y="351155"/>
                </a:lnTo>
                <a:lnTo>
                  <a:pt x="206090" y="372660"/>
                </a:lnTo>
                <a:lnTo>
                  <a:pt x="245242" y="392094"/>
                </a:lnTo>
                <a:lnTo>
                  <a:pt x="287792" y="409559"/>
                </a:lnTo>
                <a:lnTo>
                  <a:pt x="333739" y="425155"/>
                </a:lnTo>
                <a:lnTo>
                  <a:pt x="383083" y="438983"/>
                </a:lnTo>
                <a:lnTo>
                  <a:pt x="435823" y="451144"/>
                </a:lnTo>
                <a:lnTo>
                  <a:pt x="491957" y="461739"/>
                </a:lnTo>
                <a:lnTo>
                  <a:pt x="551486" y="470870"/>
                </a:lnTo>
                <a:lnTo>
                  <a:pt x="614407" y="478636"/>
                </a:lnTo>
                <a:lnTo>
                  <a:pt x="680720" y="485139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9950" y="3831590"/>
            <a:ext cx="247650" cy="162560"/>
          </a:xfrm>
          <a:custGeom>
            <a:avLst/>
            <a:gdLst/>
            <a:ahLst/>
            <a:cxnLst/>
            <a:rect l="l" t="t" r="r" b="b"/>
            <a:pathLst>
              <a:path w="247650" h="162560">
                <a:moveTo>
                  <a:pt x="7620" y="0"/>
                </a:moveTo>
                <a:lnTo>
                  <a:pt x="0" y="162560"/>
                </a:lnTo>
                <a:lnTo>
                  <a:pt x="247650" y="9143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25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00800" y="3923029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7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1359" y="38417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06640" y="165481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19">
                <a:moveTo>
                  <a:pt x="365759" y="0"/>
                </a:moveTo>
                <a:lnTo>
                  <a:pt x="412624" y="2767"/>
                </a:lnTo>
                <a:lnTo>
                  <a:pt x="457474" y="10869"/>
                </a:lnTo>
                <a:lnTo>
                  <a:pt x="500006" y="24004"/>
                </a:lnTo>
                <a:lnTo>
                  <a:pt x="539920" y="41870"/>
                </a:lnTo>
                <a:lnTo>
                  <a:pt x="576914" y="64164"/>
                </a:lnTo>
                <a:lnTo>
                  <a:pt x="610685" y="90586"/>
                </a:lnTo>
                <a:lnTo>
                  <a:pt x="640933" y="120834"/>
                </a:lnTo>
                <a:lnTo>
                  <a:pt x="667355" y="154605"/>
                </a:lnTo>
                <a:lnTo>
                  <a:pt x="689649" y="191599"/>
                </a:lnTo>
                <a:lnTo>
                  <a:pt x="707515" y="231513"/>
                </a:lnTo>
                <a:lnTo>
                  <a:pt x="720650" y="274045"/>
                </a:lnTo>
                <a:lnTo>
                  <a:pt x="728752" y="318895"/>
                </a:lnTo>
                <a:lnTo>
                  <a:pt x="731519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895"/>
                </a:lnTo>
                <a:lnTo>
                  <a:pt x="10793" y="274045"/>
                </a:lnTo>
                <a:lnTo>
                  <a:pt x="23848" y="231513"/>
                </a:lnTo>
                <a:lnTo>
                  <a:pt x="41620" y="191599"/>
                </a:lnTo>
                <a:lnTo>
                  <a:pt x="63817" y="154605"/>
                </a:lnTo>
                <a:lnTo>
                  <a:pt x="90149" y="120834"/>
                </a:lnTo>
                <a:lnTo>
                  <a:pt x="120324" y="90586"/>
                </a:lnTo>
                <a:lnTo>
                  <a:pt x="154050" y="64164"/>
                </a:lnTo>
                <a:lnTo>
                  <a:pt x="191037" y="41870"/>
                </a:lnTo>
                <a:lnTo>
                  <a:pt x="230993" y="24004"/>
                </a:lnTo>
                <a:lnTo>
                  <a:pt x="273626" y="10869"/>
                </a:lnTo>
                <a:lnTo>
                  <a:pt x="318645" y="2767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6640" y="165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8159" y="238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640" y="35572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19" y="365759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19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59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6640" y="3557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38159" y="4288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00" y="297180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19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42160" y="28905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67050" y="2647950"/>
            <a:ext cx="400685" cy="591820"/>
          </a:xfrm>
          <a:custGeom>
            <a:avLst/>
            <a:gdLst/>
            <a:ahLst/>
            <a:cxnLst/>
            <a:rect l="l" t="t" r="r" b="b"/>
            <a:pathLst>
              <a:path w="400685" h="591819">
                <a:moveTo>
                  <a:pt x="0" y="0"/>
                </a:moveTo>
                <a:lnTo>
                  <a:pt x="59577" y="2217"/>
                </a:lnTo>
                <a:lnTo>
                  <a:pt x="113925" y="8661"/>
                </a:lnTo>
                <a:lnTo>
                  <a:pt x="163160" y="19022"/>
                </a:lnTo>
                <a:lnTo>
                  <a:pt x="207398" y="32990"/>
                </a:lnTo>
                <a:lnTo>
                  <a:pt x="246754" y="50254"/>
                </a:lnTo>
                <a:lnTo>
                  <a:pt x="281344" y="70504"/>
                </a:lnTo>
                <a:lnTo>
                  <a:pt x="336691" y="118721"/>
                </a:lnTo>
                <a:lnTo>
                  <a:pt x="374363" y="175157"/>
                </a:lnTo>
                <a:lnTo>
                  <a:pt x="395287" y="237331"/>
                </a:lnTo>
                <a:lnTo>
                  <a:pt x="400389" y="302759"/>
                </a:lnTo>
                <a:lnTo>
                  <a:pt x="397296" y="335917"/>
                </a:lnTo>
                <a:lnTo>
                  <a:pt x="380401" y="401571"/>
                </a:lnTo>
                <a:lnTo>
                  <a:pt x="350000" y="464273"/>
                </a:lnTo>
                <a:lnTo>
                  <a:pt x="307017" y="521540"/>
                </a:lnTo>
                <a:lnTo>
                  <a:pt x="252379" y="570890"/>
                </a:lnTo>
                <a:lnTo>
                  <a:pt x="220979" y="59182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67050" y="3153410"/>
            <a:ext cx="256540" cy="157480"/>
          </a:xfrm>
          <a:custGeom>
            <a:avLst/>
            <a:gdLst/>
            <a:ahLst/>
            <a:cxnLst/>
            <a:rect l="l" t="t" r="r" b="b"/>
            <a:pathLst>
              <a:path w="256539" h="157479">
                <a:moveTo>
                  <a:pt x="214629" y="0"/>
                </a:moveTo>
                <a:lnTo>
                  <a:pt x="0" y="142239"/>
                </a:lnTo>
                <a:lnTo>
                  <a:pt x="256539" y="157479"/>
                </a:lnTo>
                <a:lnTo>
                  <a:pt x="214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01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01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43000" y="1545040"/>
            <a:ext cx="7104929" cy="285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1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0" y="5943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43000" y="1545040"/>
            <a:ext cx="7104929" cy="285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919" y="554990"/>
            <a:ext cx="804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90" dirty="0"/>
              <a:t>More </a:t>
            </a:r>
            <a:r>
              <a:rPr sz="4400" spc="440" dirty="0"/>
              <a:t>Complex</a:t>
            </a:r>
            <a:r>
              <a:rPr sz="4400" spc="27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43000" y="1545040"/>
            <a:ext cx="7104929" cy="285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4489" y="153415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2200" y="1286509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	0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1639" y="38531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22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0" y="410082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9530" y="2462529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3470" y="2693670"/>
            <a:ext cx="70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0,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72000" y="52578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65150" y="5822950"/>
            <a:ext cx="3886200" cy="1356360"/>
          </a:xfrm>
          <a:custGeom>
            <a:avLst/>
            <a:gdLst/>
            <a:ahLst/>
            <a:cxnLst/>
            <a:rect l="l" t="t" r="r" b="b"/>
            <a:pathLst>
              <a:path w="3886200" h="1356359">
                <a:moveTo>
                  <a:pt x="3886200" y="0"/>
                </a:moveTo>
                <a:lnTo>
                  <a:pt x="0" y="0"/>
                </a:lnTo>
                <a:lnTo>
                  <a:pt x="0" y="1356360"/>
                </a:lnTo>
                <a:lnTo>
                  <a:pt x="3886200" y="135636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150" y="5822950"/>
            <a:ext cx="3886200" cy="1356360"/>
          </a:xfrm>
          <a:custGeom>
            <a:avLst/>
            <a:gdLst/>
            <a:ahLst/>
            <a:cxnLst/>
            <a:rect l="l" t="t" r="r" b="b"/>
            <a:pathLst>
              <a:path w="3886200" h="1356359">
                <a:moveTo>
                  <a:pt x="1943100" y="1356360"/>
                </a:moveTo>
                <a:lnTo>
                  <a:pt x="0" y="1356360"/>
                </a:lnTo>
                <a:lnTo>
                  <a:pt x="0" y="0"/>
                </a:lnTo>
                <a:lnTo>
                  <a:pt x="3886200" y="0"/>
                </a:lnTo>
                <a:lnTo>
                  <a:pt x="3886200" y="1356360"/>
                </a:lnTo>
                <a:lnTo>
                  <a:pt x="1943100" y="135636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5715000"/>
            <a:ext cx="3886200" cy="1356360"/>
          </a:xfrm>
          <a:custGeom>
            <a:avLst/>
            <a:gdLst/>
            <a:ahLst/>
            <a:cxnLst/>
            <a:rect l="l" t="t" r="r" b="b"/>
            <a:pathLst>
              <a:path w="3886200" h="1356359">
                <a:moveTo>
                  <a:pt x="3886200" y="0"/>
                </a:moveTo>
                <a:lnTo>
                  <a:pt x="0" y="0"/>
                </a:lnTo>
                <a:lnTo>
                  <a:pt x="0" y="1356360"/>
                </a:lnTo>
                <a:lnTo>
                  <a:pt x="3886200" y="135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200" y="5715000"/>
            <a:ext cx="3886200" cy="135636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87960" marR="184785" algn="ctr">
              <a:lnSpc>
                <a:spcPts val="3220"/>
              </a:lnSpc>
              <a:spcBef>
                <a:spcPts val="140"/>
              </a:spcBef>
              <a:tabLst>
                <a:tab pos="831850" algn="l"/>
                <a:tab pos="1029335" algn="l"/>
                <a:tab pos="1526540" algn="l"/>
                <a:tab pos="2124075" algn="l"/>
                <a:tab pos="2288540" algn="l"/>
                <a:tab pos="2515235" algn="l"/>
                <a:tab pos="2954020" algn="l"/>
                <a:tab pos="3267710" algn="l"/>
              </a:tabLst>
            </a:pPr>
            <a:r>
              <a:rPr sz="2000" spc="60" dirty="0">
                <a:solidFill>
                  <a:srgbClr val="3B3B3B"/>
                </a:solidFill>
                <a:latin typeface="Arial"/>
                <a:cs typeface="Arial"/>
              </a:rPr>
              <a:t>Since	</a:t>
            </a:r>
            <a:r>
              <a:rPr sz="2000" spc="30" dirty="0">
                <a:solidFill>
                  <a:srgbClr val="3B3B3B"/>
                </a:solidFill>
                <a:latin typeface="Arial"/>
                <a:cs typeface="Arial"/>
              </a:rPr>
              <a:t>we	</a:t>
            </a:r>
            <a:r>
              <a:rPr sz="2000" spc="165" dirty="0">
                <a:solidFill>
                  <a:srgbClr val="3B3B3B"/>
                </a:solidFill>
                <a:latin typeface="Arial"/>
                <a:cs typeface="Arial"/>
              </a:rPr>
              <a:t>are	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in	</a:t>
            </a:r>
            <a:r>
              <a:rPr sz="2000" spc="235" dirty="0">
                <a:solidFill>
                  <a:srgbClr val="3B3B3B"/>
                </a:solidFill>
                <a:latin typeface="Arial"/>
                <a:cs typeface="Arial"/>
              </a:rPr>
              <a:t>at	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least  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13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10" dirty="0">
                <a:solidFill>
                  <a:srgbClr val="3B3B3B"/>
                </a:solidFill>
                <a:latin typeface="Arial"/>
                <a:cs typeface="Arial"/>
              </a:rPr>
              <a:t>pt</a:t>
            </a:r>
            <a:r>
              <a:rPr sz="2000" spc="16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ng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6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2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30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  <a:tabLst>
                <a:tab pos="1570355" algn="l"/>
              </a:tabLst>
            </a:pP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automaton	</a:t>
            </a:r>
            <a:r>
              <a:rPr sz="2000" spc="195" dirty="0">
                <a:solidFill>
                  <a:srgbClr val="3B3B3B"/>
                </a:solidFill>
                <a:latin typeface="Arial"/>
                <a:cs typeface="Arial"/>
              </a:rPr>
              <a:t>accepts.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00300" y="4626609"/>
            <a:ext cx="5232400" cy="1088390"/>
          </a:xfrm>
          <a:custGeom>
            <a:avLst/>
            <a:gdLst/>
            <a:ahLst/>
            <a:cxnLst/>
            <a:rect l="l" t="t" r="r" b="b"/>
            <a:pathLst>
              <a:path w="5232400" h="1088389">
                <a:moveTo>
                  <a:pt x="0" y="1088389"/>
                </a:moveTo>
                <a:lnTo>
                  <a:pt x="3182" y="1042608"/>
                </a:lnTo>
                <a:lnTo>
                  <a:pt x="12609" y="999042"/>
                </a:lnTo>
                <a:lnTo>
                  <a:pt x="28098" y="957629"/>
                </a:lnTo>
                <a:lnTo>
                  <a:pt x="49469" y="918306"/>
                </a:lnTo>
                <a:lnTo>
                  <a:pt x="76540" y="881010"/>
                </a:lnTo>
                <a:lnTo>
                  <a:pt x="109129" y="845678"/>
                </a:lnTo>
                <a:lnTo>
                  <a:pt x="147056" y="812246"/>
                </a:lnTo>
                <a:lnTo>
                  <a:pt x="190137" y="780653"/>
                </a:lnTo>
                <a:lnTo>
                  <a:pt x="238193" y="750834"/>
                </a:lnTo>
                <a:lnTo>
                  <a:pt x="291042" y="722727"/>
                </a:lnTo>
                <a:lnTo>
                  <a:pt x="348502" y="696268"/>
                </a:lnTo>
                <a:lnTo>
                  <a:pt x="410391" y="671395"/>
                </a:lnTo>
                <a:lnTo>
                  <a:pt x="476529" y="648045"/>
                </a:lnTo>
                <a:lnTo>
                  <a:pt x="546734" y="626155"/>
                </a:lnTo>
                <a:lnTo>
                  <a:pt x="620824" y="605661"/>
                </a:lnTo>
                <a:lnTo>
                  <a:pt x="659270" y="595919"/>
                </a:lnTo>
                <a:lnTo>
                  <a:pt x="698619" y="586501"/>
                </a:lnTo>
                <a:lnTo>
                  <a:pt x="738848" y="577402"/>
                </a:lnTo>
                <a:lnTo>
                  <a:pt x="779935" y="568612"/>
                </a:lnTo>
                <a:lnTo>
                  <a:pt x="821858" y="560124"/>
                </a:lnTo>
                <a:lnTo>
                  <a:pt x="864593" y="551930"/>
                </a:lnTo>
                <a:lnTo>
                  <a:pt x="908119" y="544022"/>
                </a:lnTo>
                <a:lnTo>
                  <a:pt x="952411" y="536393"/>
                </a:lnTo>
                <a:lnTo>
                  <a:pt x="997448" y="529034"/>
                </a:lnTo>
                <a:lnTo>
                  <a:pt x="1043207" y="521937"/>
                </a:lnTo>
                <a:lnTo>
                  <a:pt x="1089665" y="515095"/>
                </a:lnTo>
                <a:lnTo>
                  <a:pt x="1136800" y="508500"/>
                </a:lnTo>
                <a:lnTo>
                  <a:pt x="1184588" y="502144"/>
                </a:lnTo>
                <a:lnTo>
                  <a:pt x="1233008" y="496019"/>
                </a:lnTo>
                <a:lnTo>
                  <a:pt x="1282036" y="490116"/>
                </a:lnTo>
                <a:lnTo>
                  <a:pt x="1331650" y="484429"/>
                </a:lnTo>
                <a:lnTo>
                  <a:pt x="1381827" y="478950"/>
                </a:lnTo>
                <a:lnTo>
                  <a:pt x="1432545" y="473670"/>
                </a:lnTo>
                <a:lnTo>
                  <a:pt x="1483780" y="468581"/>
                </a:lnTo>
                <a:lnTo>
                  <a:pt x="1535510" y="463677"/>
                </a:lnTo>
                <a:lnTo>
                  <a:pt x="1587713" y="458948"/>
                </a:lnTo>
                <a:lnTo>
                  <a:pt x="1640365" y="454387"/>
                </a:lnTo>
                <a:lnTo>
                  <a:pt x="1693445" y="449986"/>
                </a:lnTo>
                <a:lnTo>
                  <a:pt x="1746929" y="445738"/>
                </a:lnTo>
                <a:lnTo>
                  <a:pt x="1800794" y="441634"/>
                </a:lnTo>
                <a:lnTo>
                  <a:pt x="1855019" y="437666"/>
                </a:lnTo>
                <a:lnTo>
                  <a:pt x="1909580" y="433827"/>
                </a:lnTo>
                <a:lnTo>
                  <a:pt x="1964454" y="430108"/>
                </a:lnTo>
                <a:lnTo>
                  <a:pt x="2019619" y="426503"/>
                </a:lnTo>
                <a:lnTo>
                  <a:pt x="2075053" y="423002"/>
                </a:lnTo>
                <a:lnTo>
                  <a:pt x="2130732" y="419599"/>
                </a:lnTo>
                <a:lnTo>
                  <a:pt x="2186635" y="416284"/>
                </a:lnTo>
                <a:lnTo>
                  <a:pt x="2242737" y="413051"/>
                </a:lnTo>
                <a:lnTo>
                  <a:pt x="2299017" y="409892"/>
                </a:lnTo>
                <a:lnTo>
                  <a:pt x="2355452" y="406798"/>
                </a:lnTo>
                <a:lnTo>
                  <a:pt x="2412019" y="403762"/>
                </a:lnTo>
                <a:lnTo>
                  <a:pt x="2468696" y="400775"/>
                </a:lnTo>
                <a:lnTo>
                  <a:pt x="2525459" y="397831"/>
                </a:lnTo>
                <a:lnTo>
                  <a:pt x="2582286" y="394921"/>
                </a:lnTo>
                <a:lnTo>
                  <a:pt x="2639156" y="392036"/>
                </a:lnTo>
                <a:lnTo>
                  <a:pt x="2696043" y="389171"/>
                </a:lnTo>
                <a:lnTo>
                  <a:pt x="2752927" y="386315"/>
                </a:lnTo>
                <a:lnTo>
                  <a:pt x="2809785" y="383462"/>
                </a:lnTo>
                <a:lnTo>
                  <a:pt x="2866593" y="380604"/>
                </a:lnTo>
                <a:lnTo>
                  <a:pt x="2923329" y="377733"/>
                </a:lnTo>
                <a:lnTo>
                  <a:pt x="2979971" y="374840"/>
                </a:lnTo>
                <a:lnTo>
                  <a:pt x="3036495" y="371919"/>
                </a:lnTo>
                <a:lnTo>
                  <a:pt x="3092879" y="368961"/>
                </a:lnTo>
                <a:lnTo>
                  <a:pt x="3149101" y="365958"/>
                </a:lnTo>
                <a:lnTo>
                  <a:pt x="3205137" y="362902"/>
                </a:lnTo>
                <a:lnTo>
                  <a:pt x="3260966" y="359786"/>
                </a:lnTo>
                <a:lnTo>
                  <a:pt x="3316563" y="356602"/>
                </a:lnTo>
                <a:lnTo>
                  <a:pt x="3371907" y="353341"/>
                </a:lnTo>
                <a:lnTo>
                  <a:pt x="3426976" y="349996"/>
                </a:lnTo>
                <a:lnTo>
                  <a:pt x="3481745" y="346560"/>
                </a:lnTo>
                <a:lnTo>
                  <a:pt x="3536193" y="343023"/>
                </a:lnTo>
                <a:lnTo>
                  <a:pt x="3590297" y="339379"/>
                </a:lnTo>
                <a:lnTo>
                  <a:pt x="3644034" y="335619"/>
                </a:lnTo>
                <a:lnTo>
                  <a:pt x="3697382" y="331736"/>
                </a:lnTo>
                <a:lnTo>
                  <a:pt x="3750318" y="327721"/>
                </a:lnTo>
                <a:lnTo>
                  <a:pt x="3802819" y="323568"/>
                </a:lnTo>
                <a:lnTo>
                  <a:pt x="3854862" y="319267"/>
                </a:lnTo>
                <a:lnTo>
                  <a:pt x="3906425" y="314811"/>
                </a:lnTo>
                <a:lnTo>
                  <a:pt x="3957485" y="310192"/>
                </a:lnTo>
                <a:lnTo>
                  <a:pt x="4008020" y="305402"/>
                </a:lnTo>
                <a:lnTo>
                  <a:pt x="4058007" y="300434"/>
                </a:lnTo>
                <a:lnTo>
                  <a:pt x="4107422" y="295279"/>
                </a:lnTo>
                <a:lnTo>
                  <a:pt x="4156244" y="289930"/>
                </a:lnTo>
                <a:lnTo>
                  <a:pt x="4204450" y="284379"/>
                </a:lnTo>
                <a:lnTo>
                  <a:pt x="4252017" y="278617"/>
                </a:lnTo>
                <a:lnTo>
                  <a:pt x="4298922" y="272638"/>
                </a:lnTo>
                <a:lnTo>
                  <a:pt x="4345143" y="266432"/>
                </a:lnTo>
                <a:lnTo>
                  <a:pt x="4390657" y="259993"/>
                </a:lnTo>
                <a:lnTo>
                  <a:pt x="4435442" y="253312"/>
                </a:lnTo>
                <a:lnTo>
                  <a:pt x="4479474" y="246382"/>
                </a:lnTo>
                <a:lnTo>
                  <a:pt x="4522731" y="239194"/>
                </a:lnTo>
                <a:lnTo>
                  <a:pt x="4565190" y="231741"/>
                </a:lnTo>
                <a:lnTo>
                  <a:pt x="4606829" y="224015"/>
                </a:lnTo>
                <a:lnTo>
                  <a:pt x="4647625" y="216008"/>
                </a:lnTo>
                <a:lnTo>
                  <a:pt x="4687555" y="207712"/>
                </a:lnTo>
                <a:lnTo>
                  <a:pt x="4726596" y="199119"/>
                </a:lnTo>
                <a:lnTo>
                  <a:pt x="4764727" y="190222"/>
                </a:lnTo>
                <a:lnTo>
                  <a:pt x="4801924" y="181012"/>
                </a:lnTo>
                <a:lnTo>
                  <a:pt x="4873425" y="161622"/>
                </a:lnTo>
                <a:lnTo>
                  <a:pt x="4940920" y="140888"/>
                </a:lnTo>
                <a:lnTo>
                  <a:pt x="5004225" y="118747"/>
                </a:lnTo>
                <a:lnTo>
                  <a:pt x="5063160" y="95135"/>
                </a:lnTo>
                <a:lnTo>
                  <a:pt x="5117544" y="69988"/>
                </a:lnTo>
                <a:lnTo>
                  <a:pt x="5167195" y="43246"/>
                </a:lnTo>
                <a:lnTo>
                  <a:pt x="5211931" y="14843"/>
                </a:lnTo>
                <a:lnTo>
                  <a:pt x="523240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2530" y="4377690"/>
            <a:ext cx="238760" cy="318770"/>
          </a:xfrm>
          <a:custGeom>
            <a:avLst/>
            <a:gdLst/>
            <a:ahLst/>
            <a:cxnLst/>
            <a:rect l="l" t="t" r="r" b="b"/>
            <a:pathLst>
              <a:path w="238759" h="318770">
                <a:moveTo>
                  <a:pt x="218262" y="80010"/>
                </a:moveTo>
                <a:lnTo>
                  <a:pt x="184150" y="80010"/>
                </a:lnTo>
                <a:lnTo>
                  <a:pt x="114300" y="294640"/>
                </a:lnTo>
                <a:lnTo>
                  <a:pt x="113029" y="300990"/>
                </a:lnTo>
                <a:lnTo>
                  <a:pt x="113029" y="307340"/>
                </a:lnTo>
                <a:lnTo>
                  <a:pt x="116840" y="313690"/>
                </a:lnTo>
                <a:lnTo>
                  <a:pt x="121920" y="316230"/>
                </a:lnTo>
                <a:lnTo>
                  <a:pt x="128270" y="318770"/>
                </a:lnTo>
                <a:lnTo>
                  <a:pt x="134620" y="317500"/>
                </a:lnTo>
                <a:lnTo>
                  <a:pt x="139700" y="313690"/>
                </a:lnTo>
                <a:lnTo>
                  <a:pt x="143510" y="308610"/>
                </a:lnTo>
                <a:lnTo>
                  <a:pt x="143510" y="307340"/>
                </a:lnTo>
                <a:lnTo>
                  <a:pt x="218262" y="80010"/>
                </a:lnTo>
                <a:close/>
              </a:path>
              <a:path w="238759" h="318770">
                <a:moveTo>
                  <a:pt x="223520" y="0"/>
                </a:moveTo>
                <a:lnTo>
                  <a:pt x="217170" y="0"/>
                </a:lnTo>
                <a:lnTo>
                  <a:pt x="207010" y="7620"/>
                </a:lnTo>
                <a:lnTo>
                  <a:pt x="3810" y="223520"/>
                </a:lnTo>
                <a:lnTo>
                  <a:pt x="1270" y="228600"/>
                </a:lnTo>
                <a:lnTo>
                  <a:pt x="0" y="233680"/>
                </a:lnTo>
                <a:lnTo>
                  <a:pt x="1270" y="241300"/>
                </a:lnTo>
                <a:lnTo>
                  <a:pt x="3810" y="246380"/>
                </a:lnTo>
                <a:lnTo>
                  <a:pt x="8890" y="250190"/>
                </a:lnTo>
                <a:lnTo>
                  <a:pt x="13970" y="251460"/>
                </a:lnTo>
                <a:lnTo>
                  <a:pt x="24129" y="248920"/>
                </a:lnTo>
                <a:lnTo>
                  <a:pt x="27940" y="246380"/>
                </a:lnTo>
                <a:lnTo>
                  <a:pt x="184150" y="80010"/>
                </a:lnTo>
                <a:lnTo>
                  <a:pt x="218262" y="80010"/>
                </a:lnTo>
                <a:lnTo>
                  <a:pt x="236220" y="25400"/>
                </a:lnTo>
                <a:lnTo>
                  <a:pt x="238760" y="19050"/>
                </a:lnTo>
                <a:lnTo>
                  <a:pt x="237490" y="12700"/>
                </a:lnTo>
                <a:lnTo>
                  <a:pt x="234950" y="6350"/>
                </a:lnTo>
                <a:lnTo>
                  <a:pt x="229870" y="2540"/>
                </a:lnTo>
                <a:lnTo>
                  <a:pt x="22352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159" y="6172200"/>
            <a:ext cx="7086600" cy="1363980"/>
          </a:xfrm>
          <a:custGeom>
            <a:avLst/>
            <a:gdLst/>
            <a:ahLst/>
            <a:cxnLst/>
            <a:rect l="l" t="t" r="r" b="b"/>
            <a:pathLst>
              <a:path w="7086600" h="1363979">
                <a:moveTo>
                  <a:pt x="7086600" y="0"/>
                </a:moveTo>
                <a:lnTo>
                  <a:pt x="0" y="0"/>
                </a:lnTo>
                <a:lnTo>
                  <a:pt x="0" y="1363980"/>
                </a:lnTo>
                <a:lnTo>
                  <a:pt x="7086600" y="136398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4159" y="6172200"/>
            <a:ext cx="7086600" cy="1363980"/>
          </a:xfrm>
          <a:custGeom>
            <a:avLst/>
            <a:gdLst/>
            <a:ahLst/>
            <a:cxnLst/>
            <a:rect l="l" t="t" r="r" b="b"/>
            <a:pathLst>
              <a:path w="7086600" h="1363979">
                <a:moveTo>
                  <a:pt x="3543300" y="1363980"/>
                </a:moveTo>
                <a:lnTo>
                  <a:pt x="0" y="1363980"/>
                </a:lnTo>
                <a:lnTo>
                  <a:pt x="0" y="0"/>
                </a:lnTo>
                <a:lnTo>
                  <a:pt x="7086600" y="0"/>
                </a:lnTo>
                <a:lnTo>
                  <a:pt x="7086600" y="1363980"/>
                </a:lnTo>
                <a:lnTo>
                  <a:pt x="3543300" y="136398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210" y="6064250"/>
            <a:ext cx="7086600" cy="1363980"/>
          </a:xfrm>
          <a:custGeom>
            <a:avLst/>
            <a:gdLst/>
            <a:ahLst/>
            <a:cxnLst/>
            <a:rect l="l" t="t" r="r" b="b"/>
            <a:pathLst>
              <a:path w="7086600" h="1363979">
                <a:moveTo>
                  <a:pt x="7086600" y="0"/>
                </a:moveTo>
                <a:lnTo>
                  <a:pt x="0" y="0"/>
                </a:lnTo>
                <a:lnTo>
                  <a:pt x="0" y="1363980"/>
                </a:lnTo>
                <a:lnTo>
                  <a:pt x="7086600" y="136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210" y="6064250"/>
            <a:ext cx="7086600" cy="1363980"/>
          </a:xfrm>
          <a:custGeom>
            <a:avLst/>
            <a:gdLst/>
            <a:ahLst/>
            <a:cxnLst/>
            <a:rect l="l" t="t" r="r" b="b"/>
            <a:pathLst>
              <a:path w="7086600" h="1363979">
                <a:moveTo>
                  <a:pt x="3543300" y="1363980"/>
                </a:moveTo>
                <a:lnTo>
                  <a:pt x="0" y="1363980"/>
                </a:lnTo>
                <a:lnTo>
                  <a:pt x="0" y="0"/>
                </a:lnTo>
                <a:lnTo>
                  <a:pt x="7086600" y="0"/>
                </a:lnTo>
                <a:lnTo>
                  <a:pt x="7086600" y="1363980"/>
                </a:lnTo>
                <a:lnTo>
                  <a:pt x="3543300" y="136398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65809" y="6036309"/>
            <a:ext cx="5875020" cy="12636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indent="4445" algn="ctr">
              <a:lnSpc>
                <a:spcPct val="135200"/>
              </a:lnSpc>
              <a:spcBef>
                <a:spcPts val="114"/>
              </a:spcBef>
              <a:tabLst>
                <a:tab pos="955675" algn="l"/>
                <a:tab pos="1132205" algn="l"/>
                <a:tab pos="1552575" algn="l"/>
                <a:tab pos="1574165" algn="l"/>
                <a:tab pos="2171700" algn="l"/>
                <a:tab pos="2496185" algn="l"/>
                <a:tab pos="2663825" algn="l"/>
                <a:tab pos="3260090" algn="l"/>
                <a:tab pos="3492500" algn="l"/>
                <a:tab pos="4902200" algn="l"/>
                <a:tab pos="5381625" algn="l"/>
              </a:tabLst>
            </a:pP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These	</a:t>
            </a:r>
            <a:r>
              <a:rPr sz="2000" spc="165" dirty="0">
                <a:solidFill>
                  <a:srgbClr val="3B3B3B"/>
                </a:solidFill>
                <a:latin typeface="Arial"/>
                <a:cs typeface="Arial"/>
              </a:rPr>
              <a:t>are	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called	</a:t>
            </a:r>
            <a:r>
              <a:rPr sz="2000" b="1" spc="275" dirty="0">
                <a:solidFill>
                  <a:srgbClr val="0000FF"/>
                </a:solidFill>
                <a:latin typeface="Trebuchet MS"/>
                <a:cs typeface="Trebuchet MS"/>
              </a:rPr>
              <a:t>ε</a:t>
            </a:r>
            <a:r>
              <a:rPr sz="2000" b="1" spc="275" dirty="0">
                <a:solidFill>
                  <a:srgbClr val="0000FF"/>
                </a:solidFill>
                <a:latin typeface="Arial"/>
                <a:cs typeface="Arial"/>
              </a:rPr>
              <a:t>-transitions</a:t>
            </a:r>
            <a:r>
              <a:rPr sz="2000" spc="275" dirty="0">
                <a:solidFill>
                  <a:srgbClr val="3B3B3B"/>
                </a:solidFill>
                <a:latin typeface="Arial"/>
                <a:cs typeface="Arial"/>
              </a:rPr>
              <a:t>.	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These  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4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a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68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0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r>
              <a:rPr sz="2000" spc="2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1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a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ma</a:t>
            </a:r>
            <a:r>
              <a:rPr sz="2000" spc="295" dirty="0">
                <a:solidFill>
                  <a:srgbClr val="3B3B3B"/>
                </a:solidFill>
                <a:latin typeface="Arial"/>
                <a:cs typeface="Arial"/>
              </a:rPr>
              <a:t>ti</a:t>
            </a:r>
            <a:r>
              <a:rPr sz="2000" spc="65" dirty="0">
                <a:solidFill>
                  <a:srgbClr val="3B3B3B"/>
                </a:solidFill>
                <a:latin typeface="Arial"/>
                <a:cs typeface="Arial"/>
              </a:rPr>
              <a:t>ca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lly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65" dirty="0">
                <a:solidFill>
                  <a:srgbClr val="3B3B3B"/>
                </a:solidFill>
                <a:latin typeface="Arial"/>
                <a:cs typeface="Arial"/>
              </a:rPr>
              <a:t>nd  </a:t>
            </a:r>
            <a:r>
              <a:rPr sz="2000" spc="180" dirty="0">
                <a:solidFill>
                  <a:srgbClr val="3B3B3B"/>
                </a:solidFill>
                <a:latin typeface="Arial"/>
                <a:cs typeface="Arial"/>
              </a:rPr>
              <a:t>without	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consuming	</a:t>
            </a:r>
            <a:r>
              <a:rPr sz="2000" spc="55" dirty="0">
                <a:solidFill>
                  <a:srgbClr val="3B3B3B"/>
                </a:solidFill>
                <a:latin typeface="Arial"/>
                <a:cs typeface="Arial"/>
              </a:rPr>
              <a:t>any	</a:t>
            </a:r>
            <a:r>
              <a:rPr sz="2000" spc="254" dirty="0">
                <a:solidFill>
                  <a:srgbClr val="3B3B3B"/>
                </a:solidFill>
                <a:latin typeface="Arial"/>
                <a:cs typeface="Arial"/>
              </a:rPr>
              <a:t>input.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874010" y="5610859"/>
            <a:ext cx="825500" cy="453390"/>
          </a:xfrm>
          <a:custGeom>
            <a:avLst/>
            <a:gdLst/>
            <a:ahLst/>
            <a:cxnLst/>
            <a:rect l="l" t="t" r="r" b="b"/>
            <a:pathLst>
              <a:path w="825500" h="453389">
                <a:moveTo>
                  <a:pt x="825500" y="453389"/>
                </a:moveTo>
                <a:lnTo>
                  <a:pt x="817114" y="383671"/>
                </a:lnTo>
                <a:lnTo>
                  <a:pt x="793277" y="329990"/>
                </a:lnTo>
                <a:lnTo>
                  <a:pt x="755972" y="289866"/>
                </a:lnTo>
                <a:lnTo>
                  <a:pt x="707180" y="260815"/>
                </a:lnTo>
                <a:lnTo>
                  <a:pt x="648885" y="240357"/>
                </a:lnTo>
                <a:lnTo>
                  <a:pt x="583067" y="226008"/>
                </a:lnTo>
                <a:lnTo>
                  <a:pt x="511709" y="215287"/>
                </a:lnTo>
                <a:lnTo>
                  <a:pt x="436793" y="205713"/>
                </a:lnTo>
                <a:lnTo>
                  <a:pt x="398620" y="200580"/>
                </a:lnTo>
                <a:lnTo>
                  <a:pt x="360301" y="194802"/>
                </a:lnTo>
                <a:lnTo>
                  <a:pt x="322083" y="188070"/>
                </a:lnTo>
                <a:lnTo>
                  <a:pt x="284215" y="180074"/>
                </a:lnTo>
                <a:lnTo>
                  <a:pt x="246943" y="170502"/>
                </a:lnTo>
                <a:lnTo>
                  <a:pt x="210517" y="159045"/>
                </a:lnTo>
                <a:lnTo>
                  <a:pt x="141190" y="129235"/>
                </a:lnTo>
                <a:lnTo>
                  <a:pt x="78215" y="88160"/>
                </a:lnTo>
                <a:lnTo>
                  <a:pt x="49729" y="62624"/>
                </a:lnTo>
                <a:lnTo>
                  <a:pt x="23575" y="33340"/>
                </a:lnTo>
                <a:lnTo>
                  <a:pt x="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90189" y="5311140"/>
            <a:ext cx="167640" cy="331470"/>
          </a:xfrm>
          <a:custGeom>
            <a:avLst/>
            <a:gdLst/>
            <a:ahLst/>
            <a:cxnLst/>
            <a:rect l="l" t="t" r="r" b="b"/>
            <a:pathLst>
              <a:path w="167639" h="331470">
                <a:moveTo>
                  <a:pt x="17780" y="0"/>
                </a:moveTo>
                <a:lnTo>
                  <a:pt x="11430" y="0"/>
                </a:lnTo>
                <a:lnTo>
                  <a:pt x="6350" y="2540"/>
                </a:lnTo>
                <a:lnTo>
                  <a:pt x="1270" y="7620"/>
                </a:lnTo>
                <a:lnTo>
                  <a:pt x="0" y="13970"/>
                </a:lnTo>
                <a:lnTo>
                  <a:pt x="0" y="20320"/>
                </a:lnTo>
                <a:lnTo>
                  <a:pt x="7587" y="314960"/>
                </a:lnTo>
                <a:lnTo>
                  <a:pt x="7620" y="318770"/>
                </a:lnTo>
                <a:lnTo>
                  <a:pt x="11430" y="326390"/>
                </a:lnTo>
                <a:lnTo>
                  <a:pt x="17780" y="330200"/>
                </a:lnTo>
                <a:lnTo>
                  <a:pt x="24130" y="331470"/>
                </a:lnTo>
                <a:lnTo>
                  <a:pt x="29210" y="330200"/>
                </a:lnTo>
                <a:lnTo>
                  <a:pt x="33020" y="328930"/>
                </a:lnTo>
                <a:lnTo>
                  <a:pt x="36830" y="325120"/>
                </a:lnTo>
                <a:lnTo>
                  <a:pt x="39370" y="320040"/>
                </a:lnTo>
                <a:lnTo>
                  <a:pt x="40640" y="314960"/>
                </a:lnTo>
                <a:lnTo>
                  <a:pt x="33020" y="87630"/>
                </a:lnTo>
                <a:lnTo>
                  <a:pt x="70040" y="87630"/>
                </a:lnTo>
                <a:lnTo>
                  <a:pt x="29210" y="6350"/>
                </a:lnTo>
                <a:lnTo>
                  <a:pt x="24130" y="1270"/>
                </a:lnTo>
                <a:lnTo>
                  <a:pt x="17780" y="0"/>
                </a:lnTo>
                <a:close/>
              </a:path>
              <a:path w="167639" h="331470">
                <a:moveTo>
                  <a:pt x="70040" y="87630"/>
                </a:moveTo>
                <a:lnTo>
                  <a:pt x="33020" y="87630"/>
                </a:lnTo>
                <a:lnTo>
                  <a:pt x="135890" y="289560"/>
                </a:lnTo>
                <a:lnTo>
                  <a:pt x="138430" y="294640"/>
                </a:lnTo>
                <a:lnTo>
                  <a:pt x="144780" y="298450"/>
                </a:lnTo>
                <a:lnTo>
                  <a:pt x="149860" y="299720"/>
                </a:lnTo>
                <a:lnTo>
                  <a:pt x="156210" y="298450"/>
                </a:lnTo>
                <a:lnTo>
                  <a:pt x="161290" y="295910"/>
                </a:lnTo>
                <a:lnTo>
                  <a:pt x="166370" y="289560"/>
                </a:lnTo>
                <a:lnTo>
                  <a:pt x="167640" y="283210"/>
                </a:lnTo>
                <a:lnTo>
                  <a:pt x="166370" y="278130"/>
                </a:lnTo>
                <a:lnTo>
                  <a:pt x="165100" y="276860"/>
                </a:lnTo>
                <a:lnTo>
                  <a:pt x="70040" y="8763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6172200" y="5943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722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722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6172200" y="5943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5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722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22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1124585" y="1559125"/>
            <a:ext cx="7790815" cy="575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7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05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63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21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1124585" y="1559125"/>
            <a:ext cx="7790815" cy="575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7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05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63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21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1124585" y="1559125"/>
            <a:ext cx="7790815" cy="575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7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05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63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21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1124585" y="1559125"/>
            <a:ext cx="7790815" cy="575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7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05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63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21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1124585" y="1559125"/>
            <a:ext cx="7790815" cy="575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7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05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63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2159" y="5957178"/>
            <a:ext cx="36131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45"/>
              </a:lnSpc>
            </a:pPr>
            <a:r>
              <a:rPr sz="44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6172200" y="5943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4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5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38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38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6172200" y="5943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4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5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296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6172200" y="5943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318645" y="2746"/>
                </a:lnTo>
                <a:lnTo>
                  <a:pt x="273626" y="10793"/>
                </a:lnTo>
                <a:lnTo>
                  <a:pt x="230993" y="23848"/>
                </a:lnTo>
                <a:lnTo>
                  <a:pt x="191037" y="41620"/>
                </a:lnTo>
                <a:lnTo>
                  <a:pt x="154050" y="63817"/>
                </a:lnTo>
                <a:lnTo>
                  <a:pt x="120324" y="90149"/>
                </a:lnTo>
                <a:lnTo>
                  <a:pt x="90149" y="120324"/>
                </a:lnTo>
                <a:lnTo>
                  <a:pt x="63817" y="154050"/>
                </a:lnTo>
                <a:lnTo>
                  <a:pt x="41620" y="191037"/>
                </a:lnTo>
                <a:lnTo>
                  <a:pt x="23848" y="230993"/>
                </a:lnTo>
                <a:lnTo>
                  <a:pt x="10793" y="273626"/>
                </a:lnTo>
                <a:lnTo>
                  <a:pt x="2746" y="318645"/>
                </a:lnTo>
                <a:lnTo>
                  <a:pt x="0" y="365760"/>
                </a:lnTo>
                <a:lnTo>
                  <a:pt x="2746" y="412624"/>
                </a:lnTo>
                <a:lnTo>
                  <a:pt x="10793" y="457474"/>
                </a:lnTo>
                <a:lnTo>
                  <a:pt x="23848" y="500006"/>
                </a:lnTo>
                <a:lnTo>
                  <a:pt x="41620" y="539920"/>
                </a:lnTo>
                <a:lnTo>
                  <a:pt x="63817" y="576914"/>
                </a:lnTo>
                <a:lnTo>
                  <a:pt x="90149" y="610685"/>
                </a:lnTo>
                <a:lnTo>
                  <a:pt x="120324" y="640933"/>
                </a:lnTo>
                <a:lnTo>
                  <a:pt x="154050" y="667355"/>
                </a:lnTo>
                <a:lnTo>
                  <a:pt x="191037" y="689649"/>
                </a:lnTo>
                <a:lnTo>
                  <a:pt x="230993" y="707515"/>
                </a:lnTo>
                <a:lnTo>
                  <a:pt x="273626" y="720650"/>
                </a:lnTo>
                <a:lnTo>
                  <a:pt x="318645" y="728752"/>
                </a:lnTo>
                <a:lnTo>
                  <a:pt x="365759" y="731520"/>
                </a:lnTo>
                <a:lnTo>
                  <a:pt x="412624" y="728752"/>
                </a:lnTo>
                <a:lnTo>
                  <a:pt x="457474" y="720650"/>
                </a:lnTo>
                <a:lnTo>
                  <a:pt x="500006" y="707515"/>
                </a:lnTo>
                <a:lnTo>
                  <a:pt x="539920" y="689649"/>
                </a:lnTo>
                <a:lnTo>
                  <a:pt x="576914" y="667355"/>
                </a:lnTo>
                <a:lnTo>
                  <a:pt x="610685" y="640933"/>
                </a:lnTo>
                <a:lnTo>
                  <a:pt x="640933" y="610685"/>
                </a:lnTo>
                <a:lnTo>
                  <a:pt x="667355" y="576914"/>
                </a:lnTo>
                <a:lnTo>
                  <a:pt x="689649" y="539920"/>
                </a:lnTo>
                <a:lnTo>
                  <a:pt x="707515" y="500006"/>
                </a:lnTo>
                <a:lnTo>
                  <a:pt x="720650" y="457474"/>
                </a:lnTo>
                <a:lnTo>
                  <a:pt x="728752" y="412624"/>
                </a:lnTo>
                <a:lnTo>
                  <a:pt x="731520" y="365760"/>
                </a:lnTo>
                <a:lnTo>
                  <a:pt x="728752" y="318645"/>
                </a:lnTo>
                <a:lnTo>
                  <a:pt x="720650" y="273626"/>
                </a:lnTo>
                <a:lnTo>
                  <a:pt x="707515" y="230993"/>
                </a:lnTo>
                <a:lnTo>
                  <a:pt x="689649" y="191037"/>
                </a:lnTo>
                <a:lnTo>
                  <a:pt x="667355" y="154050"/>
                </a:lnTo>
                <a:lnTo>
                  <a:pt x="640933" y="120324"/>
                </a:lnTo>
                <a:lnTo>
                  <a:pt x="610685" y="90149"/>
                </a:lnTo>
                <a:lnTo>
                  <a:pt x="576914" y="63817"/>
                </a:lnTo>
                <a:lnTo>
                  <a:pt x="539920" y="41620"/>
                </a:lnTo>
                <a:lnTo>
                  <a:pt x="500006" y="23848"/>
                </a:lnTo>
                <a:lnTo>
                  <a:pt x="457474" y="10793"/>
                </a:lnTo>
                <a:lnTo>
                  <a:pt x="412624" y="2746"/>
                </a:lnTo>
                <a:lnTo>
                  <a:pt x="36575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296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09"/>
                </a:lnTo>
                <a:lnTo>
                  <a:pt x="176529" y="321309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09"/>
                </a:lnTo>
                <a:lnTo>
                  <a:pt x="685800" y="321309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662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09"/>
                </a:lnTo>
                <a:lnTo>
                  <a:pt x="0" y="321309"/>
                </a:lnTo>
                <a:lnTo>
                  <a:pt x="342900" y="0"/>
                </a:lnTo>
                <a:lnTo>
                  <a:pt x="685800" y="321309"/>
                </a:lnTo>
                <a:lnTo>
                  <a:pt x="508000" y="321309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6172200" y="5943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175260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0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An </a:t>
            </a:r>
            <a:r>
              <a:rPr spc="395" dirty="0"/>
              <a:t>Even </a:t>
            </a:r>
            <a:r>
              <a:rPr spc="434" dirty="0"/>
              <a:t>More </a:t>
            </a:r>
            <a:r>
              <a:rPr spc="395" dirty="0"/>
              <a:t>Complex</a:t>
            </a:r>
            <a:r>
              <a:rPr spc="310" dirty="0"/>
              <a:t> </a:t>
            </a:r>
            <a:r>
              <a:rPr spc="335" dirty="0"/>
              <a:t>Automaton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5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90" y="184403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990" y="1844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758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5879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7990" y="50444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5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4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990" y="5044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2390" y="5958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1340" y="15775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17208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3176814"/>
            <a:ext cx="590550" cy="401320"/>
          </a:xfrm>
          <a:custGeom>
            <a:avLst/>
            <a:gdLst/>
            <a:ahLst/>
            <a:cxnLst/>
            <a:rect l="l" t="t" r="r" b="b"/>
            <a:pathLst>
              <a:path w="590550" h="401320">
                <a:moveTo>
                  <a:pt x="0" y="400775"/>
                </a:moveTo>
                <a:lnTo>
                  <a:pt x="2210" y="341052"/>
                </a:lnTo>
                <a:lnTo>
                  <a:pt x="8636" y="286583"/>
                </a:lnTo>
                <a:lnTo>
                  <a:pt x="18968" y="237250"/>
                </a:lnTo>
                <a:lnTo>
                  <a:pt x="32896" y="192936"/>
                </a:lnTo>
                <a:lnTo>
                  <a:pt x="50112" y="153523"/>
                </a:lnTo>
                <a:lnTo>
                  <a:pt x="70306" y="118894"/>
                </a:lnTo>
                <a:lnTo>
                  <a:pt x="118392" y="63519"/>
                </a:lnTo>
                <a:lnTo>
                  <a:pt x="174680" y="25871"/>
                </a:lnTo>
                <a:lnTo>
                  <a:pt x="236696" y="5011"/>
                </a:lnTo>
                <a:lnTo>
                  <a:pt x="301966" y="0"/>
                </a:lnTo>
                <a:lnTo>
                  <a:pt x="335049" y="3143"/>
                </a:lnTo>
                <a:lnTo>
                  <a:pt x="400562" y="20143"/>
                </a:lnTo>
                <a:lnTo>
                  <a:pt x="463146" y="50644"/>
                </a:lnTo>
                <a:lnTo>
                  <a:pt x="520325" y="93705"/>
                </a:lnTo>
                <a:lnTo>
                  <a:pt x="569626" y="148389"/>
                </a:lnTo>
                <a:lnTo>
                  <a:pt x="590550" y="179795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1559" y="3321050"/>
            <a:ext cx="156210" cy="256540"/>
          </a:xfrm>
          <a:custGeom>
            <a:avLst/>
            <a:gdLst/>
            <a:ahLst/>
            <a:cxnLst/>
            <a:rect l="l" t="t" r="r" b="b"/>
            <a:pathLst>
              <a:path w="156210" h="256539">
                <a:moveTo>
                  <a:pt x="156210" y="0"/>
                </a:moveTo>
                <a:lnTo>
                  <a:pt x="0" y="41910"/>
                </a:lnTo>
                <a:lnTo>
                  <a:pt x="140969" y="256539"/>
                </a:lnTo>
                <a:lnTo>
                  <a:pt x="15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7050" y="2656840"/>
            <a:ext cx="68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71340" y="477794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4921250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0970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53559" y="4257040"/>
            <a:ext cx="679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b,</a:t>
            </a:r>
            <a:r>
              <a:rPr sz="32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680720" cy="11430"/>
          </a:xfrm>
          <a:custGeom>
            <a:avLst/>
            <a:gdLst/>
            <a:ahLst/>
            <a:cxnLst/>
            <a:rect l="l" t="t" r="r" b="b"/>
            <a:pathLst>
              <a:path w="680719" h="11429">
                <a:moveTo>
                  <a:pt x="0" y="0"/>
                </a:moveTo>
                <a:lnTo>
                  <a:pt x="680719" y="1142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2289" y="3816350"/>
            <a:ext cx="245110" cy="162560"/>
          </a:xfrm>
          <a:custGeom>
            <a:avLst/>
            <a:gdLst/>
            <a:ahLst/>
            <a:cxnLst/>
            <a:rect l="l" t="t" r="r" b="b"/>
            <a:pathLst>
              <a:path w="245110" h="162560">
                <a:moveTo>
                  <a:pt x="2540" y="0"/>
                </a:moveTo>
                <a:lnTo>
                  <a:pt x="0" y="162560"/>
                </a:lnTo>
                <a:lnTo>
                  <a:pt x="245110" y="8508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5230" y="338455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24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600" y="2306320"/>
            <a:ext cx="1488440" cy="1137920"/>
          </a:xfrm>
          <a:custGeom>
            <a:avLst/>
            <a:gdLst/>
            <a:ahLst/>
            <a:cxnLst/>
            <a:rect l="l" t="t" r="r" b="b"/>
            <a:pathLst>
              <a:path w="1488439" h="1137920">
                <a:moveTo>
                  <a:pt x="0" y="1137919"/>
                </a:moveTo>
                <a:lnTo>
                  <a:pt x="704" y="1088842"/>
                </a:lnTo>
                <a:lnTo>
                  <a:pt x="2815" y="1040992"/>
                </a:lnTo>
                <a:lnTo>
                  <a:pt x="6335" y="994362"/>
                </a:lnTo>
                <a:lnTo>
                  <a:pt x="11263" y="948940"/>
                </a:lnTo>
                <a:lnTo>
                  <a:pt x="17598" y="904717"/>
                </a:lnTo>
                <a:lnTo>
                  <a:pt x="25341" y="861683"/>
                </a:lnTo>
                <a:lnTo>
                  <a:pt x="34492" y="819827"/>
                </a:lnTo>
                <a:lnTo>
                  <a:pt x="45050" y="779140"/>
                </a:lnTo>
                <a:lnTo>
                  <a:pt x="57016" y="739612"/>
                </a:lnTo>
                <a:lnTo>
                  <a:pt x="70389" y="701232"/>
                </a:lnTo>
                <a:lnTo>
                  <a:pt x="85169" y="663991"/>
                </a:lnTo>
                <a:lnTo>
                  <a:pt x="101356" y="627879"/>
                </a:lnTo>
                <a:lnTo>
                  <a:pt x="118951" y="592885"/>
                </a:lnTo>
                <a:lnTo>
                  <a:pt x="137952" y="558999"/>
                </a:lnTo>
                <a:lnTo>
                  <a:pt x="158360" y="526212"/>
                </a:lnTo>
                <a:lnTo>
                  <a:pt x="180176" y="494514"/>
                </a:lnTo>
                <a:lnTo>
                  <a:pt x="203398" y="463893"/>
                </a:lnTo>
                <a:lnTo>
                  <a:pt x="228026" y="434342"/>
                </a:lnTo>
                <a:lnTo>
                  <a:pt x="254062" y="405849"/>
                </a:lnTo>
                <a:lnTo>
                  <a:pt x="281504" y="378404"/>
                </a:lnTo>
                <a:lnTo>
                  <a:pt x="310352" y="351997"/>
                </a:lnTo>
                <a:lnTo>
                  <a:pt x="340607" y="326619"/>
                </a:lnTo>
                <a:lnTo>
                  <a:pt x="372268" y="302260"/>
                </a:lnTo>
                <a:lnTo>
                  <a:pt x="405336" y="278908"/>
                </a:lnTo>
                <a:lnTo>
                  <a:pt x="439809" y="256555"/>
                </a:lnTo>
                <a:lnTo>
                  <a:pt x="475689" y="235190"/>
                </a:lnTo>
                <a:lnTo>
                  <a:pt x="512975" y="214804"/>
                </a:lnTo>
                <a:lnTo>
                  <a:pt x="551666" y="195385"/>
                </a:lnTo>
                <a:lnTo>
                  <a:pt x="591764" y="176925"/>
                </a:lnTo>
                <a:lnTo>
                  <a:pt x="633267" y="159413"/>
                </a:lnTo>
                <a:lnTo>
                  <a:pt x="676176" y="142839"/>
                </a:lnTo>
                <a:lnTo>
                  <a:pt x="720490" y="127194"/>
                </a:lnTo>
                <a:lnTo>
                  <a:pt x="766210" y="112466"/>
                </a:lnTo>
                <a:lnTo>
                  <a:pt x="813336" y="98647"/>
                </a:lnTo>
                <a:lnTo>
                  <a:pt x="861867" y="85725"/>
                </a:lnTo>
                <a:lnTo>
                  <a:pt x="911803" y="73692"/>
                </a:lnTo>
                <a:lnTo>
                  <a:pt x="963144" y="62537"/>
                </a:lnTo>
                <a:lnTo>
                  <a:pt x="1015891" y="52250"/>
                </a:lnTo>
                <a:lnTo>
                  <a:pt x="1070043" y="42821"/>
                </a:lnTo>
                <a:lnTo>
                  <a:pt x="1125599" y="34240"/>
                </a:lnTo>
                <a:lnTo>
                  <a:pt x="1182561" y="26497"/>
                </a:lnTo>
                <a:lnTo>
                  <a:pt x="1240927" y="19581"/>
                </a:lnTo>
                <a:lnTo>
                  <a:pt x="1300698" y="13484"/>
                </a:lnTo>
                <a:lnTo>
                  <a:pt x="1361874" y="8195"/>
                </a:lnTo>
                <a:lnTo>
                  <a:pt x="1424455" y="3703"/>
                </a:lnTo>
                <a:lnTo>
                  <a:pt x="14884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1609" y="2226310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0" y="0"/>
                </a:moveTo>
                <a:lnTo>
                  <a:pt x="3810" y="162560"/>
                </a:lnTo>
                <a:lnTo>
                  <a:pt x="24637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4970" y="25946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1800" y="390144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764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93770" y="33947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4600" y="4358640"/>
            <a:ext cx="1488440" cy="1136650"/>
          </a:xfrm>
          <a:custGeom>
            <a:avLst/>
            <a:gdLst/>
            <a:ahLst/>
            <a:cxnLst/>
            <a:rect l="l" t="t" r="r" b="b"/>
            <a:pathLst>
              <a:path w="1488439" h="1136650">
                <a:moveTo>
                  <a:pt x="0" y="0"/>
                </a:moveTo>
                <a:lnTo>
                  <a:pt x="704" y="49077"/>
                </a:lnTo>
                <a:lnTo>
                  <a:pt x="2815" y="96926"/>
                </a:lnTo>
                <a:lnTo>
                  <a:pt x="6335" y="143557"/>
                </a:lnTo>
                <a:lnTo>
                  <a:pt x="11263" y="188978"/>
                </a:lnTo>
                <a:lnTo>
                  <a:pt x="17598" y="233200"/>
                </a:lnTo>
                <a:lnTo>
                  <a:pt x="25341" y="276233"/>
                </a:lnTo>
                <a:lnTo>
                  <a:pt x="34492" y="318087"/>
                </a:lnTo>
                <a:lnTo>
                  <a:pt x="45050" y="358772"/>
                </a:lnTo>
                <a:lnTo>
                  <a:pt x="57016" y="398297"/>
                </a:lnTo>
                <a:lnTo>
                  <a:pt x="70389" y="436674"/>
                </a:lnTo>
                <a:lnTo>
                  <a:pt x="85169" y="473910"/>
                </a:lnTo>
                <a:lnTo>
                  <a:pt x="101356" y="510018"/>
                </a:lnTo>
                <a:lnTo>
                  <a:pt x="118951" y="545006"/>
                </a:lnTo>
                <a:lnTo>
                  <a:pt x="137952" y="578884"/>
                </a:lnTo>
                <a:lnTo>
                  <a:pt x="158360" y="611663"/>
                </a:lnTo>
                <a:lnTo>
                  <a:pt x="180176" y="643352"/>
                </a:lnTo>
                <a:lnTo>
                  <a:pt x="203398" y="673961"/>
                </a:lnTo>
                <a:lnTo>
                  <a:pt x="228026" y="703501"/>
                </a:lnTo>
                <a:lnTo>
                  <a:pt x="254062" y="731981"/>
                </a:lnTo>
                <a:lnTo>
                  <a:pt x="281504" y="759411"/>
                </a:lnTo>
                <a:lnTo>
                  <a:pt x="310352" y="785801"/>
                </a:lnTo>
                <a:lnTo>
                  <a:pt x="340607" y="811161"/>
                </a:lnTo>
                <a:lnTo>
                  <a:pt x="372268" y="835501"/>
                </a:lnTo>
                <a:lnTo>
                  <a:pt x="405336" y="858831"/>
                </a:lnTo>
                <a:lnTo>
                  <a:pt x="439809" y="881160"/>
                </a:lnTo>
                <a:lnTo>
                  <a:pt x="475689" y="902500"/>
                </a:lnTo>
                <a:lnTo>
                  <a:pt x="512975" y="922859"/>
                </a:lnTo>
                <a:lnTo>
                  <a:pt x="551666" y="942247"/>
                </a:lnTo>
                <a:lnTo>
                  <a:pt x="591764" y="960676"/>
                </a:lnTo>
                <a:lnTo>
                  <a:pt x="633267" y="978154"/>
                </a:lnTo>
                <a:lnTo>
                  <a:pt x="676176" y="994691"/>
                </a:lnTo>
                <a:lnTo>
                  <a:pt x="720490" y="1010298"/>
                </a:lnTo>
                <a:lnTo>
                  <a:pt x="766210" y="1024984"/>
                </a:lnTo>
                <a:lnTo>
                  <a:pt x="813336" y="1038759"/>
                </a:lnTo>
                <a:lnTo>
                  <a:pt x="861867" y="1051634"/>
                </a:lnTo>
                <a:lnTo>
                  <a:pt x="911803" y="1063618"/>
                </a:lnTo>
                <a:lnTo>
                  <a:pt x="963144" y="1074721"/>
                </a:lnTo>
                <a:lnTo>
                  <a:pt x="1015891" y="1084953"/>
                </a:lnTo>
                <a:lnTo>
                  <a:pt x="1070043" y="1094324"/>
                </a:lnTo>
                <a:lnTo>
                  <a:pt x="1125599" y="1102844"/>
                </a:lnTo>
                <a:lnTo>
                  <a:pt x="1182561" y="1110523"/>
                </a:lnTo>
                <a:lnTo>
                  <a:pt x="1240927" y="1117371"/>
                </a:lnTo>
                <a:lnTo>
                  <a:pt x="1300698" y="1123398"/>
                </a:lnTo>
                <a:lnTo>
                  <a:pt x="1361874" y="1128613"/>
                </a:lnTo>
                <a:lnTo>
                  <a:pt x="1424455" y="1133027"/>
                </a:lnTo>
                <a:lnTo>
                  <a:pt x="1488439" y="113665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1609" y="5414009"/>
            <a:ext cx="246379" cy="162560"/>
          </a:xfrm>
          <a:custGeom>
            <a:avLst/>
            <a:gdLst/>
            <a:ahLst/>
            <a:cxnLst/>
            <a:rect l="l" t="t" r="r" b="b"/>
            <a:pathLst>
              <a:path w="246379" h="162560">
                <a:moveTo>
                  <a:pt x="3810" y="0"/>
                </a:moveTo>
                <a:lnTo>
                  <a:pt x="0" y="162559"/>
                </a:lnTo>
                <a:lnTo>
                  <a:pt x="246379" y="8762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4970" y="4652009"/>
            <a:ext cx="20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4129" y="34442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4129" y="344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8530" y="4358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2390" y="2301239"/>
            <a:ext cx="1659889" cy="911860"/>
          </a:xfrm>
          <a:custGeom>
            <a:avLst/>
            <a:gdLst/>
            <a:ahLst/>
            <a:cxnLst/>
            <a:rect l="l" t="t" r="r" b="b"/>
            <a:pathLst>
              <a:path w="1659890" h="911860">
                <a:moveTo>
                  <a:pt x="0" y="0"/>
                </a:moveTo>
                <a:lnTo>
                  <a:pt x="73662" y="449"/>
                </a:lnTo>
                <a:lnTo>
                  <a:pt x="145312" y="1798"/>
                </a:lnTo>
                <a:lnTo>
                  <a:pt x="214973" y="4047"/>
                </a:lnTo>
                <a:lnTo>
                  <a:pt x="282671" y="7195"/>
                </a:lnTo>
                <a:lnTo>
                  <a:pt x="348427" y="11243"/>
                </a:lnTo>
                <a:lnTo>
                  <a:pt x="412267" y="16191"/>
                </a:lnTo>
                <a:lnTo>
                  <a:pt x="474213" y="22038"/>
                </a:lnTo>
                <a:lnTo>
                  <a:pt x="534290" y="28786"/>
                </a:lnTo>
                <a:lnTo>
                  <a:pt x="592521" y="36433"/>
                </a:lnTo>
                <a:lnTo>
                  <a:pt x="648929" y="44981"/>
                </a:lnTo>
                <a:lnTo>
                  <a:pt x="703540" y="54429"/>
                </a:lnTo>
                <a:lnTo>
                  <a:pt x="756376" y="64777"/>
                </a:lnTo>
                <a:lnTo>
                  <a:pt x="807461" y="76025"/>
                </a:lnTo>
                <a:lnTo>
                  <a:pt x="856820" y="88174"/>
                </a:lnTo>
                <a:lnTo>
                  <a:pt x="904475" y="101223"/>
                </a:lnTo>
                <a:lnTo>
                  <a:pt x="950450" y="115173"/>
                </a:lnTo>
                <a:lnTo>
                  <a:pt x="994770" y="130024"/>
                </a:lnTo>
                <a:lnTo>
                  <a:pt x="1037457" y="145775"/>
                </a:lnTo>
                <a:lnTo>
                  <a:pt x="1078537" y="162427"/>
                </a:lnTo>
                <a:lnTo>
                  <a:pt x="1118032" y="179981"/>
                </a:lnTo>
                <a:lnTo>
                  <a:pt x="1155966" y="198435"/>
                </a:lnTo>
                <a:lnTo>
                  <a:pt x="1192362" y="217790"/>
                </a:lnTo>
                <a:lnTo>
                  <a:pt x="1227246" y="238047"/>
                </a:lnTo>
                <a:lnTo>
                  <a:pt x="1260640" y="259204"/>
                </a:lnTo>
                <a:lnTo>
                  <a:pt x="1292569" y="281264"/>
                </a:lnTo>
                <a:lnTo>
                  <a:pt x="1323055" y="304224"/>
                </a:lnTo>
                <a:lnTo>
                  <a:pt x="1379796" y="352850"/>
                </a:lnTo>
                <a:lnTo>
                  <a:pt x="1431054" y="405082"/>
                </a:lnTo>
                <a:lnTo>
                  <a:pt x="1477019" y="460922"/>
                </a:lnTo>
                <a:lnTo>
                  <a:pt x="1517881" y="520371"/>
                </a:lnTo>
                <a:lnTo>
                  <a:pt x="1553829" y="583427"/>
                </a:lnTo>
                <a:lnTo>
                  <a:pt x="1585054" y="650094"/>
                </a:lnTo>
                <a:lnTo>
                  <a:pt x="1611746" y="720370"/>
                </a:lnTo>
                <a:lnTo>
                  <a:pt x="1623452" y="756862"/>
                </a:lnTo>
                <a:lnTo>
                  <a:pt x="1634095" y="794257"/>
                </a:lnTo>
                <a:lnTo>
                  <a:pt x="1643700" y="832555"/>
                </a:lnTo>
                <a:lnTo>
                  <a:pt x="1652290" y="871756"/>
                </a:lnTo>
                <a:lnTo>
                  <a:pt x="1659889" y="91186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9730" y="319405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61290" y="0"/>
                </a:moveTo>
                <a:lnTo>
                  <a:pt x="0" y="13970"/>
                </a:lnTo>
                <a:lnTo>
                  <a:pt x="101600" y="250189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42129" y="918210"/>
            <a:ext cx="1764030" cy="12776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a,</a:t>
            </a:r>
            <a:r>
              <a:rPr sz="3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1548130">
              <a:lnSpc>
                <a:spcPct val="100000"/>
              </a:lnSpc>
              <a:spcBef>
                <a:spcPts val="109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5879" y="3901440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0290" y="38201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8640" y="316737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52390" y="4588509"/>
            <a:ext cx="1659889" cy="913130"/>
          </a:xfrm>
          <a:custGeom>
            <a:avLst/>
            <a:gdLst/>
            <a:ahLst/>
            <a:cxnLst/>
            <a:rect l="l" t="t" r="r" b="b"/>
            <a:pathLst>
              <a:path w="1659890" h="913129">
                <a:moveTo>
                  <a:pt x="0" y="913129"/>
                </a:moveTo>
                <a:lnTo>
                  <a:pt x="73662" y="912678"/>
                </a:lnTo>
                <a:lnTo>
                  <a:pt x="145312" y="911323"/>
                </a:lnTo>
                <a:lnTo>
                  <a:pt x="214973" y="909066"/>
                </a:lnTo>
                <a:lnTo>
                  <a:pt x="282671" y="905906"/>
                </a:lnTo>
                <a:lnTo>
                  <a:pt x="348427" y="901842"/>
                </a:lnTo>
                <a:lnTo>
                  <a:pt x="412267" y="896877"/>
                </a:lnTo>
                <a:lnTo>
                  <a:pt x="474213" y="891008"/>
                </a:lnTo>
                <a:lnTo>
                  <a:pt x="534290" y="884237"/>
                </a:lnTo>
                <a:lnTo>
                  <a:pt x="592521" y="876564"/>
                </a:lnTo>
                <a:lnTo>
                  <a:pt x="648929" y="867988"/>
                </a:lnTo>
                <a:lnTo>
                  <a:pt x="703540" y="858510"/>
                </a:lnTo>
                <a:lnTo>
                  <a:pt x="756376" y="848130"/>
                </a:lnTo>
                <a:lnTo>
                  <a:pt x="807461" y="836847"/>
                </a:lnTo>
                <a:lnTo>
                  <a:pt x="856820" y="824663"/>
                </a:lnTo>
                <a:lnTo>
                  <a:pt x="904475" y="811577"/>
                </a:lnTo>
                <a:lnTo>
                  <a:pt x="950450" y="797588"/>
                </a:lnTo>
                <a:lnTo>
                  <a:pt x="994770" y="782698"/>
                </a:lnTo>
                <a:lnTo>
                  <a:pt x="1037457" y="766907"/>
                </a:lnTo>
                <a:lnTo>
                  <a:pt x="1078537" y="750214"/>
                </a:lnTo>
                <a:lnTo>
                  <a:pt x="1118032" y="732619"/>
                </a:lnTo>
                <a:lnTo>
                  <a:pt x="1155966" y="714123"/>
                </a:lnTo>
                <a:lnTo>
                  <a:pt x="1192362" y="694725"/>
                </a:lnTo>
                <a:lnTo>
                  <a:pt x="1227246" y="674426"/>
                </a:lnTo>
                <a:lnTo>
                  <a:pt x="1260640" y="653226"/>
                </a:lnTo>
                <a:lnTo>
                  <a:pt x="1292569" y="631125"/>
                </a:lnTo>
                <a:lnTo>
                  <a:pt x="1323055" y="608123"/>
                </a:lnTo>
                <a:lnTo>
                  <a:pt x="1379796" y="559416"/>
                </a:lnTo>
                <a:lnTo>
                  <a:pt x="1431054" y="507106"/>
                </a:lnTo>
                <a:lnTo>
                  <a:pt x="1477019" y="451193"/>
                </a:lnTo>
                <a:lnTo>
                  <a:pt x="1517881" y="391679"/>
                </a:lnTo>
                <a:lnTo>
                  <a:pt x="1553829" y="328564"/>
                </a:lnTo>
                <a:lnTo>
                  <a:pt x="1585054" y="261848"/>
                </a:lnTo>
                <a:lnTo>
                  <a:pt x="1611746" y="191533"/>
                </a:lnTo>
                <a:lnTo>
                  <a:pt x="1623452" y="155025"/>
                </a:lnTo>
                <a:lnTo>
                  <a:pt x="1634095" y="117618"/>
                </a:lnTo>
                <a:lnTo>
                  <a:pt x="1643700" y="79311"/>
                </a:lnTo>
                <a:lnTo>
                  <a:pt x="1652290" y="40105"/>
                </a:lnTo>
                <a:lnTo>
                  <a:pt x="1659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9730" y="4358640"/>
            <a:ext cx="161290" cy="250190"/>
          </a:xfrm>
          <a:custGeom>
            <a:avLst/>
            <a:gdLst/>
            <a:ahLst/>
            <a:cxnLst/>
            <a:rect l="l" t="t" r="r" b="b"/>
            <a:pathLst>
              <a:path w="161290" h="250189">
                <a:moveTo>
                  <a:pt x="101600" y="0"/>
                </a:moveTo>
                <a:lnTo>
                  <a:pt x="0" y="236220"/>
                </a:lnTo>
                <a:lnTo>
                  <a:pt x="161290" y="250190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66129" y="4652009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318645" y="2746"/>
                </a:lnTo>
                <a:lnTo>
                  <a:pt x="273626" y="10793"/>
                </a:lnTo>
                <a:lnTo>
                  <a:pt x="230993" y="23848"/>
                </a:lnTo>
                <a:lnTo>
                  <a:pt x="191037" y="41620"/>
                </a:lnTo>
                <a:lnTo>
                  <a:pt x="154050" y="63817"/>
                </a:lnTo>
                <a:lnTo>
                  <a:pt x="120324" y="90149"/>
                </a:lnTo>
                <a:lnTo>
                  <a:pt x="90149" y="120324"/>
                </a:lnTo>
                <a:lnTo>
                  <a:pt x="63817" y="154050"/>
                </a:lnTo>
                <a:lnTo>
                  <a:pt x="41620" y="191037"/>
                </a:lnTo>
                <a:lnTo>
                  <a:pt x="23848" y="230993"/>
                </a:lnTo>
                <a:lnTo>
                  <a:pt x="10793" y="273626"/>
                </a:lnTo>
                <a:lnTo>
                  <a:pt x="2746" y="318645"/>
                </a:lnTo>
                <a:lnTo>
                  <a:pt x="0" y="365760"/>
                </a:lnTo>
                <a:lnTo>
                  <a:pt x="2746" y="412624"/>
                </a:lnTo>
                <a:lnTo>
                  <a:pt x="10793" y="457474"/>
                </a:lnTo>
                <a:lnTo>
                  <a:pt x="23848" y="500006"/>
                </a:lnTo>
                <a:lnTo>
                  <a:pt x="41620" y="539920"/>
                </a:lnTo>
                <a:lnTo>
                  <a:pt x="63817" y="576914"/>
                </a:lnTo>
                <a:lnTo>
                  <a:pt x="90149" y="610685"/>
                </a:lnTo>
                <a:lnTo>
                  <a:pt x="120324" y="640933"/>
                </a:lnTo>
                <a:lnTo>
                  <a:pt x="154050" y="667355"/>
                </a:lnTo>
                <a:lnTo>
                  <a:pt x="191037" y="689649"/>
                </a:lnTo>
                <a:lnTo>
                  <a:pt x="230993" y="707515"/>
                </a:lnTo>
                <a:lnTo>
                  <a:pt x="273626" y="720650"/>
                </a:lnTo>
                <a:lnTo>
                  <a:pt x="318645" y="728752"/>
                </a:lnTo>
                <a:lnTo>
                  <a:pt x="365759" y="731520"/>
                </a:lnTo>
                <a:lnTo>
                  <a:pt x="412624" y="728752"/>
                </a:lnTo>
                <a:lnTo>
                  <a:pt x="457474" y="720650"/>
                </a:lnTo>
                <a:lnTo>
                  <a:pt x="500006" y="707515"/>
                </a:lnTo>
                <a:lnTo>
                  <a:pt x="539920" y="689649"/>
                </a:lnTo>
                <a:lnTo>
                  <a:pt x="576914" y="667355"/>
                </a:lnTo>
                <a:lnTo>
                  <a:pt x="610685" y="640933"/>
                </a:lnTo>
                <a:lnTo>
                  <a:pt x="640933" y="610685"/>
                </a:lnTo>
                <a:lnTo>
                  <a:pt x="667355" y="576914"/>
                </a:lnTo>
                <a:lnTo>
                  <a:pt x="689649" y="539920"/>
                </a:lnTo>
                <a:lnTo>
                  <a:pt x="707515" y="500006"/>
                </a:lnTo>
                <a:lnTo>
                  <a:pt x="720650" y="457474"/>
                </a:lnTo>
                <a:lnTo>
                  <a:pt x="728752" y="412624"/>
                </a:lnTo>
                <a:lnTo>
                  <a:pt x="731520" y="365760"/>
                </a:lnTo>
                <a:lnTo>
                  <a:pt x="728752" y="318645"/>
                </a:lnTo>
                <a:lnTo>
                  <a:pt x="720650" y="273626"/>
                </a:lnTo>
                <a:lnTo>
                  <a:pt x="707515" y="230993"/>
                </a:lnTo>
                <a:lnTo>
                  <a:pt x="689649" y="191037"/>
                </a:lnTo>
                <a:lnTo>
                  <a:pt x="667355" y="154050"/>
                </a:lnTo>
                <a:lnTo>
                  <a:pt x="640933" y="120324"/>
                </a:lnTo>
                <a:lnTo>
                  <a:pt x="610685" y="90149"/>
                </a:lnTo>
                <a:lnTo>
                  <a:pt x="576914" y="63817"/>
                </a:lnTo>
                <a:lnTo>
                  <a:pt x="539920" y="41620"/>
                </a:lnTo>
                <a:lnTo>
                  <a:pt x="500006" y="23848"/>
                </a:lnTo>
                <a:lnTo>
                  <a:pt x="457474" y="10793"/>
                </a:lnTo>
                <a:lnTo>
                  <a:pt x="412624" y="2746"/>
                </a:lnTo>
                <a:lnTo>
                  <a:pt x="36575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5570" y="353567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412624" y="2746"/>
                </a:lnTo>
                <a:lnTo>
                  <a:pt x="457474" y="10793"/>
                </a:lnTo>
                <a:lnTo>
                  <a:pt x="500006" y="23848"/>
                </a:lnTo>
                <a:lnTo>
                  <a:pt x="539920" y="41620"/>
                </a:lnTo>
                <a:lnTo>
                  <a:pt x="576914" y="63817"/>
                </a:lnTo>
                <a:lnTo>
                  <a:pt x="610685" y="90149"/>
                </a:lnTo>
                <a:lnTo>
                  <a:pt x="640933" y="120324"/>
                </a:lnTo>
                <a:lnTo>
                  <a:pt x="667355" y="154050"/>
                </a:lnTo>
                <a:lnTo>
                  <a:pt x="689649" y="191037"/>
                </a:lnTo>
                <a:lnTo>
                  <a:pt x="707515" y="230993"/>
                </a:lnTo>
                <a:lnTo>
                  <a:pt x="720650" y="273626"/>
                </a:lnTo>
                <a:lnTo>
                  <a:pt x="728752" y="318645"/>
                </a:lnTo>
                <a:lnTo>
                  <a:pt x="731520" y="365760"/>
                </a:lnTo>
                <a:lnTo>
                  <a:pt x="728752" y="412624"/>
                </a:lnTo>
                <a:lnTo>
                  <a:pt x="720650" y="457474"/>
                </a:lnTo>
                <a:lnTo>
                  <a:pt x="707515" y="500006"/>
                </a:lnTo>
                <a:lnTo>
                  <a:pt x="689649" y="539920"/>
                </a:lnTo>
                <a:lnTo>
                  <a:pt x="667355" y="576914"/>
                </a:lnTo>
                <a:lnTo>
                  <a:pt x="640933" y="610685"/>
                </a:lnTo>
                <a:lnTo>
                  <a:pt x="610685" y="640933"/>
                </a:lnTo>
                <a:lnTo>
                  <a:pt x="576914" y="667355"/>
                </a:lnTo>
                <a:lnTo>
                  <a:pt x="539920" y="689649"/>
                </a:lnTo>
                <a:lnTo>
                  <a:pt x="500006" y="707515"/>
                </a:lnTo>
                <a:lnTo>
                  <a:pt x="457474" y="720650"/>
                </a:lnTo>
                <a:lnTo>
                  <a:pt x="412624" y="728752"/>
                </a:lnTo>
                <a:lnTo>
                  <a:pt x="365759" y="731520"/>
                </a:lnTo>
                <a:lnTo>
                  <a:pt x="318645" y="728752"/>
                </a:lnTo>
                <a:lnTo>
                  <a:pt x="273626" y="720650"/>
                </a:lnTo>
                <a:lnTo>
                  <a:pt x="230993" y="707515"/>
                </a:lnTo>
                <a:lnTo>
                  <a:pt x="191037" y="689649"/>
                </a:lnTo>
                <a:lnTo>
                  <a:pt x="154050" y="667355"/>
                </a:lnTo>
                <a:lnTo>
                  <a:pt x="120324" y="640933"/>
                </a:lnTo>
                <a:lnTo>
                  <a:pt x="90149" y="610685"/>
                </a:lnTo>
                <a:lnTo>
                  <a:pt x="63817" y="576914"/>
                </a:lnTo>
                <a:lnTo>
                  <a:pt x="41620" y="539920"/>
                </a:lnTo>
                <a:lnTo>
                  <a:pt x="23848" y="500006"/>
                </a:lnTo>
                <a:lnTo>
                  <a:pt x="10793" y="457474"/>
                </a:lnTo>
                <a:lnTo>
                  <a:pt x="2746" y="412624"/>
                </a:lnTo>
                <a:lnTo>
                  <a:pt x="0" y="365760"/>
                </a:lnTo>
                <a:lnTo>
                  <a:pt x="2746" y="318645"/>
                </a:lnTo>
                <a:lnTo>
                  <a:pt x="10793" y="273626"/>
                </a:lnTo>
                <a:lnTo>
                  <a:pt x="23848" y="230993"/>
                </a:lnTo>
                <a:lnTo>
                  <a:pt x="41620" y="191037"/>
                </a:lnTo>
                <a:lnTo>
                  <a:pt x="63817" y="154050"/>
                </a:lnTo>
                <a:lnTo>
                  <a:pt x="90149" y="120324"/>
                </a:lnTo>
                <a:lnTo>
                  <a:pt x="120324" y="90149"/>
                </a:lnTo>
                <a:lnTo>
                  <a:pt x="154050" y="63817"/>
                </a:lnTo>
                <a:lnTo>
                  <a:pt x="191037" y="41620"/>
                </a:lnTo>
                <a:lnTo>
                  <a:pt x="230993" y="23848"/>
                </a:lnTo>
                <a:lnTo>
                  <a:pt x="273626" y="10793"/>
                </a:lnTo>
                <a:lnTo>
                  <a:pt x="318645" y="2746"/>
                </a:lnTo>
                <a:lnTo>
                  <a:pt x="36575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65570" y="353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9709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420" y="554990"/>
            <a:ext cx="5385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5" dirty="0"/>
              <a:t>Simulating </a:t>
            </a:r>
            <a:r>
              <a:rPr sz="4400" spc="425" dirty="0"/>
              <a:t>an</a:t>
            </a:r>
            <a:r>
              <a:rPr sz="4400" spc="360" dirty="0"/>
              <a:t> </a:t>
            </a:r>
            <a:r>
              <a:rPr sz="4400" spc="530" dirty="0"/>
              <a:t>NFA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4040" y="185166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280796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230" y="1731010"/>
            <a:ext cx="8211184" cy="14027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10"/>
              </a:lnSpc>
              <a:spcBef>
                <a:spcPts val="300"/>
              </a:spcBef>
            </a:pPr>
            <a:r>
              <a:rPr sz="2750" spc="275" dirty="0">
                <a:solidFill>
                  <a:srgbClr val="3B3B3B"/>
                </a:solidFill>
                <a:latin typeface="Cambria"/>
                <a:cs typeface="Cambria"/>
              </a:rPr>
              <a:t>Keep </a:t>
            </a: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track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750" spc="30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750" spc="240" dirty="0">
                <a:solidFill>
                  <a:srgbClr val="3B3B3B"/>
                </a:solidFill>
                <a:latin typeface="Cambria"/>
                <a:cs typeface="Cambria"/>
              </a:rPr>
              <a:t>set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states, </a:t>
            </a:r>
            <a:r>
              <a:rPr sz="2750" spc="170" dirty="0">
                <a:solidFill>
                  <a:srgbClr val="3B3B3B"/>
                </a:solidFill>
                <a:latin typeface="Cambria"/>
                <a:cs typeface="Cambria"/>
              </a:rPr>
              <a:t>initially </a:t>
            </a: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750" spc="215" dirty="0">
                <a:solidFill>
                  <a:srgbClr val="3B3B3B"/>
                </a:solidFill>
                <a:latin typeface="Cambria"/>
                <a:cs typeface="Cambria"/>
              </a:rPr>
              <a:t>start  </a:t>
            </a:r>
            <a:r>
              <a:rPr sz="2750" spc="240" dirty="0">
                <a:solidFill>
                  <a:srgbClr val="3B3B3B"/>
                </a:solidFill>
                <a:latin typeface="Cambria"/>
                <a:cs typeface="Cambria"/>
              </a:rPr>
              <a:t>state </a:t>
            </a:r>
            <a:r>
              <a:rPr sz="2750" spc="270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750" spc="235" dirty="0">
                <a:solidFill>
                  <a:srgbClr val="3B3B3B"/>
                </a:solidFill>
                <a:latin typeface="Cambria"/>
                <a:cs typeface="Cambria"/>
              </a:rPr>
              <a:t>everything </a:t>
            </a:r>
            <a:r>
              <a:rPr sz="2750" spc="265" dirty="0">
                <a:solidFill>
                  <a:srgbClr val="3B3B3B"/>
                </a:solidFill>
                <a:latin typeface="Cambria"/>
                <a:cs typeface="Cambria"/>
              </a:rPr>
              <a:t>reachable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by</a:t>
            </a:r>
            <a:r>
              <a:rPr sz="2750" spc="37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20" dirty="0">
                <a:solidFill>
                  <a:srgbClr val="3B3B3B"/>
                </a:solidFill>
                <a:latin typeface="Cambria"/>
                <a:cs typeface="Cambria"/>
              </a:rPr>
              <a:t>ε-moves.</a:t>
            </a:r>
            <a:endParaRPr sz="2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750" spc="22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750" spc="300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2750" spc="265" dirty="0">
                <a:solidFill>
                  <a:srgbClr val="3B3B3B"/>
                </a:solidFill>
                <a:latin typeface="Cambria"/>
                <a:cs typeface="Cambria"/>
              </a:rPr>
              <a:t>character </a:t>
            </a:r>
            <a:r>
              <a:rPr sz="2750" spc="185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2750" spc="3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10" dirty="0">
                <a:solidFill>
                  <a:srgbClr val="3B3B3B"/>
                </a:solidFill>
                <a:latin typeface="Cambria"/>
                <a:cs typeface="Cambria"/>
              </a:rPr>
              <a:t>input: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780" y="381635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780" y="5046979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380" y="3137153"/>
            <a:ext cx="8634730" cy="2566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marR="1318260" indent="-250190">
              <a:lnSpc>
                <a:spcPct val="126899"/>
              </a:lnSpc>
              <a:spcBef>
                <a:spcPts val="95"/>
              </a:spcBef>
              <a:buSzPct val="44897"/>
              <a:buFont typeface="Calibri"/>
              <a:buChar char="●"/>
              <a:tabLst>
                <a:tab pos="287655" algn="l"/>
                <a:tab pos="288290" algn="l"/>
              </a:tabLst>
            </a:pPr>
            <a:r>
              <a:rPr sz="2450" spc="229" dirty="0">
                <a:solidFill>
                  <a:srgbClr val="3B3B3B"/>
                </a:solidFill>
                <a:latin typeface="Cambria"/>
                <a:cs typeface="Cambria"/>
              </a:rPr>
              <a:t>Maintain </a:t>
            </a:r>
            <a:r>
              <a:rPr sz="2450" spc="27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450" spc="204" dirty="0">
                <a:solidFill>
                  <a:srgbClr val="3B3B3B"/>
                </a:solidFill>
                <a:latin typeface="Cambria"/>
                <a:cs typeface="Cambria"/>
              </a:rPr>
              <a:t>set </a:t>
            </a:r>
            <a:r>
              <a:rPr sz="2450" spc="17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450" spc="204" dirty="0">
                <a:solidFill>
                  <a:srgbClr val="3B3B3B"/>
                </a:solidFill>
                <a:latin typeface="Cambria"/>
                <a:cs typeface="Cambria"/>
              </a:rPr>
              <a:t>next </a:t>
            </a:r>
            <a:r>
              <a:rPr sz="2450" spc="210" dirty="0">
                <a:solidFill>
                  <a:srgbClr val="3B3B3B"/>
                </a:solidFill>
                <a:latin typeface="Cambria"/>
                <a:cs typeface="Cambria"/>
              </a:rPr>
              <a:t>states, </a:t>
            </a:r>
            <a:r>
              <a:rPr sz="2450" spc="150" dirty="0">
                <a:solidFill>
                  <a:srgbClr val="3B3B3B"/>
                </a:solidFill>
                <a:latin typeface="Cambria"/>
                <a:cs typeface="Cambria"/>
              </a:rPr>
              <a:t>initially </a:t>
            </a:r>
            <a:r>
              <a:rPr sz="2450" spc="165" dirty="0">
                <a:solidFill>
                  <a:srgbClr val="3B3B3B"/>
                </a:solidFill>
                <a:latin typeface="Cambria"/>
                <a:cs typeface="Cambria"/>
              </a:rPr>
              <a:t>empty.  </a:t>
            </a:r>
            <a:r>
              <a:rPr sz="2450" spc="195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450" spc="260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2450" spc="204" dirty="0">
                <a:solidFill>
                  <a:srgbClr val="3B3B3B"/>
                </a:solidFill>
                <a:latin typeface="Cambria"/>
                <a:cs typeface="Cambria"/>
              </a:rPr>
              <a:t>current</a:t>
            </a:r>
            <a:r>
              <a:rPr sz="2450" spc="2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450" spc="200" dirty="0">
                <a:solidFill>
                  <a:srgbClr val="3B3B3B"/>
                </a:solidFill>
                <a:latin typeface="Cambria"/>
                <a:cs typeface="Cambria"/>
              </a:rPr>
              <a:t>state:</a:t>
            </a:r>
            <a:endParaRPr sz="2450">
              <a:latin typeface="Cambria"/>
              <a:cs typeface="Cambria"/>
            </a:endParaRPr>
          </a:p>
          <a:p>
            <a:pPr marL="621030" lvl="1" indent="-222885">
              <a:lnSpc>
                <a:spcPct val="100000"/>
              </a:lnSpc>
              <a:spcBef>
                <a:spcPts val="819"/>
              </a:spcBef>
              <a:buSzPct val="72500"/>
              <a:buFont typeface="Calibri"/>
              <a:buChar char="–"/>
              <a:tabLst>
                <a:tab pos="621030" algn="l"/>
              </a:tabLst>
            </a:pPr>
            <a:r>
              <a:rPr sz="2000" spc="140" dirty="0">
                <a:solidFill>
                  <a:srgbClr val="3B3B3B"/>
                </a:solidFill>
                <a:latin typeface="Cambria"/>
                <a:cs typeface="Cambria"/>
              </a:rPr>
              <a:t>Follow </a:t>
            </a:r>
            <a:r>
              <a:rPr sz="2000" spc="130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000" spc="140" dirty="0">
                <a:solidFill>
                  <a:srgbClr val="3B3B3B"/>
                </a:solidFill>
                <a:latin typeface="Cambria"/>
                <a:cs typeface="Cambria"/>
              </a:rPr>
              <a:t>transitions </a:t>
            </a:r>
            <a:r>
              <a:rPr sz="2000" spc="165" dirty="0">
                <a:solidFill>
                  <a:srgbClr val="3B3B3B"/>
                </a:solidFill>
                <a:latin typeface="Cambria"/>
                <a:cs typeface="Cambria"/>
              </a:rPr>
              <a:t>labeled </a:t>
            </a:r>
            <a:r>
              <a:rPr sz="2000" spc="135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2000" spc="170" dirty="0">
                <a:solidFill>
                  <a:srgbClr val="3B3B3B"/>
                </a:solidFill>
                <a:latin typeface="Cambria"/>
                <a:cs typeface="Cambria"/>
              </a:rPr>
              <a:t>the current</a:t>
            </a:r>
            <a:r>
              <a:rPr sz="2000" spc="4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3B3B3B"/>
                </a:solidFill>
                <a:latin typeface="Cambria"/>
                <a:cs typeface="Cambria"/>
              </a:rPr>
              <a:t>letter.</a:t>
            </a:r>
            <a:endParaRPr sz="2000">
              <a:latin typeface="Cambria"/>
              <a:cs typeface="Cambria"/>
            </a:endParaRPr>
          </a:p>
          <a:p>
            <a:pPr marL="621030" lvl="1" indent="-222885">
              <a:lnSpc>
                <a:spcPct val="100000"/>
              </a:lnSpc>
              <a:spcBef>
                <a:spcPts val="580"/>
              </a:spcBef>
              <a:buSzPct val="72500"/>
              <a:buFont typeface="Calibri"/>
              <a:buChar char="–"/>
              <a:tabLst>
                <a:tab pos="621030" algn="l"/>
              </a:tabLst>
            </a:pPr>
            <a:r>
              <a:rPr sz="2000" spc="175" dirty="0">
                <a:solidFill>
                  <a:srgbClr val="3B3B3B"/>
                </a:solidFill>
                <a:latin typeface="Cambria"/>
                <a:cs typeface="Cambria"/>
              </a:rPr>
              <a:t>Add these </a:t>
            </a:r>
            <a:r>
              <a:rPr sz="2000" spc="165" dirty="0">
                <a:solidFill>
                  <a:srgbClr val="3B3B3B"/>
                </a:solidFill>
                <a:latin typeface="Cambria"/>
                <a:cs typeface="Cambria"/>
              </a:rPr>
              <a:t>states </a:t>
            </a:r>
            <a:r>
              <a:rPr sz="2000" spc="13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2000" spc="17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000" spc="165" dirty="0">
                <a:solidFill>
                  <a:srgbClr val="3B3B3B"/>
                </a:solidFill>
                <a:latin typeface="Cambria"/>
                <a:cs typeface="Cambria"/>
              </a:rPr>
              <a:t>set </a:t>
            </a:r>
            <a:r>
              <a:rPr sz="2000" spc="13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000" spc="180" dirty="0">
                <a:solidFill>
                  <a:srgbClr val="3B3B3B"/>
                </a:solidFill>
                <a:latin typeface="Cambria"/>
                <a:cs typeface="Cambria"/>
              </a:rPr>
              <a:t>new</a:t>
            </a:r>
            <a:r>
              <a:rPr sz="2000" spc="44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00" spc="175" dirty="0">
                <a:solidFill>
                  <a:srgbClr val="3B3B3B"/>
                </a:solidFill>
                <a:latin typeface="Cambria"/>
                <a:cs typeface="Cambria"/>
              </a:rPr>
              <a:t>states.</a:t>
            </a:r>
            <a:endParaRPr sz="2000">
              <a:latin typeface="Cambria"/>
              <a:cs typeface="Cambria"/>
            </a:endParaRPr>
          </a:p>
          <a:p>
            <a:pPr marL="287655" marR="43180">
              <a:lnSpc>
                <a:spcPts val="2860"/>
              </a:lnSpc>
              <a:spcBef>
                <a:spcPts val="715"/>
              </a:spcBef>
            </a:pPr>
            <a:r>
              <a:rPr sz="2450" spc="220" dirty="0">
                <a:solidFill>
                  <a:srgbClr val="3B3B3B"/>
                </a:solidFill>
                <a:latin typeface="Cambria"/>
                <a:cs typeface="Cambria"/>
              </a:rPr>
              <a:t>Add </a:t>
            </a:r>
            <a:r>
              <a:rPr sz="2450" spc="190" dirty="0">
                <a:solidFill>
                  <a:srgbClr val="3B3B3B"/>
                </a:solidFill>
                <a:latin typeface="Cambria"/>
                <a:cs typeface="Cambria"/>
              </a:rPr>
              <a:t>every </a:t>
            </a:r>
            <a:r>
              <a:rPr sz="2450" spc="204" dirty="0">
                <a:solidFill>
                  <a:srgbClr val="3B3B3B"/>
                </a:solidFill>
                <a:latin typeface="Cambria"/>
                <a:cs typeface="Cambria"/>
              </a:rPr>
              <a:t>state </a:t>
            </a:r>
            <a:r>
              <a:rPr sz="2450" spc="229" dirty="0">
                <a:solidFill>
                  <a:srgbClr val="3B3B3B"/>
                </a:solidFill>
                <a:latin typeface="Cambria"/>
                <a:cs typeface="Cambria"/>
              </a:rPr>
              <a:t>reachable </a:t>
            </a:r>
            <a:r>
              <a:rPr sz="2450" spc="185" dirty="0">
                <a:solidFill>
                  <a:srgbClr val="3B3B3B"/>
                </a:solidFill>
                <a:latin typeface="Cambria"/>
                <a:cs typeface="Cambria"/>
              </a:rPr>
              <a:t>by </a:t>
            </a:r>
            <a:r>
              <a:rPr sz="2450" spc="23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2450" spc="175" dirty="0">
                <a:solidFill>
                  <a:srgbClr val="3B3B3B"/>
                </a:solidFill>
                <a:latin typeface="Cambria"/>
                <a:cs typeface="Cambria"/>
              </a:rPr>
              <a:t>ε-move </a:t>
            </a:r>
            <a:r>
              <a:rPr sz="2450" spc="165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2450" spc="21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450" spc="204" dirty="0">
                <a:solidFill>
                  <a:srgbClr val="3B3B3B"/>
                </a:solidFill>
                <a:latin typeface="Cambria"/>
                <a:cs typeface="Cambria"/>
              </a:rPr>
              <a:t>set </a:t>
            </a:r>
            <a:r>
              <a:rPr sz="2450" spc="165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2450" spc="204" dirty="0">
                <a:solidFill>
                  <a:srgbClr val="3B3B3B"/>
                </a:solidFill>
                <a:latin typeface="Cambria"/>
                <a:cs typeface="Cambria"/>
              </a:rPr>
              <a:t>next</a:t>
            </a:r>
            <a:r>
              <a:rPr sz="2450" spc="22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450" spc="215" dirty="0">
                <a:solidFill>
                  <a:srgbClr val="3B3B3B"/>
                </a:solidFill>
                <a:latin typeface="Cambria"/>
                <a:cs typeface="Cambria"/>
              </a:rPr>
              <a:t>states.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589534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830" y="5774690"/>
            <a:ext cx="8470900" cy="8566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30480">
              <a:lnSpc>
                <a:spcPts val="3220"/>
              </a:lnSpc>
              <a:spcBef>
                <a:spcPts val="290"/>
              </a:spcBef>
            </a:pP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Complexity: </a:t>
            </a:r>
            <a:r>
              <a:rPr sz="2750" spc="175" dirty="0">
                <a:solidFill>
                  <a:srgbClr val="3B3B3B"/>
                </a:solidFill>
                <a:latin typeface="Cambria"/>
                <a:cs typeface="Cambria"/>
              </a:rPr>
              <a:t>O(</a:t>
            </a:r>
            <a:r>
              <a:rPr sz="2750" i="1" spc="175" dirty="0">
                <a:solidFill>
                  <a:srgbClr val="3B3B3B"/>
                </a:solidFill>
                <a:latin typeface="Georgia"/>
                <a:cs typeface="Georgia"/>
              </a:rPr>
              <a:t>mn</a:t>
            </a:r>
            <a:r>
              <a:rPr sz="2400" spc="262" baseline="31250" dirty="0">
                <a:solidFill>
                  <a:srgbClr val="3B3B3B"/>
                </a:solidFill>
                <a:latin typeface="Cambria"/>
                <a:cs typeface="Cambria"/>
              </a:rPr>
              <a:t>2</a:t>
            </a:r>
            <a:r>
              <a:rPr sz="2750" spc="175" dirty="0">
                <a:solidFill>
                  <a:srgbClr val="3B3B3B"/>
                </a:solidFill>
                <a:latin typeface="Cambria"/>
                <a:cs typeface="Cambria"/>
              </a:rPr>
              <a:t>) </a:t>
            </a:r>
            <a:r>
              <a:rPr sz="2750" spc="19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750" spc="229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750" spc="254" dirty="0">
                <a:solidFill>
                  <a:srgbClr val="3B3B3B"/>
                </a:solidFill>
                <a:latin typeface="Cambria"/>
                <a:cs typeface="Cambria"/>
              </a:rPr>
              <a:t>length </a:t>
            </a:r>
            <a:r>
              <a:rPr sz="2750" i="1" spc="204" dirty="0">
                <a:solidFill>
                  <a:srgbClr val="3B3B3B"/>
                </a:solidFill>
                <a:latin typeface="Georgia"/>
                <a:cs typeface="Georgia"/>
              </a:rPr>
              <a:t>m </a:t>
            </a:r>
            <a:r>
              <a:rPr sz="2750" spc="265" dirty="0">
                <a:solidFill>
                  <a:srgbClr val="3B3B3B"/>
                </a:solidFill>
                <a:latin typeface="Cambria"/>
                <a:cs typeface="Cambria"/>
              </a:rPr>
              <a:t>and  </a:t>
            </a:r>
            <a:r>
              <a:rPr sz="2750" spc="260" dirty="0">
                <a:solidFill>
                  <a:srgbClr val="3B3B3B"/>
                </a:solidFill>
                <a:latin typeface="Cambria"/>
                <a:cs typeface="Cambria"/>
              </a:rPr>
              <a:t>automata </a:t>
            </a:r>
            <a:r>
              <a:rPr sz="2750" spc="200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2750" i="1" spc="160" dirty="0">
                <a:solidFill>
                  <a:srgbClr val="3B3B3B"/>
                </a:solidFill>
                <a:latin typeface="Georgia"/>
                <a:cs typeface="Georgia"/>
              </a:rPr>
              <a:t>n</a:t>
            </a:r>
            <a:r>
              <a:rPr sz="2750" i="1" spc="310" dirty="0">
                <a:solidFill>
                  <a:srgbClr val="3B3B3B"/>
                </a:solidFill>
                <a:latin typeface="Georgia"/>
                <a:cs typeface="Georgia"/>
              </a:rPr>
              <a:t>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states.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109" y="586740"/>
            <a:ext cx="9075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From </a:t>
            </a:r>
            <a:r>
              <a:rPr spc="390" dirty="0"/>
              <a:t>Regular </a:t>
            </a:r>
            <a:r>
              <a:rPr spc="335" dirty="0"/>
              <a:t>Expressions </a:t>
            </a:r>
            <a:r>
              <a:rPr spc="265" dirty="0"/>
              <a:t>to</a:t>
            </a:r>
            <a:r>
              <a:rPr spc="340" dirty="0"/>
              <a:t> </a:t>
            </a:r>
            <a:r>
              <a:rPr spc="440" dirty="0"/>
              <a:t>NFAs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3768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2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72668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2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108315" cy="1635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67640">
              <a:lnSpc>
                <a:spcPts val="2800"/>
              </a:lnSpc>
              <a:spcBef>
                <a:spcPts val="260"/>
              </a:spcBef>
            </a:pPr>
            <a:r>
              <a:rPr sz="2400" spc="204" dirty="0">
                <a:solidFill>
                  <a:srgbClr val="3B3B3B"/>
                </a:solidFill>
                <a:latin typeface="Cambria"/>
                <a:cs typeface="Cambria"/>
              </a:rPr>
              <a:t>There </a:t>
            </a:r>
            <a:r>
              <a:rPr sz="2400" spc="14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400" spc="254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400" spc="165" dirty="0">
                <a:solidFill>
                  <a:srgbClr val="3B3B3B"/>
                </a:solidFill>
                <a:latin typeface="Cambria"/>
                <a:cs typeface="Cambria"/>
              </a:rPr>
              <a:t>(beautiful!) </a:t>
            </a:r>
            <a:r>
              <a:rPr sz="2400" spc="204" dirty="0">
                <a:solidFill>
                  <a:srgbClr val="3B3B3B"/>
                </a:solidFill>
                <a:latin typeface="Cambria"/>
                <a:cs typeface="Cambria"/>
              </a:rPr>
              <a:t>procedure </a:t>
            </a:r>
            <a:r>
              <a:rPr sz="2400" spc="185" dirty="0">
                <a:solidFill>
                  <a:srgbClr val="3B3B3B"/>
                </a:solidFill>
                <a:latin typeface="Cambria"/>
                <a:cs typeface="Cambria"/>
              </a:rPr>
              <a:t>from </a:t>
            </a:r>
            <a:r>
              <a:rPr sz="2400" spc="195" dirty="0">
                <a:solidFill>
                  <a:srgbClr val="3B3B3B"/>
                </a:solidFill>
                <a:latin typeface="Cambria"/>
                <a:cs typeface="Cambria"/>
              </a:rPr>
              <a:t>converting </a:t>
            </a:r>
            <a:r>
              <a:rPr sz="2400" spc="254" dirty="0">
                <a:solidFill>
                  <a:srgbClr val="3B3B3B"/>
                </a:solidFill>
                <a:latin typeface="Cambria"/>
                <a:cs typeface="Cambria"/>
              </a:rPr>
              <a:t>a  </a:t>
            </a:r>
            <a:r>
              <a:rPr sz="2400" spc="21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400" spc="18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400" spc="155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2400" spc="229" dirty="0">
                <a:solidFill>
                  <a:srgbClr val="3B3B3B"/>
                </a:solidFill>
                <a:latin typeface="Cambria"/>
                <a:cs typeface="Cambria"/>
              </a:rPr>
              <a:t>an</a:t>
            </a:r>
            <a:r>
              <a:rPr sz="2400" spc="37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400" spc="285" dirty="0">
                <a:solidFill>
                  <a:srgbClr val="3B3B3B"/>
                </a:solidFill>
                <a:latin typeface="Cambria"/>
                <a:cs typeface="Cambria"/>
              </a:rPr>
              <a:t>NFA.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ts val="2800"/>
              </a:lnSpc>
              <a:spcBef>
                <a:spcPts val="1400"/>
              </a:spcBef>
            </a:pPr>
            <a:r>
              <a:rPr sz="2400" spc="200" dirty="0">
                <a:solidFill>
                  <a:srgbClr val="3B3B3B"/>
                </a:solidFill>
                <a:latin typeface="Cambria"/>
                <a:cs typeface="Cambria"/>
              </a:rPr>
              <a:t>Associate </a:t>
            </a:r>
            <a:r>
              <a:rPr sz="2400" spc="245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2400" spc="21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400" spc="18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400" spc="165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2400" spc="229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2400" spc="290" dirty="0">
                <a:solidFill>
                  <a:srgbClr val="3B3B3B"/>
                </a:solidFill>
                <a:latin typeface="Cambria"/>
                <a:cs typeface="Cambria"/>
              </a:rPr>
              <a:t>NFA </a:t>
            </a:r>
            <a:r>
              <a:rPr sz="2400" spc="165" dirty="0">
                <a:solidFill>
                  <a:srgbClr val="3B3B3B"/>
                </a:solidFill>
                <a:latin typeface="Cambria"/>
                <a:cs typeface="Cambria"/>
              </a:rPr>
              <a:t>with  </a:t>
            </a:r>
            <a:r>
              <a:rPr sz="2400" spc="20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400" spc="170" dirty="0">
                <a:solidFill>
                  <a:srgbClr val="3B3B3B"/>
                </a:solidFill>
                <a:latin typeface="Cambria"/>
                <a:cs typeface="Cambria"/>
              </a:rPr>
              <a:t>following</a:t>
            </a:r>
            <a:r>
              <a:rPr sz="24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400" spc="175" dirty="0">
                <a:solidFill>
                  <a:srgbClr val="3B3B3B"/>
                </a:solidFill>
                <a:latin typeface="Cambria"/>
                <a:cs typeface="Cambria"/>
              </a:rPr>
              <a:t>properties: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360934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40779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39" y="45466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5089" y="3382009"/>
            <a:ext cx="7241540" cy="143129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There </a:t>
            </a:r>
            <a:r>
              <a:rPr sz="2200" spc="13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200" spc="175" dirty="0">
                <a:solidFill>
                  <a:srgbClr val="3B3B3B"/>
                </a:solidFill>
                <a:latin typeface="Cambria"/>
                <a:cs typeface="Cambria"/>
              </a:rPr>
              <a:t>exactly </a:t>
            </a: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one </a:t>
            </a:r>
            <a:r>
              <a:rPr sz="2200" spc="204" dirty="0">
                <a:solidFill>
                  <a:srgbClr val="3B3B3B"/>
                </a:solidFill>
                <a:latin typeface="Cambria"/>
                <a:cs typeface="Cambria"/>
              </a:rPr>
              <a:t>accepting</a:t>
            </a:r>
            <a:r>
              <a:rPr sz="2200" spc="3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200" spc="190" dirty="0">
                <a:solidFill>
                  <a:srgbClr val="3B3B3B"/>
                </a:solidFill>
                <a:latin typeface="Cambria"/>
                <a:cs typeface="Cambria"/>
              </a:rPr>
              <a:t>state.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ct val="139800"/>
              </a:lnSpc>
            </a:pP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There </a:t>
            </a:r>
            <a:r>
              <a:rPr sz="2200" spc="195" dirty="0">
                <a:solidFill>
                  <a:srgbClr val="3B3B3B"/>
                </a:solidFill>
                <a:latin typeface="Cambria"/>
                <a:cs typeface="Cambria"/>
              </a:rPr>
              <a:t>are </a:t>
            </a:r>
            <a:r>
              <a:rPr sz="2200" spc="165" dirty="0">
                <a:solidFill>
                  <a:srgbClr val="3B3B3B"/>
                </a:solidFill>
                <a:latin typeface="Cambria"/>
                <a:cs typeface="Cambria"/>
              </a:rPr>
              <a:t>no </a:t>
            </a:r>
            <a:r>
              <a:rPr sz="2200" spc="150" dirty="0">
                <a:solidFill>
                  <a:srgbClr val="3B3B3B"/>
                </a:solidFill>
                <a:latin typeface="Cambria"/>
                <a:cs typeface="Cambria"/>
              </a:rPr>
              <a:t>transitions </a:t>
            </a:r>
            <a:r>
              <a:rPr sz="2200" spc="160" dirty="0">
                <a:solidFill>
                  <a:srgbClr val="3B3B3B"/>
                </a:solidFill>
                <a:latin typeface="Cambria"/>
                <a:cs typeface="Cambria"/>
              </a:rPr>
              <a:t>out </a:t>
            </a:r>
            <a:r>
              <a:rPr sz="2200" spc="15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200" spc="204" dirty="0">
                <a:solidFill>
                  <a:srgbClr val="3B3B3B"/>
                </a:solidFill>
                <a:latin typeface="Cambria"/>
                <a:cs typeface="Cambria"/>
              </a:rPr>
              <a:t>accepting </a:t>
            </a:r>
            <a:r>
              <a:rPr sz="2200" spc="190" dirty="0">
                <a:solidFill>
                  <a:srgbClr val="3B3B3B"/>
                </a:solidFill>
                <a:latin typeface="Cambria"/>
                <a:cs typeface="Cambria"/>
              </a:rPr>
              <a:t>state.  </a:t>
            </a: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There </a:t>
            </a:r>
            <a:r>
              <a:rPr sz="2200" spc="195" dirty="0">
                <a:solidFill>
                  <a:srgbClr val="3B3B3B"/>
                </a:solidFill>
                <a:latin typeface="Cambria"/>
                <a:cs typeface="Cambria"/>
              </a:rPr>
              <a:t>are </a:t>
            </a:r>
            <a:r>
              <a:rPr sz="2200" spc="165" dirty="0">
                <a:solidFill>
                  <a:srgbClr val="3B3B3B"/>
                </a:solidFill>
                <a:latin typeface="Cambria"/>
                <a:cs typeface="Cambria"/>
              </a:rPr>
              <a:t>no </a:t>
            </a:r>
            <a:r>
              <a:rPr sz="2200" spc="150" dirty="0">
                <a:solidFill>
                  <a:srgbClr val="3B3B3B"/>
                </a:solidFill>
                <a:latin typeface="Cambria"/>
                <a:cs typeface="Cambria"/>
              </a:rPr>
              <a:t>transitions </a:t>
            </a:r>
            <a:r>
              <a:rPr sz="2200" spc="140" dirty="0">
                <a:solidFill>
                  <a:srgbClr val="3B3B3B"/>
                </a:solidFill>
                <a:latin typeface="Cambria"/>
                <a:cs typeface="Cambria"/>
              </a:rPr>
              <a:t>into </a:t>
            </a: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200" spc="175" dirty="0">
                <a:solidFill>
                  <a:srgbClr val="3B3B3B"/>
                </a:solidFill>
                <a:latin typeface="Cambria"/>
                <a:cs typeface="Cambria"/>
              </a:rPr>
              <a:t>starting</a:t>
            </a:r>
            <a:r>
              <a:rPr sz="22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200" spc="190" dirty="0">
                <a:solidFill>
                  <a:srgbClr val="3B3B3B"/>
                </a:solidFill>
                <a:latin typeface="Cambria"/>
                <a:cs typeface="Cambria"/>
              </a:rPr>
              <a:t>state.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440" y="50152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289" y="4921250"/>
            <a:ext cx="8655685" cy="6858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560"/>
              </a:lnSpc>
              <a:spcBef>
                <a:spcPts val="250"/>
              </a:spcBef>
            </a:pPr>
            <a:r>
              <a:rPr sz="2200" spc="195" dirty="0">
                <a:solidFill>
                  <a:srgbClr val="3B3B3B"/>
                </a:solidFill>
                <a:latin typeface="Cambria"/>
                <a:cs typeface="Cambria"/>
              </a:rPr>
              <a:t>These </a:t>
            </a:r>
            <a:r>
              <a:rPr sz="2200" spc="155" dirty="0">
                <a:solidFill>
                  <a:srgbClr val="3B3B3B"/>
                </a:solidFill>
                <a:latin typeface="Cambria"/>
                <a:cs typeface="Cambria"/>
              </a:rPr>
              <a:t>restrictions </a:t>
            </a:r>
            <a:r>
              <a:rPr sz="2200" spc="195" dirty="0">
                <a:solidFill>
                  <a:srgbClr val="3B3B3B"/>
                </a:solidFill>
                <a:latin typeface="Cambria"/>
                <a:cs typeface="Cambria"/>
              </a:rPr>
              <a:t>are </a:t>
            </a:r>
            <a:r>
              <a:rPr sz="2200" spc="180" dirty="0">
                <a:solidFill>
                  <a:srgbClr val="3B3B3B"/>
                </a:solidFill>
                <a:latin typeface="Cambria"/>
                <a:cs typeface="Cambria"/>
              </a:rPr>
              <a:t>stronger </a:t>
            </a: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than </a:t>
            </a:r>
            <a:r>
              <a:rPr sz="2200" spc="165" dirty="0">
                <a:solidFill>
                  <a:srgbClr val="3B3B3B"/>
                </a:solidFill>
                <a:latin typeface="Cambria"/>
                <a:cs typeface="Cambria"/>
              </a:rPr>
              <a:t>necessary, </a:t>
            </a:r>
            <a:r>
              <a:rPr sz="2200" spc="175" dirty="0">
                <a:solidFill>
                  <a:srgbClr val="3B3B3B"/>
                </a:solidFill>
                <a:latin typeface="Cambria"/>
                <a:cs typeface="Cambria"/>
              </a:rPr>
              <a:t>but </a:t>
            </a:r>
            <a:r>
              <a:rPr sz="2200" spc="220" dirty="0">
                <a:solidFill>
                  <a:srgbClr val="3B3B3B"/>
                </a:solidFill>
                <a:latin typeface="Cambria"/>
                <a:cs typeface="Cambria"/>
              </a:rPr>
              <a:t>make </a:t>
            </a:r>
            <a:r>
              <a:rPr sz="2200" spc="185" dirty="0">
                <a:solidFill>
                  <a:srgbClr val="3B3B3B"/>
                </a:solidFill>
                <a:latin typeface="Cambria"/>
                <a:cs typeface="Cambria"/>
              </a:rPr>
              <a:t>the  </a:t>
            </a:r>
            <a:r>
              <a:rPr sz="2200" spc="170" dirty="0">
                <a:solidFill>
                  <a:srgbClr val="3B3B3B"/>
                </a:solidFill>
                <a:latin typeface="Cambria"/>
                <a:cs typeface="Cambria"/>
              </a:rPr>
              <a:t>construction</a:t>
            </a:r>
            <a:r>
              <a:rPr sz="2200" spc="2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200" spc="150" dirty="0">
                <a:solidFill>
                  <a:srgbClr val="3B3B3B"/>
                </a:solidFill>
                <a:latin typeface="Cambria"/>
                <a:cs typeface="Cambria"/>
              </a:rPr>
              <a:t>easier.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20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40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59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617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" y="6515100"/>
            <a:ext cx="1137920" cy="0"/>
          </a:xfrm>
          <a:custGeom>
            <a:avLst/>
            <a:gdLst/>
            <a:ahLst/>
            <a:cxnLst/>
            <a:rect l="l" t="t" r="r" b="b"/>
            <a:pathLst>
              <a:path w="1137920">
                <a:moveTo>
                  <a:pt x="0" y="0"/>
                </a:moveTo>
                <a:lnTo>
                  <a:pt x="11379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2160" y="64338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59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65250" y="60972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6200" y="5715000"/>
            <a:ext cx="3429000" cy="1600200"/>
          </a:xfrm>
          <a:custGeom>
            <a:avLst/>
            <a:gdLst/>
            <a:ahLst/>
            <a:cxnLst/>
            <a:rect l="l" t="t" r="r" b="b"/>
            <a:pathLst>
              <a:path w="3429000" h="1600200">
                <a:moveTo>
                  <a:pt x="2194711" y="1445260"/>
                </a:moveTo>
                <a:lnTo>
                  <a:pt x="1303020" y="1445260"/>
                </a:lnTo>
                <a:lnTo>
                  <a:pt x="1335044" y="1472744"/>
                </a:lnTo>
                <a:lnTo>
                  <a:pt x="1370695" y="1497949"/>
                </a:lnTo>
                <a:lnTo>
                  <a:pt x="1409639" y="1520732"/>
                </a:lnTo>
                <a:lnTo>
                  <a:pt x="1451538" y="1540946"/>
                </a:lnTo>
                <a:lnTo>
                  <a:pt x="1496059" y="1558448"/>
                </a:lnTo>
                <a:lnTo>
                  <a:pt x="1542867" y="1573093"/>
                </a:lnTo>
                <a:lnTo>
                  <a:pt x="1591624" y="1584735"/>
                </a:lnTo>
                <a:lnTo>
                  <a:pt x="1641998" y="1593230"/>
                </a:lnTo>
                <a:lnTo>
                  <a:pt x="1693651" y="1598433"/>
                </a:lnTo>
                <a:lnTo>
                  <a:pt x="1746250" y="1600200"/>
                </a:lnTo>
                <a:lnTo>
                  <a:pt x="1804707" y="1598142"/>
                </a:lnTo>
                <a:lnTo>
                  <a:pt x="1861696" y="1592103"/>
                </a:lnTo>
                <a:lnTo>
                  <a:pt x="1916807" y="1582281"/>
                </a:lnTo>
                <a:lnTo>
                  <a:pt x="1969628" y="1568873"/>
                </a:lnTo>
                <a:lnTo>
                  <a:pt x="2019751" y="1552078"/>
                </a:lnTo>
                <a:lnTo>
                  <a:pt x="2066766" y="1532096"/>
                </a:lnTo>
                <a:lnTo>
                  <a:pt x="2110261" y="1509123"/>
                </a:lnTo>
                <a:lnTo>
                  <a:pt x="2149827" y="1483360"/>
                </a:lnTo>
                <a:lnTo>
                  <a:pt x="2185054" y="1455003"/>
                </a:lnTo>
                <a:lnTo>
                  <a:pt x="2194711" y="1445260"/>
                </a:lnTo>
                <a:close/>
              </a:path>
              <a:path w="3429000" h="1600200">
                <a:moveTo>
                  <a:pt x="835660" y="146050"/>
                </a:moveTo>
                <a:lnTo>
                  <a:pt x="783501" y="147952"/>
                </a:lnTo>
                <a:lnTo>
                  <a:pt x="731757" y="153514"/>
                </a:lnTo>
                <a:lnTo>
                  <a:pt x="680872" y="162521"/>
                </a:lnTo>
                <a:lnTo>
                  <a:pt x="631286" y="174757"/>
                </a:lnTo>
                <a:lnTo>
                  <a:pt x="583442" y="190007"/>
                </a:lnTo>
                <a:lnTo>
                  <a:pt x="537782" y="208055"/>
                </a:lnTo>
                <a:lnTo>
                  <a:pt x="494747" y="228685"/>
                </a:lnTo>
                <a:lnTo>
                  <a:pt x="454780" y="251682"/>
                </a:lnTo>
                <a:lnTo>
                  <a:pt x="418324" y="276830"/>
                </a:lnTo>
                <a:lnTo>
                  <a:pt x="385819" y="303914"/>
                </a:lnTo>
                <a:lnTo>
                  <a:pt x="357708" y="332718"/>
                </a:lnTo>
                <a:lnTo>
                  <a:pt x="334433" y="363026"/>
                </a:lnTo>
                <a:lnTo>
                  <a:pt x="304159" y="427294"/>
                </a:lnTo>
                <a:lnTo>
                  <a:pt x="298045" y="460822"/>
                </a:lnTo>
                <a:lnTo>
                  <a:pt x="298534" y="494993"/>
                </a:lnTo>
                <a:lnTo>
                  <a:pt x="306070" y="529590"/>
                </a:lnTo>
                <a:lnTo>
                  <a:pt x="250083" y="536748"/>
                </a:lnTo>
                <a:lnTo>
                  <a:pt x="197787" y="549415"/>
                </a:lnTo>
                <a:lnTo>
                  <a:pt x="149954" y="567078"/>
                </a:lnTo>
                <a:lnTo>
                  <a:pt x="107357" y="589225"/>
                </a:lnTo>
                <a:lnTo>
                  <a:pt x="70771" y="615345"/>
                </a:lnTo>
                <a:lnTo>
                  <a:pt x="40969" y="644924"/>
                </a:lnTo>
                <a:lnTo>
                  <a:pt x="18724" y="677451"/>
                </a:lnTo>
                <a:lnTo>
                  <a:pt x="0" y="749300"/>
                </a:lnTo>
                <a:lnTo>
                  <a:pt x="4927" y="788881"/>
                </a:lnTo>
                <a:lnTo>
                  <a:pt x="19520" y="825923"/>
                </a:lnTo>
                <a:lnTo>
                  <a:pt x="43497" y="859790"/>
                </a:lnTo>
                <a:lnTo>
                  <a:pt x="76576" y="889846"/>
                </a:lnTo>
                <a:lnTo>
                  <a:pt x="118474" y="915458"/>
                </a:lnTo>
                <a:lnTo>
                  <a:pt x="168910" y="935990"/>
                </a:lnTo>
                <a:lnTo>
                  <a:pt x="129242" y="969228"/>
                </a:lnTo>
                <a:lnTo>
                  <a:pt x="100171" y="1005681"/>
                </a:lnTo>
                <a:lnTo>
                  <a:pt x="82292" y="1044753"/>
                </a:lnTo>
                <a:lnTo>
                  <a:pt x="76200" y="1085850"/>
                </a:lnTo>
                <a:lnTo>
                  <a:pt x="79407" y="1118391"/>
                </a:lnTo>
                <a:lnTo>
                  <a:pt x="105002" y="1178337"/>
                </a:lnTo>
                <a:lnTo>
                  <a:pt x="156016" y="1229490"/>
                </a:lnTo>
                <a:lnTo>
                  <a:pt x="190998" y="1251039"/>
                </a:lnTo>
                <a:lnTo>
                  <a:pt x="232265" y="1269514"/>
                </a:lnTo>
                <a:lnTo>
                  <a:pt x="279796" y="1284622"/>
                </a:lnTo>
                <a:lnTo>
                  <a:pt x="333568" y="1296072"/>
                </a:lnTo>
                <a:lnTo>
                  <a:pt x="393556" y="1303572"/>
                </a:lnTo>
                <a:lnTo>
                  <a:pt x="459739" y="1306830"/>
                </a:lnTo>
                <a:lnTo>
                  <a:pt x="488375" y="1336289"/>
                </a:lnTo>
                <a:lnTo>
                  <a:pt x="520758" y="1363650"/>
                </a:lnTo>
                <a:lnTo>
                  <a:pt x="556617" y="1388824"/>
                </a:lnTo>
                <a:lnTo>
                  <a:pt x="595677" y="1411722"/>
                </a:lnTo>
                <a:lnTo>
                  <a:pt x="637664" y="1432257"/>
                </a:lnTo>
                <a:lnTo>
                  <a:pt x="682307" y="1450340"/>
                </a:lnTo>
                <a:lnTo>
                  <a:pt x="729331" y="1465882"/>
                </a:lnTo>
                <a:lnTo>
                  <a:pt x="778462" y="1478797"/>
                </a:lnTo>
                <a:lnTo>
                  <a:pt x="829429" y="1488995"/>
                </a:lnTo>
                <a:lnTo>
                  <a:pt x="881956" y="1496389"/>
                </a:lnTo>
                <a:lnTo>
                  <a:pt x="935770" y="1500890"/>
                </a:lnTo>
                <a:lnTo>
                  <a:pt x="990600" y="1502410"/>
                </a:lnTo>
                <a:lnTo>
                  <a:pt x="1077106" y="1501412"/>
                </a:lnTo>
                <a:lnTo>
                  <a:pt x="1139249" y="1498480"/>
                </a:lnTo>
                <a:lnTo>
                  <a:pt x="1182432" y="1493703"/>
                </a:lnTo>
                <a:lnTo>
                  <a:pt x="1233524" y="1478969"/>
                </a:lnTo>
                <a:lnTo>
                  <a:pt x="1273604" y="1457925"/>
                </a:lnTo>
                <a:lnTo>
                  <a:pt x="1303020" y="1445260"/>
                </a:lnTo>
                <a:lnTo>
                  <a:pt x="2194711" y="1445260"/>
                </a:lnTo>
                <a:lnTo>
                  <a:pt x="2215532" y="1424252"/>
                </a:lnTo>
                <a:lnTo>
                  <a:pt x="2240851" y="1391304"/>
                </a:lnTo>
                <a:lnTo>
                  <a:pt x="2260600" y="1356360"/>
                </a:lnTo>
                <a:lnTo>
                  <a:pt x="2749877" y="1356360"/>
                </a:lnTo>
                <a:lnTo>
                  <a:pt x="2807415" y="1329348"/>
                </a:lnTo>
                <a:lnTo>
                  <a:pt x="2845497" y="1305180"/>
                </a:lnTo>
                <a:lnTo>
                  <a:pt x="2878863" y="1278254"/>
                </a:lnTo>
                <a:lnTo>
                  <a:pt x="2907095" y="1248828"/>
                </a:lnTo>
                <a:lnTo>
                  <a:pt x="2929779" y="1217158"/>
                </a:lnTo>
                <a:lnTo>
                  <a:pt x="2956832" y="1148112"/>
                </a:lnTo>
                <a:lnTo>
                  <a:pt x="2960370" y="1111250"/>
                </a:lnTo>
                <a:lnTo>
                  <a:pt x="3020204" y="1103625"/>
                </a:lnTo>
                <a:lnTo>
                  <a:pt x="3077524" y="1092054"/>
                </a:lnTo>
                <a:lnTo>
                  <a:pt x="3131934" y="1076783"/>
                </a:lnTo>
                <a:lnTo>
                  <a:pt x="3183039" y="1058056"/>
                </a:lnTo>
                <a:lnTo>
                  <a:pt x="3230442" y="1036122"/>
                </a:lnTo>
                <a:lnTo>
                  <a:pt x="3273750" y="1011225"/>
                </a:lnTo>
                <a:lnTo>
                  <a:pt x="3312566" y="983613"/>
                </a:lnTo>
                <a:lnTo>
                  <a:pt x="3346496" y="953531"/>
                </a:lnTo>
                <a:lnTo>
                  <a:pt x="3375143" y="921226"/>
                </a:lnTo>
                <a:lnTo>
                  <a:pt x="3398112" y="886944"/>
                </a:lnTo>
                <a:lnTo>
                  <a:pt x="3415008" y="850932"/>
                </a:lnTo>
                <a:lnTo>
                  <a:pt x="3425436" y="813435"/>
                </a:lnTo>
                <a:lnTo>
                  <a:pt x="3429000" y="774700"/>
                </a:lnTo>
                <a:lnTo>
                  <a:pt x="3423635" y="729996"/>
                </a:lnTo>
                <a:lnTo>
                  <a:pt x="3408029" y="686206"/>
                </a:lnTo>
                <a:lnTo>
                  <a:pt x="3382914" y="643940"/>
                </a:lnTo>
                <a:lnTo>
                  <a:pt x="3349020" y="603808"/>
                </a:lnTo>
                <a:lnTo>
                  <a:pt x="3307079" y="566419"/>
                </a:lnTo>
                <a:lnTo>
                  <a:pt x="3323887" y="541198"/>
                </a:lnTo>
                <a:lnTo>
                  <a:pt x="3334861" y="515143"/>
                </a:lnTo>
                <a:lnTo>
                  <a:pt x="3340834" y="488374"/>
                </a:lnTo>
                <a:lnTo>
                  <a:pt x="3342640" y="461009"/>
                </a:lnTo>
                <a:lnTo>
                  <a:pt x="3337950" y="421016"/>
                </a:lnTo>
                <a:lnTo>
                  <a:pt x="3324312" y="382642"/>
                </a:lnTo>
                <a:lnTo>
                  <a:pt x="3302376" y="346380"/>
                </a:lnTo>
                <a:lnTo>
                  <a:pt x="3272788" y="312721"/>
                </a:lnTo>
                <a:lnTo>
                  <a:pt x="3236196" y="282156"/>
                </a:lnTo>
                <a:lnTo>
                  <a:pt x="3193250" y="255175"/>
                </a:lnTo>
                <a:lnTo>
                  <a:pt x="3144596" y="232272"/>
                </a:lnTo>
                <a:lnTo>
                  <a:pt x="3090883" y="213936"/>
                </a:lnTo>
                <a:lnTo>
                  <a:pt x="3032759" y="200660"/>
                </a:lnTo>
                <a:lnTo>
                  <a:pt x="3029260" y="191769"/>
                </a:lnTo>
                <a:lnTo>
                  <a:pt x="1106170" y="191769"/>
                </a:lnTo>
                <a:lnTo>
                  <a:pt x="1056335" y="175554"/>
                </a:lnTo>
                <a:lnTo>
                  <a:pt x="1003452" y="162326"/>
                </a:lnTo>
                <a:lnTo>
                  <a:pt x="948436" y="152633"/>
                </a:lnTo>
                <a:lnTo>
                  <a:pt x="892200" y="147025"/>
                </a:lnTo>
                <a:lnTo>
                  <a:pt x="835660" y="146050"/>
                </a:lnTo>
                <a:close/>
              </a:path>
              <a:path w="3429000" h="1600200">
                <a:moveTo>
                  <a:pt x="2749877" y="1356360"/>
                </a:moveTo>
                <a:lnTo>
                  <a:pt x="2260600" y="1356360"/>
                </a:lnTo>
                <a:lnTo>
                  <a:pt x="2305212" y="1372331"/>
                </a:lnTo>
                <a:lnTo>
                  <a:pt x="2352019" y="1385072"/>
                </a:lnTo>
                <a:lnTo>
                  <a:pt x="2400777" y="1394399"/>
                </a:lnTo>
                <a:lnTo>
                  <a:pt x="2451242" y="1400129"/>
                </a:lnTo>
                <a:lnTo>
                  <a:pt x="2503170" y="1402080"/>
                </a:lnTo>
                <a:lnTo>
                  <a:pt x="2560814" y="1399845"/>
                </a:lnTo>
                <a:lnTo>
                  <a:pt x="2616238" y="1393314"/>
                </a:lnTo>
                <a:lnTo>
                  <a:pt x="2669027" y="1382742"/>
                </a:lnTo>
                <a:lnTo>
                  <a:pt x="2718763" y="1368385"/>
                </a:lnTo>
                <a:lnTo>
                  <a:pt x="2749877" y="1356360"/>
                </a:lnTo>
                <a:close/>
              </a:path>
              <a:path w="3429000" h="1600200">
                <a:moveTo>
                  <a:pt x="1482089" y="46989"/>
                </a:moveTo>
                <a:lnTo>
                  <a:pt x="1423483" y="49564"/>
                </a:lnTo>
                <a:lnTo>
                  <a:pt x="1367095" y="57110"/>
                </a:lnTo>
                <a:lnTo>
                  <a:pt x="1313475" y="69358"/>
                </a:lnTo>
                <a:lnTo>
                  <a:pt x="1263173" y="86042"/>
                </a:lnTo>
                <a:lnTo>
                  <a:pt x="1216741" y="106893"/>
                </a:lnTo>
                <a:lnTo>
                  <a:pt x="1174730" y="131643"/>
                </a:lnTo>
                <a:lnTo>
                  <a:pt x="1137689" y="160024"/>
                </a:lnTo>
                <a:lnTo>
                  <a:pt x="1106170" y="191769"/>
                </a:lnTo>
                <a:lnTo>
                  <a:pt x="3029260" y="191769"/>
                </a:lnTo>
                <a:lnTo>
                  <a:pt x="3019251" y="166340"/>
                </a:lnTo>
                <a:lnTo>
                  <a:pt x="2998906" y="134437"/>
                </a:lnTo>
                <a:lnTo>
                  <a:pt x="2990969" y="125730"/>
                </a:lnTo>
                <a:lnTo>
                  <a:pt x="1779270" y="125730"/>
                </a:lnTo>
                <a:lnTo>
                  <a:pt x="1737236" y="103405"/>
                </a:lnTo>
                <a:lnTo>
                  <a:pt x="1690652" y="84713"/>
                </a:lnTo>
                <a:lnTo>
                  <a:pt x="1640681" y="69691"/>
                </a:lnTo>
                <a:lnTo>
                  <a:pt x="1588487" y="58372"/>
                </a:lnTo>
                <a:lnTo>
                  <a:pt x="1535235" y="50794"/>
                </a:lnTo>
                <a:lnTo>
                  <a:pt x="1482089" y="46989"/>
                </a:lnTo>
                <a:close/>
              </a:path>
              <a:path w="3429000" h="1600200">
                <a:moveTo>
                  <a:pt x="2087879" y="0"/>
                </a:moveTo>
                <a:lnTo>
                  <a:pt x="2032596" y="2765"/>
                </a:lnTo>
                <a:lnTo>
                  <a:pt x="1979489" y="10930"/>
                </a:lnTo>
                <a:lnTo>
                  <a:pt x="1929492" y="24292"/>
                </a:lnTo>
                <a:lnTo>
                  <a:pt x="1883539" y="42654"/>
                </a:lnTo>
                <a:lnTo>
                  <a:pt x="1842562" y="65814"/>
                </a:lnTo>
                <a:lnTo>
                  <a:pt x="1807495" y="93572"/>
                </a:lnTo>
                <a:lnTo>
                  <a:pt x="1779270" y="125730"/>
                </a:lnTo>
                <a:lnTo>
                  <a:pt x="2990969" y="125730"/>
                </a:lnTo>
                <a:lnTo>
                  <a:pt x="2972283" y="105230"/>
                </a:lnTo>
                <a:lnTo>
                  <a:pt x="2947443" y="85089"/>
                </a:lnTo>
                <a:lnTo>
                  <a:pt x="2359660" y="85089"/>
                </a:lnTo>
                <a:lnTo>
                  <a:pt x="2325505" y="60707"/>
                </a:lnTo>
                <a:lnTo>
                  <a:pt x="2285811" y="39887"/>
                </a:lnTo>
                <a:lnTo>
                  <a:pt x="2241391" y="23018"/>
                </a:lnTo>
                <a:lnTo>
                  <a:pt x="2193054" y="10489"/>
                </a:lnTo>
                <a:lnTo>
                  <a:pt x="2141613" y="2686"/>
                </a:lnTo>
                <a:lnTo>
                  <a:pt x="2087879" y="0"/>
                </a:lnTo>
                <a:close/>
              </a:path>
              <a:path w="3429000" h="1600200">
                <a:moveTo>
                  <a:pt x="2656840" y="0"/>
                </a:moveTo>
                <a:lnTo>
                  <a:pt x="2600254" y="2598"/>
                </a:lnTo>
                <a:lnTo>
                  <a:pt x="2545362" y="10207"/>
                </a:lnTo>
                <a:lnTo>
                  <a:pt x="2493010" y="22542"/>
                </a:lnTo>
                <a:lnTo>
                  <a:pt x="2444044" y="39322"/>
                </a:lnTo>
                <a:lnTo>
                  <a:pt x="2399312" y="60266"/>
                </a:lnTo>
                <a:lnTo>
                  <a:pt x="2359660" y="85089"/>
                </a:lnTo>
                <a:lnTo>
                  <a:pt x="2947443" y="85089"/>
                </a:lnTo>
                <a:lnTo>
                  <a:pt x="2902426" y="56038"/>
                </a:lnTo>
                <a:lnTo>
                  <a:pt x="2860304" y="36616"/>
                </a:lnTo>
                <a:lnTo>
                  <a:pt x="2814128" y="21019"/>
                </a:lnTo>
                <a:lnTo>
                  <a:pt x="2764454" y="9530"/>
                </a:lnTo>
                <a:lnTo>
                  <a:pt x="2711839" y="2429"/>
                </a:lnTo>
                <a:lnTo>
                  <a:pt x="265684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6200" y="5715000"/>
            <a:ext cx="3429000" cy="1600200"/>
          </a:xfrm>
          <a:custGeom>
            <a:avLst/>
            <a:gdLst/>
            <a:ahLst/>
            <a:cxnLst/>
            <a:rect l="l" t="t" r="r" b="b"/>
            <a:pathLst>
              <a:path w="3429000" h="1600200">
                <a:moveTo>
                  <a:pt x="306070" y="529590"/>
                </a:moveTo>
                <a:lnTo>
                  <a:pt x="298534" y="494993"/>
                </a:lnTo>
                <a:lnTo>
                  <a:pt x="298045" y="460822"/>
                </a:lnTo>
                <a:lnTo>
                  <a:pt x="304159" y="427294"/>
                </a:lnTo>
                <a:lnTo>
                  <a:pt x="334433" y="363026"/>
                </a:lnTo>
                <a:lnTo>
                  <a:pt x="357708" y="332718"/>
                </a:lnTo>
                <a:lnTo>
                  <a:pt x="385819" y="303914"/>
                </a:lnTo>
                <a:lnTo>
                  <a:pt x="418324" y="276830"/>
                </a:lnTo>
                <a:lnTo>
                  <a:pt x="454780" y="251682"/>
                </a:lnTo>
                <a:lnTo>
                  <a:pt x="494747" y="228685"/>
                </a:lnTo>
                <a:lnTo>
                  <a:pt x="537782" y="208055"/>
                </a:lnTo>
                <a:lnTo>
                  <a:pt x="583442" y="190007"/>
                </a:lnTo>
                <a:lnTo>
                  <a:pt x="631286" y="174757"/>
                </a:lnTo>
                <a:lnTo>
                  <a:pt x="680872" y="162521"/>
                </a:lnTo>
                <a:lnTo>
                  <a:pt x="731757" y="153514"/>
                </a:lnTo>
                <a:lnTo>
                  <a:pt x="783501" y="147952"/>
                </a:lnTo>
                <a:lnTo>
                  <a:pt x="835660" y="146050"/>
                </a:lnTo>
                <a:lnTo>
                  <a:pt x="892200" y="147025"/>
                </a:lnTo>
                <a:lnTo>
                  <a:pt x="948436" y="152633"/>
                </a:lnTo>
                <a:lnTo>
                  <a:pt x="1003452" y="162326"/>
                </a:lnTo>
                <a:lnTo>
                  <a:pt x="1056335" y="175554"/>
                </a:lnTo>
                <a:lnTo>
                  <a:pt x="1106170" y="191769"/>
                </a:lnTo>
                <a:lnTo>
                  <a:pt x="1137689" y="160024"/>
                </a:lnTo>
                <a:lnTo>
                  <a:pt x="1174730" y="131643"/>
                </a:lnTo>
                <a:lnTo>
                  <a:pt x="1216741" y="106893"/>
                </a:lnTo>
                <a:lnTo>
                  <a:pt x="1263173" y="86042"/>
                </a:lnTo>
                <a:lnTo>
                  <a:pt x="1313475" y="69358"/>
                </a:lnTo>
                <a:lnTo>
                  <a:pt x="1367095" y="57110"/>
                </a:lnTo>
                <a:lnTo>
                  <a:pt x="1423483" y="49564"/>
                </a:lnTo>
                <a:lnTo>
                  <a:pt x="1482089" y="46989"/>
                </a:lnTo>
                <a:lnTo>
                  <a:pt x="1535235" y="50794"/>
                </a:lnTo>
                <a:lnTo>
                  <a:pt x="1588487" y="58372"/>
                </a:lnTo>
                <a:lnTo>
                  <a:pt x="1640681" y="69691"/>
                </a:lnTo>
                <a:lnTo>
                  <a:pt x="1690652" y="84713"/>
                </a:lnTo>
                <a:lnTo>
                  <a:pt x="1737236" y="103405"/>
                </a:lnTo>
                <a:lnTo>
                  <a:pt x="1779270" y="125730"/>
                </a:lnTo>
                <a:lnTo>
                  <a:pt x="1807495" y="93572"/>
                </a:lnTo>
                <a:lnTo>
                  <a:pt x="1842562" y="65814"/>
                </a:lnTo>
                <a:lnTo>
                  <a:pt x="1883539" y="42654"/>
                </a:lnTo>
                <a:lnTo>
                  <a:pt x="1929492" y="24292"/>
                </a:lnTo>
                <a:lnTo>
                  <a:pt x="1979489" y="10930"/>
                </a:lnTo>
                <a:lnTo>
                  <a:pt x="2032596" y="2765"/>
                </a:lnTo>
                <a:lnTo>
                  <a:pt x="2087879" y="0"/>
                </a:lnTo>
                <a:lnTo>
                  <a:pt x="2141613" y="2686"/>
                </a:lnTo>
                <a:lnTo>
                  <a:pt x="2193054" y="10489"/>
                </a:lnTo>
                <a:lnTo>
                  <a:pt x="2241391" y="23018"/>
                </a:lnTo>
                <a:lnTo>
                  <a:pt x="2285811" y="39887"/>
                </a:lnTo>
                <a:lnTo>
                  <a:pt x="2325505" y="60707"/>
                </a:lnTo>
                <a:lnTo>
                  <a:pt x="2359660" y="85089"/>
                </a:lnTo>
                <a:lnTo>
                  <a:pt x="2399312" y="60266"/>
                </a:lnTo>
                <a:lnTo>
                  <a:pt x="2444044" y="39322"/>
                </a:lnTo>
                <a:lnTo>
                  <a:pt x="2493010" y="22542"/>
                </a:lnTo>
                <a:lnTo>
                  <a:pt x="2545362" y="10207"/>
                </a:lnTo>
                <a:lnTo>
                  <a:pt x="2600254" y="2598"/>
                </a:lnTo>
                <a:lnTo>
                  <a:pt x="2656840" y="0"/>
                </a:lnTo>
                <a:lnTo>
                  <a:pt x="2711839" y="2429"/>
                </a:lnTo>
                <a:lnTo>
                  <a:pt x="2764454" y="9530"/>
                </a:lnTo>
                <a:lnTo>
                  <a:pt x="2814128" y="21019"/>
                </a:lnTo>
                <a:lnTo>
                  <a:pt x="2860304" y="36616"/>
                </a:lnTo>
                <a:lnTo>
                  <a:pt x="2902426" y="56038"/>
                </a:lnTo>
                <a:lnTo>
                  <a:pt x="2939938" y="79004"/>
                </a:lnTo>
                <a:lnTo>
                  <a:pt x="2972283" y="105230"/>
                </a:lnTo>
                <a:lnTo>
                  <a:pt x="2998906" y="134437"/>
                </a:lnTo>
                <a:lnTo>
                  <a:pt x="3032759" y="200660"/>
                </a:lnTo>
                <a:lnTo>
                  <a:pt x="3090883" y="213936"/>
                </a:lnTo>
                <a:lnTo>
                  <a:pt x="3144596" y="232272"/>
                </a:lnTo>
                <a:lnTo>
                  <a:pt x="3193250" y="255175"/>
                </a:lnTo>
                <a:lnTo>
                  <a:pt x="3236196" y="282156"/>
                </a:lnTo>
                <a:lnTo>
                  <a:pt x="3272788" y="312721"/>
                </a:lnTo>
                <a:lnTo>
                  <a:pt x="3302376" y="346380"/>
                </a:lnTo>
                <a:lnTo>
                  <a:pt x="3324312" y="382642"/>
                </a:lnTo>
                <a:lnTo>
                  <a:pt x="3337950" y="421016"/>
                </a:lnTo>
                <a:lnTo>
                  <a:pt x="3342640" y="461009"/>
                </a:lnTo>
                <a:lnTo>
                  <a:pt x="3340834" y="488374"/>
                </a:lnTo>
                <a:lnTo>
                  <a:pt x="3334861" y="515143"/>
                </a:lnTo>
                <a:lnTo>
                  <a:pt x="3323887" y="541198"/>
                </a:lnTo>
                <a:lnTo>
                  <a:pt x="3307079" y="566419"/>
                </a:lnTo>
                <a:lnTo>
                  <a:pt x="3349020" y="603808"/>
                </a:lnTo>
                <a:lnTo>
                  <a:pt x="3382914" y="643940"/>
                </a:lnTo>
                <a:lnTo>
                  <a:pt x="3408029" y="686206"/>
                </a:lnTo>
                <a:lnTo>
                  <a:pt x="3423635" y="729996"/>
                </a:lnTo>
                <a:lnTo>
                  <a:pt x="3429000" y="774700"/>
                </a:lnTo>
                <a:lnTo>
                  <a:pt x="3425436" y="813435"/>
                </a:lnTo>
                <a:lnTo>
                  <a:pt x="3415008" y="850932"/>
                </a:lnTo>
                <a:lnTo>
                  <a:pt x="3398112" y="886944"/>
                </a:lnTo>
                <a:lnTo>
                  <a:pt x="3375143" y="921226"/>
                </a:lnTo>
                <a:lnTo>
                  <a:pt x="3346496" y="953531"/>
                </a:lnTo>
                <a:lnTo>
                  <a:pt x="3312566" y="983613"/>
                </a:lnTo>
                <a:lnTo>
                  <a:pt x="3273750" y="1011225"/>
                </a:lnTo>
                <a:lnTo>
                  <a:pt x="3230442" y="1036122"/>
                </a:lnTo>
                <a:lnTo>
                  <a:pt x="3183039" y="1058056"/>
                </a:lnTo>
                <a:lnTo>
                  <a:pt x="3131934" y="1076783"/>
                </a:lnTo>
                <a:lnTo>
                  <a:pt x="3077524" y="1092054"/>
                </a:lnTo>
                <a:lnTo>
                  <a:pt x="3020204" y="1103625"/>
                </a:lnTo>
                <a:lnTo>
                  <a:pt x="2960370" y="1111250"/>
                </a:lnTo>
                <a:lnTo>
                  <a:pt x="2956832" y="1148112"/>
                </a:lnTo>
                <a:lnTo>
                  <a:pt x="2929779" y="1217158"/>
                </a:lnTo>
                <a:lnTo>
                  <a:pt x="2907095" y="1248828"/>
                </a:lnTo>
                <a:lnTo>
                  <a:pt x="2878863" y="1278254"/>
                </a:lnTo>
                <a:lnTo>
                  <a:pt x="2845497" y="1305180"/>
                </a:lnTo>
                <a:lnTo>
                  <a:pt x="2807415" y="1329348"/>
                </a:lnTo>
                <a:lnTo>
                  <a:pt x="2765031" y="1350502"/>
                </a:lnTo>
                <a:lnTo>
                  <a:pt x="2718763" y="1368385"/>
                </a:lnTo>
                <a:lnTo>
                  <a:pt x="2669027" y="1382742"/>
                </a:lnTo>
                <a:lnTo>
                  <a:pt x="2616238" y="1393314"/>
                </a:lnTo>
                <a:lnTo>
                  <a:pt x="2560814" y="1399845"/>
                </a:lnTo>
                <a:lnTo>
                  <a:pt x="2503170" y="1402080"/>
                </a:lnTo>
                <a:lnTo>
                  <a:pt x="2451242" y="1400129"/>
                </a:lnTo>
                <a:lnTo>
                  <a:pt x="2400777" y="1394399"/>
                </a:lnTo>
                <a:lnTo>
                  <a:pt x="2352019" y="1385072"/>
                </a:lnTo>
                <a:lnTo>
                  <a:pt x="2305212" y="1372331"/>
                </a:lnTo>
                <a:lnTo>
                  <a:pt x="2260600" y="1356360"/>
                </a:lnTo>
                <a:lnTo>
                  <a:pt x="2240851" y="1391304"/>
                </a:lnTo>
                <a:lnTo>
                  <a:pt x="2215532" y="1424252"/>
                </a:lnTo>
                <a:lnTo>
                  <a:pt x="2185054" y="1455003"/>
                </a:lnTo>
                <a:lnTo>
                  <a:pt x="2149827" y="1483360"/>
                </a:lnTo>
                <a:lnTo>
                  <a:pt x="2110261" y="1509123"/>
                </a:lnTo>
                <a:lnTo>
                  <a:pt x="2066766" y="1532096"/>
                </a:lnTo>
                <a:lnTo>
                  <a:pt x="2019751" y="1552078"/>
                </a:lnTo>
                <a:lnTo>
                  <a:pt x="1969628" y="1568873"/>
                </a:lnTo>
                <a:lnTo>
                  <a:pt x="1916807" y="1582281"/>
                </a:lnTo>
                <a:lnTo>
                  <a:pt x="1861696" y="1592103"/>
                </a:lnTo>
                <a:lnTo>
                  <a:pt x="1804707" y="1598142"/>
                </a:lnTo>
                <a:lnTo>
                  <a:pt x="1746250" y="1600200"/>
                </a:lnTo>
                <a:lnTo>
                  <a:pt x="1693651" y="1598433"/>
                </a:lnTo>
                <a:lnTo>
                  <a:pt x="1641998" y="1593230"/>
                </a:lnTo>
                <a:lnTo>
                  <a:pt x="1591624" y="1584735"/>
                </a:lnTo>
                <a:lnTo>
                  <a:pt x="1542867" y="1573093"/>
                </a:lnTo>
                <a:lnTo>
                  <a:pt x="1496059" y="1558448"/>
                </a:lnTo>
                <a:lnTo>
                  <a:pt x="1451538" y="1540946"/>
                </a:lnTo>
                <a:lnTo>
                  <a:pt x="1409639" y="1520732"/>
                </a:lnTo>
                <a:lnTo>
                  <a:pt x="1370695" y="1497949"/>
                </a:lnTo>
                <a:lnTo>
                  <a:pt x="1335044" y="1472744"/>
                </a:lnTo>
                <a:lnTo>
                  <a:pt x="1303020" y="1445260"/>
                </a:lnTo>
                <a:lnTo>
                  <a:pt x="1273604" y="1457925"/>
                </a:lnTo>
                <a:lnTo>
                  <a:pt x="1233524" y="1478969"/>
                </a:lnTo>
                <a:lnTo>
                  <a:pt x="1182432" y="1493703"/>
                </a:lnTo>
                <a:lnTo>
                  <a:pt x="1139249" y="1498480"/>
                </a:lnTo>
                <a:lnTo>
                  <a:pt x="1077106" y="1501412"/>
                </a:lnTo>
                <a:lnTo>
                  <a:pt x="990600" y="1502410"/>
                </a:lnTo>
                <a:lnTo>
                  <a:pt x="935770" y="1500890"/>
                </a:lnTo>
                <a:lnTo>
                  <a:pt x="881956" y="1496389"/>
                </a:lnTo>
                <a:lnTo>
                  <a:pt x="829429" y="1488995"/>
                </a:lnTo>
                <a:lnTo>
                  <a:pt x="778462" y="1478797"/>
                </a:lnTo>
                <a:lnTo>
                  <a:pt x="729331" y="1465882"/>
                </a:lnTo>
                <a:lnTo>
                  <a:pt x="682307" y="1450340"/>
                </a:lnTo>
                <a:lnTo>
                  <a:pt x="637664" y="1432257"/>
                </a:lnTo>
                <a:lnTo>
                  <a:pt x="595677" y="1411722"/>
                </a:lnTo>
                <a:lnTo>
                  <a:pt x="556617" y="1388824"/>
                </a:lnTo>
                <a:lnTo>
                  <a:pt x="520758" y="1363650"/>
                </a:lnTo>
                <a:lnTo>
                  <a:pt x="488375" y="1336289"/>
                </a:lnTo>
                <a:lnTo>
                  <a:pt x="459739" y="1306830"/>
                </a:lnTo>
                <a:lnTo>
                  <a:pt x="393556" y="1303572"/>
                </a:lnTo>
                <a:lnTo>
                  <a:pt x="333568" y="1296072"/>
                </a:lnTo>
                <a:lnTo>
                  <a:pt x="279796" y="1284622"/>
                </a:lnTo>
                <a:lnTo>
                  <a:pt x="232265" y="1269514"/>
                </a:lnTo>
                <a:lnTo>
                  <a:pt x="190998" y="1251039"/>
                </a:lnTo>
                <a:lnTo>
                  <a:pt x="156016" y="1229490"/>
                </a:lnTo>
                <a:lnTo>
                  <a:pt x="105002" y="1178337"/>
                </a:lnTo>
                <a:lnTo>
                  <a:pt x="79407" y="1118391"/>
                </a:lnTo>
                <a:lnTo>
                  <a:pt x="76200" y="1085850"/>
                </a:lnTo>
                <a:lnTo>
                  <a:pt x="82292" y="1044753"/>
                </a:lnTo>
                <a:lnTo>
                  <a:pt x="100171" y="1005681"/>
                </a:lnTo>
                <a:lnTo>
                  <a:pt x="129242" y="969228"/>
                </a:lnTo>
                <a:lnTo>
                  <a:pt x="168910" y="935990"/>
                </a:lnTo>
                <a:lnTo>
                  <a:pt x="118474" y="915458"/>
                </a:lnTo>
                <a:lnTo>
                  <a:pt x="76576" y="889846"/>
                </a:lnTo>
                <a:lnTo>
                  <a:pt x="43497" y="859790"/>
                </a:lnTo>
                <a:lnTo>
                  <a:pt x="19520" y="825923"/>
                </a:lnTo>
                <a:lnTo>
                  <a:pt x="4927" y="788881"/>
                </a:lnTo>
                <a:lnTo>
                  <a:pt x="0" y="749300"/>
                </a:lnTo>
                <a:lnTo>
                  <a:pt x="4809" y="712414"/>
                </a:lnTo>
                <a:lnTo>
                  <a:pt x="40969" y="644924"/>
                </a:lnTo>
                <a:lnTo>
                  <a:pt x="70771" y="615345"/>
                </a:lnTo>
                <a:lnTo>
                  <a:pt x="107357" y="589225"/>
                </a:lnTo>
                <a:lnTo>
                  <a:pt x="149954" y="567078"/>
                </a:lnTo>
                <a:lnTo>
                  <a:pt x="197787" y="549415"/>
                </a:lnTo>
                <a:lnTo>
                  <a:pt x="250083" y="536748"/>
                </a:lnTo>
                <a:lnTo>
                  <a:pt x="306070" y="5295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2270" y="6244590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0" y="0"/>
                </a:moveTo>
                <a:lnTo>
                  <a:pt x="3968" y="14466"/>
                </a:lnTo>
                <a:lnTo>
                  <a:pt x="10795" y="29051"/>
                </a:lnTo>
                <a:lnTo>
                  <a:pt x="18573" y="43398"/>
                </a:lnTo>
                <a:lnTo>
                  <a:pt x="25400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92370" y="5906770"/>
            <a:ext cx="110489" cy="53340"/>
          </a:xfrm>
          <a:custGeom>
            <a:avLst/>
            <a:gdLst/>
            <a:ahLst/>
            <a:cxnLst/>
            <a:rect l="l" t="t" r="r" b="b"/>
            <a:pathLst>
              <a:path w="110489" h="53339">
                <a:moveTo>
                  <a:pt x="0" y="0"/>
                </a:moveTo>
                <a:lnTo>
                  <a:pt x="28694" y="11370"/>
                </a:lnTo>
                <a:lnTo>
                  <a:pt x="58102" y="24288"/>
                </a:lnTo>
                <a:lnTo>
                  <a:pt x="86082" y="38397"/>
                </a:lnTo>
                <a:lnTo>
                  <a:pt x="11048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6259" y="5840729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9210" y="0"/>
                </a:moveTo>
                <a:lnTo>
                  <a:pt x="20538" y="12065"/>
                </a:lnTo>
                <a:lnTo>
                  <a:pt x="13176" y="25082"/>
                </a:lnTo>
                <a:lnTo>
                  <a:pt x="6528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3790" y="5800090"/>
            <a:ext cx="52069" cy="63500"/>
          </a:xfrm>
          <a:custGeom>
            <a:avLst/>
            <a:gdLst/>
            <a:ahLst/>
            <a:cxnLst/>
            <a:rect l="l" t="t" r="r" b="b"/>
            <a:pathLst>
              <a:path w="52070" h="63500">
                <a:moveTo>
                  <a:pt x="52070" y="0"/>
                </a:moveTo>
                <a:lnTo>
                  <a:pt x="36611" y="14386"/>
                </a:lnTo>
                <a:lnTo>
                  <a:pt x="23653" y="30321"/>
                </a:lnTo>
                <a:lnTo>
                  <a:pt x="11886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8959" y="5915659"/>
            <a:ext cx="14604" cy="49530"/>
          </a:xfrm>
          <a:custGeom>
            <a:avLst/>
            <a:gdLst/>
            <a:ahLst/>
            <a:cxnLst/>
            <a:rect l="l" t="t" r="r" b="b"/>
            <a:pathLst>
              <a:path w="14604" h="49529">
                <a:moveTo>
                  <a:pt x="0" y="0"/>
                </a:moveTo>
                <a:lnTo>
                  <a:pt x="4504" y="12203"/>
                </a:lnTo>
                <a:lnTo>
                  <a:pt x="10318" y="27146"/>
                </a:lnTo>
                <a:lnTo>
                  <a:pt x="14466" y="40897"/>
                </a:lnTo>
                <a:lnTo>
                  <a:pt x="13970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77709" y="6281420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115570" y="0"/>
                </a:moveTo>
                <a:lnTo>
                  <a:pt x="93047" y="27801"/>
                </a:lnTo>
                <a:lnTo>
                  <a:pt x="66833" y="53816"/>
                </a:lnTo>
                <a:lnTo>
                  <a:pt x="36095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84950" y="6563359"/>
            <a:ext cx="264160" cy="262890"/>
          </a:xfrm>
          <a:custGeom>
            <a:avLst/>
            <a:gdLst/>
            <a:ahLst/>
            <a:cxnLst/>
            <a:rect l="l" t="t" r="r" b="b"/>
            <a:pathLst>
              <a:path w="264159" h="262890">
                <a:moveTo>
                  <a:pt x="262890" y="262890"/>
                </a:moveTo>
                <a:lnTo>
                  <a:pt x="258249" y="211933"/>
                </a:lnTo>
                <a:lnTo>
                  <a:pt x="225385" y="146677"/>
                </a:lnTo>
                <a:lnTo>
                  <a:pt x="197430" y="112449"/>
                </a:lnTo>
                <a:lnTo>
                  <a:pt x="161290" y="79163"/>
                </a:lnTo>
                <a:lnTo>
                  <a:pt x="116589" y="48322"/>
                </a:lnTo>
                <a:lnTo>
                  <a:pt x="62951" y="2143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6800" y="7001509"/>
            <a:ext cx="20320" cy="69850"/>
          </a:xfrm>
          <a:custGeom>
            <a:avLst/>
            <a:gdLst/>
            <a:ahLst/>
            <a:cxnLst/>
            <a:rect l="l" t="t" r="r" b="b"/>
            <a:pathLst>
              <a:path w="20320" h="69850">
                <a:moveTo>
                  <a:pt x="0" y="69850"/>
                </a:moveTo>
                <a:lnTo>
                  <a:pt x="7997" y="51970"/>
                </a:lnTo>
                <a:lnTo>
                  <a:pt x="13493" y="34448"/>
                </a:lnTo>
                <a:lnTo>
                  <a:pt x="17323" y="17164"/>
                </a:lnTo>
                <a:lnTo>
                  <a:pt x="20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33340" y="7095490"/>
            <a:ext cx="57150" cy="64769"/>
          </a:xfrm>
          <a:custGeom>
            <a:avLst/>
            <a:gdLst/>
            <a:ahLst/>
            <a:cxnLst/>
            <a:rect l="l" t="t" r="r" b="b"/>
            <a:pathLst>
              <a:path w="57150" h="64770">
                <a:moveTo>
                  <a:pt x="57150" y="64769"/>
                </a:moveTo>
                <a:lnTo>
                  <a:pt x="39826" y="49827"/>
                </a:lnTo>
                <a:lnTo>
                  <a:pt x="25241" y="33813"/>
                </a:lnTo>
                <a:lnTo>
                  <a:pt x="123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45940" y="7007859"/>
            <a:ext cx="88900" cy="13970"/>
          </a:xfrm>
          <a:custGeom>
            <a:avLst/>
            <a:gdLst/>
            <a:ahLst/>
            <a:cxnLst/>
            <a:rect l="l" t="t" r="r" b="b"/>
            <a:pathLst>
              <a:path w="88900" h="13970">
                <a:moveTo>
                  <a:pt x="0" y="13970"/>
                </a:moveTo>
                <a:lnTo>
                  <a:pt x="22820" y="11072"/>
                </a:lnTo>
                <a:lnTo>
                  <a:pt x="45402" y="7937"/>
                </a:lnTo>
                <a:lnTo>
                  <a:pt x="67508" y="4325"/>
                </a:lnTo>
                <a:lnTo>
                  <a:pt x="88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5109" y="6650990"/>
            <a:ext cx="200660" cy="31115"/>
          </a:xfrm>
          <a:custGeom>
            <a:avLst/>
            <a:gdLst/>
            <a:ahLst/>
            <a:cxnLst/>
            <a:rect l="l" t="t" r="r" b="b"/>
            <a:pathLst>
              <a:path w="200660" h="31115">
                <a:moveTo>
                  <a:pt x="0" y="0"/>
                </a:moveTo>
                <a:lnTo>
                  <a:pt x="41532" y="13692"/>
                </a:lnTo>
                <a:lnTo>
                  <a:pt x="87471" y="24764"/>
                </a:lnTo>
                <a:lnTo>
                  <a:pt x="139838" y="31075"/>
                </a:lnTo>
                <a:lnTo>
                  <a:pt x="200660" y="304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862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15200" y="731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20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40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59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58200" y="617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44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0800" y="5943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72200" y="6629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72200" y="6400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00800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42709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19" y="0"/>
                </a:lnTo>
                <a:lnTo>
                  <a:pt x="15239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8462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69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2525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6335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0145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80" y="0"/>
                </a:lnTo>
                <a:lnTo>
                  <a:pt x="1270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3829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7258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0686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3989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7164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6350" y="0"/>
                </a:lnTo>
                <a:lnTo>
                  <a:pt x="1015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0720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49109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8975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2785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6468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9896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31990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52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62469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0438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4501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8185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1486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46619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8725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2535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5710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9520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3076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6505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0189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3490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7428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0856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4159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80959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21600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524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5208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8636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2193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2569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0448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3750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7051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0354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3910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7593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1530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55940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7619" y="0"/>
                </a:lnTo>
                <a:lnTo>
                  <a:pt x="13969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99119" y="65151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2539" y="0"/>
                </a:lnTo>
                <a:lnTo>
                  <a:pt x="6350" y="0"/>
                </a:lnTo>
                <a:lnTo>
                  <a:pt x="88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14359" y="64338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59">
                <a:moveTo>
                  <a:pt x="0" y="0"/>
                </a:moveTo>
                <a:lnTo>
                  <a:pt x="0" y="162559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00600" y="6400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72000" y="6858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71800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19" y="0"/>
                </a:lnTo>
                <a:lnTo>
                  <a:pt x="13969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13710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19" y="0"/>
                </a:lnTo>
                <a:lnTo>
                  <a:pt x="13969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5562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9498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33089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6992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0547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3977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74059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79" y="0"/>
                </a:lnTo>
                <a:lnTo>
                  <a:pt x="10160" y="0"/>
                </a:lnTo>
                <a:lnTo>
                  <a:pt x="152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05809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79" y="0"/>
                </a:lnTo>
                <a:lnTo>
                  <a:pt x="10160" y="0"/>
                </a:lnTo>
                <a:lnTo>
                  <a:pt x="152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4264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8455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2392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6075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9630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2932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59809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7619" y="0"/>
                </a:lnTo>
                <a:lnTo>
                  <a:pt x="13969" y="0"/>
                </a:lnTo>
                <a:lnTo>
                  <a:pt x="20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0172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69" y="0"/>
                </a:lnTo>
                <a:lnTo>
                  <a:pt x="2031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4109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7792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09670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52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4650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8587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1889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5572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9127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80" y="0"/>
                </a:lnTo>
                <a:lnTo>
                  <a:pt x="11430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2684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8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6240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79" y="0"/>
                </a:lnTo>
                <a:lnTo>
                  <a:pt x="10160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99669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034790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52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6780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05909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19" y="0"/>
                </a:lnTo>
                <a:lnTo>
                  <a:pt x="13969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44009" y="65151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79" y="0"/>
                </a:lnTo>
                <a:lnTo>
                  <a:pt x="10160" y="0"/>
                </a:lnTo>
                <a:lnTo>
                  <a:pt x="1523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5759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1132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49420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19" y="0"/>
                </a:lnTo>
                <a:lnTo>
                  <a:pt x="13969" y="0"/>
                </a:lnTo>
                <a:lnTo>
                  <a:pt x="2158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9260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325620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79" y="0"/>
                </a:lnTo>
                <a:lnTo>
                  <a:pt x="10159" y="0"/>
                </a:lnTo>
                <a:lnTo>
                  <a:pt x="1650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357370" y="6515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7779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92929" y="65151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5080" y="0"/>
                </a:lnTo>
                <a:lnTo>
                  <a:pt x="11430" y="0"/>
                </a:lnTo>
                <a:lnTo>
                  <a:pt x="165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28490" y="65151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66590" y="65151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70" y="0"/>
                </a:lnTo>
                <a:lnTo>
                  <a:pt x="203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07229" y="651510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7620" y="0"/>
                </a:lnTo>
                <a:lnTo>
                  <a:pt x="13970" y="0"/>
                </a:lnTo>
                <a:lnTo>
                  <a:pt x="2159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50409" y="65151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1269" y="0"/>
                </a:lnTo>
                <a:lnTo>
                  <a:pt x="2539" y="0"/>
                </a:lnTo>
                <a:lnTo>
                  <a:pt x="38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56759" y="643382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59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6780" y="62407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26780" y="6240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75419" y="6789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8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3920" y="554990"/>
            <a:ext cx="3228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55" dirty="0"/>
              <a:t>Base</a:t>
            </a:r>
            <a:r>
              <a:rPr sz="4400" spc="355" dirty="0"/>
              <a:t> </a:t>
            </a:r>
            <a:r>
              <a:rPr sz="4400" spc="505" dirty="0"/>
              <a:t>Cases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3434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9379" y="1897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9379" y="1897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8019" y="2446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2171700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8240" y="21183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33720" y="1704340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1164" y="2171700"/>
            <a:ext cx="1206500" cy="0"/>
          </a:xfrm>
          <a:custGeom>
            <a:avLst/>
            <a:gdLst/>
            <a:ahLst/>
            <a:cxnLst/>
            <a:rect l="l" t="t" r="r" b="b"/>
            <a:pathLst>
              <a:path w="1206500">
                <a:moveTo>
                  <a:pt x="0" y="0"/>
                </a:moveTo>
                <a:lnTo>
                  <a:pt x="1206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0840" y="21183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2650" y="17538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8259" y="2744470"/>
            <a:ext cx="23418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Automaton </a:t>
            </a:r>
            <a:r>
              <a:rPr sz="2600" spc="-5" dirty="0">
                <a:solidFill>
                  <a:srgbClr val="3B3B3B"/>
                </a:solidFill>
                <a:latin typeface="Arial"/>
                <a:cs typeface="Arial"/>
              </a:rPr>
              <a:t>for</a:t>
            </a:r>
            <a:r>
              <a:rPr sz="26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00800" y="4112259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41122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0" y="47980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112259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3400" y="41122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200" y="47980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9379" y="418084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9379" y="4180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8019" y="4729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4455159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38240" y="440182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49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17209" y="398780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71164" y="4455159"/>
            <a:ext cx="1206500" cy="0"/>
          </a:xfrm>
          <a:custGeom>
            <a:avLst/>
            <a:gdLst/>
            <a:ahLst/>
            <a:cxnLst/>
            <a:rect l="l" t="t" r="r" b="b"/>
            <a:pathLst>
              <a:path w="1206500">
                <a:moveTo>
                  <a:pt x="0" y="0"/>
                </a:moveTo>
                <a:lnTo>
                  <a:pt x="1206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80840" y="440182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49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2650" y="403732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46070" y="5030470"/>
            <a:ext cx="48240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Automaton for </a:t>
            </a:r>
            <a:r>
              <a:rPr sz="2600" spc="-5" dirty="0">
                <a:solidFill>
                  <a:srgbClr val="3B3B3B"/>
                </a:solidFill>
                <a:latin typeface="Arial"/>
                <a:cs typeface="Arial"/>
              </a:rPr>
              <a:t>single </a:t>
            </a: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character</a:t>
            </a:r>
            <a:r>
              <a:rPr sz="26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3260" y="490220"/>
            <a:ext cx="617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5" dirty="0"/>
              <a:t>for</a:t>
            </a:r>
            <a:r>
              <a:rPr sz="4400" spc="425" dirty="0"/>
              <a:t> </a:t>
            </a:r>
            <a:r>
              <a:rPr sz="4400" spc="405" dirty="0"/>
              <a:t>R</a:t>
            </a:r>
            <a:r>
              <a:rPr sz="3825" spc="607" baseline="-31590" dirty="0"/>
              <a:t>1</a:t>
            </a:r>
            <a:r>
              <a:rPr sz="4400" spc="405" dirty="0"/>
              <a:t>R</a:t>
            </a:r>
            <a:r>
              <a:rPr sz="3825" spc="607" baseline="-31590" dirty="0"/>
              <a:t>2</a:t>
            </a:r>
            <a:endParaRPr sz="3825" baseline="-3159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6879" y="4474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3260" y="490220"/>
            <a:ext cx="617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5" dirty="0"/>
              <a:t>for</a:t>
            </a:r>
            <a:r>
              <a:rPr sz="4400" spc="425" dirty="0"/>
              <a:t> </a:t>
            </a:r>
            <a:r>
              <a:rPr sz="4400" spc="405" dirty="0"/>
              <a:t>R</a:t>
            </a:r>
            <a:r>
              <a:rPr sz="3825" spc="607" baseline="-31590" dirty="0"/>
              <a:t>1</a:t>
            </a:r>
            <a:r>
              <a:rPr sz="4400" spc="405" dirty="0"/>
              <a:t>R</a:t>
            </a:r>
            <a:r>
              <a:rPr sz="3825" spc="607" baseline="-31590" dirty="0"/>
              <a:t>2</a:t>
            </a:r>
            <a:endParaRPr sz="3825" baseline="-31590"/>
          </a:p>
        </p:txBody>
      </p:sp>
      <p:sp>
        <p:nvSpPr>
          <p:cNvPr id="6" name="object 6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19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4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80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19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80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4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19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6520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80" y="29051"/>
                </a:lnTo>
                <a:lnTo>
                  <a:pt x="7858" y="43398"/>
                </a:lnTo>
                <a:lnTo>
                  <a:pt x="10160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6560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5639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7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8720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2220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8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3710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59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1910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80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6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92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74820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4820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74820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23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0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9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6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37839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9442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31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68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0492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41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77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14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5097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87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2462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43679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548880" y="4474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09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09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40" y="1502410"/>
                </a:lnTo>
                <a:lnTo>
                  <a:pt x="456049" y="1498480"/>
                </a:lnTo>
                <a:lnTo>
                  <a:pt x="485140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40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09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40" y="566420"/>
                </a:lnTo>
                <a:lnTo>
                  <a:pt x="1329809" y="541198"/>
                </a:lnTo>
                <a:lnTo>
                  <a:pt x="1334134" y="515143"/>
                </a:lnTo>
                <a:lnTo>
                  <a:pt x="1336555" y="488374"/>
                </a:lnTo>
                <a:lnTo>
                  <a:pt x="1337309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59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09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40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90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59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4" y="69691"/>
                </a:lnTo>
                <a:lnTo>
                  <a:pt x="624760" y="54113"/>
                </a:lnTo>
                <a:lnTo>
                  <a:pt x="593090" y="46989"/>
                </a:lnTo>
                <a:close/>
              </a:path>
              <a:path w="1371600" h="1600200">
                <a:moveTo>
                  <a:pt x="835659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59" y="0"/>
                </a:lnTo>
                <a:close/>
              </a:path>
              <a:path w="1371600" h="1600200">
                <a:moveTo>
                  <a:pt x="1062990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9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09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59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90" y="46989"/>
                </a:lnTo>
                <a:lnTo>
                  <a:pt x="624760" y="54113"/>
                </a:lnTo>
                <a:lnTo>
                  <a:pt x="655954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59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90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09" y="461010"/>
                </a:lnTo>
                <a:lnTo>
                  <a:pt x="1336555" y="488374"/>
                </a:lnTo>
                <a:lnTo>
                  <a:pt x="1334134" y="515143"/>
                </a:lnTo>
                <a:lnTo>
                  <a:pt x="1329809" y="541198"/>
                </a:lnTo>
                <a:lnTo>
                  <a:pt x="1323340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09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40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40" y="1487169"/>
                </a:lnTo>
                <a:lnTo>
                  <a:pt x="456049" y="1498480"/>
                </a:lnTo>
                <a:lnTo>
                  <a:pt x="396240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09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08519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59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28559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20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87640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59" h="52069">
                <a:moveTo>
                  <a:pt x="10159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09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90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00719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5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64219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20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66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09" h="262889">
                <a:moveTo>
                  <a:pt x="105409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90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85709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59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70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59" h="13970">
                <a:moveTo>
                  <a:pt x="0" y="13969"/>
                </a:moveTo>
                <a:lnTo>
                  <a:pt x="8770" y="11072"/>
                </a:lnTo>
                <a:lnTo>
                  <a:pt x="17779" y="7937"/>
                </a:lnTo>
                <a:lnTo>
                  <a:pt x="26789" y="4325"/>
                </a:lnTo>
                <a:lnTo>
                  <a:pt x="35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53909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80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72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40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20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78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64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46819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395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72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01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58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84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09840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229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6643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303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40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7691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413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49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86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2296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9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9663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15680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5800" y="3613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69" h="387350">
                <a:moveTo>
                  <a:pt x="0" y="387350"/>
                </a:moveTo>
                <a:lnTo>
                  <a:pt x="7759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31289" y="3543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09" h="120650">
                <a:moveTo>
                  <a:pt x="168909" y="0"/>
                </a:moveTo>
                <a:lnTo>
                  <a:pt x="0" y="24129"/>
                </a:lnTo>
                <a:lnTo>
                  <a:pt x="48259" y="120650"/>
                </a:lnTo>
                <a:lnTo>
                  <a:pt x="168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619759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257800" y="3613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03290" y="3543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29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5191759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3260" y="490220"/>
            <a:ext cx="617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5" dirty="0"/>
              <a:t>for</a:t>
            </a:r>
            <a:r>
              <a:rPr sz="4400" spc="425" dirty="0"/>
              <a:t> </a:t>
            </a:r>
            <a:r>
              <a:rPr sz="4400" spc="405" dirty="0"/>
              <a:t>R</a:t>
            </a:r>
            <a:r>
              <a:rPr sz="3825" spc="607" baseline="-31590" dirty="0"/>
              <a:t>1</a:t>
            </a:r>
            <a:r>
              <a:rPr sz="4400" spc="405" dirty="0"/>
              <a:t>R</a:t>
            </a:r>
            <a:r>
              <a:rPr sz="3825" spc="607" baseline="-31590" dirty="0"/>
              <a:t>2</a:t>
            </a:r>
            <a:endParaRPr sz="3825" baseline="-31590"/>
          </a:p>
        </p:txBody>
      </p:sp>
      <p:sp>
        <p:nvSpPr>
          <p:cNvPr id="5" name="object 5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19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4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80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19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80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4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19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6520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80" y="29051"/>
                </a:lnTo>
                <a:lnTo>
                  <a:pt x="7858" y="43398"/>
                </a:lnTo>
                <a:lnTo>
                  <a:pt x="10160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6560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5639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7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8720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2220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8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3710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59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98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1910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80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6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92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74820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74820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4820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3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00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29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37839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7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9442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31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8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0492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41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77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14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5097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87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2462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43679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964179" y="4474209"/>
            <a:ext cx="66624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622165" algn="l"/>
              </a:tabLst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	</a:t>
            </a: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09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09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40" y="1502410"/>
                </a:lnTo>
                <a:lnTo>
                  <a:pt x="456049" y="1498480"/>
                </a:lnTo>
                <a:lnTo>
                  <a:pt x="485140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40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09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40" y="566420"/>
                </a:lnTo>
                <a:lnTo>
                  <a:pt x="1329809" y="541198"/>
                </a:lnTo>
                <a:lnTo>
                  <a:pt x="1334134" y="515143"/>
                </a:lnTo>
                <a:lnTo>
                  <a:pt x="1336555" y="488374"/>
                </a:lnTo>
                <a:lnTo>
                  <a:pt x="1337309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59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09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40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90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59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4" y="69691"/>
                </a:lnTo>
                <a:lnTo>
                  <a:pt x="624760" y="54113"/>
                </a:lnTo>
                <a:lnTo>
                  <a:pt x="593090" y="46989"/>
                </a:lnTo>
                <a:close/>
              </a:path>
              <a:path w="1371600" h="1600200">
                <a:moveTo>
                  <a:pt x="835659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59" y="0"/>
                </a:lnTo>
                <a:close/>
              </a:path>
              <a:path w="1371600" h="1600200">
                <a:moveTo>
                  <a:pt x="1062990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9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09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59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90" y="46989"/>
                </a:lnTo>
                <a:lnTo>
                  <a:pt x="624760" y="54113"/>
                </a:lnTo>
                <a:lnTo>
                  <a:pt x="655954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59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90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09" y="461010"/>
                </a:lnTo>
                <a:lnTo>
                  <a:pt x="1336555" y="488374"/>
                </a:lnTo>
                <a:lnTo>
                  <a:pt x="1334134" y="515143"/>
                </a:lnTo>
                <a:lnTo>
                  <a:pt x="1329809" y="541198"/>
                </a:lnTo>
                <a:lnTo>
                  <a:pt x="1323340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09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40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40" y="1487169"/>
                </a:lnTo>
                <a:lnTo>
                  <a:pt x="456049" y="1498480"/>
                </a:lnTo>
                <a:lnTo>
                  <a:pt x="396240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09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08519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59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28559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20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87640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59" h="52069">
                <a:moveTo>
                  <a:pt x="10159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09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90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00719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5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64219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20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66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09" h="262889">
                <a:moveTo>
                  <a:pt x="105409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0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85709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59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70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59" h="13970">
                <a:moveTo>
                  <a:pt x="0" y="13969"/>
                </a:moveTo>
                <a:lnTo>
                  <a:pt x="8770" y="11072"/>
                </a:lnTo>
                <a:lnTo>
                  <a:pt x="17779" y="7937"/>
                </a:lnTo>
                <a:lnTo>
                  <a:pt x="26789" y="4325"/>
                </a:lnTo>
                <a:lnTo>
                  <a:pt x="35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53909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80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72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40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20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78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64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46819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395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72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01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58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84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09840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229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6643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03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340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37691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13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49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486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2296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59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9663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15680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5800" y="3613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69" h="387350">
                <a:moveTo>
                  <a:pt x="0" y="387350"/>
                </a:moveTo>
                <a:lnTo>
                  <a:pt x="7759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31289" y="3543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09" h="120650">
                <a:moveTo>
                  <a:pt x="168909" y="0"/>
                </a:moveTo>
                <a:lnTo>
                  <a:pt x="0" y="24129"/>
                </a:lnTo>
                <a:lnTo>
                  <a:pt x="48259" y="120650"/>
                </a:lnTo>
                <a:lnTo>
                  <a:pt x="168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619759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6879" y="4474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3260" y="490220"/>
            <a:ext cx="617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5" dirty="0"/>
              <a:t>for</a:t>
            </a:r>
            <a:r>
              <a:rPr sz="4400" spc="425" dirty="0"/>
              <a:t> </a:t>
            </a:r>
            <a:r>
              <a:rPr sz="4400" spc="405" dirty="0"/>
              <a:t>R</a:t>
            </a:r>
            <a:r>
              <a:rPr sz="3825" spc="607" baseline="-31590" dirty="0"/>
              <a:t>1</a:t>
            </a:r>
            <a:r>
              <a:rPr sz="4400" spc="405" dirty="0"/>
              <a:t>R</a:t>
            </a:r>
            <a:r>
              <a:rPr sz="3825" spc="607" baseline="-31590" dirty="0"/>
              <a:t>2</a:t>
            </a:r>
            <a:endParaRPr sz="3825" baseline="-31590"/>
          </a:p>
        </p:txBody>
      </p:sp>
      <p:sp>
        <p:nvSpPr>
          <p:cNvPr id="6" name="object 6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19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4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80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19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80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4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19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6520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80" y="29051"/>
                </a:lnTo>
                <a:lnTo>
                  <a:pt x="7858" y="43398"/>
                </a:lnTo>
                <a:lnTo>
                  <a:pt x="10160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6560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5639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7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8720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2220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8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3710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59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1910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80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6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92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74820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4820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74820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23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0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9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6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37839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9442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31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68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0492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41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77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14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5097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87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2462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43679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548880" y="4474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09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09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40" y="1502410"/>
                </a:lnTo>
                <a:lnTo>
                  <a:pt x="456049" y="1498480"/>
                </a:lnTo>
                <a:lnTo>
                  <a:pt x="485140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40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09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40" y="566420"/>
                </a:lnTo>
                <a:lnTo>
                  <a:pt x="1329809" y="541198"/>
                </a:lnTo>
                <a:lnTo>
                  <a:pt x="1334134" y="515143"/>
                </a:lnTo>
                <a:lnTo>
                  <a:pt x="1336555" y="488374"/>
                </a:lnTo>
                <a:lnTo>
                  <a:pt x="1337309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59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09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40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90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59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4" y="69691"/>
                </a:lnTo>
                <a:lnTo>
                  <a:pt x="624760" y="54113"/>
                </a:lnTo>
                <a:lnTo>
                  <a:pt x="593090" y="46989"/>
                </a:lnTo>
                <a:close/>
              </a:path>
              <a:path w="1371600" h="1600200">
                <a:moveTo>
                  <a:pt x="835659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59" y="0"/>
                </a:lnTo>
                <a:close/>
              </a:path>
              <a:path w="1371600" h="1600200">
                <a:moveTo>
                  <a:pt x="1062990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9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09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59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90" y="46989"/>
                </a:lnTo>
                <a:lnTo>
                  <a:pt x="624760" y="54113"/>
                </a:lnTo>
                <a:lnTo>
                  <a:pt x="655954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59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90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09" y="461010"/>
                </a:lnTo>
                <a:lnTo>
                  <a:pt x="1336555" y="488374"/>
                </a:lnTo>
                <a:lnTo>
                  <a:pt x="1334134" y="515143"/>
                </a:lnTo>
                <a:lnTo>
                  <a:pt x="1329809" y="541198"/>
                </a:lnTo>
                <a:lnTo>
                  <a:pt x="1323340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09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40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40" y="1487169"/>
                </a:lnTo>
                <a:lnTo>
                  <a:pt x="456049" y="1498480"/>
                </a:lnTo>
                <a:lnTo>
                  <a:pt x="396240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09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08519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59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28559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20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87640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59" h="52069">
                <a:moveTo>
                  <a:pt x="10159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09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90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00719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5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64219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20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66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09" h="262889">
                <a:moveTo>
                  <a:pt x="105409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90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85709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59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70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59" h="13970">
                <a:moveTo>
                  <a:pt x="0" y="13969"/>
                </a:moveTo>
                <a:lnTo>
                  <a:pt x="8770" y="11072"/>
                </a:lnTo>
                <a:lnTo>
                  <a:pt x="17779" y="7937"/>
                </a:lnTo>
                <a:lnTo>
                  <a:pt x="26789" y="4325"/>
                </a:lnTo>
                <a:lnTo>
                  <a:pt x="35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53909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80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72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40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20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78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64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46819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395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72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01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58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84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09840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229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6643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303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40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7691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413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49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86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2296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9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9663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15680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5800" y="3613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69" h="387350">
                <a:moveTo>
                  <a:pt x="0" y="387350"/>
                </a:moveTo>
                <a:lnTo>
                  <a:pt x="7759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31289" y="3543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09" h="120650">
                <a:moveTo>
                  <a:pt x="168909" y="0"/>
                </a:moveTo>
                <a:lnTo>
                  <a:pt x="0" y="24129"/>
                </a:lnTo>
                <a:lnTo>
                  <a:pt x="48259" y="120650"/>
                </a:lnTo>
                <a:lnTo>
                  <a:pt x="168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619759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892040" y="3543300"/>
            <a:ext cx="1125220" cy="0"/>
          </a:xfrm>
          <a:custGeom>
            <a:avLst/>
            <a:gdLst/>
            <a:ahLst/>
            <a:cxnLst/>
            <a:rect l="l" t="t" r="r" b="b"/>
            <a:pathLst>
              <a:path w="1125220">
                <a:moveTo>
                  <a:pt x="0" y="0"/>
                </a:moveTo>
                <a:lnTo>
                  <a:pt x="11252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09640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5445759" y="29464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6879" y="4474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3260" y="490220"/>
            <a:ext cx="617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5" dirty="0"/>
              <a:t>for</a:t>
            </a:r>
            <a:r>
              <a:rPr sz="4400" spc="425" dirty="0"/>
              <a:t> </a:t>
            </a:r>
            <a:r>
              <a:rPr sz="4400" spc="405" dirty="0"/>
              <a:t>R</a:t>
            </a:r>
            <a:r>
              <a:rPr sz="3825" spc="607" baseline="-31590" dirty="0"/>
              <a:t>1</a:t>
            </a:r>
            <a:r>
              <a:rPr sz="4400" spc="405" dirty="0"/>
              <a:t>R</a:t>
            </a:r>
            <a:r>
              <a:rPr sz="3825" spc="607" baseline="-31590" dirty="0"/>
              <a:t>2</a:t>
            </a:r>
            <a:endParaRPr sz="3825" baseline="-31590"/>
          </a:p>
        </p:txBody>
      </p:sp>
      <p:sp>
        <p:nvSpPr>
          <p:cNvPr id="6" name="object 6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19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4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80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19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80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4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19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6520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80" y="29051"/>
                </a:lnTo>
                <a:lnTo>
                  <a:pt x="7858" y="43398"/>
                </a:lnTo>
                <a:lnTo>
                  <a:pt x="10160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6560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5639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7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8720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2220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8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3710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59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1910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80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6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6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92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00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29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86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37839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57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9442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31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68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0492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41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7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14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5097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87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462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43679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43600" y="2514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548880" y="4474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09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09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40" y="1502410"/>
                </a:lnTo>
                <a:lnTo>
                  <a:pt x="456049" y="1498480"/>
                </a:lnTo>
                <a:lnTo>
                  <a:pt x="485140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40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09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40" y="566420"/>
                </a:lnTo>
                <a:lnTo>
                  <a:pt x="1329809" y="541198"/>
                </a:lnTo>
                <a:lnTo>
                  <a:pt x="1334134" y="515143"/>
                </a:lnTo>
                <a:lnTo>
                  <a:pt x="1336555" y="488374"/>
                </a:lnTo>
                <a:lnTo>
                  <a:pt x="1337309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59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09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40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90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59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4" y="69691"/>
                </a:lnTo>
                <a:lnTo>
                  <a:pt x="624760" y="54113"/>
                </a:lnTo>
                <a:lnTo>
                  <a:pt x="593090" y="46989"/>
                </a:lnTo>
                <a:close/>
              </a:path>
              <a:path w="1371600" h="1600200">
                <a:moveTo>
                  <a:pt x="835659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59" y="0"/>
                </a:lnTo>
                <a:close/>
              </a:path>
              <a:path w="1371600" h="1600200">
                <a:moveTo>
                  <a:pt x="1062990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9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86600" y="2743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09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59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90" y="46989"/>
                </a:lnTo>
                <a:lnTo>
                  <a:pt x="624760" y="54113"/>
                </a:lnTo>
                <a:lnTo>
                  <a:pt x="655954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59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90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09" y="461010"/>
                </a:lnTo>
                <a:lnTo>
                  <a:pt x="1336555" y="488374"/>
                </a:lnTo>
                <a:lnTo>
                  <a:pt x="1334134" y="515143"/>
                </a:lnTo>
                <a:lnTo>
                  <a:pt x="1329809" y="541198"/>
                </a:lnTo>
                <a:lnTo>
                  <a:pt x="1323340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09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40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40" y="1487169"/>
                </a:lnTo>
                <a:lnTo>
                  <a:pt x="456049" y="1498480"/>
                </a:lnTo>
                <a:lnTo>
                  <a:pt x="396240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09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08519" y="32727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59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28559" y="2934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20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87640" y="2868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59" h="52069">
                <a:moveTo>
                  <a:pt x="10159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09890" y="2828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90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00719" y="2943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5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64219" y="3309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20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66100" y="35915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09" h="262889">
                <a:moveTo>
                  <a:pt x="105409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90840" y="40297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5709" y="41236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59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70750" y="40360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59" h="13970">
                <a:moveTo>
                  <a:pt x="0" y="13969"/>
                </a:moveTo>
                <a:lnTo>
                  <a:pt x="8770" y="11072"/>
                </a:lnTo>
                <a:lnTo>
                  <a:pt x="17779" y="7937"/>
                </a:lnTo>
                <a:lnTo>
                  <a:pt x="26789" y="4325"/>
                </a:lnTo>
                <a:lnTo>
                  <a:pt x="35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53909" y="36791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80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86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7220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72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40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20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19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39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59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79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78240" y="3200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7824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4640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46819" y="3268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46819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95459" y="381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724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01000" y="3429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58000" y="3543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84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09840" y="34886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2960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6643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0325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4009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76919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13750" y="3543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4930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8614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22969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980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96630" y="3543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15680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5800" y="3613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69" h="387350">
                <a:moveTo>
                  <a:pt x="0" y="387350"/>
                </a:moveTo>
                <a:lnTo>
                  <a:pt x="7759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1289" y="3543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09" h="120650">
                <a:moveTo>
                  <a:pt x="168909" y="0"/>
                </a:moveTo>
                <a:lnTo>
                  <a:pt x="0" y="24129"/>
                </a:lnTo>
                <a:lnTo>
                  <a:pt x="48259" y="120650"/>
                </a:lnTo>
                <a:lnTo>
                  <a:pt x="168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19759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892040" y="3543300"/>
            <a:ext cx="1125220" cy="0"/>
          </a:xfrm>
          <a:custGeom>
            <a:avLst/>
            <a:gdLst/>
            <a:ahLst/>
            <a:cxnLst/>
            <a:rect l="l" t="t" r="r" b="b"/>
            <a:pathLst>
              <a:path w="1125220">
                <a:moveTo>
                  <a:pt x="0" y="0"/>
                </a:moveTo>
                <a:lnTo>
                  <a:pt x="11252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09640" y="34899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5445759" y="29464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  <p:sp>
        <p:nvSpPr>
          <p:cNvPr id="3" name="object 3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30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19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69"/>
                </a:lnTo>
                <a:lnTo>
                  <a:pt x="441960" y="191769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69"/>
                </a:lnTo>
                <a:lnTo>
                  <a:pt x="1212380" y="191769"/>
                </a:lnTo>
                <a:lnTo>
                  <a:pt x="1203189" y="144785"/>
                </a:lnTo>
                <a:lnTo>
                  <a:pt x="1196102" y="125730"/>
                </a:lnTo>
                <a:lnTo>
                  <a:pt x="711200" y="125730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30"/>
                </a:lnTo>
                <a:lnTo>
                  <a:pt x="1196102" y="125730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69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30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19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30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20" y="53301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49923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49263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70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6690" y="4885690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520" y="5001259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53670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900" y="56489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7640" y="60871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49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509" y="61810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60934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0709" y="57365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3620" y="5326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2259" y="587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2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78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4800" y="56007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6640" y="55460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640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322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005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689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372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055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0610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294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977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660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342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2479" y="55473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600" y="56705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60090" y="56007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30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448560" y="54114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805679" y="3331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65320" y="2129789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85359" y="1791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4440" y="1725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66690" y="1685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57520" y="1800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21020" y="2166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22900" y="2448560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47640" y="28867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42509" y="2980689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69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27550" y="2893060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69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10709" y="2536189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29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3504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2084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03620" y="2125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52259" y="2674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292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578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2400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66640" y="234568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8640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2322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6005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9689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3372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7055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610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4294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7977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1660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5342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72479" y="23469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14600" y="2470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0090" y="2400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29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448560" y="2211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831079" y="6565294"/>
            <a:ext cx="39687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spc="15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  <p:sp>
        <p:nvSpPr>
          <p:cNvPr id="3" name="object 3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30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19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69"/>
                </a:lnTo>
                <a:lnTo>
                  <a:pt x="441960" y="191769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69"/>
                </a:lnTo>
                <a:lnTo>
                  <a:pt x="1212380" y="191769"/>
                </a:lnTo>
                <a:lnTo>
                  <a:pt x="1203189" y="144785"/>
                </a:lnTo>
                <a:lnTo>
                  <a:pt x="1196102" y="125730"/>
                </a:lnTo>
                <a:lnTo>
                  <a:pt x="711200" y="125730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30"/>
                </a:lnTo>
                <a:lnTo>
                  <a:pt x="1196102" y="125730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69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30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19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30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20" y="53301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49923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49263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70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6690" y="4885690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520" y="5001259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53670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900" y="56489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7640" y="60871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49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509" y="61810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60934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0709" y="57365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3620" y="5326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2259" y="587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2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78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4800" y="56007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6640" y="55460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640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322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005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689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372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055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0610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294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977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660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342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2479" y="55473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600" y="56705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60090" y="56007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30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448560" y="54114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805679" y="3331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65320" y="2129789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85359" y="1791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4440" y="1725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66690" y="1685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57520" y="1800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21020" y="2166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22900" y="2448560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47640" y="28867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42509" y="2980689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69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27550" y="2893060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69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10709" y="2536189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29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3504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2084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03620" y="2125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52259" y="2674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292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578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2400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66640" y="234568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8640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2322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6005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9689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3372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7055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610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4294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7977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1660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5342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72479" y="23469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14600" y="24701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0090" y="24003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29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448560" y="2211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600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860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5800" y="400050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37639" y="3947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908050" y="35826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831079" y="6565294"/>
            <a:ext cx="39687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spc="15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  <p:sp>
        <p:nvSpPr>
          <p:cNvPr id="3" name="object 3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30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19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69"/>
                </a:lnTo>
                <a:lnTo>
                  <a:pt x="441960" y="191769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69"/>
                </a:lnTo>
                <a:lnTo>
                  <a:pt x="1212380" y="191769"/>
                </a:lnTo>
                <a:lnTo>
                  <a:pt x="1203189" y="144785"/>
                </a:lnTo>
                <a:lnTo>
                  <a:pt x="1196102" y="125730"/>
                </a:lnTo>
                <a:lnTo>
                  <a:pt x="711200" y="125730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30"/>
                </a:lnTo>
                <a:lnTo>
                  <a:pt x="1196102" y="125730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69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30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19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30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20" y="53301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49923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49263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70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6690" y="4885690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520" y="5001259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53670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900" y="56489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7640" y="60871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49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509" y="61810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60934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0709" y="57365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3620" y="5326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2259" y="587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2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78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4800" y="56007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6640" y="55460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640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322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005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689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372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055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0610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294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977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660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342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2479" y="55473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05679" y="3331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65320" y="2129789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85359" y="1791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44440" y="1725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66690" y="1685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57520" y="1800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1020" y="2166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22900" y="2448560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47640" y="28867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42509" y="2980689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69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27550" y="2893060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69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10709" y="2536189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29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504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2084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03620" y="2125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52259" y="2674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292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578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2400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66640" y="234568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8640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322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6005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9689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3372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7055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0610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4294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7977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1660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5342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72479" y="23469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00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860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5800" y="400050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37639" y="3947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08050" y="35826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943100" y="240411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1253489"/>
                </a:moveTo>
                <a:lnTo>
                  <a:pt x="656" y="1198298"/>
                </a:lnTo>
                <a:lnTo>
                  <a:pt x="2626" y="1144479"/>
                </a:lnTo>
                <a:lnTo>
                  <a:pt x="5909" y="1092023"/>
                </a:lnTo>
                <a:lnTo>
                  <a:pt x="10506" y="1040921"/>
                </a:lnTo>
                <a:lnTo>
                  <a:pt x="16415" y="991164"/>
                </a:lnTo>
                <a:lnTo>
                  <a:pt x="23638" y="942743"/>
                </a:lnTo>
                <a:lnTo>
                  <a:pt x="32175" y="895648"/>
                </a:lnTo>
                <a:lnTo>
                  <a:pt x="42024" y="849871"/>
                </a:lnTo>
                <a:lnTo>
                  <a:pt x="53187" y="805403"/>
                </a:lnTo>
                <a:lnTo>
                  <a:pt x="65663" y="762235"/>
                </a:lnTo>
                <a:lnTo>
                  <a:pt x="79453" y="720357"/>
                </a:lnTo>
                <a:lnTo>
                  <a:pt x="94555" y="679761"/>
                </a:lnTo>
                <a:lnTo>
                  <a:pt x="110971" y="640438"/>
                </a:lnTo>
                <a:lnTo>
                  <a:pt x="128700" y="602378"/>
                </a:lnTo>
                <a:lnTo>
                  <a:pt x="147743" y="565573"/>
                </a:lnTo>
                <a:lnTo>
                  <a:pt x="168099" y="530013"/>
                </a:lnTo>
                <a:lnTo>
                  <a:pt x="189768" y="495690"/>
                </a:lnTo>
                <a:lnTo>
                  <a:pt x="212750" y="462594"/>
                </a:lnTo>
                <a:lnTo>
                  <a:pt x="237045" y="430717"/>
                </a:lnTo>
                <a:lnTo>
                  <a:pt x="262654" y="400049"/>
                </a:lnTo>
                <a:lnTo>
                  <a:pt x="289576" y="370582"/>
                </a:lnTo>
                <a:lnTo>
                  <a:pt x="317812" y="342306"/>
                </a:lnTo>
                <a:lnTo>
                  <a:pt x="347360" y="315212"/>
                </a:lnTo>
                <a:lnTo>
                  <a:pt x="378222" y="289292"/>
                </a:lnTo>
                <a:lnTo>
                  <a:pt x="410398" y="264536"/>
                </a:lnTo>
                <a:lnTo>
                  <a:pt x="443886" y="240935"/>
                </a:lnTo>
                <a:lnTo>
                  <a:pt x="478688" y="218480"/>
                </a:lnTo>
                <a:lnTo>
                  <a:pt x="514803" y="197163"/>
                </a:lnTo>
                <a:lnTo>
                  <a:pt x="552231" y="176973"/>
                </a:lnTo>
                <a:lnTo>
                  <a:pt x="590973" y="157903"/>
                </a:lnTo>
                <a:lnTo>
                  <a:pt x="631028" y="139943"/>
                </a:lnTo>
                <a:lnTo>
                  <a:pt x="672396" y="123083"/>
                </a:lnTo>
                <a:lnTo>
                  <a:pt x="715077" y="107316"/>
                </a:lnTo>
                <a:lnTo>
                  <a:pt x="759072" y="92632"/>
                </a:lnTo>
                <a:lnTo>
                  <a:pt x="804380" y="79022"/>
                </a:lnTo>
                <a:lnTo>
                  <a:pt x="851001" y="66476"/>
                </a:lnTo>
                <a:lnTo>
                  <a:pt x="898936" y="54987"/>
                </a:lnTo>
                <a:lnTo>
                  <a:pt x="948183" y="44544"/>
                </a:lnTo>
                <a:lnTo>
                  <a:pt x="998744" y="35140"/>
                </a:lnTo>
                <a:lnTo>
                  <a:pt x="1050619" y="26764"/>
                </a:lnTo>
                <a:lnTo>
                  <a:pt x="1103806" y="19407"/>
                </a:lnTo>
                <a:lnTo>
                  <a:pt x="1158307" y="13062"/>
                </a:lnTo>
                <a:lnTo>
                  <a:pt x="1214121" y="7718"/>
                </a:lnTo>
                <a:lnTo>
                  <a:pt x="1271249" y="3367"/>
                </a:lnTo>
                <a:lnTo>
                  <a:pt x="1329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65170" y="23507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0" y="0"/>
                </a:moveTo>
                <a:lnTo>
                  <a:pt x="3809" y="107950"/>
                </a:lnTo>
                <a:lnTo>
                  <a:pt x="16382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2599689" y="2545079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943100" y="434340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0"/>
                </a:moveTo>
                <a:lnTo>
                  <a:pt x="656" y="55192"/>
                </a:lnTo>
                <a:lnTo>
                  <a:pt x="2626" y="109017"/>
                </a:lnTo>
                <a:lnTo>
                  <a:pt x="5909" y="161481"/>
                </a:lnTo>
                <a:lnTo>
                  <a:pt x="10506" y="212595"/>
                </a:lnTo>
                <a:lnTo>
                  <a:pt x="16415" y="262367"/>
                </a:lnTo>
                <a:lnTo>
                  <a:pt x="23638" y="310805"/>
                </a:lnTo>
                <a:lnTo>
                  <a:pt x="32175" y="357919"/>
                </a:lnTo>
                <a:lnTo>
                  <a:pt x="42024" y="403717"/>
                </a:lnTo>
                <a:lnTo>
                  <a:pt x="53187" y="448208"/>
                </a:lnTo>
                <a:lnTo>
                  <a:pt x="65663" y="491401"/>
                </a:lnTo>
                <a:lnTo>
                  <a:pt x="79453" y="533304"/>
                </a:lnTo>
                <a:lnTo>
                  <a:pt x="94555" y="573927"/>
                </a:lnTo>
                <a:lnTo>
                  <a:pt x="110971" y="613277"/>
                </a:lnTo>
                <a:lnTo>
                  <a:pt x="128700" y="651365"/>
                </a:lnTo>
                <a:lnTo>
                  <a:pt x="147743" y="688198"/>
                </a:lnTo>
                <a:lnTo>
                  <a:pt x="168099" y="723786"/>
                </a:lnTo>
                <a:lnTo>
                  <a:pt x="189768" y="758137"/>
                </a:lnTo>
                <a:lnTo>
                  <a:pt x="212750" y="791260"/>
                </a:lnTo>
                <a:lnTo>
                  <a:pt x="237045" y="823164"/>
                </a:lnTo>
                <a:lnTo>
                  <a:pt x="262654" y="853858"/>
                </a:lnTo>
                <a:lnTo>
                  <a:pt x="289576" y="883349"/>
                </a:lnTo>
                <a:lnTo>
                  <a:pt x="317812" y="911648"/>
                </a:lnTo>
                <a:lnTo>
                  <a:pt x="347360" y="938763"/>
                </a:lnTo>
                <a:lnTo>
                  <a:pt x="378222" y="964703"/>
                </a:lnTo>
                <a:lnTo>
                  <a:pt x="410398" y="989476"/>
                </a:lnTo>
                <a:lnTo>
                  <a:pt x="443886" y="1013091"/>
                </a:lnTo>
                <a:lnTo>
                  <a:pt x="478688" y="1035558"/>
                </a:lnTo>
                <a:lnTo>
                  <a:pt x="514803" y="1056884"/>
                </a:lnTo>
                <a:lnTo>
                  <a:pt x="552231" y="1077078"/>
                </a:lnTo>
                <a:lnTo>
                  <a:pt x="590973" y="1096151"/>
                </a:lnTo>
                <a:lnTo>
                  <a:pt x="631028" y="1114109"/>
                </a:lnTo>
                <a:lnTo>
                  <a:pt x="672396" y="1130962"/>
                </a:lnTo>
                <a:lnTo>
                  <a:pt x="715077" y="1146719"/>
                </a:lnTo>
                <a:lnTo>
                  <a:pt x="759072" y="1161389"/>
                </a:lnTo>
                <a:lnTo>
                  <a:pt x="804380" y="1174979"/>
                </a:lnTo>
                <a:lnTo>
                  <a:pt x="851001" y="1187500"/>
                </a:lnTo>
                <a:lnTo>
                  <a:pt x="898936" y="1198960"/>
                </a:lnTo>
                <a:lnTo>
                  <a:pt x="948183" y="1209367"/>
                </a:lnTo>
                <a:lnTo>
                  <a:pt x="998744" y="1218731"/>
                </a:lnTo>
                <a:lnTo>
                  <a:pt x="1050619" y="1227060"/>
                </a:lnTo>
                <a:lnTo>
                  <a:pt x="1103806" y="1234363"/>
                </a:lnTo>
                <a:lnTo>
                  <a:pt x="1158307" y="1240648"/>
                </a:lnTo>
                <a:lnTo>
                  <a:pt x="1214121" y="1245926"/>
                </a:lnTo>
                <a:lnTo>
                  <a:pt x="1271249" y="1250203"/>
                </a:lnTo>
                <a:lnTo>
                  <a:pt x="1329689" y="12534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265170" y="554355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3809" y="0"/>
                </a:moveTo>
                <a:lnTo>
                  <a:pt x="0" y="107950"/>
                </a:lnTo>
                <a:lnTo>
                  <a:pt x="163829" y="5715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599689" y="49276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831079" y="6565294"/>
            <a:ext cx="39687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spc="15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  <p:sp>
        <p:nvSpPr>
          <p:cNvPr id="3" name="object 3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30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19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69"/>
                </a:lnTo>
                <a:lnTo>
                  <a:pt x="441960" y="191769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69"/>
                </a:lnTo>
                <a:lnTo>
                  <a:pt x="1212380" y="191769"/>
                </a:lnTo>
                <a:lnTo>
                  <a:pt x="1203189" y="144785"/>
                </a:lnTo>
                <a:lnTo>
                  <a:pt x="1196102" y="125730"/>
                </a:lnTo>
                <a:lnTo>
                  <a:pt x="711200" y="125730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30"/>
                </a:lnTo>
                <a:lnTo>
                  <a:pt x="1196102" y="125730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69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30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19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30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20" y="53301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49923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49263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70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6690" y="4885690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520" y="5001259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53670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900" y="56489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7640" y="60871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49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509" y="61810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60934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0709" y="57365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3620" y="5326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2259" y="587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2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78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4800" y="56007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6640" y="55460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640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322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005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689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372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055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0610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294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977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660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342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2479" y="55473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05679" y="3331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65320" y="2129789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85359" y="1791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44440" y="1725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66690" y="1685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57520" y="1800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1020" y="2166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22900" y="2448560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47640" y="28867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42509" y="2980689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69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27550" y="2893060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69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10709" y="2536189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29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504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2084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03620" y="2125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52259" y="2674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292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578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2400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66640" y="234568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8640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322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6005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9689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3372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7055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0610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4294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7977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1660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5342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72479" y="23469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00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860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5800" y="400050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37639" y="3947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08050" y="35826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943100" y="240411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1253489"/>
                </a:moveTo>
                <a:lnTo>
                  <a:pt x="656" y="1198298"/>
                </a:lnTo>
                <a:lnTo>
                  <a:pt x="2626" y="1144479"/>
                </a:lnTo>
                <a:lnTo>
                  <a:pt x="5909" y="1092023"/>
                </a:lnTo>
                <a:lnTo>
                  <a:pt x="10506" y="1040921"/>
                </a:lnTo>
                <a:lnTo>
                  <a:pt x="16415" y="991164"/>
                </a:lnTo>
                <a:lnTo>
                  <a:pt x="23638" y="942743"/>
                </a:lnTo>
                <a:lnTo>
                  <a:pt x="32175" y="895648"/>
                </a:lnTo>
                <a:lnTo>
                  <a:pt x="42024" y="849871"/>
                </a:lnTo>
                <a:lnTo>
                  <a:pt x="53187" y="805403"/>
                </a:lnTo>
                <a:lnTo>
                  <a:pt x="65663" y="762235"/>
                </a:lnTo>
                <a:lnTo>
                  <a:pt x="79453" y="720357"/>
                </a:lnTo>
                <a:lnTo>
                  <a:pt x="94555" y="679761"/>
                </a:lnTo>
                <a:lnTo>
                  <a:pt x="110971" y="640438"/>
                </a:lnTo>
                <a:lnTo>
                  <a:pt x="128700" y="602378"/>
                </a:lnTo>
                <a:lnTo>
                  <a:pt x="147743" y="565573"/>
                </a:lnTo>
                <a:lnTo>
                  <a:pt x="168099" y="530013"/>
                </a:lnTo>
                <a:lnTo>
                  <a:pt x="189768" y="495690"/>
                </a:lnTo>
                <a:lnTo>
                  <a:pt x="212750" y="462594"/>
                </a:lnTo>
                <a:lnTo>
                  <a:pt x="237045" y="430717"/>
                </a:lnTo>
                <a:lnTo>
                  <a:pt x="262654" y="400049"/>
                </a:lnTo>
                <a:lnTo>
                  <a:pt x="289576" y="370582"/>
                </a:lnTo>
                <a:lnTo>
                  <a:pt x="317812" y="342306"/>
                </a:lnTo>
                <a:lnTo>
                  <a:pt x="347360" y="315212"/>
                </a:lnTo>
                <a:lnTo>
                  <a:pt x="378222" y="289292"/>
                </a:lnTo>
                <a:lnTo>
                  <a:pt x="410398" y="264536"/>
                </a:lnTo>
                <a:lnTo>
                  <a:pt x="443886" y="240935"/>
                </a:lnTo>
                <a:lnTo>
                  <a:pt x="478688" y="218480"/>
                </a:lnTo>
                <a:lnTo>
                  <a:pt x="514803" y="197163"/>
                </a:lnTo>
                <a:lnTo>
                  <a:pt x="552231" y="176973"/>
                </a:lnTo>
                <a:lnTo>
                  <a:pt x="590973" y="157903"/>
                </a:lnTo>
                <a:lnTo>
                  <a:pt x="631028" y="139943"/>
                </a:lnTo>
                <a:lnTo>
                  <a:pt x="672396" y="123083"/>
                </a:lnTo>
                <a:lnTo>
                  <a:pt x="715077" y="107316"/>
                </a:lnTo>
                <a:lnTo>
                  <a:pt x="759072" y="92632"/>
                </a:lnTo>
                <a:lnTo>
                  <a:pt x="804380" y="79022"/>
                </a:lnTo>
                <a:lnTo>
                  <a:pt x="851001" y="66476"/>
                </a:lnTo>
                <a:lnTo>
                  <a:pt x="898936" y="54987"/>
                </a:lnTo>
                <a:lnTo>
                  <a:pt x="948183" y="44544"/>
                </a:lnTo>
                <a:lnTo>
                  <a:pt x="998744" y="35140"/>
                </a:lnTo>
                <a:lnTo>
                  <a:pt x="1050619" y="26764"/>
                </a:lnTo>
                <a:lnTo>
                  <a:pt x="1103806" y="19407"/>
                </a:lnTo>
                <a:lnTo>
                  <a:pt x="1158307" y="13062"/>
                </a:lnTo>
                <a:lnTo>
                  <a:pt x="1214121" y="7718"/>
                </a:lnTo>
                <a:lnTo>
                  <a:pt x="1271249" y="3367"/>
                </a:lnTo>
                <a:lnTo>
                  <a:pt x="1329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65170" y="23507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0" y="0"/>
                </a:moveTo>
                <a:lnTo>
                  <a:pt x="3809" y="107950"/>
                </a:lnTo>
                <a:lnTo>
                  <a:pt x="16382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2599689" y="2545079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943100" y="434340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0"/>
                </a:moveTo>
                <a:lnTo>
                  <a:pt x="656" y="55192"/>
                </a:lnTo>
                <a:lnTo>
                  <a:pt x="2626" y="109017"/>
                </a:lnTo>
                <a:lnTo>
                  <a:pt x="5909" y="161481"/>
                </a:lnTo>
                <a:lnTo>
                  <a:pt x="10506" y="212595"/>
                </a:lnTo>
                <a:lnTo>
                  <a:pt x="16415" y="262367"/>
                </a:lnTo>
                <a:lnTo>
                  <a:pt x="23638" y="310805"/>
                </a:lnTo>
                <a:lnTo>
                  <a:pt x="32175" y="357919"/>
                </a:lnTo>
                <a:lnTo>
                  <a:pt x="42024" y="403717"/>
                </a:lnTo>
                <a:lnTo>
                  <a:pt x="53187" y="448208"/>
                </a:lnTo>
                <a:lnTo>
                  <a:pt x="65663" y="491401"/>
                </a:lnTo>
                <a:lnTo>
                  <a:pt x="79453" y="533304"/>
                </a:lnTo>
                <a:lnTo>
                  <a:pt x="94555" y="573927"/>
                </a:lnTo>
                <a:lnTo>
                  <a:pt x="110971" y="613277"/>
                </a:lnTo>
                <a:lnTo>
                  <a:pt x="128700" y="651365"/>
                </a:lnTo>
                <a:lnTo>
                  <a:pt x="147743" y="688198"/>
                </a:lnTo>
                <a:lnTo>
                  <a:pt x="168099" y="723786"/>
                </a:lnTo>
                <a:lnTo>
                  <a:pt x="189768" y="758137"/>
                </a:lnTo>
                <a:lnTo>
                  <a:pt x="212750" y="791260"/>
                </a:lnTo>
                <a:lnTo>
                  <a:pt x="237045" y="823164"/>
                </a:lnTo>
                <a:lnTo>
                  <a:pt x="262654" y="853858"/>
                </a:lnTo>
                <a:lnTo>
                  <a:pt x="289576" y="883349"/>
                </a:lnTo>
                <a:lnTo>
                  <a:pt x="317812" y="911648"/>
                </a:lnTo>
                <a:lnTo>
                  <a:pt x="347360" y="938763"/>
                </a:lnTo>
                <a:lnTo>
                  <a:pt x="378222" y="964703"/>
                </a:lnTo>
                <a:lnTo>
                  <a:pt x="410398" y="989476"/>
                </a:lnTo>
                <a:lnTo>
                  <a:pt x="443886" y="1013091"/>
                </a:lnTo>
                <a:lnTo>
                  <a:pt x="478688" y="1035558"/>
                </a:lnTo>
                <a:lnTo>
                  <a:pt x="514803" y="1056884"/>
                </a:lnTo>
                <a:lnTo>
                  <a:pt x="552231" y="1077078"/>
                </a:lnTo>
                <a:lnTo>
                  <a:pt x="590973" y="1096151"/>
                </a:lnTo>
                <a:lnTo>
                  <a:pt x="631028" y="1114109"/>
                </a:lnTo>
                <a:lnTo>
                  <a:pt x="672396" y="1130962"/>
                </a:lnTo>
                <a:lnTo>
                  <a:pt x="715077" y="1146719"/>
                </a:lnTo>
                <a:lnTo>
                  <a:pt x="759072" y="1161389"/>
                </a:lnTo>
                <a:lnTo>
                  <a:pt x="804380" y="1174979"/>
                </a:lnTo>
                <a:lnTo>
                  <a:pt x="851001" y="1187500"/>
                </a:lnTo>
                <a:lnTo>
                  <a:pt x="898936" y="1198960"/>
                </a:lnTo>
                <a:lnTo>
                  <a:pt x="948183" y="1209367"/>
                </a:lnTo>
                <a:lnTo>
                  <a:pt x="998744" y="1218731"/>
                </a:lnTo>
                <a:lnTo>
                  <a:pt x="1050619" y="1227060"/>
                </a:lnTo>
                <a:lnTo>
                  <a:pt x="1103806" y="1234363"/>
                </a:lnTo>
                <a:lnTo>
                  <a:pt x="1158307" y="1240648"/>
                </a:lnTo>
                <a:lnTo>
                  <a:pt x="1214121" y="1245926"/>
                </a:lnTo>
                <a:lnTo>
                  <a:pt x="1271249" y="1250203"/>
                </a:lnTo>
                <a:lnTo>
                  <a:pt x="1329689" y="12534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265170" y="554355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3809" y="0"/>
                </a:moveTo>
                <a:lnTo>
                  <a:pt x="0" y="107950"/>
                </a:lnTo>
                <a:lnTo>
                  <a:pt x="163829" y="5715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599689" y="49276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00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01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868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69580" y="3726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69580" y="37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18219" y="4274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4831079" y="6565294"/>
            <a:ext cx="39687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spc="15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  <p:sp>
        <p:nvSpPr>
          <p:cNvPr id="3" name="object 3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30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19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69"/>
                </a:lnTo>
                <a:lnTo>
                  <a:pt x="441960" y="191769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69"/>
                </a:lnTo>
                <a:lnTo>
                  <a:pt x="1212380" y="191769"/>
                </a:lnTo>
                <a:lnTo>
                  <a:pt x="1203189" y="144785"/>
                </a:lnTo>
                <a:lnTo>
                  <a:pt x="1196102" y="125730"/>
                </a:lnTo>
                <a:lnTo>
                  <a:pt x="711200" y="125730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30"/>
                </a:lnTo>
                <a:lnTo>
                  <a:pt x="1196102" y="125730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69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30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19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30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20" y="53301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49923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49263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70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6690" y="4885690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520" y="5001259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53670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900" y="56489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7640" y="60871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49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509" y="61810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60934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0709" y="57365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292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578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4800" y="56007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66640" y="55460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8640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322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005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9689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3372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7055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0610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4294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7977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1660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5342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72479" y="55473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805679" y="3331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65320" y="2129789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85359" y="1791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44440" y="1725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66690" y="1685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57520" y="1800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21020" y="2166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22900" y="2448560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47640" y="28867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42509" y="2980689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69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27550" y="2893060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69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10709" y="2536189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29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3504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2084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292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578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2400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66640" y="234568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8640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2322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005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689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3372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7055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0610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294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7977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1660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5342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2479" y="23469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00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860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5800" y="400050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7639" y="3947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908050" y="35826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943100" y="240411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1253489"/>
                </a:moveTo>
                <a:lnTo>
                  <a:pt x="656" y="1198298"/>
                </a:lnTo>
                <a:lnTo>
                  <a:pt x="2626" y="1144479"/>
                </a:lnTo>
                <a:lnTo>
                  <a:pt x="5909" y="1092023"/>
                </a:lnTo>
                <a:lnTo>
                  <a:pt x="10506" y="1040921"/>
                </a:lnTo>
                <a:lnTo>
                  <a:pt x="16415" y="991164"/>
                </a:lnTo>
                <a:lnTo>
                  <a:pt x="23638" y="942743"/>
                </a:lnTo>
                <a:lnTo>
                  <a:pt x="32175" y="895648"/>
                </a:lnTo>
                <a:lnTo>
                  <a:pt x="42024" y="849871"/>
                </a:lnTo>
                <a:lnTo>
                  <a:pt x="53187" y="805403"/>
                </a:lnTo>
                <a:lnTo>
                  <a:pt x="65663" y="762235"/>
                </a:lnTo>
                <a:lnTo>
                  <a:pt x="79453" y="720357"/>
                </a:lnTo>
                <a:lnTo>
                  <a:pt x="94555" y="679761"/>
                </a:lnTo>
                <a:lnTo>
                  <a:pt x="110971" y="640438"/>
                </a:lnTo>
                <a:lnTo>
                  <a:pt x="128700" y="602378"/>
                </a:lnTo>
                <a:lnTo>
                  <a:pt x="147743" y="565573"/>
                </a:lnTo>
                <a:lnTo>
                  <a:pt x="168099" y="530013"/>
                </a:lnTo>
                <a:lnTo>
                  <a:pt x="189768" y="495690"/>
                </a:lnTo>
                <a:lnTo>
                  <a:pt x="212750" y="462594"/>
                </a:lnTo>
                <a:lnTo>
                  <a:pt x="237045" y="430717"/>
                </a:lnTo>
                <a:lnTo>
                  <a:pt x="262654" y="400049"/>
                </a:lnTo>
                <a:lnTo>
                  <a:pt x="289576" y="370582"/>
                </a:lnTo>
                <a:lnTo>
                  <a:pt x="317812" y="342306"/>
                </a:lnTo>
                <a:lnTo>
                  <a:pt x="347360" y="315212"/>
                </a:lnTo>
                <a:lnTo>
                  <a:pt x="378222" y="289292"/>
                </a:lnTo>
                <a:lnTo>
                  <a:pt x="410398" y="264536"/>
                </a:lnTo>
                <a:lnTo>
                  <a:pt x="443886" y="240935"/>
                </a:lnTo>
                <a:lnTo>
                  <a:pt x="478688" y="218480"/>
                </a:lnTo>
                <a:lnTo>
                  <a:pt x="514803" y="197163"/>
                </a:lnTo>
                <a:lnTo>
                  <a:pt x="552231" y="176973"/>
                </a:lnTo>
                <a:lnTo>
                  <a:pt x="590973" y="157903"/>
                </a:lnTo>
                <a:lnTo>
                  <a:pt x="631028" y="139943"/>
                </a:lnTo>
                <a:lnTo>
                  <a:pt x="672396" y="123083"/>
                </a:lnTo>
                <a:lnTo>
                  <a:pt x="715077" y="107316"/>
                </a:lnTo>
                <a:lnTo>
                  <a:pt x="759072" y="92632"/>
                </a:lnTo>
                <a:lnTo>
                  <a:pt x="804380" y="79022"/>
                </a:lnTo>
                <a:lnTo>
                  <a:pt x="851001" y="66476"/>
                </a:lnTo>
                <a:lnTo>
                  <a:pt x="898936" y="54987"/>
                </a:lnTo>
                <a:lnTo>
                  <a:pt x="948183" y="44544"/>
                </a:lnTo>
                <a:lnTo>
                  <a:pt x="998744" y="35140"/>
                </a:lnTo>
                <a:lnTo>
                  <a:pt x="1050619" y="26764"/>
                </a:lnTo>
                <a:lnTo>
                  <a:pt x="1103806" y="19407"/>
                </a:lnTo>
                <a:lnTo>
                  <a:pt x="1158307" y="13062"/>
                </a:lnTo>
                <a:lnTo>
                  <a:pt x="1214121" y="7718"/>
                </a:lnTo>
                <a:lnTo>
                  <a:pt x="1271249" y="3367"/>
                </a:lnTo>
                <a:lnTo>
                  <a:pt x="1329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65170" y="23507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0" y="0"/>
                </a:moveTo>
                <a:lnTo>
                  <a:pt x="3809" y="107950"/>
                </a:lnTo>
                <a:lnTo>
                  <a:pt x="16382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599689" y="2545079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943100" y="434340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0"/>
                </a:moveTo>
                <a:lnTo>
                  <a:pt x="656" y="55192"/>
                </a:lnTo>
                <a:lnTo>
                  <a:pt x="2626" y="109017"/>
                </a:lnTo>
                <a:lnTo>
                  <a:pt x="5909" y="161481"/>
                </a:lnTo>
                <a:lnTo>
                  <a:pt x="10506" y="212595"/>
                </a:lnTo>
                <a:lnTo>
                  <a:pt x="16415" y="262367"/>
                </a:lnTo>
                <a:lnTo>
                  <a:pt x="23638" y="310805"/>
                </a:lnTo>
                <a:lnTo>
                  <a:pt x="32175" y="357919"/>
                </a:lnTo>
                <a:lnTo>
                  <a:pt x="42024" y="403717"/>
                </a:lnTo>
                <a:lnTo>
                  <a:pt x="53187" y="448208"/>
                </a:lnTo>
                <a:lnTo>
                  <a:pt x="65663" y="491401"/>
                </a:lnTo>
                <a:lnTo>
                  <a:pt x="79453" y="533304"/>
                </a:lnTo>
                <a:lnTo>
                  <a:pt x="94555" y="573927"/>
                </a:lnTo>
                <a:lnTo>
                  <a:pt x="110971" y="613277"/>
                </a:lnTo>
                <a:lnTo>
                  <a:pt x="128700" y="651365"/>
                </a:lnTo>
                <a:lnTo>
                  <a:pt x="147743" y="688198"/>
                </a:lnTo>
                <a:lnTo>
                  <a:pt x="168099" y="723786"/>
                </a:lnTo>
                <a:lnTo>
                  <a:pt x="189768" y="758137"/>
                </a:lnTo>
                <a:lnTo>
                  <a:pt x="212750" y="791260"/>
                </a:lnTo>
                <a:lnTo>
                  <a:pt x="237045" y="823164"/>
                </a:lnTo>
                <a:lnTo>
                  <a:pt x="262654" y="853858"/>
                </a:lnTo>
                <a:lnTo>
                  <a:pt x="289576" y="883349"/>
                </a:lnTo>
                <a:lnTo>
                  <a:pt x="317812" y="911648"/>
                </a:lnTo>
                <a:lnTo>
                  <a:pt x="347360" y="938763"/>
                </a:lnTo>
                <a:lnTo>
                  <a:pt x="378222" y="964703"/>
                </a:lnTo>
                <a:lnTo>
                  <a:pt x="410398" y="989476"/>
                </a:lnTo>
                <a:lnTo>
                  <a:pt x="443886" y="1013091"/>
                </a:lnTo>
                <a:lnTo>
                  <a:pt x="478688" y="1035558"/>
                </a:lnTo>
                <a:lnTo>
                  <a:pt x="514803" y="1056884"/>
                </a:lnTo>
                <a:lnTo>
                  <a:pt x="552231" y="1077078"/>
                </a:lnTo>
                <a:lnTo>
                  <a:pt x="590973" y="1096151"/>
                </a:lnTo>
                <a:lnTo>
                  <a:pt x="631028" y="1114109"/>
                </a:lnTo>
                <a:lnTo>
                  <a:pt x="672396" y="1130962"/>
                </a:lnTo>
                <a:lnTo>
                  <a:pt x="715077" y="1146719"/>
                </a:lnTo>
                <a:lnTo>
                  <a:pt x="759072" y="1161389"/>
                </a:lnTo>
                <a:lnTo>
                  <a:pt x="804380" y="1174979"/>
                </a:lnTo>
                <a:lnTo>
                  <a:pt x="851001" y="1187500"/>
                </a:lnTo>
                <a:lnTo>
                  <a:pt x="898936" y="1198960"/>
                </a:lnTo>
                <a:lnTo>
                  <a:pt x="948183" y="1209367"/>
                </a:lnTo>
                <a:lnTo>
                  <a:pt x="998744" y="1218731"/>
                </a:lnTo>
                <a:lnTo>
                  <a:pt x="1050619" y="1227060"/>
                </a:lnTo>
                <a:lnTo>
                  <a:pt x="1103806" y="1234363"/>
                </a:lnTo>
                <a:lnTo>
                  <a:pt x="1158307" y="1240648"/>
                </a:lnTo>
                <a:lnTo>
                  <a:pt x="1214121" y="1245926"/>
                </a:lnTo>
                <a:lnTo>
                  <a:pt x="1271249" y="1250203"/>
                </a:lnTo>
                <a:lnTo>
                  <a:pt x="1329689" y="12534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65170" y="554355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3809" y="0"/>
                </a:moveTo>
                <a:lnTo>
                  <a:pt x="0" y="107950"/>
                </a:lnTo>
                <a:lnTo>
                  <a:pt x="163829" y="5715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2599689" y="49276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00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01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868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20840" y="2400300"/>
            <a:ext cx="1616710" cy="1102360"/>
          </a:xfrm>
          <a:custGeom>
            <a:avLst/>
            <a:gdLst/>
            <a:ahLst/>
            <a:cxnLst/>
            <a:rect l="l" t="t" r="r" b="b"/>
            <a:pathLst>
              <a:path w="1616709" h="1102360">
                <a:moveTo>
                  <a:pt x="0" y="0"/>
                </a:moveTo>
                <a:lnTo>
                  <a:pt x="66832" y="479"/>
                </a:lnTo>
                <a:lnTo>
                  <a:pt x="132081" y="1918"/>
                </a:lnTo>
                <a:lnTo>
                  <a:pt x="195759" y="4315"/>
                </a:lnTo>
                <a:lnTo>
                  <a:pt x="257876" y="7671"/>
                </a:lnTo>
                <a:lnTo>
                  <a:pt x="318445" y="11986"/>
                </a:lnTo>
                <a:lnTo>
                  <a:pt x="377475" y="17259"/>
                </a:lnTo>
                <a:lnTo>
                  <a:pt x="434978" y="23490"/>
                </a:lnTo>
                <a:lnTo>
                  <a:pt x="490966" y="30679"/>
                </a:lnTo>
                <a:lnTo>
                  <a:pt x="545450" y="38827"/>
                </a:lnTo>
                <a:lnTo>
                  <a:pt x="598441" y="47932"/>
                </a:lnTo>
                <a:lnTo>
                  <a:pt x="649949" y="57995"/>
                </a:lnTo>
                <a:lnTo>
                  <a:pt x="699988" y="69016"/>
                </a:lnTo>
                <a:lnTo>
                  <a:pt x="748567" y="80994"/>
                </a:lnTo>
                <a:lnTo>
                  <a:pt x="795698" y="93930"/>
                </a:lnTo>
                <a:lnTo>
                  <a:pt x="841392" y="107822"/>
                </a:lnTo>
                <a:lnTo>
                  <a:pt x="885660" y="122672"/>
                </a:lnTo>
                <a:lnTo>
                  <a:pt x="928514" y="138479"/>
                </a:lnTo>
                <a:lnTo>
                  <a:pt x="969964" y="155242"/>
                </a:lnTo>
                <a:lnTo>
                  <a:pt x="1010023" y="172962"/>
                </a:lnTo>
                <a:lnTo>
                  <a:pt x="1048701" y="191639"/>
                </a:lnTo>
                <a:lnTo>
                  <a:pt x="1086010" y="211272"/>
                </a:lnTo>
                <a:lnTo>
                  <a:pt x="1121960" y="231861"/>
                </a:lnTo>
                <a:lnTo>
                  <a:pt x="1156563" y="253406"/>
                </a:lnTo>
                <a:lnTo>
                  <a:pt x="1189831" y="275907"/>
                </a:lnTo>
                <a:lnTo>
                  <a:pt x="1221774" y="299364"/>
                </a:lnTo>
                <a:lnTo>
                  <a:pt x="1252403" y="323777"/>
                </a:lnTo>
                <a:lnTo>
                  <a:pt x="1281731" y="349145"/>
                </a:lnTo>
                <a:lnTo>
                  <a:pt x="1309767" y="375468"/>
                </a:lnTo>
                <a:lnTo>
                  <a:pt x="1336524" y="402747"/>
                </a:lnTo>
                <a:lnTo>
                  <a:pt x="1386244" y="460170"/>
                </a:lnTo>
                <a:lnTo>
                  <a:pt x="1430980" y="521412"/>
                </a:lnTo>
                <a:lnTo>
                  <a:pt x="1470822" y="586472"/>
                </a:lnTo>
                <a:lnTo>
                  <a:pt x="1488936" y="620434"/>
                </a:lnTo>
                <a:lnTo>
                  <a:pt x="1505860" y="655350"/>
                </a:lnTo>
                <a:lnTo>
                  <a:pt x="1521605" y="691220"/>
                </a:lnTo>
                <a:lnTo>
                  <a:pt x="1536183" y="728044"/>
                </a:lnTo>
                <a:lnTo>
                  <a:pt x="1549605" y="765821"/>
                </a:lnTo>
                <a:lnTo>
                  <a:pt x="1561882" y="804552"/>
                </a:lnTo>
                <a:lnTo>
                  <a:pt x="1573026" y="844237"/>
                </a:lnTo>
                <a:lnTo>
                  <a:pt x="1583047" y="884875"/>
                </a:lnTo>
                <a:lnTo>
                  <a:pt x="1591957" y="926466"/>
                </a:lnTo>
                <a:lnTo>
                  <a:pt x="1599767" y="969010"/>
                </a:lnTo>
                <a:lnTo>
                  <a:pt x="1606488" y="1012507"/>
                </a:lnTo>
                <a:lnTo>
                  <a:pt x="1612132" y="1056957"/>
                </a:lnTo>
                <a:lnTo>
                  <a:pt x="1616709" y="1102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2940" y="3493770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107950" y="0"/>
                </a:moveTo>
                <a:lnTo>
                  <a:pt x="0" y="3809"/>
                </a:lnTo>
                <a:lnTo>
                  <a:pt x="60959" y="16382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7446009" y="2545079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720840" y="4498340"/>
            <a:ext cx="1616710" cy="1102360"/>
          </a:xfrm>
          <a:custGeom>
            <a:avLst/>
            <a:gdLst/>
            <a:ahLst/>
            <a:cxnLst/>
            <a:rect l="l" t="t" r="r" b="b"/>
            <a:pathLst>
              <a:path w="1616709" h="1102360">
                <a:moveTo>
                  <a:pt x="0" y="1102360"/>
                </a:moveTo>
                <a:lnTo>
                  <a:pt x="66832" y="1101882"/>
                </a:lnTo>
                <a:lnTo>
                  <a:pt x="132081" y="1100448"/>
                </a:lnTo>
                <a:lnTo>
                  <a:pt x="195759" y="1098058"/>
                </a:lnTo>
                <a:lnTo>
                  <a:pt x="257876" y="1094712"/>
                </a:lnTo>
                <a:lnTo>
                  <a:pt x="318445" y="1090410"/>
                </a:lnTo>
                <a:lnTo>
                  <a:pt x="377475" y="1085152"/>
                </a:lnTo>
                <a:lnTo>
                  <a:pt x="434978" y="1078938"/>
                </a:lnTo>
                <a:lnTo>
                  <a:pt x="490966" y="1071768"/>
                </a:lnTo>
                <a:lnTo>
                  <a:pt x="545450" y="1063641"/>
                </a:lnTo>
                <a:lnTo>
                  <a:pt x="598441" y="1054558"/>
                </a:lnTo>
                <a:lnTo>
                  <a:pt x="649949" y="1044518"/>
                </a:lnTo>
                <a:lnTo>
                  <a:pt x="699988" y="1033522"/>
                </a:lnTo>
                <a:lnTo>
                  <a:pt x="748567" y="1021569"/>
                </a:lnTo>
                <a:lnTo>
                  <a:pt x="795698" y="1008659"/>
                </a:lnTo>
                <a:lnTo>
                  <a:pt x="841392" y="994792"/>
                </a:lnTo>
                <a:lnTo>
                  <a:pt x="885660" y="979969"/>
                </a:lnTo>
                <a:lnTo>
                  <a:pt x="928514" y="964189"/>
                </a:lnTo>
                <a:lnTo>
                  <a:pt x="969964" y="947452"/>
                </a:lnTo>
                <a:lnTo>
                  <a:pt x="1010023" y="929758"/>
                </a:lnTo>
                <a:lnTo>
                  <a:pt x="1048701" y="911106"/>
                </a:lnTo>
                <a:lnTo>
                  <a:pt x="1086010" y="891498"/>
                </a:lnTo>
                <a:lnTo>
                  <a:pt x="1121960" y="870932"/>
                </a:lnTo>
                <a:lnTo>
                  <a:pt x="1156563" y="849409"/>
                </a:lnTo>
                <a:lnTo>
                  <a:pt x="1189831" y="826928"/>
                </a:lnTo>
                <a:lnTo>
                  <a:pt x="1221774" y="803490"/>
                </a:lnTo>
                <a:lnTo>
                  <a:pt x="1252403" y="779095"/>
                </a:lnTo>
                <a:lnTo>
                  <a:pt x="1281731" y="753742"/>
                </a:lnTo>
                <a:lnTo>
                  <a:pt x="1309767" y="727431"/>
                </a:lnTo>
                <a:lnTo>
                  <a:pt x="1336524" y="700162"/>
                </a:lnTo>
                <a:lnTo>
                  <a:pt x="1386244" y="642752"/>
                </a:lnTo>
                <a:lnTo>
                  <a:pt x="1430980" y="581510"/>
                </a:lnTo>
                <a:lnTo>
                  <a:pt x="1470822" y="516435"/>
                </a:lnTo>
                <a:lnTo>
                  <a:pt x="1488936" y="482461"/>
                </a:lnTo>
                <a:lnTo>
                  <a:pt x="1505860" y="447528"/>
                </a:lnTo>
                <a:lnTo>
                  <a:pt x="1521605" y="411637"/>
                </a:lnTo>
                <a:lnTo>
                  <a:pt x="1536183" y="374787"/>
                </a:lnTo>
                <a:lnTo>
                  <a:pt x="1549605" y="336979"/>
                </a:lnTo>
                <a:lnTo>
                  <a:pt x="1561882" y="298212"/>
                </a:lnTo>
                <a:lnTo>
                  <a:pt x="1573026" y="258487"/>
                </a:lnTo>
                <a:lnTo>
                  <a:pt x="1583047" y="217803"/>
                </a:lnTo>
                <a:lnTo>
                  <a:pt x="1591957" y="176160"/>
                </a:lnTo>
                <a:lnTo>
                  <a:pt x="1599767" y="133558"/>
                </a:lnTo>
                <a:lnTo>
                  <a:pt x="1606488" y="89998"/>
                </a:lnTo>
                <a:lnTo>
                  <a:pt x="1612132" y="45478"/>
                </a:lnTo>
                <a:lnTo>
                  <a:pt x="1616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82940" y="4343400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60959" y="0"/>
                </a:moveTo>
                <a:lnTo>
                  <a:pt x="0" y="160019"/>
                </a:lnTo>
                <a:lnTo>
                  <a:pt x="107950" y="16383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7446009" y="49276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03620" y="21259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03620" y="2125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52259" y="2674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69580" y="3726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069580" y="37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18219" y="4274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03620" y="5326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03620" y="5326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52259" y="587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4831079" y="6565294"/>
            <a:ext cx="39687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spc="15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90220"/>
            <a:ext cx="671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84520" algn="l"/>
              </a:tabLst>
            </a:pPr>
            <a:r>
              <a:rPr sz="4400" spc="375" dirty="0"/>
              <a:t>Construction</a:t>
            </a:r>
            <a:r>
              <a:rPr sz="4400" spc="440" dirty="0"/>
              <a:t> </a:t>
            </a:r>
            <a:r>
              <a:rPr sz="4400" spc="290" dirty="0"/>
              <a:t>for</a:t>
            </a:r>
            <a:r>
              <a:rPr sz="4400" spc="440" dirty="0"/>
              <a:t> </a:t>
            </a:r>
            <a:r>
              <a:rPr sz="4400" spc="420" dirty="0"/>
              <a:t>R</a:t>
            </a:r>
            <a:r>
              <a:rPr sz="3825" spc="630" baseline="-31590" dirty="0"/>
              <a:t>1	</a:t>
            </a:r>
            <a:r>
              <a:rPr sz="4400" spc="90" dirty="0"/>
              <a:t>|</a:t>
            </a:r>
            <a:r>
              <a:rPr sz="4400" spc="355" dirty="0"/>
              <a:t> </a:t>
            </a:r>
            <a:r>
              <a:rPr sz="4400" spc="400" dirty="0"/>
              <a:t>R</a:t>
            </a:r>
            <a:r>
              <a:rPr sz="3825" spc="600" baseline="-31590" dirty="0"/>
              <a:t>2</a:t>
            </a:r>
            <a:endParaRPr sz="3825" baseline="-31590"/>
          </a:p>
        </p:txBody>
      </p:sp>
      <p:sp>
        <p:nvSpPr>
          <p:cNvPr id="3" name="object 3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5720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30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19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69"/>
                </a:lnTo>
                <a:lnTo>
                  <a:pt x="441960" y="191769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69"/>
                </a:lnTo>
                <a:lnTo>
                  <a:pt x="1212380" y="191769"/>
                </a:lnTo>
                <a:lnTo>
                  <a:pt x="1203189" y="144785"/>
                </a:lnTo>
                <a:lnTo>
                  <a:pt x="1196102" y="125730"/>
                </a:lnTo>
                <a:lnTo>
                  <a:pt x="711200" y="125730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30"/>
                </a:lnTo>
                <a:lnTo>
                  <a:pt x="1196102" y="125730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8006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69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30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19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30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20" y="53301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49923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49263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70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6690" y="4885690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520" y="5001259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53670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900" y="56489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7640" y="60871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49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509" y="61810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60934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0709" y="57365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19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39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80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60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5257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292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57800" y="548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4800" y="56007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66640" y="55460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8640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322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0059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9689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3372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70550" y="56007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0610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4294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7977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16600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53429" y="5600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72479" y="55473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3657600" y="0"/>
                </a:moveTo>
                <a:lnTo>
                  <a:pt x="0" y="0"/>
                </a:lnTo>
                <a:lnTo>
                  <a:pt x="0" y="2514600"/>
                </a:lnTo>
                <a:lnTo>
                  <a:pt x="3657600" y="25146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00400" y="1371600"/>
            <a:ext cx="3657600" cy="2514600"/>
          </a:xfrm>
          <a:custGeom>
            <a:avLst/>
            <a:gdLst/>
            <a:ahLst/>
            <a:cxnLst/>
            <a:rect l="l" t="t" r="r" b="b"/>
            <a:pathLst>
              <a:path w="3657600" h="2514600">
                <a:moveTo>
                  <a:pt x="1828800" y="2514600"/>
                </a:moveTo>
                <a:lnTo>
                  <a:pt x="0" y="2514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14600"/>
                </a:lnTo>
                <a:lnTo>
                  <a:pt x="1828800" y="2514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805679" y="3331209"/>
            <a:ext cx="44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baseline="-32986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2400" baseline="-32986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39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69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79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43400" y="16002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79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69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39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65320" y="2129789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85359" y="17919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44440" y="17259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66690" y="16852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57520" y="18008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21020" y="21666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22900" y="2448560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47640" y="28867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42509" y="2980689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69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27550" y="2893060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69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10709" y="2536189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43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15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29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29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3504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3504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2084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292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57800" y="228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24003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66640" y="234568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8640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2322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0059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689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3372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70550" y="24003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0610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294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7977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16600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53429" y="24003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2479" y="23469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00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860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5800" y="400050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7639" y="3947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908050" y="35826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943100" y="240411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1253489"/>
                </a:moveTo>
                <a:lnTo>
                  <a:pt x="656" y="1198298"/>
                </a:lnTo>
                <a:lnTo>
                  <a:pt x="2626" y="1144479"/>
                </a:lnTo>
                <a:lnTo>
                  <a:pt x="5909" y="1092023"/>
                </a:lnTo>
                <a:lnTo>
                  <a:pt x="10506" y="1040921"/>
                </a:lnTo>
                <a:lnTo>
                  <a:pt x="16415" y="991164"/>
                </a:lnTo>
                <a:lnTo>
                  <a:pt x="23638" y="942743"/>
                </a:lnTo>
                <a:lnTo>
                  <a:pt x="32175" y="895648"/>
                </a:lnTo>
                <a:lnTo>
                  <a:pt x="42024" y="849871"/>
                </a:lnTo>
                <a:lnTo>
                  <a:pt x="53187" y="805403"/>
                </a:lnTo>
                <a:lnTo>
                  <a:pt x="65663" y="762235"/>
                </a:lnTo>
                <a:lnTo>
                  <a:pt x="79453" y="720357"/>
                </a:lnTo>
                <a:lnTo>
                  <a:pt x="94555" y="679761"/>
                </a:lnTo>
                <a:lnTo>
                  <a:pt x="110971" y="640438"/>
                </a:lnTo>
                <a:lnTo>
                  <a:pt x="128700" y="602378"/>
                </a:lnTo>
                <a:lnTo>
                  <a:pt x="147743" y="565573"/>
                </a:lnTo>
                <a:lnTo>
                  <a:pt x="168099" y="530013"/>
                </a:lnTo>
                <a:lnTo>
                  <a:pt x="189768" y="495690"/>
                </a:lnTo>
                <a:lnTo>
                  <a:pt x="212750" y="462594"/>
                </a:lnTo>
                <a:lnTo>
                  <a:pt x="237045" y="430717"/>
                </a:lnTo>
                <a:lnTo>
                  <a:pt x="262654" y="400049"/>
                </a:lnTo>
                <a:lnTo>
                  <a:pt x="289576" y="370582"/>
                </a:lnTo>
                <a:lnTo>
                  <a:pt x="317812" y="342306"/>
                </a:lnTo>
                <a:lnTo>
                  <a:pt x="347360" y="315212"/>
                </a:lnTo>
                <a:lnTo>
                  <a:pt x="378222" y="289292"/>
                </a:lnTo>
                <a:lnTo>
                  <a:pt x="410398" y="264536"/>
                </a:lnTo>
                <a:lnTo>
                  <a:pt x="443886" y="240935"/>
                </a:lnTo>
                <a:lnTo>
                  <a:pt x="478688" y="218480"/>
                </a:lnTo>
                <a:lnTo>
                  <a:pt x="514803" y="197163"/>
                </a:lnTo>
                <a:lnTo>
                  <a:pt x="552231" y="176973"/>
                </a:lnTo>
                <a:lnTo>
                  <a:pt x="590973" y="157903"/>
                </a:lnTo>
                <a:lnTo>
                  <a:pt x="631028" y="139943"/>
                </a:lnTo>
                <a:lnTo>
                  <a:pt x="672396" y="123083"/>
                </a:lnTo>
                <a:lnTo>
                  <a:pt x="715077" y="107316"/>
                </a:lnTo>
                <a:lnTo>
                  <a:pt x="759072" y="92632"/>
                </a:lnTo>
                <a:lnTo>
                  <a:pt x="804380" y="79022"/>
                </a:lnTo>
                <a:lnTo>
                  <a:pt x="851001" y="66476"/>
                </a:lnTo>
                <a:lnTo>
                  <a:pt x="898936" y="54987"/>
                </a:lnTo>
                <a:lnTo>
                  <a:pt x="948183" y="44544"/>
                </a:lnTo>
                <a:lnTo>
                  <a:pt x="998744" y="35140"/>
                </a:lnTo>
                <a:lnTo>
                  <a:pt x="1050619" y="26764"/>
                </a:lnTo>
                <a:lnTo>
                  <a:pt x="1103806" y="19407"/>
                </a:lnTo>
                <a:lnTo>
                  <a:pt x="1158307" y="13062"/>
                </a:lnTo>
                <a:lnTo>
                  <a:pt x="1214121" y="7718"/>
                </a:lnTo>
                <a:lnTo>
                  <a:pt x="1271249" y="3367"/>
                </a:lnTo>
                <a:lnTo>
                  <a:pt x="1329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65170" y="23507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0" y="0"/>
                </a:moveTo>
                <a:lnTo>
                  <a:pt x="3809" y="107950"/>
                </a:lnTo>
                <a:lnTo>
                  <a:pt x="16382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599689" y="2545079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943100" y="4343400"/>
            <a:ext cx="1329690" cy="1253490"/>
          </a:xfrm>
          <a:custGeom>
            <a:avLst/>
            <a:gdLst/>
            <a:ahLst/>
            <a:cxnLst/>
            <a:rect l="l" t="t" r="r" b="b"/>
            <a:pathLst>
              <a:path w="1329689" h="1253489">
                <a:moveTo>
                  <a:pt x="0" y="0"/>
                </a:moveTo>
                <a:lnTo>
                  <a:pt x="656" y="55192"/>
                </a:lnTo>
                <a:lnTo>
                  <a:pt x="2626" y="109017"/>
                </a:lnTo>
                <a:lnTo>
                  <a:pt x="5909" y="161481"/>
                </a:lnTo>
                <a:lnTo>
                  <a:pt x="10506" y="212595"/>
                </a:lnTo>
                <a:lnTo>
                  <a:pt x="16415" y="262367"/>
                </a:lnTo>
                <a:lnTo>
                  <a:pt x="23638" y="310805"/>
                </a:lnTo>
                <a:lnTo>
                  <a:pt x="32175" y="357919"/>
                </a:lnTo>
                <a:lnTo>
                  <a:pt x="42024" y="403717"/>
                </a:lnTo>
                <a:lnTo>
                  <a:pt x="53187" y="448208"/>
                </a:lnTo>
                <a:lnTo>
                  <a:pt x="65663" y="491401"/>
                </a:lnTo>
                <a:lnTo>
                  <a:pt x="79453" y="533304"/>
                </a:lnTo>
                <a:lnTo>
                  <a:pt x="94555" y="573927"/>
                </a:lnTo>
                <a:lnTo>
                  <a:pt x="110971" y="613277"/>
                </a:lnTo>
                <a:lnTo>
                  <a:pt x="128700" y="651365"/>
                </a:lnTo>
                <a:lnTo>
                  <a:pt x="147743" y="688198"/>
                </a:lnTo>
                <a:lnTo>
                  <a:pt x="168099" y="723786"/>
                </a:lnTo>
                <a:lnTo>
                  <a:pt x="189768" y="758137"/>
                </a:lnTo>
                <a:lnTo>
                  <a:pt x="212750" y="791260"/>
                </a:lnTo>
                <a:lnTo>
                  <a:pt x="237045" y="823164"/>
                </a:lnTo>
                <a:lnTo>
                  <a:pt x="262654" y="853858"/>
                </a:lnTo>
                <a:lnTo>
                  <a:pt x="289576" y="883349"/>
                </a:lnTo>
                <a:lnTo>
                  <a:pt x="317812" y="911648"/>
                </a:lnTo>
                <a:lnTo>
                  <a:pt x="347360" y="938763"/>
                </a:lnTo>
                <a:lnTo>
                  <a:pt x="378222" y="964703"/>
                </a:lnTo>
                <a:lnTo>
                  <a:pt x="410398" y="989476"/>
                </a:lnTo>
                <a:lnTo>
                  <a:pt x="443886" y="1013091"/>
                </a:lnTo>
                <a:lnTo>
                  <a:pt x="478688" y="1035558"/>
                </a:lnTo>
                <a:lnTo>
                  <a:pt x="514803" y="1056884"/>
                </a:lnTo>
                <a:lnTo>
                  <a:pt x="552231" y="1077078"/>
                </a:lnTo>
                <a:lnTo>
                  <a:pt x="590973" y="1096151"/>
                </a:lnTo>
                <a:lnTo>
                  <a:pt x="631028" y="1114109"/>
                </a:lnTo>
                <a:lnTo>
                  <a:pt x="672396" y="1130962"/>
                </a:lnTo>
                <a:lnTo>
                  <a:pt x="715077" y="1146719"/>
                </a:lnTo>
                <a:lnTo>
                  <a:pt x="759072" y="1161389"/>
                </a:lnTo>
                <a:lnTo>
                  <a:pt x="804380" y="1174979"/>
                </a:lnTo>
                <a:lnTo>
                  <a:pt x="851001" y="1187500"/>
                </a:lnTo>
                <a:lnTo>
                  <a:pt x="898936" y="1198960"/>
                </a:lnTo>
                <a:lnTo>
                  <a:pt x="948183" y="1209367"/>
                </a:lnTo>
                <a:lnTo>
                  <a:pt x="998744" y="1218731"/>
                </a:lnTo>
                <a:lnTo>
                  <a:pt x="1050619" y="1227060"/>
                </a:lnTo>
                <a:lnTo>
                  <a:pt x="1103806" y="1234363"/>
                </a:lnTo>
                <a:lnTo>
                  <a:pt x="1158307" y="1240648"/>
                </a:lnTo>
                <a:lnTo>
                  <a:pt x="1214121" y="1245926"/>
                </a:lnTo>
                <a:lnTo>
                  <a:pt x="1271249" y="1250203"/>
                </a:lnTo>
                <a:lnTo>
                  <a:pt x="1329689" y="12534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65170" y="554355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3809" y="0"/>
                </a:moveTo>
                <a:lnTo>
                  <a:pt x="0" y="107950"/>
                </a:lnTo>
                <a:lnTo>
                  <a:pt x="163829" y="5715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2599689" y="49276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00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01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868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20840" y="2400300"/>
            <a:ext cx="1616710" cy="1102360"/>
          </a:xfrm>
          <a:custGeom>
            <a:avLst/>
            <a:gdLst/>
            <a:ahLst/>
            <a:cxnLst/>
            <a:rect l="l" t="t" r="r" b="b"/>
            <a:pathLst>
              <a:path w="1616709" h="1102360">
                <a:moveTo>
                  <a:pt x="0" y="0"/>
                </a:moveTo>
                <a:lnTo>
                  <a:pt x="66832" y="479"/>
                </a:lnTo>
                <a:lnTo>
                  <a:pt x="132081" y="1918"/>
                </a:lnTo>
                <a:lnTo>
                  <a:pt x="195759" y="4315"/>
                </a:lnTo>
                <a:lnTo>
                  <a:pt x="257876" y="7671"/>
                </a:lnTo>
                <a:lnTo>
                  <a:pt x="318445" y="11986"/>
                </a:lnTo>
                <a:lnTo>
                  <a:pt x="377475" y="17259"/>
                </a:lnTo>
                <a:lnTo>
                  <a:pt x="434978" y="23490"/>
                </a:lnTo>
                <a:lnTo>
                  <a:pt x="490966" y="30679"/>
                </a:lnTo>
                <a:lnTo>
                  <a:pt x="545450" y="38827"/>
                </a:lnTo>
                <a:lnTo>
                  <a:pt x="598441" y="47932"/>
                </a:lnTo>
                <a:lnTo>
                  <a:pt x="649949" y="57995"/>
                </a:lnTo>
                <a:lnTo>
                  <a:pt x="699988" y="69016"/>
                </a:lnTo>
                <a:lnTo>
                  <a:pt x="748567" y="80994"/>
                </a:lnTo>
                <a:lnTo>
                  <a:pt x="795698" y="93930"/>
                </a:lnTo>
                <a:lnTo>
                  <a:pt x="841392" y="107822"/>
                </a:lnTo>
                <a:lnTo>
                  <a:pt x="885660" y="122672"/>
                </a:lnTo>
                <a:lnTo>
                  <a:pt x="928514" y="138479"/>
                </a:lnTo>
                <a:lnTo>
                  <a:pt x="969964" y="155242"/>
                </a:lnTo>
                <a:lnTo>
                  <a:pt x="1010023" y="172962"/>
                </a:lnTo>
                <a:lnTo>
                  <a:pt x="1048701" y="191639"/>
                </a:lnTo>
                <a:lnTo>
                  <a:pt x="1086010" y="211272"/>
                </a:lnTo>
                <a:lnTo>
                  <a:pt x="1121960" y="231861"/>
                </a:lnTo>
                <a:lnTo>
                  <a:pt x="1156563" y="253406"/>
                </a:lnTo>
                <a:lnTo>
                  <a:pt x="1189831" y="275907"/>
                </a:lnTo>
                <a:lnTo>
                  <a:pt x="1221774" y="299364"/>
                </a:lnTo>
                <a:lnTo>
                  <a:pt x="1252403" y="323777"/>
                </a:lnTo>
                <a:lnTo>
                  <a:pt x="1281731" y="349145"/>
                </a:lnTo>
                <a:lnTo>
                  <a:pt x="1309767" y="375468"/>
                </a:lnTo>
                <a:lnTo>
                  <a:pt x="1336524" y="402747"/>
                </a:lnTo>
                <a:lnTo>
                  <a:pt x="1386244" y="460170"/>
                </a:lnTo>
                <a:lnTo>
                  <a:pt x="1430980" y="521412"/>
                </a:lnTo>
                <a:lnTo>
                  <a:pt x="1470822" y="586472"/>
                </a:lnTo>
                <a:lnTo>
                  <a:pt x="1488936" y="620434"/>
                </a:lnTo>
                <a:lnTo>
                  <a:pt x="1505860" y="655350"/>
                </a:lnTo>
                <a:lnTo>
                  <a:pt x="1521605" y="691220"/>
                </a:lnTo>
                <a:lnTo>
                  <a:pt x="1536183" y="728044"/>
                </a:lnTo>
                <a:lnTo>
                  <a:pt x="1549605" y="765821"/>
                </a:lnTo>
                <a:lnTo>
                  <a:pt x="1561882" y="804552"/>
                </a:lnTo>
                <a:lnTo>
                  <a:pt x="1573026" y="844237"/>
                </a:lnTo>
                <a:lnTo>
                  <a:pt x="1583047" y="884875"/>
                </a:lnTo>
                <a:lnTo>
                  <a:pt x="1591957" y="926466"/>
                </a:lnTo>
                <a:lnTo>
                  <a:pt x="1599767" y="969010"/>
                </a:lnTo>
                <a:lnTo>
                  <a:pt x="1606488" y="1012507"/>
                </a:lnTo>
                <a:lnTo>
                  <a:pt x="1612132" y="1056957"/>
                </a:lnTo>
                <a:lnTo>
                  <a:pt x="1616709" y="1102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2940" y="3493770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107950" y="0"/>
                </a:moveTo>
                <a:lnTo>
                  <a:pt x="0" y="3809"/>
                </a:lnTo>
                <a:lnTo>
                  <a:pt x="60959" y="16382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7446009" y="2545079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720840" y="4498340"/>
            <a:ext cx="1616710" cy="1102360"/>
          </a:xfrm>
          <a:custGeom>
            <a:avLst/>
            <a:gdLst/>
            <a:ahLst/>
            <a:cxnLst/>
            <a:rect l="l" t="t" r="r" b="b"/>
            <a:pathLst>
              <a:path w="1616709" h="1102360">
                <a:moveTo>
                  <a:pt x="0" y="1102360"/>
                </a:moveTo>
                <a:lnTo>
                  <a:pt x="66832" y="1101882"/>
                </a:lnTo>
                <a:lnTo>
                  <a:pt x="132081" y="1100448"/>
                </a:lnTo>
                <a:lnTo>
                  <a:pt x="195759" y="1098058"/>
                </a:lnTo>
                <a:lnTo>
                  <a:pt x="257876" y="1094712"/>
                </a:lnTo>
                <a:lnTo>
                  <a:pt x="318445" y="1090410"/>
                </a:lnTo>
                <a:lnTo>
                  <a:pt x="377475" y="1085152"/>
                </a:lnTo>
                <a:lnTo>
                  <a:pt x="434978" y="1078938"/>
                </a:lnTo>
                <a:lnTo>
                  <a:pt x="490966" y="1071768"/>
                </a:lnTo>
                <a:lnTo>
                  <a:pt x="545450" y="1063641"/>
                </a:lnTo>
                <a:lnTo>
                  <a:pt x="598441" y="1054558"/>
                </a:lnTo>
                <a:lnTo>
                  <a:pt x="649949" y="1044518"/>
                </a:lnTo>
                <a:lnTo>
                  <a:pt x="699988" y="1033522"/>
                </a:lnTo>
                <a:lnTo>
                  <a:pt x="748567" y="1021569"/>
                </a:lnTo>
                <a:lnTo>
                  <a:pt x="795698" y="1008659"/>
                </a:lnTo>
                <a:lnTo>
                  <a:pt x="841392" y="994792"/>
                </a:lnTo>
                <a:lnTo>
                  <a:pt x="885660" y="979969"/>
                </a:lnTo>
                <a:lnTo>
                  <a:pt x="928514" y="964189"/>
                </a:lnTo>
                <a:lnTo>
                  <a:pt x="969964" y="947452"/>
                </a:lnTo>
                <a:lnTo>
                  <a:pt x="1010023" y="929758"/>
                </a:lnTo>
                <a:lnTo>
                  <a:pt x="1048701" y="911106"/>
                </a:lnTo>
                <a:lnTo>
                  <a:pt x="1086010" y="891498"/>
                </a:lnTo>
                <a:lnTo>
                  <a:pt x="1121960" y="870932"/>
                </a:lnTo>
                <a:lnTo>
                  <a:pt x="1156563" y="849409"/>
                </a:lnTo>
                <a:lnTo>
                  <a:pt x="1189831" y="826928"/>
                </a:lnTo>
                <a:lnTo>
                  <a:pt x="1221774" y="803490"/>
                </a:lnTo>
                <a:lnTo>
                  <a:pt x="1252403" y="779095"/>
                </a:lnTo>
                <a:lnTo>
                  <a:pt x="1281731" y="753742"/>
                </a:lnTo>
                <a:lnTo>
                  <a:pt x="1309767" y="727431"/>
                </a:lnTo>
                <a:lnTo>
                  <a:pt x="1336524" y="700162"/>
                </a:lnTo>
                <a:lnTo>
                  <a:pt x="1386244" y="642752"/>
                </a:lnTo>
                <a:lnTo>
                  <a:pt x="1430980" y="581510"/>
                </a:lnTo>
                <a:lnTo>
                  <a:pt x="1470822" y="516435"/>
                </a:lnTo>
                <a:lnTo>
                  <a:pt x="1488936" y="482461"/>
                </a:lnTo>
                <a:lnTo>
                  <a:pt x="1505860" y="447528"/>
                </a:lnTo>
                <a:lnTo>
                  <a:pt x="1521605" y="411637"/>
                </a:lnTo>
                <a:lnTo>
                  <a:pt x="1536183" y="374787"/>
                </a:lnTo>
                <a:lnTo>
                  <a:pt x="1549605" y="336979"/>
                </a:lnTo>
                <a:lnTo>
                  <a:pt x="1561882" y="298212"/>
                </a:lnTo>
                <a:lnTo>
                  <a:pt x="1573026" y="258487"/>
                </a:lnTo>
                <a:lnTo>
                  <a:pt x="1583047" y="217803"/>
                </a:lnTo>
                <a:lnTo>
                  <a:pt x="1591957" y="176160"/>
                </a:lnTo>
                <a:lnTo>
                  <a:pt x="1599767" y="133558"/>
                </a:lnTo>
                <a:lnTo>
                  <a:pt x="1606488" y="89998"/>
                </a:lnTo>
                <a:lnTo>
                  <a:pt x="1612132" y="45478"/>
                </a:lnTo>
                <a:lnTo>
                  <a:pt x="1616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82940" y="4343400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60959" y="0"/>
                </a:moveTo>
                <a:lnTo>
                  <a:pt x="0" y="160019"/>
                </a:lnTo>
                <a:lnTo>
                  <a:pt x="107950" y="16383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7446009" y="49276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8069580" y="3726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69580" y="37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18219" y="4274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831079" y="6565294"/>
            <a:ext cx="39687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400" spc="15" baseline="-32986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2400" baseline="-32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3657600" y="0"/>
                </a:moveTo>
                <a:lnTo>
                  <a:pt x="0" y="0"/>
                </a:lnTo>
                <a:lnTo>
                  <a:pt x="0" y="2971800"/>
                </a:lnTo>
                <a:lnTo>
                  <a:pt x="3657600" y="2971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18288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971800"/>
                </a:lnTo>
                <a:lnTo>
                  <a:pt x="1828800" y="2971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4517390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29718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29718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5320" y="35013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359" y="31635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4440" y="30975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6690" y="30568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7520" y="31724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1020" y="35382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2900" y="38201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7640" y="42583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2509" y="43522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27550" y="42646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0709" y="39077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148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504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2084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3620" y="34975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3620" y="34975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03620" y="3497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52259" y="4046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9200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57800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4800" y="37719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6640" y="37172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8640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23229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60059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689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3372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7055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061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4294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7977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1660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342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72479" y="37185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38417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60090" y="37719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29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448560" y="35826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3657600" y="0"/>
                </a:moveTo>
                <a:lnTo>
                  <a:pt x="0" y="0"/>
                </a:lnTo>
                <a:lnTo>
                  <a:pt x="0" y="2971800"/>
                </a:lnTo>
                <a:lnTo>
                  <a:pt x="3657600" y="2971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18288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971800"/>
                </a:lnTo>
                <a:lnTo>
                  <a:pt x="1828800" y="2971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4517390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29718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877187" y="1445260"/>
                </a:moveTo>
                <a:lnTo>
                  <a:pt x="520700" y="1445260"/>
                </a:lnTo>
                <a:lnTo>
                  <a:pt x="547969" y="1497949"/>
                </a:lnTo>
                <a:lnTo>
                  <a:pt x="580359" y="1540946"/>
                </a:lnTo>
                <a:lnTo>
                  <a:pt x="616894" y="1573093"/>
                </a:lnTo>
                <a:lnTo>
                  <a:pt x="656600" y="1593230"/>
                </a:lnTo>
                <a:lnTo>
                  <a:pt x="698500" y="1600200"/>
                </a:lnTo>
                <a:lnTo>
                  <a:pt x="738088" y="1594223"/>
                </a:lnTo>
                <a:lnTo>
                  <a:pt x="775721" y="1576962"/>
                </a:lnTo>
                <a:lnTo>
                  <a:pt x="810533" y="1549414"/>
                </a:lnTo>
                <a:lnTo>
                  <a:pt x="841658" y="1512581"/>
                </a:lnTo>
                <a:lnTo>
                  <a:pt x="868228" y="1467460"/>
                </a:lnTo>
                <a:lnTo>
                  <a:pt x="877187" y="1445260"/>
                </a:lnTo>
                <a:close/>
              </a:path>
              <a:path w="1371600" h="1600200">
                <a:moveTo>
                  <a:pt x="334010" y="146050"/>
                </a:moveTo>
                <a:lnTo>
                  <a:pt x="270338" y="163503"/>
                </a:lnTo>
                <a:lnTo>
                  <a:pt x="211681" y="211620"/>
                </a:lnTo>
                <a:lnTo>
                  <a:pt x="185879" y="245188"/>
                </a:lnTo>
                <a:lnTo>
                  <a:pt x="163307" y="284034"/>
                </a:lnTo>
                <a:lnTo>
                  <a:pt x="144621" y="327363"/>
                </a:lnTo>
                <a:lnTo>
                  <a:pt x="130481" y="374379"/>
                </a:lnTo>
                <a:lnTo>
                  <a:pt x="121545" y="424285"/>
                </a:lnTo>
                <a:lnTo>
                  <a:pt x="118472" y="476288"/>
                </a:lnTo>
                <a:lnTo>
                  <a:pt x="121920" y="529589"/>
                </a:lnTo>
                <a:lnTo>
                  <a:pt x="89076" y="542425"/>
                </a:lnTo>
                <a:lnTo>
                  <a:pt x="59831" y="567078"/>
                </a:lnTo>
                <a:lnTo>
                  <a:pt x="35242" y="601821"/>
                </a:lnTo>
                <a:lnTo>
                  <a:pt x="16368" y="644924"/>
                </a:lnTo>
                <a:lnTo>
                  <a:pt x="4268" y="694660"/>
                </a:lnTo>
                <a:lnTo>
                  <a:pt x="0" y="749300"/>
                </a:lnTo>
                <a:lnTo>
                  <a:pt x="4445" y="807759"/>
                </a:lnTo>
                <a:lnTo>
                  <a:pt x="17462" y="859789"/>
                </a:lnTo>
                <a:lnTo>
                  <a:pt x="38576" y="903247"/>
                </a:lnTo>
                <a:lnTo>
                  <a:pt x="67310" y="935989"/>
                </a:lnTo>
                <a:lnTo>
                  <a:pt x="51375" y="969228"/>
                </a:lnTo>
                <a:lnTo>
                  <a:pt x="39846" y="1005681"/>
                </a:lnTo>
                <a:lnTo>
                  <a:pt x="32841" y="1044753"/>
                </a:lnTo>
                <a:lnTo>
                  <a:pt x="30479" y="1085850"/>
                </a:lnTo>
                <a:lnTo>
                  <a:pt x="33660" y="1136279"/>
                </a:lnTo>
                <a:lnTo>
                  <a:pt x="43172" y="1182310"/>
                </a:lnTo>
                <a:lnTo>
                  <a:pt x="58971" y="1222810"/>
                </a:lnTo>
                <a:lnTo>
                  <a:pt x="81013" y="1256644"/>
                </a:lnTo>
                <a:lnTo>
                  <a:pt x="109253" y="1282681"/>
                </a:lnTo>
                <a:lnTo>
                  <a:pt x="143646" y="1299787"/>
                </a:lnTo>
                <a:lnTo>
                  <a:pt x="184150" y="1306829"/>
                </a:lnTo>
                <a:lnTo>
                  <a:pt x="208238" y="1363650"/>
                </a:lnTo>
                <a:lnTo>
                  <a:pt x="238007" y="1411722"/>
                </a:lnTo>
                <a:lnTo>
                  <a:pt x="272573" y="1450340"/>
                </a:lnTo>
                <a:lnTo>
                  <a:pt x="311055" y="1478797"/>
                </a:lnTo>
                <a:lnTo>
                  <a:pt x="352571" y="1496389"/>
                </a:lnTo>
                <a:lnTo>
                  <a:pt x="396239" y="1502410"/>
                </a:lnTo>
                <a:lnTo>
                  <a:pt x="456049" y="1498480"/>
                </a:lnTo>
                <a:lnTo>
                  <a:pt x="485139" y="1487170"/>
                </a:lnTo>
                <a:lnTo>
                  <a:pt x="500895" y="1469191"/>
                </a:lnTo>
                <a:lnTo>
                  <a:pt x="520700" y="1445260"/>
                </a:lnTo>
                <a:lnTo>
                  <a:pt x="877187" y="1445260"/>
                </a:lnTo>
                <a:lnTo>
                  <a:pt x="889377" y="1415053"/>
                </a:lnTo>
                <a:lnTo>
                  <a:pt x="904239" y="1356360"/>
                </a:lnTo>
                <a:lnTo>
                  <a:pt x="1100522" y="1356360"/>
                </a:lnTo>
                <a:lnTo>
                  <a:pt x="1131570" y="1317625"/>
                </a:lnTo>
                <a:lnTo>
                  <a:pt x="1153834" y="1274707"/>
                </a:lnTo>
                <a:lnTo>
                  <a:pt x="1170622" y="1225272"/>
                </a:lnTo>
                <a:lnTo>
                  <a:pt x="1181219" y="1170419"/>
                </a:lnTo>
                <a:lnTo>
                  <a:pt x="1184910" y="1111250"/>
                </a:lnTo>
                <a:lnTo>
                  <a:pt x="1219074" y="1098955"/>
                </a:lnTo>
                <a:lnTo>
                  <a:pt x="1280160" y="1051089"/>
                </a:lnTo>
                <a:lnTo>
                  <a:pt x="1306140" y="1017001"/>
                </a:lnTo>
                <a:lnTo>
                  <a:pt x="1328451" y="977133"/>
                </a:lnTo>
                <a:lnTo>
                  <a:pt x="1346623" y="932227"/>
                </a:lnTo>
                <a:lnTo>
                  <a:pt x="1360185" y="883024"/>
                </a:lnTo>
                <a:lnTo>
                  <a:pt x="1368668" y="830268"/>
                </a:lnTo>
                <a:lnTo>
                  <a:pt x="1371600" y="774700"/>
                </a:lnTo>
                <a:lnTo>
                  <a:pt x="1368345" y="718939"/>
                </a:lnTo>
                <a:lnTo>
                  <a:pt x="1358900" y="664845"/>
                </a:lnTo>
                <a:lnTo>
                  <a:pt x="1343739" y="613608"/>
                </a:lnTo>
                <a:lnTo>
                  <a:pt x="1323339" y="566420"/>
                </a:lnTo>
                <a:lnTo>
                  <a:pt x="1329809" y="541198"/>
                </a:lnTo>
                <a:lnTo>
                  <a:pt x="1334135" y="515143"/>
                </a:lnTo>
                <a:lnTo>
                  <a:pt x="1336555" y="488374"/>
                </a:lnTo>
                <a:lnTo>
                  <a:pt x="1337310" y="461010"/>
                </a:lnTo>
                <a:lnTo>
                  <a:pt x="1333123" y="401596"/>
                </a:lnTo>
                <a:lnTo>
                  <a:pt x="1321176" y="346380"/>
                </a:lnTo>
                <a:lnTo>
                  <a:pt x="1302385" y="297021"/>
                </a:lnTo>
                <a:lnTo>
                  <a:pt x="1277667" y="255175"/>
                </a:lnTo>
                <a:lnTo>
                  <a:pt x="1247939" y="222502"/>
                </a:lnTo>
                <a:lnTo>
                  <a:pt x="1214120" y="200660"/>
                </a:lnTo>
                <a:lnTo>
                  <a:pt x="1212380" y="191770"/>
                </a:lnTo>
                <a:lnTo>
                  <a:pt x="441960" y="191770"/>
                </a:lnTo>
                <a:lnTo>
                  <a:pt x="417056" y="171946"/>
                </a:lnTo>
                <a:lnTo>
                  <a:pt x="390366" y="157003"/>
                </a:lnTo>
                <a:lnTo>
                  <a:pt x="362485" y="148014"/>
                </a:lnTo>
                <a:lnTo>
                  <a:pt x="334010" y="146050"/>
                </a:lnTo>
                <a:close/>
              </a:path>
              <a:path w="1371600" h="1600200">
                <a:moveTo>
                  <a:pt x="1100522" y="1356360"/>
                </a:moveTo>
                <a:lnTo>
                  <a:pt x="904239" y="1356360"/>
                </a:lnTo>
                <a:lnTo>
                  <a:pt x="926842" y="1375826"/>
                </a:lnTo>
                <a:lnTo>
                  <a:pt x="950753" y="1390173"/>
                </a:lnTo>
                <a:lnTo>
                  <a:pt x="975856" y="1399043"/>
                </a:lnTo>
                <a:lnTo>
                  <a:pt x="1002029" y="1402080"/>
                </a:lnTo>
                <a:lnTo>
                  <a:pt x="1039058" y="1396250"/>
                </a:lnTo>
                <a:lnTo>
                  <a:pt x="1073467" y="1379497"/>
                </a:lnTo>
                <a:lnTo>
                  <a:pt x="1100522" y="1356360"/>
                </a:lnTo>
                <a:close/>
              </a:path>
              <a:path w="1371600" h="1600200">
                <a:moveTo>
                  <a:pt x="593089" y="46989"/>
                </a:moveTo>
                <a:lnTo>
                  <a:pt x="521238" y="72349"/>
                </a:lnTo>
                <a:lnTo>
                  <a:pt x="490037" y="102402"/>
                </a:lnTo>
                <a:lnTo>
                  <a:pt x="463285" y="142575"/>
                </a:lnTo>
                <a:lnTo>
                  <a:pt x="441960" y="191770"/>
                </a:lnTo>
                <a:lnTo>
                  <a:pt x="1212380" y="191770"/>
                </a:lnTo>
                <a:lnTo>
                  <a:pt x="1203189" y="144785"/>
                </a:lnTo>
                <a:lnTo>
                  <a:pt x="1196102" y="125729"/>
                </a:lnTo>
                <a:lnTo>
                  <a:pt x="711200" y="125729"/>
                </a:lnTo>
                <a:lnTo>
                  <a:pt x="685244" y="93602"/>
                </a:lnTo>
                <a:lnTo>
                  <a:pt x="655955" y="69691"/>
                </a:lnTo>
                <a:lnTo>
                  <a:pt x="624760" y="54113"/>
                </a:lnTo>
                <a:lnTo>
                  <a:pt x="593089" y="46989"/>
                </a:lnTo>
                <a:close/>
              </a:path>
              <a:path w="1371600" h="1600200">
                <a:moveTo>
                  <a:pt x="835660" y="0"/>
                </a:moveTo>
                <a:lnTo>
                  <a:pt x="797639" y="8393"/>
                </a:lnTo>
                <a:lnTo>
                  <a:pt x="762952" y="32861"/>
                </a:lnTo>
                <a:lnTo>
                  <a:pt x="733496" y="72349"/>
                </a:lnTo>
                <a:lnTo>
                  <a:pt x="711200" y="125729"/>
                </a:lnTo>
                <a:lnTo>
                  <a:pt x="1196102" y="125729"/>
                </a:lnTo>
                <a:lnTo>
                  <a:pt x="1185098" y="96143"/>
                </a:lnTo>
                <a:lnTo>
                  <a:pt x="1178439" y="85089"/>
                </a:lnTo>
                <a:lnTo>
                  <a:pt x="944879" y="85089"/>
                </a:lnTo>
                <a:lnTo>
                  <a:pt x="923170" y="49827"/>
                </a:lnTo>
                <a:lnTo>
                  <a:pt x="896937" y="23018"/>
                </a:lnTo>
                <a:lnTo>
                  <a:pt x="867370" y="5972"/>
                </a:lnTo>
                <a:lnTo>
                  <a:pt x="835660" y="0"/>
                </a:lnTo>
                <a:close/>
              </a:path>
              <a:path w="1371600" h="1600200">
                <a:moveTo>
                  <a:pt x="1062989" y="0"/>
                </a:moveTo>
                <a:lnTo>
                  <a:pt x="1029176" y="5794"/>
                </a:lnTo>
                <a:lnTo>
                  <a:pt x="997267" y="22542"/>
                </a:lnTo>
                <a:lnTo>
                  <a:pt x="968692" y="49291"/>
                </a:lnTo>
                <a:lnTo>
                  <a:pt x="944879" y="85089"/>
                </a:lnTo>
                <a:lnTo>
                  <a:pt x="1178439" y="85089"/>
                </a:lnTo>
                <a:lnTo>
                  <a:pt x="1160938" y="56038"/>
                </a:lnTo>
                <a:lnTo>
                  <a:pt x="1131805" y="25776"/>
                </a:lnTo>
                <a:lnTo>
                  <a:pt x="1098791" y="6661"/>
                </a:lnTo>
                <a:lnTo>
                  <a:pt x="10629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2971800"/>
            <a:ext cx="1371600" cy="1600200"/>
          </a:xfrm>
          <a:custGeom>
            <a:avLst/>
            <a:gdLst/>
            <a:ahLst/>
            <a:cxnLst/>
            <a:rect l="l" t="t" r="r" b="b"/>
            <a:pathLst>
              <a:path w="1371600" h="1600200">
                <a:moveTo>
                  <a:pt x="121920" y="529589"/>
                </a:moveTo>
                <a:lnTo>
                  <a:pt x="118472" y="476288"/>
                </a:lnTo>
                <a:lnTo>
                  <a:pt x="121545" y="424285"/>
                </a:lnTo>
                <a:lnTo>
                  <a:pt x="130481" y="374379"/>
                </a:lnTo>
                <a:lnTo>
                  <a:pt x="144621" y="327363"/>
                </a:lnTo>
                <a:lnTo>
                  <a:pt x="163307" y="284034"/>
                </a:lnTo>
                <a:lnTo>
                  <a:pt x="185879" y="245188"/>
                </a:lnTo>
                <a:lnTo>
                  <a:pt x="211681" y="211620"/>
                </a:lnTo>
                <a:lnTo>
                  <a:pt x="240053" y="184127"/>
                </a:lnTo>
                <a:lnTo>
                  <a:pt x="301876" y="150546"/>
                </a:lnTo>
                <a:lnTo>
                  <a:pt x="334010" y="146050"/>
                </a:lnTo>
                <a:lnTo>
                  <a:pt x="362485" y="148014"/>
                </a:lnTo>
                <a:lnTo>
                  <a:pt x="390366" y="157003"/>
                </a:lnTo>
                <a:lnTo>
                  <a:pt x="417056" y="171946"/>
                </a:lnTo>
                <a:lnTo>
                  <a:pt x="441960" y="191770"/>
                </a:lnTo>
                <a:lnTo>
                  <a:pt x="463285" y="142575"/>
                </a:lnTo>
                <a:lnTo>
                  <a:pt x="490037" y="102402"/>
                </a:lnTo>
                <a:lnTo>
                  <a:pt x="521238" y="72349"/>
                </a:lnTo>
                <a:lnTo>
                  <a:pt x="555914" y="53512"/>
                </a:lnTo>
                <a:lnTo>
                  <a:pt x="593089" y="46989"/>
                </a:lnTo>
                <a:lnTo>
                  <a:pt x="624760" y="54113"/>
                </a:lnTo>
                <a:lnTo>
                  <a:pt x="655955" y="69691"/>
                </a:lnTo>
                <a:lnTo>
                  <a:pt x="685244" y="93602"/>
                </a:lnTo>
                <a:lnTo>
                  <a:pt x="711200" y="125729"/>
                </a:lnTo>
                <a:lnTo>
                  <a:pt x="733504" y="72330"/>
                </a:lnTo>
                <a:lnTo>
                  <a:pt x="762952" y="32861"/>
                </a:lnTo>
                <a:lnTo>
                  <a:pt x="797639" y="8393"/>
                </a:lnTo>
                <a:lnTo>
                  <a:pt x="835660" y="0"/>
                </a:lnTo>
                <a:lnTo>
                  <a:pt x="867370" y="5972"/>
                </a:lnTo>
                <a:lnTo>
                  <a:pt x="896937" y="23018"/>
                </a:lnTo>
                <a:lnTo>
                  <a:pt x="923170" y="49827"/>
                </a:lnTo>
                <a:lnTo>
                  <a:pt x="944879" y="85089"/>
                </a:lnTo>
                <a:lnTo>
                  <a:pt x="968692" y="49291"/>
                </a:lnTo>
                <a:lnTo>
                  <a:pt x="997267" y="22542"/>
                </a:lnTo>
                <a:lnTo>
                  <a:pt x="1029176" y="5794"/>
                </a:lnTo>
                <a:lnTo>
                  <a:pt x="1062989" y="0"/>
                </a:lnTo>
                <a:lnTo>
                  <a:pt x="1098791" y="6661"/>
                </a:lnTo>
                <a:lnTo>
                  <a:pt x="1131805" y="25776"/>
                </a:lnTo>
                <a:lnTo>
                  <a:pt x="1160938" y="56038"/>
                </a:lnTo>
                <a:lnTo>
                  <a:pt x="1185098" y="96143"/>
                </a:lnTo>
                <a:lnTo>
                  <a:pt x="1203189" y="144785"/>
                </a:lnTo>
                <a:lnTo>
                  <a:pt x="1214120" y="200660"/>
                </a:lnTo>
                <a:lnTo>
                  <a:pt x="1247939" y="222502"/>
                </a:lnTo>
                <a:lnTo>
                  <a:pt x="1277667" y="255175"/>
                </a:lnTo>
                <a:lnTo>
                  <a:pt x="1302385" y="297021"/>
                </a:lnTo>
                <a:lnTo>
                  <a:pt x="1321176" y="346380"/>
                </a:lnTo>
                <a:lnTo>
                  <a:pt x="1333123" y="401596"/>
                </a:lnTo>
                <a:lnTo>
                  <a:pt x="1337310" y="461010"/>
                </a:lnTo>
                <a:lnTo>
                  <a:pt x="1336555" y="488374"/>
                </a:lnTo>
                <a:lnTo>
                  <a:pt x="1334135" y="515143"/>
                </a:lnTo>
                <a:lnTo>
                  <a:pt x="1329809" y="541198"/>
                </a:lnTo>
                <a:lnTo>
                  <a:pt x="1323339" y="566420"/>
                </a:lnTo>
                <a:lnTo>
                  <a:pt x="1343739" y="613608"/>
                </a:lnTo>
                <a:lnTo>
                  <a:pt x="1358900" y="664845"/>
                </a:lnTo>
                <a:lnTo>
                  <a:pt x="1368345" y="718939"/>
                </a:lnTo>
                <a:lnTo>
                  <a:pt x="1371600" y="774700"/>
                </a:lnTo>
                <a:lnTo>
                  <a:pt x="1368668" y="830268"/>
                </a:lnTo>
                <a:lnTo>
                  <a:pt x="1360185" y="883024"/>
                </a:lnTo>
                <a:lnTo>
                  <a:pt x="1346623" y="932227"/>
                </a:lnTo>
                <a:lnTo>
                  <a:pt x="1328451" y="977133"/>
                </a:lnTo>
                <a:lnTo>
                  <a:pt x="1306140" y="1017001"/>
                </a:lnTo>
                <a:lnTo>
                  <a:pt x="1280160" y="1051089"/>
                </a:lnTo>
                <a:lnTo>
                  <a:pt x="1250981" y="1078655"/>
                </a:lnTo>
                <a:lnTo>
                  <a:pt x="1184910" y="1111250"/>
                </a:lnTo>
                <a:lnTo>
                  <a:pt x="1181219" y="1170419"/>
                </a:lnTo>
                <a:lnTo>
                  <a:pt x="1170622" y="1225272"/>
                </a:lnTo>
                <a:lnTo>
                  <a:pt x="1153834" y="1274707"/>
                </a:lnTo>
                <a:lnTo>
                  <a:pt x="1131570" y="1317625"/>
                </a:lnTo>
                <a:lnTo>
                  <a:pt x="1104542" y="1352922"/>
                </a:lnTo>
                <a:lnTo>
                  <a:pt x="1073467" y="1379497"/>
                </a:lnTo>
                <a:lnTo>
                  <a:pt x="1039058" y="1396250"/>
                </a:lnTo>
                <a:lnTo>
                  <a:pt x="1002029" y="1402080"/>
                </a:lnTo>
                <a:lnTo>
                  <a:pt x="975856" y="1399043"/>
                </a:lnTo>
                <a:lnTo>
                  <a:pt x="950753" y="1390173"/>
                </a:lnTo>
                <a:lnTo>
                  <a:pt x="926842" y="1375826"/>
                </a:lnTo>
                <a:lnTo>
                  <a:pt x="904239" y="1356360"/>
                </a:lnTo>
                <a:lnTo>
                  <a:pt x="889377" y="1415053"/>
                </a:lnTo>
                <a:lnTo>
                  <a:pt x="868228" y="1467460"/>
                </a:lnTo>
                <a:lnTo>
                  <a:pt x="841658" y="1512581"/>
                </a:lnTo>
                <a:lnTo>
                  <a:pt x="810533" y="1549414"/>
                </a:lnTo>
                <a:lnTo>
                  <a:pt x="775721" y="1576962"/>
                </a:lnTo>
                <a:lnTo>
                  <a:pt x="738088" y="1594223"/>
                </a:lnTo>
                <a:lnTo>
                  <a:pt x="698500" y="1600200"/>
                </a:lnTo>
                <a:lnTo>
                  <a:pt x="656600" y="1593230"/>
                </a:lnTo>
                <a:lnTo>
                  <a:pt x="616894" y="1573093"/>
                </a:lnTo>
                <a:lnTo>
                  <a:pt x="580359" y="1540946"/>
                </a:lnTo>
                <a:lnTo>
                  <a:pt x="547969" y="1497949"/>
                </a:lnTo>
                <a:lnTo>
                  <a:pt x="520700" y="1445260"/>
                </a:lnTo>
                <a:lnTo>
                  <a:pt x="500895" y="1469191"/>
                </a:lnTo>
                <a:lnTo>
                  <a:pt x="485139" y="1487170"/>
                </a:lnTo>
                <a:lnTo>
                  <a:pt x="456049" y="1498480"/>
                </a:lnTo>
                <a:lnTo>
                  <a:pt x="396239" y="1502410"/>
                </a:lnTo>
                <a:lnTo>
                  <a:pt x="352571" y="1496389"/>
                </a:lnTo>
                <a:lnTo>
                  <a:pt x="311055" y="1478797"/>
                </a:lnTo>
                <a:lnTo>
                  <a:pt x="272573" y="1450340"/>
                </a:lnTo>
                <a:lnTo>
                  <a:pt x="238007" y="1411722"/>
                </a:lnTo>
                <a:lnTo>
                  <a:pt x="208238" y="1363650"/>
                </a:lnTo>
                <a:lnTo>
                  <a:pt x="184150" y="1306829"/>
                </a:lnTo>
                <a:lnTo>
                  <a:pt x="143646" y="1299787"/>
                </a:lnTo>
                <a:lnTo>
                  <a:pt x="109253" y="1282681"/>
                </a:lnTo>
                <a:lnTo>
                  <a:pt x="81013" y="1256644"/>
                </a:lnTo>
                <a:lnTo>
                  <a:pt x="58971" y="1222810"/>
                </a:lnTo>
                <a:lnTo>
                  <a:pt x="43172" y="1182310"/>
                </a:lnTo>
                <a:lnTo>
                  <a:pt x="33660" y="1136279"/>
                </a:lnTo>
                <a:lnTo>
                  <a:pt x="30479" y="1085850"/>
                </a:lnTo>
                <a:lnTo>
                  <a:pt x="32841" y="1044753"/>
                </a:lnTo>
                <a:lnTo>
                  <a:pt x="39846" y="1005681"/>
                </a:lnTo>
                <a:lnTo>
                  <a:pt x="51375" y="969228"/>
                </a:lnTo>
                <a:lnTo>
                  <a:pt x="67310" y="935989"/>
                </a:lnTo>
                <a:lnTo>
                  <a:pt x="38576" y="903247"/>
                </a:lnTo>
                <a:lnTo>
                  <a:pt x="17462" y="859789"/>
                </a:lnTo>
                <a:lnTo>
                  <a:pt x="4445" y="807759"/>
                </a:lnTo>
                <a:lnTo>
                  <a:pt x="0" y="749300"/>
                </a:lnTo>
                <a:lnTo>
                  <a:pt x="4268" y="694660"/>
                </a:lnTo>
                <a:lnTo>
                  <a:pt x="16368" y="644924"/>
                </a:lnTo>
                <a:lnTo>
                  <a:pt x="35242" y="601821"/>
                </a:lnTo>
                <a:lnTo>
                  <a:pt x="59831" y="567078"/>
                </a:lnTo>
                <a:lnTo>
                  <a:pt x="89076" y="542425"/>
                </a:lnTo>
                <a:lnTo>
                  <a:pt x="121920" y="5295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5320" y="3501390"/>
            <a:ext cx="10160" cy="57150"/>
          </a:xfrm>
          <a:custGeom>
            <a:avLst/>
            <a:gdLst/>
            <a:ahLst/>
            <a:cxnLst/>
            <a:rect l="l" t="t" r="r" b="b"/>
            <a:pathLst>
              <a:path w="10160" h="57150">
                <a:moveTo>
                  <a:pt x="0" y="0"/>
                </a:moveTo>
                <a:lnTo>
                  <a:pt x="2301" y="14466"/>
                </a:lnTo>
                <a:lnTo>
                  <a:pt x="5079" y="29051"/>
                </a:lnTo>
                <a:lnTo>
                  <a:pt x="7858" y="43398"/>
                </a:lnTo>
                <a:lnTo>
                  <a:pt x="10159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359" y="3163570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20" h="53339">
                <a:moveTo>
                  <a:pt x="0" y="0"/>
                </a:moveTo>
                <a:lnTo>
                  <a:pt x="11787" y="11370"/>
                </a:lnTo>
                <a:lnTo>
                  <a:pt x="23812" y="24288"/>
                </a:lnTo>
                <a:lnTo>
                  <a:pt x="35361" y="38397"/>
                </a:lnTo>
                <a:lnTo>
                  <a:pt x="45719" y="533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4440" y="3097529"/>
            <a:ext cx="10160" cy="52069"/>
          </a:xfrm>
          <a:custGeom>
            <a:avLst/>
            <a:gdLst/>
            <a:ahLst/>
            <a:cxnLst/>
            <a:rect l="l" t="t" r="r" b="b"/>
            <a:pathLst>
              <a:path w="10160" h="52069">
                <a:moveTo>
                  <a:pt x="10160" y="0"/>
                </a:moveTo>
                <a:lnTo>
                  <a:pt x="6786" y="12065"/>
                </a:lnTo>
                <a:lnTo>
                  <a:pt x="4127" y="25082"/>
                </a:lnTo>
                <a:lnTo>
                  <a:pt x="1944" y="38576"/>
                </a:lnTo>
                <a:lnTo>
                  <a:pt x="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6690" y="3056889"/>
            <a:ext cx="21590" cy="63500"/>
          </a:xfrm>
          <a:custGeom>
            <a:avLst/>
            <a:gdLst/>
            <a:ahLst/>
            <a:cxnLst/>
            <a:rect l="l" t="t" r="r" b="b"/>
            <a:pathLst>
              <a:path w="21589" h="63500">
                <a:moveTo>
                  <a:pt x="21589" y="0"/>
                </a:moveTo>
                <a:lnTo>
                  <a:pt x="14823" y="14386"/>
                </a:lnTo>
                <a:lnTo>
                  <a:pt x="9366" y="30321"/>
                </a:lnTo>
                <a:lnTo>
                  <a:pt x="4623" y="46970"/>
                </a:lnTo>
                <a:lnTo>
                  <a:pt x="0" y="63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7520" y="3172460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4" h="49530">
                <a:moveTo>
                  <a:pt x="0" y="0"/>
                </a:moveTo>
                <a:lnTo>
                  <a:pt x="1686" y="12203"/>
                </a:lnTo>
                <a:lnTo>
                  <a:pt x="3968" y="27146"/>
                </a:lnTo>
                <a:lnTo>
                  <a:pt x="5536" y="40897"/>
                </a:lnTo>
                <a:lnTo>
                  <a:pt x="507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1020" y="3538220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45719" y="0"/>
                </a:moveTo>
                <a:lnTo>
                  <a:pt x="36611" y="27801"/>
                </a:lnTo>
                <a:lnTo>
                  <a:pt x="26193" y="53816"/>
                </a:lnTo>
                <a:lnTo>
                  <a:pt x="14108" y="77688"/>
                </a:lnTo>
                <a:lnTo>
                  <a:pt x="0" y="99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2900" y="3820159"/>
            <a:ext cx="105410" cy="262890"/>
          </a:xfrm>
          <a:custGeom>
            <a:avLst/>
            <a:gdLst/>
            <a:ahLst/>
            <a:cxnLst/>
            <a:rect l="l" t="t" r="r" b="b"/>
            <a:pathLst>
              <a:path w="105410" h="262889">
                <a:moveTo>
                  <a:pt x="105410" y="262889"/>
                </a:moveTo>
                <a:lnTo>
                  <a:pt x="98401" y="180339"/>
                </a:lnTo>
                <a:lnTo>
                  <a:pt x="85090" y="129539"/>
                </a:lnTo>
                <a:lnTo>
                  <a:pt x="64581" y="79163"/>
                </a:lnTo>
                <a:lnTo>
                  <a:pt x="36383" y="342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7640" y="425830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3175" y="51970"/>
                </a:lnTo>
                <a:lnTo>
                  <a:pt x="5397" y="34448"/>
                </a:lnTo>
                <a:lnTo>
                  <a:pt x="7143" y="17164"/>
                </a:lnTo>
                <a:lnTo>
                  <a:pt x="8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2509" y="4352290"/>
            <a:ext cx="22860" cy="64769"/>
          </a:xfrm>
          <a:custGeom>
            <a:avLst/>
            <a:gdLst/>
            <a:ahLst/>
            <a:cxnLst/>
            <a:rect l="l" t="t" r="r" b="b"/>
            <a:pathLst>
              <a:path w="22860" h="64770">
                <a:moveTo>
                  <a:pt x="22860" y="64770"/>
                </a:moveTo>
                <a:lnTo>
                  <a:pt x="15894" y="49827"/>
                </a:lnTo>
                <a:lnTo>
                  <a:pt x="10001" y="33813"/>
                </a:lnTo>
                <a:lnTo>
                  <a:pt x="4822" y="170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27550" y="4264659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60" h="13970">
                <a:moveTo>
                  <a:pt x="0" y="13969"/>
                </a:moveTo>
                <a:lnTo>
                  <a:pt x="8770" y="11072"/>
                </a:lnTo>
                <a:lnTo>
                  <a:pt x="17780" y="7937"/>
                </a:lnTo>
                <a:lnTo>
                  <a:pt x="26789" y="4325"/>
                </a:lnTo>
                <a:lnTo>
                  <a:pt x="35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0709" y="3907790"/>
            <a:ext cx="81280" cy="31115"/>
          </a:xfrm>
          <a:custGeom>
            <a:avLst/>
            <a:gdLst/>
            <a:ahLst/>
            <a:cxnLst/>
            <a:rect l="l" t="t" r="r" b="b"/>
            <a:pathLst>
              <a:path w="81279" h="31114">
                <a:moveTo>
                  <a:pt x="0" y="0"/>
                </a:moveTo>
                <a:lnTo>
                  <a:pt x="16807" y="13692"/>
                </a:lnTo>
                <a:lnTo>
                  <a:pt x="35401" y="24764"/>
                </a:lnTo>
                <a:lnTo>
                  <a:pt x="56614" y="31075"/>
                </a:lnTo>
                <a:lnTo>
                  <a:pt x="81279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34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15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79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59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148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504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5334" y="3036"/>
                </a:lnTo>
                <a:lnTo>
                  <a:pt x="250031" y="11906"/>
                </a:lnTo>
                <a:lnTo>
                  <a:pt x="207347" y="26253"/>
                </a:lnTo>
                <a:lnTo>
                  <a:pt x="167639" y="45720"/>
                </a:lnTo>
                <a:lnTo>
                  <a:pt x="131266" y="69949"/>
                </a:lnTo>
                <a:lnTo>
                  <a:pt x="98583" y="98583"/>
                </a:lnTo>
                <a:lnTo>
                  <a:pt x="69949" y="131266"/>
                </a:lnTo>
                <a:lnTo>
                  <a:pt x="45719" y="167640"/>
                </a:lnTo>
                <a:lnTo>
                  <a:pt x="26253" y="207347"/>
                </a:lnTo>
                <a:lnTo>
                  <a:pt x="11906" y="250031"/>
                </a:lnTo>
                <a:lnTo>
                  <a:pt x="3036" y="295334"/>
                </a:lnTo>
                <a:lnTo>
                  <a:pt x="0" y="342900"/>
                </a:lnTo>
                <a:lnTo>
                  <a:pt x="3036" y="390465"/>
                </a:lnTo>
                <a:lnTo>
                  <a:pt x="11906" y="435768"/>
                </a:lnTo>
                <a:lnTo>
                  <a:pt x="26253" y="478452"/>
                </a:lnTo>
                <a:lnTo>
                  <a:pt x="45720" y="518160"/>
                </a:lnTo>
                <a:lnTo>
                  <a:pt x="69949" y="554533"/>
                </a:lnTo>
                <a:lnTo>
                  <a:pt x="98583" y="587216"/>
                </a:lnTo>
                <a:lnTo>
                  <a:pt x="131266" y="615850"/>
                </a:lnTo>
                <a:lnTo>
                  <a:pt x="167640" y="640080"/>
                </a:lnTo>
                <a:lnTo>
                  <a:pt x="207347" y="659546"/>
                </a:lnTo>
                <a:lnTo>
                  <a:pt x="250031" y="673893"/>
                </a:lnTo>
                <a:lnTo>
                  <a:pt x="295334" y="682763"/>
                </a:lnTo>
                <a:lnTo>
                  <a:pt x="342900" y="685800"/>
                </a:lnTo>
                <a:lnTo>
                  <a:pt x="390465" y="682763"/>
                </a:lnTo>
                <a:lnTo>
                  <a:pt x="435768" y="673893"/>
                </a:lnTo>
                <a:lnTo>
                  <a:pt x="478452" y="659546"/>
                </a:lnTo>
                <a:lnTo>
                  <a:pt x="518160" y="640079"/>
                </a:lnTo>
                <a:lnTo>
                  <a:pt x="554533" y="615850"/>
                </a:lnTo>
                <a:lnTo>
                  <a:pt x="587216" y="587216"/>
                </a:lnTo>
                <a:lnTo>
                  <a:pt x="615850" y="554533"/>
                </a:lnTo>
                <a:lnTo>
                  <a:pt x="640080" y="518159"/>
                </a:lnTo>
                <a:lnTo>
                  <a:pt x="659546" y="478452"/>
                </a:lnTo>
                <a:lnTo>
                  <a:pt x="673893" y="435768"/>
                </a:lnTo>
                <a:lnTo>
                  <a:pt x="682763" y="390465"/>
                </a:lnTo>
                <a:lnTo>
                  <a:pt x="685800" y="342900"/>
                </a:lnTo>
                <a:lnTo>
                  <a:pt x="682763" y="295334"/>
                </a:lnTo>
                <a:lnTo>
                  <a:pt x="673893" y="250031"/>
                </a:lnTo>
                <a:lnTo>
                  <a:pt x="659546" y="207347"/>
                </a:lnTo>
                <a:lnTo>
                  <a:pt x="640080" y="167639"/>
                </a:lnTo>
                <a:lnTo>
                  <a:pt x="615850" y="131266"/>
                </a:lnTo>
                <a:lnTo>
                  <a:pt x="587216" y="98583"/>
                </a:lnTo>
                <a:lnTo>
                  <a:pt x="554533" y="69949"/>
                </a:lnTo>
                <a:lnTo>
                  <a:pt x="518160" y="45719"/>
                </a:lnTo>
                <a:lnTo>
                  <a:pt x="478452" y="26253"/>
                </a:lnTo>
                <a:lnTo>
                  <a:pt x="435768" y="11906"/>
                </a:lnTo>
                <a:lnTo>
                  <a:pt x="390465" y="3036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504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2084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3620" y="34975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3620" y="34975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03620" y="3497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52259" y="4046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9200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57800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0" y="22860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4800" y="3771900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839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6640" y="371729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8640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23229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60059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689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3372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7055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061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4294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7977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1660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342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72479" y="37185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3841750"/>
            <a:ext cx="775970" cy="387350"/>
          </a:xfrm>
          <a:custGeom>
            <a:avLst/>
            <a:gdLst/>
            <a:ahLst/>
            <a:cxnLst/>
            <a:rect l="l" t="t" r="r" b="b"/>
            <a:pathLst>
              <a:path w="775970" h="387350">
                <a:moveTo>
                  <a:pt x="0" y="387350"/>
                </a:moveTo>
                <a:lnTo>
                  <a:pt x="775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60090" y="3771900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29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160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574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200" y="377190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9039" y="37185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79450" y="3354070"/>
            <a:ext cx="22396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  <a:p>
            <a:pPr marL="1781810">
              <a:lnSpc>
                <a:spcPts val="1980"/>
              </a:lnSpc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001000" y="3429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79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59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20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40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01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868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69580" y="34975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69580" y="3497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18219" y="4046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3657600" y="0"/>
                </a:moveTo>
                <a:lnTo>
                  <a:pt x="0" y="0"/>
                </a:lnTo>
                <a:lnTo>
                  <a:pt x="0" y="2971800"/>
                </a:lnTo>
                <a:lnTo>
                  <a:pt x="3657600" y="2971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18288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971800"/>
                </a:lnTo>
                <a:lnTo>
                  <a:pt x="1828800" y="2971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4517390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67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48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164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5929" y="37719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52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0220" y="37719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69" y="0"/>
                </a:lnTo>
                <a:lnTo>
                  <a:pt x="20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971800"/>
            <a:ext cx="8229600" cy="3453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294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977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9450" y="3354070"/>
            <a:ext cx="22396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  <a:p>
            <a:pPr marL="1781810">
              <a:lnSpc>
                <a:spcPts val="1980"/>
              </a:lnSpc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7759" y="6330344"/>
            <a:ext cx="18415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3657600" y="0"/>
                </a:moveTo>
                <a:lnTo>
                  <a:pt x="0" y="0"/>
                </a:lnTo>
                <a:lnTo>
                  <a:pt x="0" y="2971800"/>
                </a:lnTo>
                <a:lnTo>
                  <a:pt x="3657600" y="2971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18288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971800"/>
                </a:lnTo>
                <a:lnTo>
                  <a:pt x="1828800" y="2971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4517390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67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48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164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5929" y="37719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52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0220" y="37719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69" y="0"/>
                </a:lnTo>
                <a:lnTo>
                  <a:pt x="20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971800"/>
            <a:ext cx="8229600" cy="3453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294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977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9450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7759" y="6330344"/>
            <a:ext cx="18415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1760" y="327152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9480" y="327152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3657600" y="0"/>
                </a:moveTo>
                <a:lnTo>
                  <a:pt x="0" y="0"/>
                </a:lnTo>
                <a:lnTo>
                  <a:pt x="0" y="2971800"/>
                </a:lnTo>
                <a:lnTo>
                  <a:pt x="3657600" y="2971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18288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971800"/>
                </a:lnTo>
                <a:lnTo>
                  <a:pt x="1828800" y="2971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4517390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67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48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164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5929" y="37719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52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0220" y="37719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69" y="0"/>
                </a:lnTo>
                <a:lnTo>
                  <a:pt x="20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294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2741004"/>
            <a:ext cx="8229600" cy="3684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977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9450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7759" y="6330344"/>
            <a:ext cx="18415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1760" y="327152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9480" y="327152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83479" y="225425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55499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/>
              <a:t>Construction </a:t>
            </a:r>
            <a:r>
              <a:rPr sz="4400" spc="290" dirty="0"/>
              <a:t>for</a:t>
            </a:r>
            <a:r>
              <a:rPr sz="4400" spc="420" dirty="0"/>
              <a:t> </a:t>
            </a:r>
            <a:r>
              <a:rPr sz="4400" spc="450" dirty="0"/>
              <a:t>R*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3657600" y="0"/>
                </a:moveTo>
                <a:lnTo>
                  <a:pt x="0" y="0"/>
                </a:lnTo>
                <a:lnTo>
                  <a:pt x="0" y="2971800"/>
                </a:lnTo>
                <a:lnTo>
                  <a:pt x="3657600" y="2971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286000"/>
            <a:ext cx="3657600" cy="2971800"/>
          </a:xfrm>
          <a:custGeom>
            <a:avLst/>
            <a:gdLst/>
            <a:ahLst/>
            <a:cxnLst/>
            <a:rect l="l" t="t" r="r" b="b"/>
            <a:pathLst>
              <a:path w="3657600" h="2971800">
                <a:moveTo>
                  <a:pt x="18288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971800"/>
                </a:lnTo>
                <a:lnTo>
                  <a:pt x="1828800" y="2971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4517390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67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4809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6350" y="0"/>
                </a:ln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1640" y="377190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6350" y="0"/>
                </a:lnTo>
                <a:lnTo>
                  <a:pt x="11430" y="0"/>
                </a:lnTo>
                <a:lnTo>
                  <a:pt x="17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5929" y="37719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5080" y="0"/>
                </a:lnTo>
                <a:lnTo>
                  <a:pt x="10160" y="0"/>
                </a:lnTo>
                <a:lnTo>
                  <a:pt x="152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0220" y="37719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6350" y="0"/>
                </a:lnTo>
                <a:lnTo>
                  <a:pt x="13969" y="0"/>
                </a:lnTo>
                <a:lnTo>
                  <a:pt x="20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741004"/>
            <a:ext cx="8229600" cy="3684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294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9770" y="3771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9450" y="335407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7759" y="6330344"/>
            <a:ext cx="18415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1760" y="327152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9480" y="327152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83479" y="2254250"/>
            <a:ext cx="184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360" y="554990"/>
            <a:ext cx="4060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0" dirty="0"/>
              <a:t>Overall</a:t>
            </a:r>
            <a:r>
              <a:rPr sz="4400" spc="365" dirty="0"/>
              <a:t> </a:t>
            </a:r>
            <a:r>
              <a:rPr sz="4400" spc="375" dirty="0"/>
              <a:t>Result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46710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50685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889" y="1728470"/>
            <a:ext cx="8667115" cy="46647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601345">
              <a:lnSpc>
                <a:spcPts val="3729"/>
              </a:lnSpc>
              <a:spcBef>
                <a:spcPts val="315"/>
              </a:spcBef>
              <a:tabLst>
                <a:tab pos="6933565" algn="l"/>
              </a:tabLst>
            </a:pP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Any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expression</a:t>
            </a:r>
            <a:r>
              <a:rPr sz="3200" spc="4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of</a:t>
            </a: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length	</a:t>
            </a:r>
            <a:r>
              <a:rPr sz="3200" i="1" spc="170" dirty="0">
                <a:solidFill>
                  <a:srgbClr val="3B3B3B"/>
                </a:solidFill>
                <a:latin typeface="Georgia"/>
                <a:cs typeface="Georgia"/>
              </a:rPr>
              <a:t>n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converted </a:t>
            </a:r>
            <a:r>
              <a:rPr sz="3200" spc="204" dirty="0">
                <a:solidFill>
                  <a:srgbClr val="3B3B3B"/>
                </a:solidFill>
                <a:latin typeface="Cambria"/>
                <a:cs typeface="Cambria"/>
              </a:rPr>
              <a:t>into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3200" spc="390" dirty="0">
                <a:solidFill>
                  <a:srgbClr val="3B3B3B"/>
                </a:solidFill>
                <a:latin typeface="Cambria"/>
                <a:cs typeface="Cambria"/>
              </a:rPr>
              <a:t>NFA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3200" spc="204" dirty="0">
                <a:solidFill>
                  <a:srgbClr val="3B3B3B"/>
                </a:solidFill>
                <a:latin typeface="Cambria"/>
                <a:cs typeface="Cambria"/>
              </a:rPr>
              <a:t>O(</a:t>
            </a:r>
            <a:r>
              <a:rPr sz="3200" i="1" spc="204" dirty="0">
                <a:solidFill>
                  <a:srgbClr val="3B3B3B"/>
                </a:solidFill>
                <a:latin typeface="Georgia"/>
                <a:cs typeface="Georgia"/>
              </a:rPr>
              <a:t>n) 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states.</a:t>
            </a:r>
            <a:endParaRPr sz="3200">
              <a:latin typeface="Cambria"/>
              <a:cs typeface="Cambria"/>
            </a:endParaRPr>
          </a:p>
          <a:p>
            <a:pPr marL="38100" marR="30480" algn="just">
              <a:lnSpc>
                <a:spcPct val="97300"/>
              </a:lnSpc>
              <a:spcBef>
                <a:spcPts val="1305"/>
              </a:spcBef>
            </a:pPr>
            <a:r>
              <a:rPr sz="3200" spc="415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determine whether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string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3200" i="1" spc="220" dirty="0">
                <a:solidFill>
                  <a:srgbClr val="3B3B3B"/>
                </a:solidFill>
                <a:latin typeface="Georgia"/>
                <a:cs typeface="Georgia"/>
              </a:rPr>
              <a:t>m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matches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3200" i="1" spc="170" dirty="0">
                <a:solidFill>
                  <a:srgbClr val="3B3B3B"/>
                </a:solidFill>
                <a:latin typeface="Georgia"/>
                <a:cs typeface="Georgia"/>
              </a:rPr>
              <a:t>n </a:t>
            </a:r>
            <a:r>
              <a:rPr sz="3200" spc="20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time</a:t>
            </a:r>
            <a:r>
              <a:rPr sz="3200" spc="5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140" dirty="0">
                <a:solidFill>
                  <a:srgbClr val="3B3B3B"/>
                </a:solidFill>
                <a:latin typeface="Cambria"/>
                <a:cs typeface="Cambria"/>
              </a:rPr>
              <a:t>O(</a:t>
            </a:r>
            <a:r>
              <a:rPr sz="3200" i="1" spc="140" dirty="0">
                <a:solidFill>
                  <a:srgbClr val="3B3B3B"/>
                </a:solidFill>
                <a:latin typeface="Georgia"/>
                <a:cs typeface="Georgia"/>
              </a:rPr>
              <a:t>mn</a:t>
            </a:r>
            <a:r>
              <a:rPr sz="2775" spc="209" baseline="31531" dirty="0">
                <a:solidFill>
                  <a:srgbClr val="3B3B3B"/>
                </a:solidFill>
                <a:latin typeface="Cambria"/>
                <a:cs typeface="Cambria"/>
              </a:rPr>
              <a:t>2</a:t>
            </a:r>
            <a:r>
              <a:rPr sz="3200" spc="140" dirty="0">
                <a:solidFill>
                  <a:srgbClr val="3B3B3B"/>
                </a:solidFill>
                <a:latin typeface="Cambria"/>
                <a:cs typeface="Cambria"/>
              </a:rPr>
              <a:t>).</a:t>
            </a:r>
            <a:endParaRPr sz="3200">
              <a:latin typeface="Cambria"/>
              <a:cs typeface="Cambria"/>
            </a:endParaRPr>
          </a:p>
          <a:p>
            <a:pPr marL="38100" marR="304800">
              <a:lnSpc>
                <a:spcPct val="97300"/>
              </a:lnSpc>
              <a:spcBef>
                <a:spcPts val="1405"/>
              </a:spcBef>
            </a:pPr>
            <a:r>
              <a:rPr sz="3200" spc="160" dirty="0">
                <a:solidFill>
                  <a:srgbClr val="3B3B3B"/>
                </a:solidFill>
                <a:latin typeface="Cambria"/>
                <a:cs typeface="Cambria"/>
              </a:rPr>
              <a:t>We'll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see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how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325" dirty="0">
                <a:solidFill>
                  <a:srgbClr val="3B3B3B"/>
                </a:solidFill>
                <a:latin typeface="Cambria"/>
                <a:cs typeface="Cambria"/>
              </a:rPr>
              <a:t>make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this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O(</a:t>
            </a:r>
            <a:r>
              <a:rPr sz="3200" i="1" spc="210" dirty="0">
                <a:solidFill>
                  <a:srgbClr val="3B3B3B"/>
                </a:solidFill>
                <a:latin typeface="Georgia"/>
                <a:cs typeface="Georgia"/>
              </a:rPr>
              <a:t>m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)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later  </a:t>
            </a:r>
            <a:r>
              <a:rPr sz="3200" spc="180" dirty="0">
                <a:solidFill>
                  <a:srgbClr val="3B3B3B"/>
                </a:solidFill>
                <a:latin typeface="Cambria"/>
                <a:cs typeface="Cambria"/>
              </a:rPr>
              <a:t>(this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independent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complexity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</a:t>
            </a:r>
            <a:r>
              <a:rPr sz="3200" spc="3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expression!)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186429"/>
            <a:ext cx="4130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15" dirty="0"/>
              <a:t>A Quick</a:t>
            </a:r>
            <a:r>
              <a:rPr sz="3200" spc="270" dirty="0"/>
              <a:t> Diversion...</a:t>
            </a:r>
            <a:endParaRPr sz="320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69" y="7049968"/>
            <a:ext cx="961580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600" spc="-5" dirty="0">
                <a:solidFill>
                  <a:srgbClr val="3B3B3B"/>
                </a:solidFill>
                <a:latin typeface="Arial"/>
                <a:cs typeface="Arial"/>
              </a:rPr>
              <a:t>Source: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sz="1600" spc="-10" dirty="0">
                <a:solidFill>
                  <a:srgbClr val="DC4713"/>
                </a:solidFill>
                <a:latin typeface="Arial"/>
                <a:cs typeface="Arial"/>
                <a:hlinkClick r:id="rId2"/>
              </a:rPr>
              <a:t>http://stackoverflow.com/questions/5508110/why-is-this-program-erroneously-rejected-by-three-c-compilers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1869" y="271780"/>
            <a:ext cx="7694930" cy="2122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2700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 am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having some 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difficulty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compiling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C++ program that I've  written.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460"/>
              </a:lnSpc>
              <a:spcBef>
                <a:spcPts val="202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This program is very simple and, to the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best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of 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my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knowledge,  conforms to all the rules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set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forth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the C++ Standard.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[...]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The program is as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follows: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271780"/>
            <a:ext cx="7694930" cy="2122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2700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 am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having some 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difficulty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compiling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C++ program that I've  written.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460"/>
              </a:lnSpc>
              <a:spcBef>
                <a:spcPts val="202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This program is very simple and, to the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best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of 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my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knowledge,  conforms to all the rules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set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forth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the C++ Standard.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[...]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The program is as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follows: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5684" y="2868292"/>
            <a:ext cx="7556857" cy="2444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69" y="7049968"/>
            <a:ext cx="961580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600" spc="-5" dirty="0">
                <a:solidFill>
                  <a:srgbClr val="3B3B3B"/>
                </a:solidFill>
                <a:latin typeface="Arial"/>
                <a:cs typeface="Arial"/>
              </a:rPr>
              <a:t>Source: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sz="1600" spc="-10" dirty="0">
                <a:solidFill>
                  <a:srgbClr val="DC4713"/>
                </a:solidFill>
                <a:latin typeface="Arial"/>
                <a:cs typeface="Arial"/>
                <a:hlinkClick r:id="rId3"/>
              </a:rPr>
              <a:t>http://stackoverflow.com/questions/5508110/why-is-this-program-erroneously-rejected-by-three-c-compilers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271780"/>
            <a:ext cx="7573009" cy="6731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latin typeface="Arial"/>
                <a:cs typeface="Arial"/>
              </a:rPr>
              <a:t>I am </a:t>
            </a:r>
            <a:r>
              <a:rPr sz="2200" spc="-5" dirty="0">
                <a:latin typeface="Arial"/>
                <a:cs typeface="Arial"/>
              </a:rPr>
              <a:t>having some </a:t>
            </a:r>
            <a:r>
              <a:rPr sz="2200" spc="-10" dirty="0">
                <a:latin typeface="Arial"/>
                <a:cs typeface="Arial"/>
              </a:rPr>
              <a:t>difficulty </a:t>
            </a:r>
            <a:r>
              <a:rPr sz="2200" spc="-5" dirty="0">
                <a:latin typeface="Arial"/>
                <a:cs typeface="Arial"/>
              </a:rPr>
              <a:t>compiling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C++ program that I've  written.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1153159"/>
            <a:ext cx="7694930" cy="12407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3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This program is very simple and, to the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best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of 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my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knowledge,  conforms to all the rules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set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forth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the C++ Standard.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[...]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The program is as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follows: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684" y="2868292"/>
            <a:ext cx="7556857" cy="2444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269" y="5755640"/>
            <a:ext cx="86658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b="1" dirty="0">
                <a:solidFill>
                  <a:srgbClr val="3B3B3B"/>
                </a:solidFill>
                <a:latin typeface="Courier New"/>
                <a:cs typeface="Courier New"/>
              </a:rPr>
              <a:t>&gt; </a:t>
            </a:r>
            <a:r>
              <a:rPr sz="1800" b="1" spc="-5" dirty="0">
                <a:solidFill>
                  <a:srgbClr val="3B3B3B"/>
                </a:solidFill>
                <a:latin typeface="Courier New"/>
                <a:cs typeface="Courier New"/>
              </a:rPr>
              <a:t>g++</a:t>
            </a:r>
            <a:r>
              <a:rPr sz="1800" b="1" spc="-1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3B3B3B"/>
                </a:solidFill>
                <a:latin typeface="Courier New"/>
                <a:cs typeface="Courier New"/>
              </a:rPr>
              <a:t>helloworld.png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ts val="2039"/>
              </a:lnSpc>
              <a:spcBef>
                <a:spcPts val="105"/>
              </a:spcBef>
            </a:pPr>
            <a:r>
              <a:rPr sz="1800" b="1" spc="-5" dirty="0">
                <a:solidFill>
                  <a:srgbClr val="3B3B3B"/>
                </a:solidFill>
                <a:latin typeface="Courier New"/>
                <a:cs typeface="Courier New"/>
              </a:rPr>
              <a:t>helloworld.png: file not recognized: File format not recognized  collect2: ld returned </a:t>
            </a:r>
            <a:r>
              <a:rPr sz="1800" b="1" dirty="0">
                <a:solidFill>
                  <a:srgbClr val="3B3B3B"/>
                </a:solidFill>
                <a:latin typeface="Courier New"/>
                <a:cs typeface="Courier New"/>
              </a:rPr>
              <a:t>1 </a:t>
            </a:r>
            <a:r>
              <a:rPr sz="1800" b="1" spc="-5" dirty="0">
                <a:solidFill>
                  <a:srgbClr val="3B3B3B"/>
                </a:solidFill>
                <a:latin typeface="Courier New"/>
                <a:cs typeface="Courier New"/>
              </a:rPr>
              <a:t>exit</a:t>
            </a:r>
            <a:r>
              <a:rPr sz="1800" b="1" spc="-2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3B3B3B"/>
                </a:solidFill>
                <a:latin typeface="Courier New"/>
                <a:cs typeface="Courier New"/>
              </a:rPr>
              <a:t>status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7049968"/>
            <a:ext cx="961580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600" spc="-5" dirty="0">
                <a:solidFill>
                  <a:srgbClr val="3B3B3B"/>
                </a:solidFill>
                <a:latin typeface="Arial"/>
                <a:cs typeface="Arial"/>
              </a:rPr>
              <a:t>Source: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sz="1600" spc="-10" dirty="0">
                <a:solidFill>
                  <a:srgbClr val="DC4713"/>
                </a:solidFill>
                <a:latin typeface="Arial"/>
                <a:cs typeface="Arial"/>
                <a:hlinkClick r:id="rId3"/>
              </a:rPr>
              <a:t>http://stackoverflow.com/questions/5508110/why-is-this-program-erroneously-rejected-by-three-c-compilers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554990"/>
            <a:ext cx="6701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Challenges </a:t>
            </a:r>
            <a:r>
              <a:rPr sz="4400" spc="275" dirty="0"/>
              <a:t>in</a:t>
            </a:r>
            <a:r>
              <a:rPr sz="4400" spc="355" dirty="0"/>
              <a:t> </a:t>
            </a:r>
            <a:r>
              <a:rPr sz="4400" spc="465" dirty="0"/>
              <a:t>Scanning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5948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0" dirty="0"/>
              <a:t>determine which </a:t>
            </a:r>
            <a:r>
              <a:rPr spc="290" dirty="0"/>
              <a:t>lexemes are  </a:t>
            </a:r>
            <a:r>
              <a:rPr spc="275" dirty="0"/>
              <a:t>associated </a:t>
            </a:r>
            <a:r>
              <a:rPr spc="220" dirty="0"/>
              <a:t>with </a:t>
            </a:r>
            <a:r>
              <a:rPr spc="335" dirty="0"/>
              <a:t>each</a:t>
            </a:r>
            <a:r>
              <a:rPr spc="425" dirty="0"/>
              <a:t> </a:t>
            </a:r>
            <a:r>
              <a:rPr spc="270" dirty="0"/>
              <a:t>token?</a:t>
            </a:r>
          </a:p>
          <a:p>
            <a:pPr marL="443865" marR="343535">
              <a:lnSpc>
                <a:spcPts val="3729"/>
              </a:lnSpc>
              <a:spcBef>
                <a:spcPts val="1420"/>
              </a:spcBef>
            </a:pPr>
            <a:r>
              <a:rPr spc="305" dirty="0"/>
              <a:t>When </a:t>
            </a:r>
            <a:r>
              <a:rPr spc="270" dirty="0"/>
              <a:t>there </a:t>
            </a:r>
            <a:r>
              <a:rPr spc="290" dirty="0"/>
              <a:t>are </a:t>
            </a:r>
            <a:r>
              <a:rPr spc="235" dirty="0"/>
              <a:t>multiple </a:t>
            </a:r>
            <a:r>
              <a:rPr spc="265" dirty="0"/>
              <a:t>ways </a:t>
            </a:r>
            <a:r>
              <a:rPr spc="295" dirty="0"/>
              <a:t>we </a:t>
            </a:r>
            <a:r>
              <a:rPr spc="260" dirty="0"/>
              <a:t>could  </a:t>
            </a:r>
            <a:r>
              <a:rPr spc="315" dirty="0"/>
              <a:t>scan </a:t>
            </a:r>
            <a:r>
              <a:rPr spc="270" dirty="0"/>
              <a:t>the </a:t>
            </a:r>
            <a:r>
              <a:rPr spc="250" dirty="0"/>
              <a:t>input, </a:t>
            </a:r>
            <a:r>
              <a:rPr spc="2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54" dirty="0"/>
              <a:t>know </a:t>
            </a:r>
            <a:r>
              <a:rPr spc="270" dirty="0"/>
              <a:t>which  </a:t>
            </a:r>
            <a:r>
              <a:rPr spc="275" dirty="0"/>
              <a:t>one </a:t>
            </a:r>
            <a:r>
              <a:rPr spc="215" dirty="0"/>
              <a:t>to</a:t>
            </a:r>
            <a:r>
              <a:rPr spc="335" dirty="0"/>
              <a:t> </a:t>
            </a:r>
            <a:r>
              <a:rPr spc="275" dirty="0"/>
              <a:t>pick?</a:t>
            </a:r>
          </a:p>
          <a:p>
            <a:pPr marL="443865" marR="1233805">
              <a:lnSpc>
                <a:spcPts val="3729"/>
              </a:lnSpc>
              <a:spcBef>
                <a:spcPts val="1420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5" dirty="0"/>
              <a:t>address </a:t>
            </a:r>
            <a:r>
              <a:rPr spc="280" dirty="0"/>
              <a:t>these </a:t>
            </a:r>
            <a:r>
              <a:rPr spc="290" dirty="0"/>
              <a:t>concerns  </a:t>
            </a:r>
            <a:r>
              <a:rPr spc="240" dirty="0"/>
              <a:t>efficiently?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554990"/>
            <a:ext cx="6701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Challenges </a:t>
            </a:r>
            <a:r>
              <a:rPr sz="4400" spc="275" dirty="0"/>
              <a:t>in</a:t>
            </a:r>
            <a:r>
              <a:rPr sz="4400" spc="355" dirty="0"/>
              <a:t> </a:t>
            </a:r>
            <a:r>
              <a:rPr sz="4400" spc="465" dirty="0"/>
              <a:t>Scanning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5948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360" dirty="0">
                <a:solidFill>
                  <a:srgbClr val="0000FF"/>
                </a:solidFill>
              </a:rPr>
              <a:t>How </a:t>
            </a:r>
            <a:r>
              <a:rPr spc="245" dirty="0">
                <a:solidFill>
                  <a:srgbClr val="0000FF"/>
                </a:solidFill>
              </a:rPr>
              <a:t>do </a:t>
            </a:r>
            <a:r>
              <a:rPr spc="295" dirty="0">
                <a:solidFill>
                  <a:srgbClr val="0000FF"/>
                </a:solidFill>
              </a:rPr>
              <a:t>we </a:t>
            </a:r>
            <a:r>
              <a:rPr spc="270" dirty="0">
                <a:solidFill>
                  <a:srgbClr val="0000FF"/>
                </a:solidFill>
              </a:rPr>
              <a:t>determine which </a:t>
            </a:r>
            <a:r>
              <a:rPr spc="290" dirty="0">
                <a:solidFill>
                  <a:srgbClr val="0000FF"/>
                </a:solidFill>
              </a:rPr>
              <a:t>lexemes are  </a:t>
            </a:r>
            <a:r>
              <a:rPr spc="275" dirty="0">
                <a:solidFill>
                  <a:srgbClr val="0000FF"/>
                </a:solidFill>
              </a:rPr>
              <a:t>associated </a:t>
            </a:r>
            <a:r>
              <a:rPr spc="220" dirty="0">
                <a:solidFill>
                  <a:srgbClr val="0000FF"/>
                </a:solidFill>
              </a:rPr>
              <a:t>with </a:t>
            </a:r>
            <a:r>
              <a:rPr spc="335" dirty="0">
                <a:solidFill>
                  <a:srgbClr val="0000FF"/>
                </a:solidFill>
              </a:rPr>
              <a:t>each</a:t>
            </a:r>
            <a:r>
              <a:rPr spc="425" dirty="0">
                <a:solidFill>
                  <a:srgbClr val="0000FF"/>
                </a:solidFill>
              </a:rPr>
              <a:t> </a:t>
            </a:r>
            <a:r>
              <a:rPr spc="270" dirty="0">
                <a:solidFill>
                  <a:srgbClr val="0000FF"/>
                </a:solidFill>
              </a:rPr>
              <a:t>token?</a:t>
            </a:r>
          </a:p>
          <a:p>
            <a:pPr marL="443865" marR="343535">
              <a:lnSpc>
                <a:spcPts val="3729"/>
              </a:lnSpc>
              <a:spcBef>
                <a:spcPts val="1420"/>
              </a:spcBef>
            </a:pPr>
            <a:r>
              <a:rPr spc="305" dirty="0"/>
              <a:t>When </a:t>
            </a:r>
            <a:r>
              <a:rPr spc="270" dirty="0"/>
              <a:t>there </a:t>
            </a:r>
            <a:r>
              <a:rPr spc="290" dirty="0"/>
              <a:t>are </a:t>
            </a:r>
            <a:r>
              <a:rPr spc="235" dirty="0"/>
              <a:t>multiple </a:t>
            </a:r>
            <a:r>
              <a:rPr spc="265" dirty="0"/>
              <a:t>ways </a:t>
            </a:r>
            <a:r>
              <a:rPr spc="295" dirty="0"/>
              <a:t>we </a:t>
            </a:r>
            <a:r>
              <a:rPr spc="260" dirty="0"/>
              <a:t>could  </a:t>
            </a:r>
            <a:r>
              <a:rPr spc="315" dirty="0"/>
              <a:t>scan </a:t>
            </a:r>
            <a:r>
              <a:rPr spc="270" dirty="0"/>
              <a:t>the </a:t>
            </a:r>
            <a:r>
              <a:rPr spc="250" dirty="0"/>
              <a:t>input, </a:t>
            </a:r>
            <a:r>
              <a:rPr spc="2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54" dirty="0"/>
              <a:t>know </a:t>
            </a:r>
            <a:r>
              <a:rPr spc="270" dirty="0"/>
              <a:t>which  </a:t>
            </a:r>
            <a:r>
              <a:rPr spc="275" dirty="0"/>
              <a:t>one </a:t>
            </a:r>
            <a:r>
              <a:rPr spc="215" dirty="0"/>
              <a:t>to</a:t>
            </a:r>
            <a:r>
              <a:rPr spc="335" dirty="0"/>
              <a:t> </a:t>
            </a:r>
            <a:r>
              <a:rPr spc="275" dirty="0"/>
              <a:t>pick?</a:t>
            </a:r>
          </a:p>
          <a:p>
            <a:pPr marL="443865" marR="1233805">
              <a:lnSpc>
                <a:spcPts val="3729"/>
              </a:lnSpc>
              <a:spcBef>
                <a:spcPts val="1420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5" dirty="0"/>
              <a:t>address </a:t>
            </a:r>
            <a:r>
              <a:rPr spc="280" dirty="0"/>
              <a:t>these </a:t>
            </a:r>
            <a:r>
              <a:rPr spc="290" dirty="0"/>
              <a:t>concerns  </a:t>
            </a:r>
            <a:r>
              <a:rPr spc="240" dirty="0"/>
              <a:t>efficiently?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554990"/>
            <a:ext cx="5499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Lexing</a:t>
            </a:r>
            <a:r>
              <a:rPr sz="4400" spc="380" dirty="0"/>
              <a:t> </a:t>
            </a:r>
            <a:r>
              <a:rPr sz="4400" spc="360" dirty="0"/>
              <a:t>Ambiguities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2259"/>
            <a:ext cx="2585720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T_For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T_Identifier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1572259"/>
            <a:ext cx="471932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for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554990"/>
            <a:ext cx="5499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Lexing</a:t>
            </a:r>
            <a:r>
              <a:rPr sz="4400" spc="380" dirty="0"/>
              <a:t> </a:t>
            </a:r>
            <a:r>
              <a:rPr sz="4400" spc="360" dirty="0"/>
              <a:t>Ambiguities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2259"/>
            <a:ext cx="2585720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T_For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T_Identifier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1572259"/>
            <a:ext cx="471932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for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9000" y="27432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554990"/>
            <a:ext cx="5499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Lexing</a:t>
            </a:r>
            <a:r>
              <a:rPr sz="4400" spc="380" dirty="0"/>
              <a:t> </a:t>
            </a:r>
            <a:r>
              <a:rPr sz="4400" spc="360" dirty="0"/>
              <a:t>Ambiguities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2259"/>
            <a:ext cx="2585720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T_For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T_Identifier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1572259"/>
            <a:ext cx="471932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for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9000" y="27432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00200" y="3657600"/>
          <a:ext cx="320040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228600"/>
                <a:gridCol w="457200"/>
                <a:gridCol w="228600"/>
                <a:gridCol w="228600"/>
                <a:gridCol w="228600"/>
                <a:gridCol w="228600"/>
                <a:gridCol w="228600"/>
              </a:tblGrid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86400" y="3657600"/>
          <a:ext cx="6858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00800" y="3657600"/>
          <a:ext cx="245745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228600"/>
                <a:gridCol w="457200"/>
                <a:gridCol w="228600"/>
                <a:gridCol w="171450"/>
                <a:gridCol w="285750"/>
                <a:gridCol w="228600"/>
                <a:gridCol w="171450"/>
              </a:tblGrid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020" y="554990"/>
            <a:ext cx="5434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0" dirty="0"/>
              <a:t>Conflict</a:t>
            </a:r>
            <a:r>
              <a:rPr sz="4400" spc="370" dirty="0"/>
              <a:t> </a:t>
            </a:r>
            <a:r>
              <a:rPr sz="4400" spc="340" dirty="0"/>
              <a:t>Resolution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46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65379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1294765">
              <a:lnSpc>
                <a:spcPts val="3729"/>
              </a:lnSpc>
              <a:spcBef>
                <a:spcPts val="315"/>
              </a:spcBef>
            </a:pPr>
            <a:r>
              <a:rPr spc="305" dirty="0"/>
              <a:t>Assume </a:t>
            </a:r>
            <a:r>
              <a:rPr spc="210" dirty="0"/>
              <a:t>all </a:t>
            </a:r>
            <a:r>
              <a:rPr spc="254" dirty="0"/>
              <a:t>tokens </a:t>
            </a:r>
            <a:r>
              <a:rPr spc="290" dirty="0"/>
              <a:t>are </a:t>
            </a:r>
            <a:r>
              <a:rPr spc="254" dirty="0"/>
              <a:t>specified </a:t>
            </a:r>
            <a:r>
              <a:rPr spc="300" dirty="0"/>
              <a:t>as  </a:t>
            </a:r>
            <a:r>
              <a:rPr spc="285" dirty="0"/>
              <a:t>regular</a:t>
            </a:r>
            <a:r>
              <a:rPr spc="305" dirty="0"/>
              <a:t> </a:t>
            </a:r>
            <a:r>
              <a:rPr spc="260" dirty="0"/>
              <a:t>expressions.</a:t>
            </a:r>
          </a:p>
          <a:p>
            <a:pPr marL="443865" marR="5080">
              <a:lnSpc>
                <a:spcPts val="5190"/>
              </a:lnSpc>
              <a:spcBef>
                <a:spcPts val="280"/>
              </a:spcBef>
            </a:pPr>
            <a:r>
              <a:rPr spc="254" dirty="0"/>
              <a:t>Algorithm: </a:t>
            </a:r>
            <a:r>
              <a:rPr b="1" spc="285" dirty="0">
                <a:solidFill>
                  <a:srgbClr val="0000FF"/>
                </a:solidFill>
                <a:latin typeface="Trebuchet MS"/>
                <a:cs typeface="Trebuchet MS"/>
              </a:rPr>
              <a:t>Left-to-right </a:t>
            </a:r>
            <a:r>
              <a:rPr b="1" spc="385" dirty="0">
                <a:solidFill>
                  <a:srgbClr val="0000FF"/>
                </a:solidFill>
                <a:latin typeface="Trebuchet MS"/>
                <a:cs typeface="Trebuchet MS"/>
              </a:rPr>
              <a:t>scan</a:t>
            </a:r>
            <a:r>
              <a:rPr spc="385" dirty="0"/>
              <a:t>.  </a:t>
            </a:r>
            <a:r>
              <a:rPr spc="270" dirty="0"/>
              <a:t>Tiebreaking </a:t>
            </a:r>
            <a:r>
              <a:rPr spc="245" dirty="0"/>
              <a:t>rule </a:t>
            </a:r>
            <a:r>
              <a:rPr spc="265" dirty="0"/>
              <a:t>one: </a:t>
            </a:r>
            <a:r>
              <a:rPr b="1" spc="455" dirty="0">
                <a:solidFill>
                  <a:srgbClr val="0000FF"/>
                </a:solidFill>
                <a:latin typeface="Trebuchet MS"/>
                <a:cs typeface="Trebuchet MS"/>
              </a:rPr>
              <a:t>Maximal</a:t>
            </a:r>
            <a:r>
              <a:rPr b="1" spc="3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b="1" spc="434" dirty="0">
                <a:solidFill>
                  <a:srgbClr val="0000FF"/>
                </a:solidFill>
                <a:latin typeface="Trebuchet MS"/>
                <a:cs typeface="Trebuchet MS"/>
              </a:rPr>
              <a:t>munch</a:t>
            </a:r>
            <a:r>
              <a:rPr spc="434" dirty="0"/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1239" y="429514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089" y="4174490"/>
            <a:ext cx="785431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z="2800" spc="220" dirty="0">
                <a:solidFill>
                  <a:srgbClr val="3B3B3B"/>
                </a:solidFill>
                <a:latin typeface="Cambria"/>
                <a:cs typeface="Cambria"/>
              </a:rPr>
              <a:t>Always </a:t>
            </a: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match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800" spc="235" dirty="0">
                <a:solidFill>
                  <a:srgbClr val="3B3B3B"/>
                </a:solidFill>
                <a:latin typeface="Cambria"/>
                <a:cs typeface="Cambria"/>
              </a:rPr>
              <a:t>longest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possible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prefix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the remaining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text.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554990"/>
            <a:ext cx="5499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Lexing</a:t>
            </a:r>
            <a:r>
              <a:rPr sz="4400" spc="380" dirty="0"/>
              <a:t> </a:t>
            </a:r>
            <a:r>
              <a:rPr sz="4400" spc="360" dirty="0"/>
              <a:t>Ambiguities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2259"/>
            <a:ext cx="2585720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T_For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T_Identifier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1572259"/>
            <a:ext cx="471932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for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9000" y="27432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00200" y="3657600"/>
          <a:ext cx="320040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228600"/>
                <a:gridCol w="457200"/>
                <a:gridCol w="228600"/>
                <a:gridCol w="228600"/>
                <a:gridCol w="228600"/>
                <a:gridCol w="228600"/>
                <a:gridCol w="228600"/>
              </a:tblGrid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4955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86400" y="3657600"/>
          <a:ext cx="6858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00800" y="3657600"/>
          <a:ext cx="245745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228600"/>
                <a:gridCol w="457200"/>
                <a:gridCol w="228600"/>
                <a:gridCol w="171450"/>
                <a:gridCol w="285750"/>
                <a:gridCol w="228600"/>
                <a:gridCol w="171450"/>
              </a:tblGrid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554990"/>
            <a:ext cx="5499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Lexing</a:t>
            </a:r>
            <a:r>
              <a:rPr sz="4400" spc="380" dirty="0"/>
              <a:t> </a:t>
            </a:r>
            <a:r>
              <a:rPr sz="4400" spc="360" dirty="0"/>
              <a:t>Ambiguities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2259"/>
            <a:ext cx="2585720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T_For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T_Identifier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1572259"/>
            <a:ext cx="471932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for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9000" y="27432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00200" y="3657600"/>
          <a:ext cx="27432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46710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8470"/>
            <a:ext cx="8509000" cy="21145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Given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set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expressions,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how 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we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use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them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implement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maximum 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munch?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Idea: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410590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466344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39" y="563245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5089" y="3854450"/>
            <a:ext cx="8177530" cy="252349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Convert </a:t>
            </a:r>
            <a:r>
              <a:rPr sz="2800" spc="220" dirty="0">
                <a:solidFill>
                  <a:srgbClr val="3B3B3B"/>
                </a:solidFill>
                <a:latin typeface="Cambria"/>
                <a:cs typeface="Cambria"/>
              </a:rPr>
              <a:t>expressions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r>
              <a:rPr sz="2800" spc="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310" dirty="0">
                <a:solidFill>
                  <a:srgbClr val="3B3B3B"/>
                </a:solidFill>
                <a:latin typeface="Cambria"/>
                <a:cs typeface="Cambria"/>
              </a:rPr>
              <a:t>NFAs.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ts val="3250"/>
              </a:lnSpc>
              <a:spcBef>
                <a:spcPts val="1230"/>
              </a:spcBef>
            </a:pP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Run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305" dirty="0">
                <a:solidFill>
                  <a:srgbClr val="3B3B3B"/>
                </a:solidFill>
                <a:latin typeface="Cambria"/>
                <a:cs typeface="Cambria"/>
              </a:rPr>
              <a:t>NFAs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800" spc="220" dirty="0">
                <a:solidFill>
                  <a:srgbClr val="3B3B3B"/>
                </a:solidFill>
                <a:latin typeface="Cambria"/>
                <a:cs typeface="Cambria"/>
              </a:rPr>
              <a:t>parallel,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keeping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track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800" spc="235" dirty="0">
                <a:solidFill>
                  <a:srgbClr val="3B3B3B"/>
                </a:solidFill>
                <a:latin typeface="Cambria"/>
                <a:cs typeface="Cambria"/>
              </a:rPr>
              <a:t>the 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last</a:t>
            </a:r>
            <a:r>
              <a:rPr sz="2800" spc="27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match.</a:t>
            </a:r>
            <a:endParaRPr sz="2800">
              <a:latin typeface="Cambria"/>
              <a:cs typeface="Cambria"/>
            </a:endParaRPr>
          </a:p>
          <a:p>
            <a:pPr marL="12700" marR="171450">
              <a:lnSpc>
                <a:spcPts val="3260"/>
              </a:lnSpc>
              <a:spcBef>
                <a:spcPts val="1120"/>
              </a:spcBef>
            </a:pPr>
            <a:r>
              <a:rPr sz="2800" spc="265" dirty="0">
                <a:solidFill>
                  <a:srgbClr val="3B3B3B"/>
                </a:solidFill>
                <a:latin typeface="Cambria"/>
                <a:cs typeface="Cambria"/>
              </a:rPr>
              <a:t>When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automata </a:t>
            </a:r>
            <a:r>
              <a:rPr sz="2800" spc="285" dirty="0">
                <a:solidFill>
                  <a:srgbClr val="3B3B3B"/>
                </a:solidFill>
                <a:latin typeface="Cambria"/>
                <a:cs typeface="Cambria"/>
              </a:rPr>
              <a:t>get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stuck,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report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last  </a:t>
            </a: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match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restart </a:t>
            </a:r>
            <a:r>
              <a:rPr sz="2800" spc="23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800" spc="260" dirty="0">
                <a:solidFill>
                  <a:srgbClr val="3B3B3B"/>
                </a:solidFill>
                <a:latin typeface="Cambria"/>
                <a:cs typeface="Cambria"/>
              </a:rPr>
              <a:t>search </a:t>
            </a:r>
            <a:r>
              <a:rPr sz="2800" spc="235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that</a:t>
            </a:r>
            <a:r>
              <a:rPr sz="2800" spc="35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10" dirty="0">
                <a:solidFill>
                  <a:srgbClr val="3B3B3B"/>
                </a:solidFill>
                <a:latin typeface="Cambria"/>
                <a:cs typeface="Cambria"/>
              </a:rPr>
              <a:t>point.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572259"/>
            <a:ext cx="1945639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3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3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3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3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3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3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3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3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3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3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3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3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04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3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569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3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3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576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3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3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3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576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576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57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14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7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14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2743200" y="5715000"/>
          <a:ext cx="457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7039" y="554990"/>
            <a:ext cx="41008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9" dirty="0"/>
              <a:t>Where </a:t>
            </a:r>
            <a:r>
              <a:rPr sz="4400" spc="280" dirty="0"/>
              <a:t>We</a:t>
            </a:r>
            <a:r>
              <a:rPr sz="4400" spc="360" dirty="0"/>
              <a:t> </a:t>
            </a:r>
            <a:r>
              <a:rPr sz="4400" spc="385" dirty="0"/>
              <a:t>Are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7600" y="1828800"/>
          <a:ext cx="27432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Lexical</a:t>
                      </a:r>
                      <a:r>
                        <a:rPr sz="2400" spc="-14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Syntax</a:t>
                      </a:r>
                      <a:r>
                        <a:rPr sz="2400" spc="-14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Semantic</a:t>
                      </a:r>
                      <a:r>
                        <a:rPr sz="2400" spc="-16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sz="2400" spc="-2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sz="2400" spc="-2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Optimization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1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Code</a:t>
                      </a:r>
                      <a:r>
                        <a:rPr sz="2400" spc="-3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Optimization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286000" y="20574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0574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6172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6172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17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16002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1286510" y="0"/>
                </a:moveTo>
                <a:lnTo>
                  <a:pt x="256540" y="0"/>
                </a:lnTo>
                <a:lnTo>
                  <a:pt x="225563" y="7401"/>
                </a:lnTo>
                <a:lnTo>
                  <a:pt x="198278" y="26828"/>
                </a:lnTo>
                <a:lnTo>
                  <a:pt x="178851" y="54113"/>
                </a:lnTo>
                <a:lnTo>
                  <a:pt x="171450" y="85089"/>
                </a:lnTo>
                <a:lnTo>
                  <a:pt x="171450" y="1200150"/>
                </a:lnTo>
                <a:lnTo>
                  <a:pt x="85090" y="1200150"/>
                </a:lnTo>
                <a:lnTo>
                  <a:pt x="54113" y="1207571"/>
                </a:lnTo>
                <a:lnTo>
                  <a:pt x="26828" y="1227137"/>
                </a:lnTo>
                <a:lnTo>
                  <a:pt x="7401" y="1254799"/>
                </a:lnTo>
                <a:lnTo>
                  <a:pt x="0" y="1286510"/>
                </a:lnTo>
                <a:lnTo>
                  <a:pt x="7401" y="1317486"/>
                </a:lnTo>
                <a:lnTo>
                  <a:pt x="26828" y="1344771"/>
                </a:lnTo>
                <a:lnTo>
                  <a:pt x="54113" y="1364198"/>
                </a:lnTo>
                <a:lnTo>
                  <a:pt x="85090" y="1371600"/>
                </a:lnTo>
                <a:lnTo>
                  <a:pt x="1115060" y="1371600"/>
                </a:lnTo>
                <a:lnTo>
                  <a:pt x="1146036" y="1364198"/>
                </a:lnTo>
                <a:lnTo>
                  <a:pt x="1173321" y="1344771"/>
                </a:lnTo>
                <a:lnTo>
                  <a:pt x="1192748" y="1317486"/>
                </a:lnTo>
                <a:lnTo>
                  <a:pt x="1200150" y="1286510"/>
                </a:lnTo>
                <a:lnTo>
                  <a:pt x="1200150" y="171450"/>
                </a:lnTo>
                <a:lnTo>
                  <a:pt x="1286510" y="171450"/>
                </a:lnTo>
                <a:lnTo>
                  <a:pt x="1317486" y="164028"/>
                </a:lnTo>
                <a:lnTo>
                  <a:pt x="1344771" y="144462"/>
                </a:lnTo>
                <a:lnTo>
                  <a:pt x="1364198" y="116800"/>
                </a:lnTo>
                <a:lnTo>
                  <a:pt x="1371600" y="85089"/>
                </a:lnTo>
                <a:lnTo>
                  <a:pt x="1364198" y="54113"/>
                </a:lnTo>
                <a:lnTo>
                  <a:pt x="1344771" y="26828"/>
                </a:lnTo>
                <a:lnTo>
                  <a:pt x="1317486" y="7401"/>
                </a:lnTo>
                <a:lnTo>
                  <a:pt x="128651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16002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85090" y="1371600"/>
                </a:moveTo>
                <a:lnTo>
                  <a:pt x="54113" y="1364198"/>
                </a:lnTo>
                <a:lnTo>
                  <a:pt x="26828" y="1344771"/>
                </a:lnTo>
                <a:lnTo>
                  <a:pt x="7401" y="1317486"/>
                </a:lnTo>
                <a:lnTo>
                  <a:pt x="0" y="1286510"/>
                </a:lnTo>
                <a:lnTo>
                  <a:pt x="7401" y="1254799"/>
                </a:lnTo>
                <a:lnTo>
                  <a:pt x="26828" y="1227137"/>
                </a:lnTo>
                <a:lnTo>
                  <a:pt x="54113" y="1207571"/>
                </a:lnTo>
                <a:lnTo>
                  <a:pt x="85090" y="1200150"/>
                </a:lnTo>
                <a:lnTo>
                  <a:pt x="171450" y="1200150"/>
                </a:lnTo>
                <a:lnTo>
                  <a:pt x="171450" y="85089"/>
                </a:lnTo>
                <a:lnTo>
                  <a:pt x="178851" y="54113"/>
                </a:lnTo>
                <a:lnTo>
                  <a:pt x="198278" y="26828"/>
                </a:lnTo>
                <a:lnTo>
                  <a:pt x="225563" y="7401"/>
                </a:lnTo>
                <a:lnTo>
                  <a:pt x="256540" y="0"/>
                </a:lnTo>
                <a:lnTo>
                  <a:pt x="1286510" y="0"/>
                </a:lnTo>
                <a:lnTo>
                  <a:pt x="1317486" y="7401"/>
                </a:lnTo>
                <a:lnTo>
                  <a:pt x="1344771" y="26828"/>
                </a:lnTo>
                <a:lnTo>
                  <a:pt x="1364198" y="54113"/>
                </a:lnTo>
                <a:lnTo>
                  <a:pt x="1371600" y="85089"/>
                </a:lnTo>
                <a:lnTo>
                  <a:pt x="1364198" y="116800"/>
                </a:lnTo>
                <a:lnTo>
                  <a:pt x="1344771" y="144462"/>
                </a:lnTo>
                <a:lnTo>
                  <a:pt x="1317486" y="164028"/>
                </a:lnTo>
                <a:lnTo>
                  <a:pt x="1286510" y="171450"/>
                </a:lnTo>
                <a:lnTo>
                  <a:pt x="1200150" y="171450"/>
                </a:lnTo>
                <a:lnTo>
                  <a:pt x="1200150" y="1286510"/>
                </a:lnTo>
                <a:lnTo>
                  <a:pt x="1192748" y="1317486"/>
                </a:lnTo>
                <a:lnTo>
                  <a:pt x="1173321" y="1344771"/>
                </a:lnTo>
                <a:lnTo>
                  <a:pt x="1146036" y="1364198"/>
                </a:lnTo>
                <a:lnTo>
                  <a:pt x="1115060" y="1371600"/>
                </a:lnTo>
                <a:lnTo>
                  <a:pt x="85090" y="1371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9030" y="1685289"/>
            <a:ext cx="128270" cy="86360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41909" y="0"/>
                </a:lnTo>
                <a:lnTo>
                  <a:pt x="26253" y="3710"/>
                </a:lnTo>
                <a:lnTo>
                  <a:pt x="12858" y="13493"/>
                </a:lnTo>
                <a:lnTo>
                  <a:pt x="3512" y="27324"/>
                </a:lnTo>
                <a:lnTo>
                  <a:pt x="0" y="43180"/>
                </a:lnTo>
                <a:lnTo>
                  <a:pt x="3512" y="59035"/>
                </a:lnTo>
                <a:lnTo>
                  <a:pt x="12858" y="72866"/>
                </a:lnTo>
                <a:lnTo>
                  <a:pt x="26253" y="82649"/>
                </a:lnTo>
                <a:lnTo>
                  <a:pt x="41909" y="86360"/>
                </a:lnTo>
                <a:lnTo>
                  <a:pt x="73620" y="78938"/>
                </a:lnTo>
                <a:lnTo>
                  <a:pt x="101282" y="59372"/>
                </a:lnTo>
                <a:lnTo>
                  <a:pt x="120848" y="31710"/>
                </a:lnTo>
                <a:lnTo>
                  <a:pt x="128269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9030" y="1685289"/>
            <a:ext cx="128270" cy="86360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120848" y="31710"/>
                </a:lnTo>
                <a:lnTo>
                  <a:pt x="101282" y="59372"/>
                </a:lnTo>
                <a:lnTo>
                  <a:pt x="73620" y="78938"/>
                </a:lnTo>
                <a:lnTo>
                  <a:pt x="41909" y="86360"/>
                </a:lnTo>
                <a:lnTo>
                  <a:pt x="26253" y="82649"/>
                </a:lnTo>
                <a:lnTo>
                  <a:pt x="12858" y="72866"/>
                </a:lnTo>
                <a:lnTo>
                  <a:pt x="3512" y="59035"/>
                </a:lnTo>
                <a:lnTo>
                  <a:pt x="0" y="43180"/>
                </a:lnTo>
                <a:lnTo>
                  <a:pt x="3512" y="27324"/>
                </a:lnTo>
                <a:lnTo>
                  <a:pt x="12858" y="13493"/>
                </a:lnTo>
                <a:lnTo>
                  <a:pt x="26253" y="3710"/>
                </a:lnTo>
                <a:lnTo>
                  <a:pt x="41909" y="0"/>
                </a:lnTo>
                <a:lnTo>
                  <a:pt x="1282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400" y="2800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54113" y="7421"/>
                </a:lnTo>
                <a:lnTo>
                  <a:pt x="26828" y="26987"/>
                </a:lnTo>
                <a:lnTo>
                  <a:pt x="7401" y="54649"/>
                </a:lnTo>
                <a:lnTo>
                  <a:pt x="0" y="86360"/>
                </a:lnTo>
                <a:lnTo>
                  <a:pt x="7401" y="117336"/>
                </a:lnTo>
                <a:lnTo>
                  <a:pt x="26828" y="144621"/>
                </a:lnTo>
                <a:lnTo>
                  <a:pt x="54113" y="164048"/>
                </a:lnTo>
                <a:lnTo>
                  <a:pt x="85090" y="171450"/>
                </a:lnTo>
                <a:lnTo>
                  <a:pt x="116800" y="164048"/>
                </a:lnTo>
                <a:lnTo>
                  <a:pt x="144462" y="144621"/>
                </a:lnTo>
                <a:lnTo>
                  <a:pt x="164028" y="117336"/>
                </a:lnTo>
                <a:lnTo>
                  <a:pt x="171450" y="86360"/>
                </a:lnTo>
                <a:lnTo>
                  <a:pt x="85090" y="86360"/>
                </a:lnTo>
                <a:lnTo>
                  <a:pt x="100945" y="82649"/>
                </a:lnTo>
                <a:lnTo>
                  <a:pt x="114776" y="72866"/>
                </a:lnTo>
                <a:lnTo>
                  <a:pt x="124559" y="59035"/>
                </a:lnTo>
                <a:lnTo>
                  <a:pt x="128269" y="43179"/>
                </a:lnTo>
                <a:lnTo>
                  <a:pt x="124559" y="27324"/>
                </a:lnTo>
                <a:lnTo>
                  <a:pt x="114776" y="13493"/>
                </a:lnTo>
                <a:lnTo>
                  <a:pt x="100945" y="3710"/>
                </a:lnTo>
                <a:lnTo>
                  <a:pt x="8509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400" y="2800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6360"/>
                </a:moveTo>
                <a:lnTo>
                  <a:pt x="164028" y="117336"/>
                </a:lnTo>
                <a:lnTo>
                  <a:pt x="144462" y="144621"/>
                </a:lnTo>
                <a:lnTo>
                  <a:pt x="116800" y="164048"/>
                </a:lnTo>
                <a:lnTo>
                  <a:pt x="85090" y="171450"/>
                </a:lnTo>
                <a:lnTo>
                  <a:pt x="54113" y="164048"/>
                </a:lnTo>
                <a:lnTo>
                  <a:pt x="26828" y="144621"/>
                </a:lnTo>
                <a:lnTo>
                  <a:pt x="7401" y="117336"/>
                </a:lnTo>
                <a:lnTo>
                  <a:pt x="0" y="86360"/>
                </a:lnTo>
                <a:lnTo>
                  <a:pt x="7401" y="54649"/>
                </a:lnTo>
                <a:lnTo>
                  <a:pt x="26828" y="26987"/>
                </a:lnTo>
                <a:lnTo>
                  <a:pt x="54113" y="7421"/>
                </a:lnTo>
                <a:lnTo>
                  <a:pt x="85090" y="0"/>
                </a:lnTo>
                <a:lnTo>
                  <a:pt x="100945" y="3710"/>
                </a:lnTo>
                <a:lnTo>
                  <a:pt x="128269" y="43179"/>
                </a:lnTo>
                <a:lnTo>
                  <a:pt x="100945" y="82649"/>
                </a:lnTo>
                <a:lnTo>
                  <a:pt x="85090" y="86360"/>
                </a:lnTo>
                <a:lnTo>
                  <a:pt x="171450" y="863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0939" y="160020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86359" y="85089"/>
                </a:lnTo>
                <a:lnTo>
                  <a:pt x="78938" y="54113"/>
                </a:lnTo>
                <a:lnTo>
                  <a:pt x="59372" y="26828"/>
                </a:lnTo>
                <a:lnTo>
                  <a:pt x="31710" y="7401"/>
                </a:lnTo>
                <a:lnTo>
                  <a:pt x="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0939" y="160020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31710" y="7401"/>
                </a:lnTo>
                <a:lnTo>
                  <a:pt x="59372" y="26828"/>
                </a:lnTo>
                <a:lnTo>
                  <a:pt x="78938" y="54113"/>
                </a:lnTo>
                <a:lnTo>
                  <a:pt x="86359" y="85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5850" y="28003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850" y="28003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0939" y="1771650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0939" y="1771650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44269" y="1934209"/>
            <a:ext cx="910590" cy="6731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1920" marR="5080" indent="-10922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ce 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Code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1000" y="5715000"/>
            <a:ext cx="1828800" cy="1371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548640" marR="267335" indent="-274320">
              <a:lnSpc>
                <a:spcPts val="2720"/>
              </a:lnSpc>
            </a:pPr>
            <a:r>
              <a:rPr sz="2400" b="1" spc="-5" dirty="0">
                <a:solidFill>
                  <a:srgbClr val="00FF00"/>
                </a:solidFill>
                <a:latin typeface="Courier New"/>
                <a:cs typeface="Courier New"/>
              </a:rPr>
              <a:t>Machine  Code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3" name="object 73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6" name="object 76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6" name="object 76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7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4" name="object 74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57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4" name="object 74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57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57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76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76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57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4" name="object 74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76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76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57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3657600" y="5715000"/>
          <a:ext cx="3657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3" name="object 73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576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76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7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4114800" y="5715000"/>
          <a:ext cx="320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5" name="object 75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4114800" y="5715000"/>
          <a:ext cx="320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8" name="object 78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4114800" y="5715000"/>
          <a:ext cx="320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6" name="object 76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4114800" y="5715000"/>
          <a:ext cx="320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6" name="object 76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14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72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4114800" y="5715000"/>
          <a:ext cx="320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6" name="object 76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4114800" y="5715000"/>
          <a:ext cx="320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5" name="object 75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9" name="object 69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2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72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72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72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2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29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9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864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72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72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2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9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29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9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864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72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72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72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9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292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9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864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200" y="4114800"/>
            <a:ext cx="18288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T_IntConst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3200" y="4800600"/>
            <a:ext cx="18288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137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86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86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86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436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86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864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86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436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43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43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43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00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43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436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436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008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0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0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00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58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0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0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00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580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8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8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8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15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8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8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8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15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92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92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8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114300"/>
                </a:lnTo>
                <a:lnTo>
                  <a:pt x="4572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80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457200"/>
                </a:moveTo>
                <a:lnTo>
                  <a:pt x="114300" y="114300"/>
                </a:lnTo>
                <a:lnTo>
                  <a:pt x="0" y="114300"/>
                </a:lnTo>
                <a:lnTo>
                  <a:pt x="228600" y="0"/>
                </a:lnTo>
                <a:lnTo>
                  <a:pt x="457200" y="114300"/>
                </a:lnTo>
                <a:lnTo>
                  <a:pt x="342900" y="114300"/>
                </a:lnTo>
                <a:lnTo>
                  <a:pt x="342900" y="457200"/>
                </a:lnTo>
                <a:lnTo>
                  <a:pt x="1143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8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1520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58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4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58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58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8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114300" y="0"/>
                </a:ln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4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8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114300" y="342900"/>
                </a:lnTo>
                <a:lnTo>
                  <a:pt x="0" y="342900"/>
                </a:lnTo>
                <a:lnTo>
                  <a:pt x="228600" y="457200"/>
                </a:lnTo>
                <a:lnTo>
                  <a:pt x="457200" y="342900"/>
                </a:lnTo>
                <a:lnTo>
                  <a:pt x="342900" y="342900"/>
                </a:lnTo>
                <a:lnTo>
                  <a:pt x="342900" y="0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8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1148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200" y="4114800"/>
            <a:ext cx="18288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T_IntConst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3200" y="4800600"/>
            <a:ext cx="18288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137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2950" y="3308350"/>
            <a:ext cx="3657600" cy="2594610"/>
          </a:xfrm>
          <a:custGeom>
            <a:avLst/>
            <a:gdLst/>
            <a:ahLst/>
            <a:cxnLst/>
            <a:rect l="l" t="t" r="r" b="b"/>
            <a:pathLst>
              <a:path w="3657600" h="2594610">
                <a:moveTo>
                  <a:pt x="3657600" y="0"/>
                </a:moveTo>
                <a:lnTo>
                  <a:pt x="0" y="0"/>
                </a:lnTo>
                <a:lnTo>
                  <a:pt x="0" y="2594610"/>
                </a:lnTo>
                <a:lnTo>
                  <a:pt x="3657600" y="259461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2950" y="3308350"/>
            <a:ext cx="3657600" cy="2594610"/>
          </a:xfrm>
          <a:custGeom>
            <a:avLst/>
            <a:gdLst/>
            <a:ahLst/>
            <a:cxnLst/>
            <a:rect l="l" t="t" r="r" b="b"/>
            <a:pathLst>
              <a:path w="3657600" h="2594610">
                <a:moveTo>
                  <a:pt x="1828800" y="2594610"/>
                </a:moveTo>
                <a:lnTo>
                  <a:pt x="0" y="259461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594610"/>
                </a:lnTo>
                <a:lnTo>
                  <a:pt x="1828800" y="259461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3200400"/>
            <a:ext cx="3657600" cy="2594610"/>
          </a:xfrm>
          <a:custGeom>
            <a:avLst/>
            <a:gdLst/>
            <a:ahLst/>
            <a:cxnLst/>
            <a:rect l="l" t="t" r="r" b="b"/>
            <a:pathLst>
              <a:path w="3657600" h="2594610">
                <a:moveTo>
                  <a:pt x="3657600" y="0"/>
                </a:moveTo>
                <a:lnTo>
                  <a:pt x="0" y="0"/>
                </a:lnTo>
                <a:lnTo>
                  <a:pt x="0" y="2594610"/>
                </a:lnTo>
                <a:lnTo>
                  <a:pt x="3657600" y="2594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15000" y="3200400"/>
            <a:ext cx="3657600" cy="259461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tabLst>
                <a:tab pos="849630" algn="l"/>
                <a:tab pos="1882775" algn="l"/>
                <a:tab pos="2490470" algn="l"/>
              </a:tabLst>
            </a:pP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Some	</a:t>
            </a: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tokens	</a:t>
            </a:r>
            <a:r>
              <a:rPr sz="2000" spc="85" dirty="0">
                <a:solidFill>
                  <a:srgbClr val="3B3B3B"/>
                </a:solidFill>
                <a:latin typeface="Arial"/>
                <a:cs typeface="Arial"/>
              </a:rPr>
              <a:t>can	</a:t>
            </a:r>
            <a:r>
              <a:rPr sz="2000" spc="65" dirty="0">
                <a:solidFill>
                  <a:srgbClr val="3B3B3B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142875" marR="140335" indent="1270" algn="ctr">
              <a:lnSpc>
                <a:spcPct val="134900"/>
              </a:lnSpc>
              <a:spcBef>
                <a:spcPts val="10"/>
              </a:spcBef>
              <a:tabLst>
                <a:tab pos="732790" algn="l"/>
                <a:tab pos="1019810" algn="l"/>
                <a:tab pos="1804035" algn="l"/>
                <a:tab pos="1851660" algn="l"/>
                <a:tab pos="1945005" algn="l"/>
                <a:tab pos="2512060" algn="l"/>
                <a:tab pos="2726055" algn="l"/>
                <a:tab pos="2750820" algn="l"/>
                <a:tab pos="3001645" algn="l"/>
              </a:tabLst>
            </a:pPr>
            <a:r>
              <a:rPr sz="2000" b="1" spc="260" dirty="0">
                <a:solidFill>
                  <a:srgbClr val="0000FF"/>
                </a:solidFill>
                <a:latin typeface="Arial"/>
                <a:cs typeface="Arial"/>
              </a:rPr>
              <a:t>attributes	</a:t>
            </a:r>
            <a:r>
              <a:rPr sz="2000" spc="229" dirty="0">
                <a:solidFill>
                  <a:srgbClr val="3B3B3B"/>
                </a:solidFill>
                <a:latin typeface="Arial"/>
                <a:cs typeface="Arial"/>
              </a:rPr>
              <a:t>that	store  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165" dirty="0">
                <a:solidFill>
                  <a:srgbClr val="3B3B3B"/>
                </a:solidFill>
                <a:latin typeface="Arial"/>
                <a:cs typeface="Arial"/>
              </a:rPr>
              <a:t>x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7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54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26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ma</a:t>
            </a:r>
            <a:r>
              <a:rPr sz="2000" spc="3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254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r>
              <a:rPr sz="2000" spc="19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  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</a:t>
            </a:r>
            <a:r>
              <a:rPr sz="2000" spc="250" dirty="0">
                <a:solidFill>
                  <a:srgbClr val="3B3B3B"/>
                </a:solidFill>
                <a:latin typeface="Arial"/>
                <a:cs typeface="Arial"/>
              </a:rPr>
              <a:t>token.			</a:t>
            </a:r>
            <a:r>
              <a:rPr sz="2000" spc="130" dirty="0">
                <a:solidFill>
                  <a:srgbClr val="3B3B3B"/>
                </a:solidFill>
                <a:latin typeface="Arial"/>
                <a:cs typeface="Arial"/>
              </a:rPr>
              <a:t>Here	</a:t>
            </a:r>
            <a:r>
              <a:rPr sz="2000" spc="30" dirty="0">
                <a:solidFill>
                  <a:srgbClr val="3B3B3B"/>
                </a:solidFill>
                <a:latin typeface="Arial"/>
                <a:cs typeface="Arial"/>
              </a:rPr>
              <a:t>we  </a:t>
            </a:r>
            <a:r>
              <a:rPr sz="2000" spc="229" dirty="0">
                <a:solidFill>
                  <a:srgbClr val="3B3B3B"/>
                </a:solidFill>
                <a:latin typeface="Arial"/>
                <a:cs typeface="Arial"/>
              </a:rPr>
              <a:t>store	</a:t>
            </a:r>
            <a:r>
              <a:rPr sz="2000" spc="20" dirty="0">
                <a:solidFill>
                  <a:srgbClr val="3B3B3B"/>
                </a:solidFill>
                <a:latin typeface="Arial"/>
                <a:cs typeface="Arial"/>
              </a:rPr>
              <a:t>which		</a:t>
            </a:r>
            <a:r>
              <a:rPr sz="2000" spc="229" dirty="0">
                <a:solidFill>
                  <a:srgbClr val="3B3B3B"/>
                </a:solidFill>
                <a:latin typeface="Arial"/>
                <a:cs typeface="Arial"/>
              </a:rPr>
              <a:t>integer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  </a:t>
            </a:r>
            <a:r>
              <a:rPr sz="2000" spc="235" dirty="0">
                <a:solidFill>
                  <a:srgbClr val="3B3B3B"/>
                </a:solidFill>
                <a:latin typeface="Arial"/>
                <a:cs typeface="Arial"/>
              </a:rPr>
              <a:t>represented.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0750" y="4497070"/>
            <a:ext cx="984250" cy="636270"/>
          </a:xfrm>
          <a:custGeom>
            <a:avLst/>
            <a:gdLst/>
            <a:ahLst/>
            <a:cxnLst/>
            <a:rect l="l" t="t" r="r" b="b"/>
            <a:pathLst>
              <a:path w="984250" h="636270">
                <a:moveTo>
                  <a:pt x="984250" y="0"/>
                </a:moveTo>
                <a:lnTo>
                  <a:pt x="927025" y="853"/>
                </a:lnTo>
                <a:lnTo>
                  <a:pt x="873865" y="3365"/>
                </a:lnTo>
                <a:lnTo>
                  <a:pt x="824595" y="7463"/>
                </a:lnTo>
                <a:lnTo>
                  <a:pt x="779041" y="13073"/>
                </a:lnTo>
                <a:lnTo>
                  <a:pt x="737027" y="20121"/>
                </a:lnTo>
                <a:lnTo>
                  <a:pt x="698380" y="28535"/>
                </a:lnTo>
                <a:lnTo>
                  <a:pt x="630487" y="49166"/>
                </a:lnTo>
                <a:lnTo>
                  <a:pt x="573965" y="74380"/>
                </a:lnTo>
                <a:lnTo>
                  <a:pt x="527419" y="103591"/>
                </a:lnTo>
                <a:lnTo>
                  <a:pt x="489451" y="136212"/>
                </a:lnTo>
                <a:lnTo>
                  <a:pt x="458666" y="171658"/>
                </a:lnTo>
                <a:lnTo>
                  <a:pt x="433668" y="209343"/>
                </a:lnTo>
                <a:lnTo>
                  <a:pt x="413060" y="248680"/>
                </a:lnTo>
                <a:lnTo>
                  <a:pt x="395446" y="289083"/>
                </a:lnTo>
                <a:lnTo>
                  <a:pt x="379430" y="329967"/>
                </a:lnTo>
                <a:lnTo>
                  <a:pt x="371585" y="350405"/>
                </a:lnTo>
                <a:lnTo>
                  <a:pt x="363616" y="370744"/>
                </a:lnTo>
                <a:lnTo>
                  <a:pt x="346607" y="410830"/>
                </a:lnTo>
                <a:lnTo>
                  <a:pt x="327008" y="449637"/>
                </a:lnTo>
                <a:lnTo>
                  <a:pt x="303423" y="486580"/>
                </a:lnTo>
                <a:lnTo>
                  <a:pt x="274454" y="521073"/>
                </a:lnTo>
                <a:lnTo>
                  <a:pt x="238706" y="552530"/>
                </a:lnTo>
                <a:lnTo>
                  <a:pt x="194783" y="580364"/>
                </a:lnTo>
                <a:lnTo>
                  <a:pt x="141288" y="603989"/>
                </a:lnTo>
                <a:lnTo>
                  <a:pt x="76826" y="622820"/>
                </a:lnTo>
                <a:lnTo>
                  <a:pt x="40045" y="630254"/>
                </a:lnTo>
                <a:lnTo>
                  <a:pt x="0" y="636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0" y="5080000"/>
            <a:ext cx="165100" cy="106680"/>
          </a:xfrm>
          <a:custGeom>
            <a:avLst/>
            <a:gdLst/>
            <a:ahLst/>
            <a:cxnLst/>
            <a:rect l="l" t="t" r="r" b="b"/>
            <a:pathLst>
              <a:path w="165100" h="106679">
                <a:moveTo>
                  <a:pt x="158750" y="0"/>
                </a:moveTo>
                <a:lnTo>
                  <a:pt x="0" y="63500"/>
                </a:lnTo>
                <a:lnTo>
                  <a:pt x="165100" y="106680"/>
                </a:lnTo>
                <a:lnTo>
                  <a:pt x="158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6470" y="1572259"/>
            <a:ext cx="1762760" cy="1257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554990"/>
            <a:ext cx="874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Implementing </a:t>
            </a:r>
            <a:r>
              <a:rPr sz="4400" spc="440" dirty="0"/>
              <a:t>Maximal</a:t>
            </a:r>
            <a:r>
              <a:rPr sz="4400" spc="434" dirty="0"/>
              <a:t> </a:t>
            </a:r>
            <a:r>
              <a:rPr sz="4400" spc="520" dirty="0"/>
              <a:t>Munch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3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47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439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4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31394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6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0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3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2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16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5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59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8200" y="434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440" y="4060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02500" y="3825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6719" y="3931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6719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24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3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0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43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439" y="4745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5900" y="1572259"/>
            <a:ext cx="2493010" cy="3238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0070"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 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T_Mystery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63064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	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7015" algn="l"/>
                <a:tab pos="1383665" algn="l"/>
                <a:tab pos="165544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Σ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1720" y="4617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60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80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8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1720" y="461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7479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4572000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6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6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153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111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96920" y="5748414"/>
            <a:ext cx="26416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91609" y="5748414"/>
            <a:ext cx="24574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5"/>
              </a:lnSpc>
            </a:pPr>
            <a:r>
              <a:rPr sz="2600" dirty="0">
                <a:solidFill>
                  <a:srgbClr val="3B3B3B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6320" y="2788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320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3439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822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start</a:t>
            </a:r>
            <a:r>
              <a:rPr sz="1800" u="sng" spc="1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95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30500" y="26822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38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02100" y="2682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6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3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4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00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7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3439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58900" y="33680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start</a:t>
            </a:r>
            <a:r>
              <a:rPr sz="1800" u="sng" spc="1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95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30500" y="33680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38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02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3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3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00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1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45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6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6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24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88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29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29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86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67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531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372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72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29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10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674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418319" y="3474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1831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84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32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576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576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148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3439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358900" y="4053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start</a:t>
            </a:r>
            <a:r>
              <a:rPr sz="1800" u="sng" spc="12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495040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730500" y="4053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703320" y="4160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03320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69079" y="452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514600"/>
            <a:ext cx="1828800" cy="2286000"/>
          </a:xfrm>
          <a:custGeom>
            <a:avLst/>
            <a:gdLst/>
            <a:ahLst/>
            <a:cxnLst/>
            <a:rect l="l" t="t" r="r" b="b"/>
            <a:pathLst>
              <a:path w="1828800" h="2286000">
                <a:moveTo>
                  <a:pt x="1828800" y="0"/>
                </a:moveTo>
                <a:lnTo>
                  <a:pt x="0" y="0"/>
                </a:lnTo>
                <a:lnTo>
                  <a:pt x="0" y="2286000"/>
                </a:lnTo>
                <a:lnTo>
                  <a:pt x="1828800" y="228600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0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7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320" y="2788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6320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2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3439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5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8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02100" y="2682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6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7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3439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5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38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02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43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3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0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81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45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86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86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3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24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88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29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9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86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67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31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372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72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29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10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674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418319" y="3474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1831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84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576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148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3439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95040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143000" y="2514600"/>
          <a:ext cx="23596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228600"/>
                <a:gridCol w="530860"/>
              </a:tblGrid>
              <a:tr h="457200">
                <a:tc rowSpan="4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420"/>
                        </a:spcBef>
                        <a:tabLst>
                          <a:tab pos="462915" algn="l"/>
                        </a:tabLst>
                      </a:pPr>
                      <a:r>
                        <a:rPr sz="180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80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start</a:t>
                      </a:r>
                      <a:r>
                        <a:rPr sz="1800" u="sng" spc="125" dirty="0">
                          <a:solidFill>
                            <a:srgbClr val="3B3B3B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tabLst>
                          <a:tab pos="462915" algn="l"/>
                        </a:tabLst>
                      </a:pPr>
                      <a:r>
                        <a:rPr sz="180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80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start</a:t>
                      </a:r>
                      <a:r>
                        <a:rPr sz="1800" u="sng" spc="125" dirty="0">
                          <a:solidFill>
                            <a:srgbClr val="3B3B3B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tabLst>
                          <a:tab pos="462915" algn="l"/>
                        </a:tabLst>
                      </a:pPr>
                      <a:r>
                        <a:rPr sz="180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007F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80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007F00"/>
                            </a:solidFill>
                          </a:uFill>
                          <a:latin typeface="Arial"/>
                          <a:cs typeface="Arial"/>
                        </a:rPr>
                        <a:t>start</a:t>
                      </a:r>
                      <a:r>
                        <a:rPr sz="1800" u="sng" spc="125" dirty="0">
                          <a:solidFill>
                            <a:srgbClr val="3B3B3B"/>
                          </a:solidFill>
                          <a:uFill>
                            <a:solidFill>
                              <a:srgbClr val="007F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034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2080"/>
                        </a:lnSpc>
                        <a:spcBef>
                          <a:spcPts val="1420"/>
                        </a:spcBef>
                      </a:pPr>
                      <a:r>
                        <a:rPr sz="180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0340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034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0000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ts val="2080"/>
                        </a:lnSpc>
                      </a:pPr>
                      <a:r>
                        <a:rPr sz="180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00007F"/>
                      </a:solidFill>
                      <a:prstDash val="solid"/>
                    </a:lnB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034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7F"/>
                      </a:solidFill>
                      <a:prstDash val="solid"/>
                    </a:lnT>
                    <a:lnB w="3175">
                      <a:solidFill>
                        <a:srgbClr val="007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ts val="2080"/>
                        </a:lnSpc>
                      </a:pPr>
                      <a:r>
                        <a:rPr sz="180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7F"/>
                      </a:solidFill>
                      <a:prstDash val="solid"/>
                    </a:lnT>
                    <a:lnB w="3175">
                      <a:solidFill>
                        <a:srgbClr val="007F00"/>
                      </a:solidFill>
                      <a:prstDash val="soli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034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7F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7F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3703320" y="4160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03320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69079" y="452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6320" y="2788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320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5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0500" y="26822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38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02100" y="2682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7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5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30500" y="33680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38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02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3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0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1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45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86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6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4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88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29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29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7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31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72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72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29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10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74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418319" y="3474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831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84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32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76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148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5040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30500" y="4053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03320" y="4160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03320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69079" y="452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3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3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0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71600" y="29756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2170" y="29222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3439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71600" y="38862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22170" y="42849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587500" y="2603500"/>
            <a:ext cx="55626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6520" algn="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3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7200" y="3907790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6480" y="3818890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06400" y="37909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6320" y="2788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320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5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0500" y="26822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38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02100" y="2682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7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5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30500" y="33680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38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02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3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0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1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45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86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6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4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88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29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29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7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31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72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72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29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10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74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418319" y="3474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831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84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32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76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148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5040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30500" y="4053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03320" y="4160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03320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69079" y="452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3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3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0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71600" y="29756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2170" y="29222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3439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71600" y="38862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22170" y="42849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587500" y="2603500"/>
            <a:ext cx="55626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6520" algn="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3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7200" y="3907790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6480" y="3818890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06400" y="37909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08550" y="4908550"/>
            <a:ext cx="4572000" cy="1475740"/>
          </a:xfrm>
          <a:custGeom>
            <a:avLst/>
            <a:gdLst/>
            <a:ahLst/>
            <a:cxnLst/>
            <a:rect l="l" t="t" r="r" b="b"/>
            <a:pathLst>
              <a:path w="4572000" h="1475739">
                <a:moveTo>
                  <a:pt x="4572000" y="0"/>
                </a:moveTo>
                <a:lnTo>
                  <a:pt x="0" y="0"/>
                </a:lnTo>
                <a:lnTo>
                  <a:pt x="0" y="1475740"/>
                </a:lnTo>
                <a:lnTo>
                  <a:pt x="4572000" y="147574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08550" y="4908550"/>
            <a:ext cx="4572000" cy="1475740"/>
          </a:xfrm>
          <a:custGeom>
            <a:avLst/>
            <a:gdLst/>
            <a:ahLst/>
            <a:cxnLst/>
            <a:rect l="l" t="t" r="r" b="b"/>
            <a:pathLst>
              <a:path w="4572000" h="1475739">
                <a:moveTo>
                  <a:pt x="2286000" y="1475740"/>
                </a:moveTo>
                <a:lnTo>
                  <a:pt x="0" y="1475740"/>
                </a:lnTo>
                <a:lnTo>
                  <a:pt x="0" y="0"/>
                </a:lnTo>
                <a:lnTo>
                  <a:pt x="4572000" y="0"/>
                </a:lnTo>
                <a:lnTo>
                  <a:pt x="4572000" y="1475740"/>
                </a:lnTo>
                <a:lnTo>
                  <a:pt x="2286000" y="147574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00600" y="4800600"/>
            <a:ext cx="4572000" cy="1475740"/>
          </a:xfrm>
          <a:custGeom>
            <a:avLst/>
            <a:gdLst/>
            <a:ahLst/>
            <a:cxnLst/>
            <a:rect l="l" t="t" r="r" b="b"/>
            <a:pathLst>
              <a:path w="4572000" h="1475739">
                <a:moveTo>
                  <a:pt x="4572000" y="0"/>
                </a:moveTo>
                <a:lnTo>
                  <a:pt x="0" y="0"/>
                </a:lnTo>
                <a:lnTo>
                  <a:pt x="0" y="1475740"/>
                </a:lnTo>
                <a:lnTo>
                  <a:pt x="4572000" y="147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800600" y="4800600"/>
            <a:ext cx="4572000" cy="147574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77495" marR="271145" indent="-1270" algn="ctr">
              <a:lnSpc>
                <a:spcPts val="3540"/>
              </a:lnSpc>
              <a:spcBef>
                <a:spcPts val="95"/>
              </a:spcBef>
              <a:tabLst>
                <a:tab pos="1050925" algn="l"/>
                <a:tab pos="1169670" algn="l"/>
                <a:tab pos="1504315" algn="l"/>
                <a:tab pos="1798955" algn="l"/>
                <a:tab pos="1856105" algn="l"/>
                <a:tab pos="2228215" algn="l"/>
                <a:tab pos="2358390" algn="l"/>
                <a:tab pos="2523490" algn="l"/>
                <a:tab pos="3004185" algn="l"/>
              </a:tabLst>
            </a:pPr>
            <a:r>
              <a:rPr sz="2200" spc="140" dirty="0">
                <a:solidFill>
                  <a:srgbClr val="3B3B3B"/>
                </a:solidFill>
                <a:latin typeface="Arial"/>
                <a:cs typeface="Arial"/>
              </a:rPr>
              <a:t>Build	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a	</a:t>
            </a:r>
            <a:r>
              <a:rPr sz="2200" spc="140" dirty="0">
                <a:solidFill>
                  <a:srgbClr val="3B3B3B"/>
                </a:solidFill>
                <a:latin typeface="Arial"/>
                <a:cs typeface="Arial"/>
              </a:rPr>
              <a:t>single		</a:t>
            </a:r>
            <a:r>
              <a:rPr sz="2200" spc="185" dirty="0">
                <a:solidFill>
                  <a:srgbClr val="3B3B3B"/>
                </a:solidFill>
                <a:latin typeface="Arial"/>
                <a:cs typeface="Arial"/>
              </a:rPr>
              <a:t>automaton  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-5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200" spc="53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200" spc="409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200" spc="105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00" spc="12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200" spc="165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-5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200" spc="13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m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14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200" spc="-5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200" spc="7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18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spc="215" dirty="0">
                <a:solidFill>
                  <a:srgbClr val="3B3B3B"/>
                </a:solidFill>
                <a:latin typeface="Arial"/>
                <a:cs typeface="Arial"/>
              </a:rPr>
              <a:t>g  </a:t>
            </a:r>
            <a:r>
              <a:rPr sz="2200" spc="170" dirty="0">
                <a:solidFill>
                  <a:srgbClr val="3B3B3B"/>
                </a:solidFill>
                <a:latin typeface="Arial"/>
                <a:cs typeface="Arial"/>
              </a:rPr>
              <a:t>automata	</a:t>
            </a:r>
            <a:r>
              <a:rPr sz="2200" spc="125" dirty="0">
                <a:solidFill>
                  <a:srgbClr val="3B3B3B"/>
                </a:solidFill>
                <a:latin typeface="Arial"/>
                <a:cs typeface="Arial"/>
              </a:rPr>
              <a:t>in	</a:t>
            </a:r>
            <a:r>
              <a:rPr sz="2200" spc="204" dirty="0">
                <a:solidFill>
                  <a:srgbClr val="3B3B3B"/>
                </a:solidFill>
                <a:latin typeface="Arial"/>
                <a:cs typeface="Arial"/>
              </a:rPr>
              <a:t>parallel.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6320" y="2788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320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5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0500" y="26822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38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02100" y="2682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7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5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30500" y="33680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38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02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3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0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1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45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86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6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4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88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29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29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7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31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72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72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29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10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74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418319" y="3474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831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84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32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76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148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5040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30500" y="4053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03320" y="4160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03320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69079" y="452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3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3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0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71600" y="29756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2170" y="29222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3439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71600" y="38862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22170" y="42849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587500" y="2603500"/>
            <a:ext cx="55626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6520" algn="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3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7200" y="3907790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6480" y="3818890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06400" y="37909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55499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09" dirty="0"/>
              <a:t>Minor</a:t>
            </a:r>
            <a:r>
              <a:rPr sz="4400" spc="355" dirty="0"/>
              <a:t> </a:t>
            </a:r>
            <a:r>
              <a:rPr sz="4400" spc="345" dirty="0"/>
              <a:t>Simplification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2743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6320" y="2788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320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5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0500" y="26822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38040" y="29171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02100" y="2682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7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5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30500" y="33680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38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02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3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0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1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45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86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6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4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88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29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29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7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31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726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726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298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10040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74100" y="33680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418319" y="34747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831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84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60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32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76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76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148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5040" y="42887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30500" y="4053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03320" y="4160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03320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69079" y="452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30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30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02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71600" y="29756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2170" y="29222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3439" y="36029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71600" y="38862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22170" y="42849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587500" y="2603500"/>
            <a:ext cx="55626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6520" algn="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3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7200" y="3907790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6480" y="3818890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06400" y="37909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890770" y="4890770"/>
            <a:ext cx="4572000" cy="1474470"/>
          </a:xfrm>
          <a:custGeom>
            <a:avLst/>
            <a:gdLst/>
            <a:ahLst/>
            <a:cxnLst/>
            <a:rect l="l" t="t" r="r" b="b"/>
            <a:pathLst>
              <a:path w="4572000" h="1474470">
                <a:moveTo>
                  <a:pt x="4572000" y="0"/>
                </a:moveTo>
                <a:lnTo>
                  <a:pt x="0" y="0"/>
                </a:lnTo>
                <a:lnTo>
                  <a:pt x="0" y="1474469"/>
                </a:lnTo>
                <a:lnTo>
                  <a:pt x="4572000" y="147446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90770" y="4890770"/>
            <a:ext cx="4572000" cy="1474470"/>
          </a:xfrm>
          <a:custGeom>
            <a:avLst/>
            <a:gdLst/>
            <a:ahLst/>
            <a:cxnLst/>
            <a:rect l="l" t="t" r="r" b="b"/>
            <a:pathLst>
              <a:path w="4572000" h="1474470">
                <a:moveTo>
                  <a:pt x="2286000" y="1474469"/>
                </a:moveTo>
                <a:lnTo>
                  <a:pt x="0" y="1474469"/>
                </a:lnTo>
                <a:lnTo>
                  <a:pt x="0" y="0"/>
                </a:lnTo>
                <a:lnTo>
                  <a:pt x="4572000" y="0"/>
                </a:lnTo>
                <a:lnTo>
                  <a:pt x="4572000" y="1474469"/>
                </a:lnTo>
                <a:lnTo>
                  <a:pt x="2286000" y="1474469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82820" y="4782820"/>
            <a:ext cx="4572000" cy="1474470"/>
          </a:xfrm>
          <a:custGeom>
            <a:avLst/>
            <a:gdLst/>
            <a:ahLst/>
            <a:cxnLst/>
            <a:rect l="l" t="t" r="r" b="b"/>
            <a:pathLst>
              <a:path w="4572000" h="1474470">
                <a:moveTo>
                  <a:pt x="4572000" y="0"/>
                </a:moveTo>
                <a:lnTo>
                  <a:pt x="0" y="0"/>
                </a:lnTo>
                <a:lnTo>
                  <a:pt x="0" y="1474469"/>
                </a:lnTo>
                <a:lnTo>
                  <a:pt x="4572000" y="1474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782820" y="4782820"/>
            <a:ext cx="4572000" cy="147447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22250" marR="215265" indent="-1905" algn="ctr">
              <a:lnSpc>
                <a:spcPts val="3540"/>
              </a:lnSpc>
              <a:spcBef>
                <a:spcPts val="95"/>
              </a:spcBef>
              <a:tabLst>
                <a:tab pos="624205" algn="l"/>
                <a:tab pos="1155065" algn="l"/>
                <a:tab pos="1524635" algn="l"/>
                <a:tab pos="1748789" algn="l"/>
                <a:tab pos="1899920" algn="l"/>
                <a:tab pos="2564130" algn="l"/>
                <a:tab pos="2807970" algn="l"/>
              </a:tabLst>
            </a:pPr>
            <a:r>
              <a:rPr sz="2200" spc="220" dirty="0">
                <a:solidFill>
                  <a:srgbClr val="3B3B3B"/>
                </a:solidFill>
                <a:latin typeface="Arial"/>
                <a:cs typeface="Arial"/>
              </a:rPr>
              <a:t>Annotate	</a:t>
            </a:r>
            <a:r>
              <a:rPr sz="2200" spc="55" dirty="0">
                <a:solidFill>
                  <a:srgbClr val="3B3B3B"/>
                </a:solidFill>
                <a:latin typeface="Arial"/>
                <a:cs typeface="Arial"/>
              </a:rPr>
              <a:t>each	</a:t>
            </a:r>
            <a:r>
              <a:rPr sz="2200" spc="190" dirty="0">
                <a:solidFill>
                  <a:srgbClr val="3B3B3B"/>
                </a:solidFill>
                <a:latin typeface="Arial"/>
                <a:cs typeface="Arial"/>
              </a:rPr>
              <a:t>accepting  </a:t>
            </a:r>
            <a:r>
              <a:rPr sz="22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13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200" spc="-65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28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35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200" spc="-65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200" spc="8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18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2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200" spc="1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20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200" spc="10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20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200" spc="90" dirty="0">
                <a:solidFill>
                  <a:srgbClr val="3B3B3B"/>
                </a:solidFill>
                <a:latin typeface="Arial"/>
                <a:cs typeface="Arial"/>
              </a:rPr>
              <a:t>n  </a:t>
            </a:r>
            <a:r>
              <a:rPr sz="2200" spc="325" dirty="0">
                <a:solidFill>
                  <a:srgbClr val="3B3B3B"/>
                </a:solidFill>
                <a:latin typeface="Arial"/>
                <a:cs typeface="Arial"/>
              </a:rPr>
              <a:t>it	</a:t>
            </a:r>
            <a:r>
              <a:rPr sz="2200" spc="70" dirty="0">
                <a:solidFill>
                  <a:srgbClr val="3B3B3B"/>
                </a:solidFill>
                <a:latin typeface="Arial"/>
                <a:cs typeface="Arial"/>
              </a:rPr>
              <a:t>came	</a:t>
            </a:r>
            <a:r>
              <a:rPr sz="2200" spc="390" dirty="0">
                <a:solidFill>
                  <a:srgbClr val="3B3B3B"/>
                </a:solidFill>
                <a:latin typeface="Arial"/>
                <a:cs typeface="Arial"/>
              </a:rPr>
              <a:t>from.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310" y="554990"/>
            <a:ext cx="435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Other</a:t>
            </a:r>
            <a:r>
              <a:rPr sz="4400" spc="370" dirty="0"/>
              <a:t> </a:t>
            </a:r>
            <a:r>
              <a:rPr sz="4400" spc="375" dirty="0"/>
              <a:t>Conflicts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3529"/>
            <a:ext cx="878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ourier New"/>
                <a:cs typeface="Courier New"/>
              </a:rPr>
              <a:t>_</a:t>
            </a: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6470" y="1573529"/>
            <a:ext cx="453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80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976120"/>
            <a:ext cx="746061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	double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T_Identifier</a:t>
            </a:r>
            <a:r>
              <a:rPr sz="2800" spc="-315" dirty="0">
                <a:solidFill>
                  <a:srgbClr val="00AD00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310" y="554990"/>
            <a:ext cx="435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Other</a:t>
            </a:r>
            <a:r>
              <a:rPr sz="4400" spc="370" dirty="0"/>
              <a:t> </a:t>
            </a:r>
            <a:r>
              <a:rPr sz="4400" spc="375" dirty="0"/>
              <a:t>Conflicts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3529"/>
            <a:ext cx="878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ourier New"/>
                <a:cs typeface="Courier New"/>
              </a:rPr>
              <a:t>_</a:t>
            </a: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6470" y="1573529"/>
            <a:ext cx="453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80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976120"/>
            <a:ext cx="746061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	double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T_Identifier</a:t>
            </a:r>
            <a:r>
              <a:rPr sz="2800" spc="-315" dirty="0">
                <a:solidFill>
                  <a:srgbClr val="00AD00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43200" y="32004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54990"/>
            <a:ext cx="7042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Goals </a:t>
            </a:r>
            <a:r>
              <a:rPr sz="4400" spc="300" dirty="0"/>
              <a:t>of </a:t>
            </a:r>
            <a:r>
              <a:rPr sz="4400" spc="390" dirty="0"/>
              <a:t>Lexical</a:t>
            </a:r>
            <a:r>
              <a:rPr sz="4400" spc="475" dirty="0"/>
              <a:t> </a:t>
            </a:r>
            <a:r>
              <a:rPr sz="4400" spc="330" dirty="0"/>
              <a:t>Analysis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1659" y="1850389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710" y="1732279"/>
            <a:ext cx="8271509" cy="8356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270"/>
              </a:spcBef>
            </a:pPr>
            <a:r>
              <a:rPr sz="2700" spc="240" dirty="0">
                <a:solidFill>
                  <a:srgbClr val="3B3B3B"/>
                </a:solidFill>
                <a:latin typeface="Cambria"/>
                <a:cs typeface="Cambria"/>
              </a:rPr>
              <a:t>Convert </a:t>
            </a:r>
            <a:r>
              <a:rPr sz="2700" spc="204" dirty="0">
                <a:solidFill>
                  <a:srgbClr val="3B3B3B"/>
                </a:solidFill>
                <a:latin typeface="Cambria"/>
                <a:cs typeface="Cambria"/>
              </a:rPr>
              <a:t>from physical </a:t>
            </a:r>
            <a:r>
              <a:rPr sz="2700" spc="195" dirty="0">
                <a:solidFill>
                  <a:srgbClr val="3B3B3B"/>
                </a:solidFill>
                <a:latin typeface="Cambria"/>
                <a:cs typeface="Cambria"/>
              </a:rPr>
              <a:t>description </a:t>
            </a:r>
            <a:r>
              <a:rPr sz="2700" spc="17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700" spc="28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700" spc="240" dirty="0">
                <a:solidFill>
                  <a:srgbClr val="3B3B3B"/>
                </a:solidFill>
                <a:latin typeface="Cambria"/>
                <a:cs typeface="Cambria"/>
              </a:rPr>
              <a:t>program  </a:t>
            </a:r>
            <a:r>
              <a:rPr sz="2700" spc="165" dirty="0">
                <a:solidFill>
                  <a:srgbClr val="3B3B3B"/>
                </a:solidFill>
                <a:latin typeface="Cambria"/>
                <a:cs typeface="Cambria"/>
              </a:rPr>
              <a:t>into </a:t>
            </a:r>
            <a:r>
              <a:rPr sz="2700" spc="250" dirty="0">
                <a:solidFill>
                  <a:srgbClr val="3B3B3B"/>
                </a:solidFill>
                <a:latin typeface="Cambria"/>
                <a:cs typeface="Cambria"/>
              </a:rPr>
              <a:t>sequence </a:t>
            </a:r>
            <a:r>
              <a:rPr sz="2700" spc="175" dirty="0">
                <a:solidFill>
                  <a:srgbClr val="3B3B3B"/>
                </a:solidFill>
                <a:latin typeface="Cambria"/>
                <a:cs typeface="Cambria"/>
              </a:rPr>
              <a:t>of of</a:t>
            </a:r>
            <a:r>
              <a:rPr sz="2700" spc="44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b="1" spc="280" dirty="0">
                <a:solidFill>
                  <a:srgbClr val="0000FF"/>
                </a:solidFill>
                <a:latin typeface="Trebuchet MS"/>
                <a:cs typeface="Trebuchet MS"/>
              </a:rPr>
              <a:t>tokens</a:t>
            </a:r>
            <a:r>
              <a:rPr sz="2700" spc="280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880" y="2787649"/>
            <a:ext cx="129539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1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59" y="361696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2684779"/>
            <a:ext cx="8522970" cy="1250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74650" marR="5080">
              <a:lnSpc>
                <a:spcPts val="2730"/>
              </a:lnSpc>
              <a:spcBef>
                <a:spcPts val="265"/>
              </a:spcBef>
            </a:pPr>
            <a:r>
              <a:rPr sz="2350" spc="275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2350" spc="185" dirty="0">
                <a:solidFill>
                  <a:srgbClr val="3B3B3B"/>
                </a:solidFill>
                <a:latin typeface="Cambria"/>
                <a:cs typeface="Cambria"/>
              </a:rPr>
              <a:t>token </a:t>
            </a:r>
            <a:r>
              <a:rPr sz="2350" spc="190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350" spc="200" dirty="0">
                <a:solidFill>
                  <a:srgbClr val="3B3B3B"/>
                </a:solidFill>
                <a:latin typeface="Cambria"/>
                <a:cs typeface="Cambria"/>
              </a:rPr>
              <a:t>one </a:t>
            </a:r>
            <a:r>
              <a:rPr sz="2350" spc="195" dirty="0">
                <a:solidFill>
                  <a:srgbClr val="3B3B3B"/>
                </a:solidFill>
                <a:latin typeface="Cambria"/>
                <a:cs typeface="Cambria"/>
              </a:rPr>
              <a:t>logical </a:t>
            </a:r>
            <a:r>
              <a:rPr sz="2350" spc="210" dirty="0">
                <a:solidFill>
                  <a:srgbClr val="3B3B3B"/>
                </a:solidFill>
                <a:latin typeface="Cambria"/>
                <a:cs typeface="Cambria"/>
              </a:rPr>
              <a:t>piece </a:t>
            </a:r>
            <a:r>
              <a:rPr sz="2350" spc="16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350" spc="20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350" spc="204" dirty="0">
                <a:solidFill>
                  <a:srgbClr val="3B3B3B"/>
                </a:solidFill>
                <a:latin typeface="Cambria"/>
                <a:cs typeface="Cambria"/>
              </a:rPr>
              <a:t>source  </a:t>
            </a:r>
            <a:r>
              <a:rPr sz="2350" spc="155" dirty="0">
                <a:solidFill>
                  <a:srgbClr val="3B3B3B"/>
                </a:solidFill>
                <a:latin typeface="Cambria"/>
                <a:cs typeface="Cambria"/>
              </a:rPr>
              <a:t>file </a:t>
            </a:r>
            <a:r>
              <a:rPr sz="2350" dirty="0">
                <a:solidFill>
                  <a:srgbClr val="3B3B3B"/>
                </a:solidFill>
                <a:latin typeface="Cambria"/>
                <a:cs typeface="Cambria"/>
              </a:rPr>
              <a:t>– </a:t>
            </a:r>
            <a:r>
              <a:rPr sz="2350" spc="25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350" spc="190" dirty="0">
                <a:solidFill>
                  <a:srgbClr val="3B3B3B"/>
                </a:solidFill>
                <a:latin typeface="Cambria"/>
                <a:cs typeface="Cambria"/>
              </a:rPr>
              <a:t>keyword, </a:t>
            </a:r>
            <a:r>
              <a:rPr sz="2350" spc="20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350" spc="240" dirty="0">
                <a:solidFill>
                  <a:srgbClr val="3B3B3B"/>
                </a:solidFill>
                <a:latin typeface="Cambria"/>
                <a:cs typeface="Cambria"/>
              </a:rPr>
              <a:t>name </a:t>
            </a:r>
            <a:r>
              <a:rPr sz="2350" spc="16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350" spc="25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350" spc="190" dirty="0">
                <a:solidFill>
                  <a:srgbClr val="3B3B3B"/>
                </a:solidFill>
                <a:latin typeface="Cambria"/>
                <a:cs typeface="Cambria"/>
              </a:rPr>
              <a:t>variable,</a:t>
            </a:r>
            <a:r>
              <a:rPr sz="2350" spc="4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350" spc="229" dirty="0">
                <a:solidFill>
                  <a:srgbClr val="3B3B3B"/>
                </a:solidFill>
                <a:latin typeface="Cambria"/>
                <a:cs typeface="Cambria"/>
              </a:rPr>
              <a:t>etc.</a:t>
            </a:r>
            <a:endParaRPr sz="2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700" spc="310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2700" spc="210" dirty="0">
                <a:solidFill>
                  <a:srgbClr val="3B3B3B"/>
                </a:solidFill>
                <a:latin typeface="Cambria"/>
                <a:cs typeface="Cambria"/>
              </a:rPr>
              <a:t>token </a:t>
            </a:r>
            <a:r>
              <a:rPr sz="2700" spc="16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700" spc="225" dirty="0">
                <a:solidFill>
                  <a:srgbClr val="3B3B3B"/>
                </a:solidFill>
                <a:latin typeface="Cambria"/>
                <a:cs typeface="Cambria"/>
              </a:rPr>
              <a:t>associated </a:t>
            </a:r>
            <a:r>
              <a:rPr sz="2700" spc="180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2700" spc="285" dirty="0">
                <a:solidFill>
                  <a:srgbClr val="3B3B3B"/>
                </a:solidFill>
                <a:latin typeface="Cambria"/>
                <a:cs typeface="Cambria"/>
              </a:rPr>
              <a:t>a</a:t>
            </a:r>
            <a:r>
              <a:rPr sz="2700" spc="4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b="1" spc="229" dirty="0">
                <a:solidFill>
                  <a:srgbClr val="0000FF"/>
                </a:solidFill>
                <a:latin typeface="Trebuchet MS"/>
                <a:cs typeface="Trebuchet MS"/>
              </a:rPr>
              <a:t>lexeme</a:t>
            </a:r>
            <a:r>
              <a:rPr sz="2700" spc="229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880" y="4154170"/>
            <a:ext cx="129539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1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6660" y="4051300"/>
            <a:ext cx="693102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210" dirty="0">
                <a:solidFill>
                  <a:srgbClr val="3B3B3B"/>
                </a:solidFill>
                <a:latin typeface="Cambria"/>
                <a:cs typeface="Cambria"/>
              </a:rPr>
              <a:t>The actual </a:t>
            </a:r>
            <a:r>
              <a:rPr sz="2350" spc="180" dirty="0">
                <a:solidFill>
                  <a:srgbClr val="3B3B3B"/>
                </a:solidFill>
                <a:latin typeface="Cambria"/>
                <a:cs typeface="Cambria"/>
              </a:rPr>
              <a:t>text </a:t>
            </a:r>
            <a:r>
              <a:rPr sz="2350" spc="16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350" spc="20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350" spc="185" dirty="0">
                <a:solidFill>
                  <a:srgbClr val="3B3B3B"/>
                </a:solidFill>
                <a:latin typeface="Cambria"/>
                <a:cs typeface="Cambria"/>
              </a:rPr>
              <a:t>token: </a:t>
            </a:r>
            <a:r>
              <a:rPr sz="2350" spc="245" dirty="0">
                <a:solidFill>
                  <a:srgbClr val="3B3B3B"/>
                </a:solidFill>
                <a:latin typeface="Cambria"/>
                <a:cs typeface="Cambria"/>
              </a:rPr>
              <a:t>“137,” </a:t>
            </a:r>
            <a:r>
              <a:rPr sz="2350" spc="220" dirty="0">
                <a:solidFill>
                  <a:srgbClr val="3B3B3B"/>
                </a:solidFill>
                <a:latin typeface="Cambria"/>
                <a:cs typeface="Cambria"/>
              </a:rPr>
              <a:t>“int,”</a:t>
            </a:r>
            <a:r>
              <a:rPr sz="2350" spc="3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350" spc="229" dirty="0">
                <a:solidFill>
                  <a:srgbClr val="3B3B3B"/>
                </a:solidFill>
                <a:latin typeface="Cambria"/>
                <a:cs typeface="Cambria"/>
              </a:rPr>
              <a:t>etc.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659" y="463677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710" y="4519929"/>
            <a:ext cx="736092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310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2700" spc="210" dirty="0">
                <a:solidFill>
                  <a:srgbClr val="3B3B3B"/>
                </a:solidFill>
                <a:latin typeface="Cambria"/>
                <a:cs typeface="Cambria"/>
              </a:rPr>
              <a:t>token </a:t>
            </a:r>
            <a:r>
              <a:rPr sz="2700" spc="240" dirty="0">
                <a:solidFill>
                  <a:srgbClr val="3B3B3B"/>
                </a:solidFill>
                <a:latin typeface="Cambria"/>
                <a:cs typeface="Cambria"/>
              </a:rPr>
              <a:t>may </a:t>
            </a:r>
            <a:r>
              <a:rPr sz="2700" spc="235" dirty="0">
                <a:solidFill>
                  <a:srgbClr val="3B3B3B"/>
                </a:solidFill>
                <a:latin typeface="Cambria"/>
                <a:cs typeface="Cambria"/>
              </a:rPr>
              <a:t>have </a:t>
            </a:r>
            <a:r>
              <a:rPr sz="2700" spc="180" dirty="0">
                <a:solidFill>
                  <a:srgbClr val="3B3B3B"/>
                </a:solidFill>
                <a:latin typeface="Cambria"/>
                <a:cs typeface="Cambria"/>
              </a:rPr>
              <a:t>optional</a:t>
            </a:r>
            <a:r>
              <a:rPr sz="2700" spc="32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b="1" spc="245" dirty="0">
                <a:solidFill>
                  <a:srgbClr val="0000FF"/>
                </a:solidFill>
                <a:latin typeface="Trebuchet MS"/>
                <a:cs typeface="Trebuchet MS"/>
              </a:rPr>
              <a:t>attributes</a:t>
            </a:r>
            <a:r>
              <a:rPr sz="2700" spc="24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880" y="5173979"/>
            <a:ext cx="129539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1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659" y="600329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4710" y="5071109"/>
            <a:ext cx="8460105" cy="16459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74650" marR="239395">
              <a:lnSpc>
                <a:spcPts val="2740"/>
              </a:lnSpc>
              <a:spcBef>
                <a:spcPts val="254"/>
              </a:spcBef>
            </a:pPr>
            <a:r>
              <a:rPr sz="2350" spc="220" dirty="0">
                <a:solidFill>
                  <a:srgbClr val="3B3B3B"/>
                </a:solidFill>
                <a:latin typeface="Cambria"/>
                <a:cs typeface="Cambria"/>
              </a:rPr>
              <a:t>Extra </a:t>
            </a:r>
            <a:r>
              <a:rPr sz="2350" spc="170" dirty="0">
                <a:solidFill>
                  <a:srgbClr val="3B3B3B"/>
                </a:solidFill>
                <a:latin typeface="Cambria"/>
                <a:cs typeface="Cambria"/>
              </a:rPr>
              <a:t>information </a:t>
            </a:r>
            <a:r>
              <a:rPr sz="2350" spc="180" dirty="0">
                <a:solidFill>
                  <a:srgbClr val="3B3B3B"/>
                </a:solidFill>
                <a:latin typeface="Cambria"/>
                <a:cs typeface="Cambria"/>
              </a:rPr>
              <a:t>derived </a:t>
            </a:r>
            <a:r>
              <a:rPr sz="2350" spc="185" dirty="0">
                <a:solidFill>
                  <a:srgbClr val="3B3B3B"/>
                </a:solidFill>
                <a:latin typeface="Cambria"/>
                <a:cs typeface="Cambria"/>
              </a:rPr>
              <a:t>from </a:t>
            </a:r>
            <a:r>
              <a:rPr sz="2350" spc="20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350" spc="180" dirty="0">
                <a:solidFill>
                  <a:srgbClr val="3B3B3B"/>
                </a:solidFill>
                <a:latin typeface="Cambria"/>
                <a:cs typeface="Cambria"/>
              </a:rPr>
              <a:t>text </a:t>
            </a:r>
            <a:r>
              <a:rPr sz="2350" dirty="0">
                <a:solidFill>
                  <a:srgbClr val="3B3B3B"/>
                </a:solidFill>
                <a:latin typeface="Cambria"/>
                <a:cs typeface="Cambria"/>
              </a:rPr>
              <a:t>– </a:t>
            </a:r>
            <a:r>
              <a:rPr sz="2350" spc="204" dirty="0">
                <a:solidFill>
                  <a:srgbClr val="3B3B3B"/>
                </a:solidFill>
                <a:latin typeface="Cambria"/>
                <a:cs typeface="Cambria"/>
              </a:rPr>
              <a:t>perhaps </a:t>
            </a:r>
            <a:r>
              <a:rPr sz="2350" spc="250" dirty="0">
                <a:solidFill>
                  <a:srgbClr val="3B3B3B"/>
                </a:solidFill>
                <a:latin typeface="Cambria"/>
                <a:cs typeface="Cambria"/>
              </a:rPr>
              <a:t>a  </a:t>
            </a:r>
            <a:r>
              <a:rPr sz="2350" spc="204" dirty="0">
                <a:solidFill>
                  <a:srgbClr val="3B3B3B"/>
                </a:solidFill>
                <a:latin typeface="Cambria"/>
                <a:cs typeface="Cambria"/>
              </a:rPr>
              <a:t>numeric</a:t>
            </a:r>
            <a:r>
              <a:rPr sz="2350" spc="2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350" spc="200" dirty="0">
                <a:solidFill>
                  <a:srgbClr val="3B3B3B"/>
                </a:solidFill>
                <a:latin typeface="Cambria"/>
                <a:cs typeface="Cambria"/>
              </a:rPr>
              <a:t>value.</a:t>
            </a:r>
            <a:endParaRPr sz="2350">
              <a:latin typeface="Cambria"/>
              <a:cs typeface="Cambria"/>
            </a:endParaRPr>
          </a:p>
          <a:p>
            <a:pPr marL="12700" marR="5080">
              <a:lnSpc>
                <a:spcPts val="3130"/>
              </a:lnSpc>
              <a:spcBef>
                <a:spcPts val="950"/>
              </a:spcBef>
            </a:pPr>
            <a:r>
              <a:rPr sz="2700" spc="229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700" spc="210" dirty="0">
                <a:solidFill>
                  <a:srgbClr val="3B3B3B"/>
                </a:solidFill>
                <a:latin typeface="Cambria"/>
                <a:cs typeface="Cambria"/>
              </a:rPr>
              <a:t>token </a:t>
            </a:r>
            <a:r>
              <a:rPr sz="2700" spc="250" dirty="0">
                <a:solidFill>
                  <a:srgbClr val="3B3B3B"/>
                </a:solidFill>
                <a:latin typeface="Cambria"/>
                <a:cs typeface="Cambria"/>
              </a:rPr>
              <a:t>sequence </a:t>
            </a:r>
            <a:r>
              <a:rPr sz="2700" spc="140" dirty="0">
                <a:solidFill>
                  <a:srgbClr val="3B3B3B"/>
                </a:solidFill>
                <a:latin typeface="Cambria"/>
                <a:cs typeface="Cambria"/>
              </a:rPr>
              <a:t>will </a:t>
            </a:r>
            <a:r>
              <a:rPr sz="2700" spc="25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2700" spc="235" dirty="0">
                <a:solidFill>
                  <a:srgbClr val="3B3B3B"/>
                </a:solidFill>
                <a:latin typeface="Cambria"/>
                <a:cs typeface="Cambria"/>
              </a:rPr>
              <a:t>used </a:t>
            </a:r>
            <a:r>
              <a:rPr sz="2700" spc="17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700" spc="220" dirty="0">
                <a:solidFill>
                  <a:srgbClr val="3B3B3B"/>
                </a:solidFill>
                <a:latin typeface="Cambria"/>
                <a:cs typeface="Cambria"/>
              </a:rPr>
              <a:t>the parser </a:t>
            </a:r>
            <a:r>
              <a:rPr sz="2700" spc="170" dirty="0">
                <a:solidFill>
                  <a:srgbClr val="3B3B3B"/>
                </a:solidFill>
                <a:latin typeface="Cambria"/>
                <a:cs typeface="Cambria"/>
              </a:rPr>
              <a:t>to  </a:t>
            </a:r>
            <a:r>
              <a:rPr sz="2700" spc="215" dirty="0">
                <a:solidFill>
                  <a:srgbClr val="3B3B3B"/>
                </a:solidFill>
                <a:latin typeface="Cambria"/>
                <a:cs typeface="Cambria"/>
              </a:rPr>
              <a:t>recover </a:t>
            </a:r>
            <a:r>
              <a:rPr sz="27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700" spc="240" dirty="0">
                <a:solidFill>
                  <a:srgbClr val="3B3B3B"/>
                </a:solidFill>
                <a:latin typeface="Cambria"/>
                <a:cs typeface="Cambria"/>
              </a:rPr>
              <a:t>program</a:t>
            </a:r>
            <a:r>
              <a:rPr sz="27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spc="220" dirty="0">
                <a:solidFill>
                  <a:srgbClr val="3B3B3B"/>
                </a:solidFill>
                <a:latin typeface="Cambria"/>
                <a:cs typeface="Cambria"/>
              </a:rPr>
              <a:t>structure.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310" y="554990"/>
            <a:ext cx="435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Other</a:t>
            </a:r>
            <a:r>
              <a:rPr sz="4400" spc="370" dirty="0"/>
              <a:t> </a:t>
            </a:r>
            <a:r>
              <a:rPr sz="4400" spc="375" dirty="0"/>
              <a:t>Conflicts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3529"/>
            <a:ext cx="878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ourier New"/>
                <a:cs typeface="Courier New"/>
              </a:rPr>
              <a:t>_</a:t>
            </a: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6470" y="1573529"/>
            <a:ext cx="453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80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976120"/>
            <a:ext cx="746061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	double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T_Identifier</a:t>
            </a:r>
            <a:r>
              <a:rPr sz="2800" spc="-315" dirty="0">
                <a:solidFill>
                  <a:srgbClr val="00AD00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43200" y="32004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43200" y="4572000"/>
          <a:ext cx="41148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579" y="554990"/>
            <a:ext cx="5109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90" dirty="0"/>
              <a:t>More</a:t>
            </a:r>
            <a:r>
              <a:rPr sz="4400" spc="365" dirty="0"/>
              <a:t> </a:t>
            </a:r>
            <a:r>
              <a:rPr sz="4400" spc="370" dirty="0"/>
              <a:t>Tiebreaking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4696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8470"/>
            <a:ext cx="7877175" cy="25984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50190">
              <a:lnSpc>
                <a:spcPts val="3729"/>
              </a:lnSpc>
              <a:spcBef>
                <a:spcPts val="315"/>
              </a:spcBef>
            </a:pP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When </a:t>
            </a:r>
            <a:r>
              <a:rPr sz="3200" spc="225" dirty="0">
                <a:solidFill>
                  <a:srgbClr val="3B3B3B"/>
                </a:solidFill>
                <a:latin typeface="Cambria"/>
                <a:cs typeface="Cambria"/>
              </a:rPr>
              <a:t>two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expressions </a:t>
            </a:r>
            <a:r>
              <a:rPr sz="3200" spc="190" dirty="0">
                <a:solidFill>
                  <a:srgbClr val="3B3B3B"/>
                </a:solidFill>
                <a:latin typeface="Cambria"/>
                <a:cs typeface="Cambria"/>
              </a:rPr>
              <a:t>apply, 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choose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one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greater 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“priority.”</a:t>
            </a:r>
            <a:endParaRPr sz="3200">
              <a:latin typeface="Cambria"/>
              <a:cs typeface="Cambria"/>
            </a:endParaRPr>
          </a:p>
          <a:p>
            <a:pPr marL="12700" marR="5080">
              <a:lnSpc>
                <a:spcPts val="3770"/>
              </a:lnSpc>
              <a:spcBef>
                <a:spcPts val="1430"/>
              </a:spcBef>
              <a:tabLst>
                <a:tab pos="4948555" algn="l"/>
              </a:tabLst>
            </a:pP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Simple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190" dirty="0">
                <a:solidFill>
                  <a:srgbClr val="3B3B3B"/>
                </a:solidFill>
                <a:latin typeface="Cambria"/>
                <a:cs typeface="Cambria"/>
              </a:rPr>
              <a:t>priority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system:	</a:t>
            </a:r>
            <a:r>
              <a:rPr sz="3200" b="1" spc="350" dirty="0">
                <a:solidFill>
                  <a:srgbClr val="0000FF"/>
                </a:solidFill>
                <a:latin typeface="Trebuchet MS"/>
                <a:cs typeface="Trebuchet MS"/>
              </a:rPr>
              <a:t>pick </a:t>
            </a:r>
            <a:r>
              <a:rPr sz="3200" b="1" spc="270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3200" b="1" spc="-1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200" b="1" spc="300" dirty="0">
                <a:solidFill>
                  <a:srgbClr val="0000FF"/>
                </a:solidFill>
                <a:latin typeface="Trebuchet MS"/>
                <a:cs typeface="Trebuchet MS"/>
              </a:rPr>
              <a:t>rule  that </a:t>
            </a:r>
            <a:r>
              <a:rPr sz="3200" b="1" spc="345" dirty="0">
                <a:solidFill>
                  <a:srgbClr val="0000FF"/>
                </a:solidFill>
                <a:latin typeface="Trebuchet MS"/>
                <a:cs typeface="Trebuchet MS"/>
              </a:rPr>
              <a:t>was </a:t>
            </a:r>
            <a:r>
              <a:rPr sz="3200" b="1" spc="290" dirty="0">
                <a:solidFill>
                  <a:srgbClr val="0000FF"/>
                </a:solidFill>
                <a:latin typeface="Trebuchet MS"/>
                <a:cs typeface="Trebuchet MS"/>
              </a:rPr>
              <a:t>defined</a:t>
            </a:r>
            <a:r>
              <a:rPr sz="3200" b="1" spc="-2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200" b="1" spc="220" dirty="0">
                <a:solidFill>
                  <a:srgbClr val="0000FF"/>
                </a:solidFill>
                <a:latin typeface="Trebuchet MS"/>
                <a:cs typeface="Trebuchet MS"/>
              </a:rPr>
              <a:t>first.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310" y="554990"/>
            <a:ext cx="435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Other</a:t>
            </a:r>
            <a:r>
              <a:rPr sz="4400" spc="370" dirty="0"/>
              <a:t> </a:t>
            </a:r>
            <a:r>
              <a:rPr sz="4400" spc="375" dirty="0"/>
              <a:t>Conflicts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3529"/>
            <a:ext cx="878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ourier New"/>
                <a:cs typeface="Courier New"/>
              </a:rPr>
              <a:t>_</a:t>
            </a: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6470" y="1573529"/>
            <a:ext cx="453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80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976120"/>
            <a:ext cx="746061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	double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T_Identifier</a:t>
            </a:r>
            <a:r>
              <a:rPr sz="2800" spc="-315" dirty="0">
                <a:solidFill>
                  <a:srgbClr val="00AD00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43200" y="32004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43200" y="4572000"/>
          <a:ext cx="41148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D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310" y="554990"/>
            <a:ext cx="435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Other</a:t>
            </a:r>
            <a:r>
              <a:rPr sz="4400" spc="370" dirty="0"/>
              <a:t> </a:t>
            </a:r>
            <a:r>
              <a:rPr sz="4400" spc="375" dirty="0"/>
              <a:t>Conflicts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573529"/>
            <a:ext cx="878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ourier New"/>
                <a:cs typeface="Courier New"/>
              </a:rPr>
              <a:t>_</a:t>
            </a: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Do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6470" y="1573529"/>
            <a:ext cx="453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80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976120"/>
            <a:ext cx="746061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T_Double	double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T_Identifier</a:t>
            </a:r>
            <a:r>
              <a:rPr sz="2800" spc="-315" dirty="0">
                <a:solidFill>
                  <a:srgbClr val="00AD00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43200" y="32004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43200" y="45720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1600200"/>
            <a:ext cx="7772400" cy="868680"/>
          </a:xfrm>
          <a:custGeom>
            <a:avLst/>
            <a:gdLst/>
            <a:ahLst/>
            <a:cxnLst/>
            <a:rect l="l" t="t" r="r" b="b"/>
            <a:pathLst>
              <a:path w="7772400" h="868680">
                <a:moveTo>
                  <a:pt x="7772400" y="0"/>
                </a:moveTo>
                <a:lnTo>
                  <a:pt x="0" y="0"/>
                </a:lnTo>
                <a:lnTo>
                  <a:pt x="0" y="868679"/>
                </a:lnTo>
                <a:lnTo>
                  <a:pt x="7772400" y="868679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1310" y="554990"/>
            <a:ext cx="435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Other</a:t>
            </a:r>
            <a:r>
              <a:rPr sz="4400" spc="370" dirty="0"/>
              <a:t> </a:t>
            </a:r>
            <a:r>
              <a:rPr sz="4400" spc="375" dirty="0"/>
              <a:t>Conflicts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75969" y="1573529"/>
            <a:ext cx="1720214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>
              <a:lnSpc>
                <a:spcPts val="3170"/>
              </a:lnSpc>
              <a:spcBef>
                <a:spcPts val="360"/>
              </a:spcBef>
            </a:pPr>
            <a:r>
              <a:rPr sz="2800" spc="-5" dirty="0">
                <a:solidFill>
                  <a:srgbClr val="FF0000"/>
                </a:solidFill>
                <a:latin typeface="Courier New"/>
                <a:cs typeface="Courier New"/>
              </a:rPr>
              <a:t>T_Do  </a:t>
            </a:r>
            <a:r>
              <a:rPr sz="2800" spc="5" dirty="0">
                <a:solidFill>
                  <a:srgbClr val="0000FF"/>
                </a:solidFill>
                <a:latin typeface="Courier New"/>
                <a:cs typeface="Courier New"/>
              </a:rPr>
              <a:t>T</a:t>
            </a:r>
            <a:r>
              <a:rPr sz="2800" spc="-15" dirty="0">
                <a:solidFill>
                  <a:srgbClr val="0000FF"/>
                </a:solidFill>
                <a:latin typeface="Courier New"/>
                <a:cs typeface="Courier New"/>
              </a:rPr>
              <a:t>_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D</a:t>
            </a:r>
            <a:r>
              <a:rPr sz="2800" spc="5" dirty="0">
                <a:solidFill>
                  <a:srgbClr val="0000FF"/>
                </a:solidFill>
                <a:latin typeface="Courier New"/>
                <a:cs typeface="Courier New"/>
              </a:rPr>
              <a:t>o</a:t>
            </a:r>
            <a:r>
              <a:rPr sz="2800" spc="-15" dirty="0">
                <a:solidFill>
                  <a:srgbClr val="0000FF"/>
                </a:solidFill>
                <a:latin typeface="Courier New"/>
                <a:cs typeface="Courier New"/>
              </a:rPr>
              <a:t>u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r>
              <a:rPr sz="2800" spc="5" dirty="0">
                <a:solidFill>
                  <a:srgbClr val="0000FF"/>
                </a:solidFill>
                <a:latin typeface="Courier New"/>
                <a:cs typeface="Courier New"/>
              </a:rPr>
              <a:t>l</a:t>
            </a:r>
            <a:r>
              <a:rPr sz="2800" dirty="0">
                <a:solidFill>
                  <a:srgbClr val="0000FF"/>
                </a:solidFill>
                <a:latin typeface="Courier New"/>
                <a:cs typeface="Courier New"/>
              </a:rPr>
              <a:t>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9170" y="1573529"/>
            <a:ext cx="1292225" cy="8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>
              <a:lnSpc>
                <a:spcPts val="3170"/>
              </a:lnSpc>
              <a:spcBef>
                <a:spcPts val="360"/>
              </a:spcBef>
            </a:pPr>
            <a:r>
              <a:rPr sz="2800" dirty="0">
                <a:solidFill>
                  <a:srgbClr val="FF0000"/>
                </a:solidFill>
                <a:latin typeface="Courier New"/>
                <a:cs typeface="Courier New"/>
              </a:rPr>
              <a:t>do  </a:t>
            </a:r>
            <a:r>
              <a:rPr sz="2800" spc="5" dirty="0">
                <a:solidFill>
                  <a:srgbClr val="0000FF"/>
                </a:solidFill>
                <a:latin typeface="Courier New"/>
                <a:cs typeface="Courier New"/>
              </a:rPr>
              <a:t>d</a:t>
            </a:r>
            <a:r>
              <a:rPr sz="2800" spc="-15" dirty="0">
                <a:solidFill>
                  <a:srgbClr val="0000FF"/>
                </a:solidFill>
                <a:latin typeface="Courier New"/>
                <a:cs typeface="Courier New"/>
              </a:rPr>
              <a:t>o</a:t>
            </a:r>
            <a:r>
              <a:rPr sz="2800" spc="-5" dirty="0">
                <a:solidFill>
                  <a:srgbClr val="0000FF"/>
                </a:solidFill>
                <a:latin typeface="Courier New"/>
                <a:cs typeface="Courier New"/>
              </a:rPr>
              <a:t>u</a:t>
            </a:r>
            <a:r>
              <a:rPr sz="2800" spc="5" dirty="0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r>
              <a:rPr sz="2800" spc="-15" dirty="0">
                <a:solidFill>
                  <a:srgbClr val="0000FF"/>
                </a:solidFill>
                <a:latin typeface="Courier New"/>
                <a:cs typeface="Courier New"/>
              </a:rPr>
              <a:t>l</a:t>
            </a:r>
            <a:r>
              <a:rPr sz="2800" dirty="0">
                <a:solidFill>
                  <a:srgbClr val="0000FF"/>
                </a:solidFill>
                <a:latin typeface="Courier New"/>
                <a:cs typeface="Courier New"/>
              </a:rPr>
              <a:t>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2378709"/>
            <a:ext cx="74606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T_Identifier</a:t>
            </a:r>
            <a:r>
              <a:rPr sz="2800" spc="-315" dirty="0">
                <a:solidFill>
                  <a:srgbClr val="00AD00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00AD00"/>
                </a:solidFill>
                <a:latin typeface="Courier New"/>
                <a:cs typeface="Courier New"/>
              </a:rPr>
              <a:t>[A-Za-z_][A-Za-z0-9_]*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43200" y="32004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43200" y="4572000"/>
          <a:ext cx="41148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201930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5060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46F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29550" y="4047490"/>
            <a:ext cx="171323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4600"/>
              </a:lnSpc>
              <a:spcBef>
                <a:spcPts val="100"/>
              </a:spcBef>
              <a:tabLst>
                <a:tab pos="829310" algn="l"/>
                <a:tab pos="867410" algn="l"/>
              </a:tabLst>
            </a:pPr>
            <a:r>
              <a:rPr sz="2600" spc="-17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600" spc="10" dirty="0">
                <a:solidFill>
                  <a:srgbClr val="FF0000"/>
                </a:solidFill>
                <a:latin typeface="Arial"/>
                <a:cs typeface="Arial"/>
              </a:rPr>
              <a:t>hy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sz="2600" spc="345" dirty="0">
                <a:solidFill>
                  <a:srgbClr val="FF0000"/>
                </a:solidFill>
                <a:latin typeface="Arial"/>
                <a:cs typeface="Arial"/>
              </a:rPr>
              <a:t>isn'</a:t>
            </a:r>
            <a:r>
              <a:rPr sz="2600" spc="625" dirty="0">
                <a:solidFill>
                  <a:srgbClr val="FF0000"/>
                </a:solidFill>
                <a:latin typeface="Arial"/>
                <a:cs typeface="Arial"/>
              </a:rPr>
              <a:t>t  </a:t>
            </a:r>
            <a:r>
              <a:rPr sz="2600" spc="175" dirty="0">
                <a:solidFill>
                  <a:srgbClr val="FF0000"/>
                </a:solidFill>
                <a:latin typeface="Arial"/>
                <a:cs typeface="Arial"/>
              </a:rPr>
              <a:t>this	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a   </a:t>
            </a:r>
            <a:r>
              <a:rPr sz="2600" spc="229" dirty="0">
                <a:solidFill>
                  <a:srgbClr val="FF0000"/>
                </a:solidFill>
                <a:latin typeface="Arial"/>
                <a:cs typeface="Arial"/>
              </a:rPr>
              <a:t>problem?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81390" y="2153920"/>
            <a:ext cx="105410" cy="1960880"/>
          </a:xfrm>
          <a:custGeom>
            <a:avLst/>
            <a:gdLst/>
            <a:ahLst/>
            <a:cxnLst/>
            <a:rect l="l" t="t" r="r" b="b"/>
            <a:pathLst>
              <a:path w="105409" h="1960879">
                <a:moveTo>
                  <a:pt x="105409" y="1960879"/>
                </a:moveTo>
                <a:lnTo>
                  <a:pt x="105339" y="1856284"/>
                </a:lnTo>
                <a:lnTo>
                  <a:pt x="105129" y="1755792"/>
                </a:lnTo>
                <a:lnTo>
                  <a:pt x="104779" y="1659300"/>
                </a:lnTo>
                <a:lnTo>
                  <a:pt x="104289" y="1566710"/>
                </a:lnTo>
                <a:lnTo>
                  <a:pt x="103659" y="1477920"/>
                </a:lnTo>
                <a:lnTo>
                  <a:pt x="102889" y="1392828"/>
                </a:lnTo>
                <a:lnTo>
                  <a:pt x="101980" y="1311335"/>
                </a:lnTo>
                <a:lnTo>
                  <a:pt x="100932" y="1233339"/>
                </a:lnTo>
                <a:lnTo>
                  <a:pt x="99744" y="1158740"/>
                </a:lnTo>
                <a:lnTo>
                  <a:pt x="98417" y="1087437"/>
                </a:lnTo>
                <a:lnTo>
                  <a:pt x="96951" y="1019328"/>
                </a:lnTo>
                <a:lnTo>
                  <a:pt x="95347" y="954313"/>
                </a:lnTo>
                <a:lnTo>
                  <a:pt x="93603" y="892292"/>
                </a:lnTo>
                <a:lnTo>
                  <a:pt x="91721" y="833163"/>
                </a:lnTo>
                <a:lnTo>
                  <a:pt x="89701" y="776826"/>
                </a:lnTo>
                <a:lnTo>
                  <a:pt x="87542" y="723179"/>
                </a:lnTo>
                <a:lnTo>
                  <a:pt x="85245" y="672122"/>
                </a:lnTo>
                <a:lnTo>
                  <a:pt x="82810" y="623554"/>
                </a:lnTo>
                <a:lnTo>
                  <a:pt x="80237" y="577374"/>
                </a:lnTo>
                <a:lnTo>
                  <a:pt x="77526" y="533482"/>
                </a:lnTo>
                <a:lnTo>
                  <a:pt x="74677" y="491776"/>
                </a:lnTo>
                <a:lnTo>
                  <a:pt x="71691" y="452155"/>
                </a:lnTo>
                <a:lnTo>
                  <a:pt x="65306" y="378768"/>
                </a:lnTo>
                <a:lnTo>
                  <a:pt x="58372" y="312514"/>
                </a:lnTo>
                <a:lnTo>
                  <a:pt x="50891" y="252585"/>
                </a:lnTo>
                <a:lnTo>
                  <a:pt x="42863" y="198175"/>
                </a:lnTo>
                <a:lnTo>
                  <a:pt x="34290" y="148478"/>
                </a:lnTo>
                <a:lnTo>
                  <a:pt x="25171" y="102686"/>
                </a:lnTo>
                <a:lnTo>
                  <a:pt x="15509" y="59993"/>
                </a:lnTo>
                <a:lnTo>
                  <a:pt x="5305" y="19592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3919" y="2034539"/>
            <a:ext cx="132080" cy="166370"/>
          </a:xfrm>
          <a:custGeom>
            <a:avLst/>
            <a:gdLst/>
            <a:ahLst/>
            <a:cxnLst/>
            <a:rect l="l" t="t" r="r" b="b"/>
            <a:pathLst>
              <a:path w="132079" h="166369">
                <a:moveTo>
                  <a:pt x="0" y="0"/>
                </a:moveTo>
                <a:lnTo>
                  <a:pt x="40639" y="166370"/>
                </a:lnTo>
                <a:lnTo>
                  <a:pt x="132079" y="1079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0" y="554990"/>
            <a:ext cx="4966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15" dirty="0"/>
              <a:t>One </a:t>
            </a:r>
            <a:r>
              <a:rPr sz="4400" spc="415" dirty="0"/>
              <a:t>Last</a:t>
            </a:r>
            <a:r>
              <a:rPr sz="4400" spc="285" dirty="0"/>
              <a:t> </a:t>
            </a:r>
            <a:r>
              <a:rPr sz="4400" spc="405" dirty="0"/>
              <a:t>Detail...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6461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728470"/>
            <a:ext cx="8632190" cy="27686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028065">
              <a:lnSpc>
                <a:spcPts val="3729"/>
              </a:lnSpc>
              <a:spcBef>
                <a:spcPts val="315"/>
              </a:spcBef>
              <a:tabLst>
                <a:tab pos="4728845" algn="l"/>
              </a:tabLst>
            </a:pPr>
            <a:r>
              <a:rPr sz="3200" spc="200" dirty="0">
                <a:solidFill>
                  <a:srgbClr val="3B3B3B"/>
                </a:solidFill>
                <a:latin typeface="Cambria"/>
                <a:cs typeface="Cambria"/>
              </a:rPr>
              <a:t>We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know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what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r>
              <a:rPr sz="3200" spc="56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do</a:t>
            </a: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170" dirty="0">
                <a:solidFill>
                  <a:srgbClr val="3B3B3B"/>
                </a:solidFill>
                <a:latin typeface="Cambria"/>
                <a:cs typeface="Cambria"/>
              </a:rPr>
              <a:t>if	</a:t>
            </a:r>
            <a:r>
              <a:rPr sz="3200" i="1" spc="180" dirty="0">
                <a:solidFill>
                  <a:srgbClr val="3B3B3B"/>
                </a:solidFill>
                <a:latin typeface="Georgia"/>
                <a:cs typeface="Georgia"/>
              </a:rPr>
              <a:t>multiple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rules  </a:t>
            </a: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match.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What </a:t>
            </a:r>
            <a:r>
              <a:rPr sz="3200" spc="170" dirty="0">
                <a:solidFill>
                  <a:srgbClr val="3B3B3B"/>
                </a:solidFill>
                <a:latin typeface="Cambria"/>
                <a:cs typeface="Cambria"/>
              </a:rPr>
              <a:t>if </a:t>
            </a:r>
            <a:r>
              <a:rPr sz="3200" i="1" spc="180" dirty="0">
                <a:solidFill>
                  <a:srgbClr val="3B3B3B"/>
                </a:solidFill>
                <a:latin typeface="Georgia"/>
                <a:cs typeface="Georgia"/>
              </a:rPr>
              <a:t>nothing</a:t>
            </a:r>
            <a:r>
              <a:rPr sz="3200" i="1" spc="420" dirty="0">
                <a:solidFill>
                  <a:srgbClr val="3B3B3B"/>
                </a:solidFill>
                <a:latin typeface="Georgia"/>
                <a:cs typeface="Georgia"/>
              </a:rPr>
              <a:t> 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matches?</a:t>
            </a:r>
            <a:endParaRPr sz="3200">
              <a:latin typeface="Cambria"/>
              <a:cs typeface="Cambria"/>
            </a:endParaRPr>
          </a:p>
          <a:p>
            <a:pPr marL="12700" marR="5080">
              <a:lnSpc>
                <a:spcPts val="3740"/>
              </a:lnSpc>
              <a:spcBef>
                <a:spcPts val="1505"/>
              </a:spcBef>
            </a:pP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Trick: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Add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“catch-all”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rule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matches 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any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character and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reports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an</a:t>
            </a:r>
            <a:r>
              <a:rPr sz="3200" spc="45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error.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269" y="554990"/>
            <a:ext cx="9051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Summary </a:t>
            </a:r>
            <a:r>
              <a:rPr sz="4400" spc="300" dirty="0"/>
              <a:t>of </a:t>
            </a:r>
            <a:r>
              <a:rPr sz="4400" spc="380" dirty="0"/>
              <a:t>Conflict</a:t>
            </a:r>
            <a:r>
              <a:rPr sz="4400" spc="470" dirty="0"/>
              <a:t> </a:t>
            </a:r>
            <a:r>
              <a:rPr sz="4400" spc="340" dirty="0"/>
              <a:t>Resolution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11987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524890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63766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1728470"/>
            <a:ext cx="8510270" cy="50241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Construct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automaton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3200" spc="335" dirty="0">
                <a:solidFill>
                  <a:srgbClr val="3B3B3B"/>
                </a:solidFill>
                <a:latin typeface="Cambria"/>
                <a:cs typeface="Cambria"/>
              </a:rPr>
              <a:t>each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 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expression.</a:t>
            </a:r>
            <a:endParaRPr sz="3200">
              <a:latin typeface="Cambria"/>
              <a:cs typeface="Cambria"/>
            </a:endParaRPr>
          </a:p>
          <a:p>
            <a:pPr marL="12700" marR="1192530">
              <a:lnSpc>
                <a:spcPts val="3729"/>
              </a:lnSpc>
              <a:spcBef>
                <a:spcPts val="1420"/>
              </a:spcBef>
            </a:pPr>
            <a:r>
              <a:rPr sz="3200" spc="395" dirty="0">
                <a:solidFill>
                  <a:srgbClr val="3B3B3B"/>
                </a:solidFill>
                <a:latin typeface="Cambria"/>
                <a:cs typeface="Cambria"/>
              </a:rPr>
              <a:t>Merge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them </a:t>
            </a:r>
            <a:r>
              <a:rPr sz="3200" spc="204" dirty="0">
                <a:solidFill>
                  <a:srgbClr val="3B3B3B"/>
                </a:solidFill>
                <a:latin typeface="Cambria"/>
                <a:cs typeface="Cambria"/>
              </a:rPr>
              <a:t>into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one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automaton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by 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adding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new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start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state.</a:t>
            </a:r>
            <a:endParaRPr sz="3200">
              <a:latin typeface="Cambria"/>
              <a:cs typeface="Cambria"/>
            </a:endParaRPr>
          </a:p>
          <a:p>
            <a:pPr marL="12700" marR="183515">
              <a:lnSpc>
                <a:spcPts val="3729"/>
              </a:lnSpc>
              <a:spcBef>
                <a:spcPts val="1420"/>
              </a:spcBef>
            </a:pPr>
            <a:r>
              <a:rPr sz="3200" spc="400" dirty="0">
                <a:solidFill>
                  <a:srgbClr val="3B3B3B"/>
                </a:solidFill>
                <a:latin typeface="Cambria"/>
                <a:cs typeface="Cambria"/>
              </a:rPr>
              <a:t>Scan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input,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keeping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track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last 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known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match.</a:t>
            </a:r>
            <a:endParaRPr sz="3200">
              <a:latin typeface="Cambria"/>
              <a:cs typeface="Cambria"/>
            </a:endParaRPr>
          </a:p>
          <a:p>
            <a:pPr marL="12700" marR="2192655">
              <a:lnSpc>
                <a:spcPts val="3729"/>
              </a:lnSpc>
              <a:spcBef>
                <a:spcPts val="1420"/>
              </a:spcBef>
            </a:pP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Break </a:t>
            </a:r>
            <a:r>
              <a:rPr sz="3200" spc="229" dirty="0">
                <a:solidFill>
                  <a:srgbClr val="3B3B3B"/>
                </a:solidFill>
                <a:latin typeface="Cambria"/>
                <a:cs typeface="Cambria"/>
              </a:rPr>
              <a:t>ties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by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choosing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higher- 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precedence 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matches.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spc="365" dirty="0">
                <a:solidFill>
                  <a:srgbClr val="3B3B3B"/>
                </a:solidFill>
                <a:latin typeface="Cambria"/>
                <a:cs typeface="Cambria"/>
              </a:rPr>
              <a:t>Have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catch-all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rule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handle</a:t>
            </a:r>
            <a:r>
              <a:rPr sz="3200" spc="4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errors.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554990"/>
            <a:ext cx="6701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Challenges </a:t>
            </a:r>
            <a:r>
              <a:rPr sz="4400" spc="275" dirty="0"/>
              <a:t>in</a:t>
            </a:r>
            <a:r>
              <a:rPr sz="4400" spc="355" dirty="0"/>
              <a:t> </a:t>
            </a:r>
            <a:r>
              <a:rPr sz="4400" spc="465" dirty="0"/>
              <a:t>Scanning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5948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360" dirty="0">
                <a:solidFill>
                  <a:srgbClr val="0000FF"/>
                </a:solidFill>
              </a:rPr>
              <a:t>How </a:t>
            </a:r>
            <a:r>
              <a:rPr spc="245" dirty="0">
                <a:solidFill>
                  <a:srgbClr val="0000FF"/>
                </a:solidFill>
              </a:rPr>
              <a:t>do </a:t>
            </a:r>
            <a:r>
              <a:rPr spc="295" dirty="0">
                <a:solidFill>
                  <a:srgbClr val="0000FF"/>
                </a:solidFill>
              </a:rPr>
              <a:t>we </a:t>
            </a:r>
            <a:r>
              <a:rPr spc="270" dirty="0">
                <a:solidFill>
                  <a:srgbClr val="0000FF"/>
                </a:solidFill>
              </a:rPr>
              <a:t>determine which </a:t>
            </a:r>
            <a:r>
              <a:rPr spc="290" dirty="0">
                <a:solidFill>
                  <a:srgbClr val="0000FF"/>
                </a:solidFill>
              </a:rPr>
              <a:t>lexemes are  </a:t>
            </a:r>
            <a:r>
              <a:rPr spc="275" dirty="0">
                <a:solidFill>
                  <a:srgbClr val="0000FF"/>
                </a:solidFill>
              </a:rPr>
              <a:t>associated </a:t>
            </a:r>
            <a:r>
              <a:rPr spc="220" dirty="0">
                <a:solidFill>
                  <a:srgbClr val="0000FF"/>
                </a:solidFill>
              </a:rPr>
              <a:t>with </a:t>
            </a:r>
            <a:r>
              <a:rPr spc="335" dirty="0">
                <a:solidFill>
                  <a:srgbClr val="0000FF"/>
                </a:solidFill>
              </a:rPr>
              <a:t>each</a:t>
            </a:r>
            <a:r>
              <a:rPr spc="425" dirty="0">
                <a:solidFill>
                  <a:srgbClr val="0000FF"/>
                </a:solidFill>
              </a:rPr>
              <a:t> </a:t>
            </a:r>
            <a:r>
              <a:rPr spc="270" dirty="0">
                <a:solidFill>
                  <a:srgbClr val="0000FF"/>
                </a:solidFill>
              </a:rPr>
              <a:t>token?</a:t>
            </a:r>
          </a:p>
          <a:p>
            <a:pPr marL="443865" marR="343535">
              <a:lnSpc>
                <a:spcPts val="3729"/>
              </a:lnSpc>
              <a:spcBef>
                <a:spcPts val="1420"/>
              </a:spcBef>
            </a:pPr>
            <a:r>
              <a:rPr spc="305" dirty="0"/>
              <a:t>When </a:t>
            </a:r>
            <a:r>
              <a:rPr spc="270" dirty="0"/>
              <a:t>there </a:t>
            </a:r>
            <a:r>
              <a:rPr spc="290" dirty="0"/>
              <a:t>are </a:t>
            </a:r>
            <a:r>
              <a:rPr spc="235" dirty="0"/>
              <a:t>multiple </a:t>
            </a:r>
            <a:r>
              <a:rPr spc="265" dirty="0"/>
              <a:t>ways </a:t>
            </a:r>
            <a:r>
              <a:rPr spc="295" dirty="0"/>
              <a:t>we </a:t>
            </a:r>
            <a:r>
              <a:rPr spc="260" dirty="0"/>
              <a:t>could  </a:t>
            </a:r>
            <a:r>
              <a:rPr spc="315" dirty="0"/>
              <a:t>scan </a:t>
            </a:r>
            <a:r>
              <a:rPr spc="270" dirty="0"/>
              <a:t>the </a:t>
            </a:r>
            <a:r>
              <a:rPr spc="250" dirty="0"/>
              <a:t>input, </a:t>
            </a:r>
            <a:r>
              <a:rPr spc="2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54" dirty="0"/>
              <a:t>know </a:t>
            </a:r>
            <a:r>
              <a:rPr spc="270" dirty="0"/>
              <a:t>which  </a:t>
            </a:r>
            <a:r>
              <a:rPr spc="275" dirty="0"/>
              <a:t>one </a:t>
            </a:r>
            <a:r>
              <a:rPr spc="215" dirty="0"/>
              <a:t>to</a:t>
            </a:r>
            <a:r>
              <a:rPr spc="335" dirty="0"/>
              <a:t> </a:t>
            </a:r>
            <a:r>
              <a:rPr spc="275" dirty="0"/>
              <a:t>pick?</a:t>
            </a:r>
          </a:p>
          <a:p>
            <a:pPr marL="443865" marR="1233805">
              <a:lnSpc>
                <a:spcPts val="3729"/>
              </a:lnSpc>
              <a:spcBef>
                <a:spcPts val="1420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5" dirty="0"/>
              <a:t>address </a:t>
            </a:r>
            <a:r>
              <a:rPr spc="280" dirty="0"/>
              <a:t>these </a:t>
            </a:r>
            <a:r>
              <a:rPr spc="290" dirty="0"/>
              <a:t>concerns  </a:t>
            </a:r>
            <a:r>
              <a:rPr spc="240" dirty="0"/>
              <a:t>efficiently?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554990"/>
            <a:ext cx="6701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Challenges </a:t>
            </a:r>
            <a:r>
              <a:rPr sz="4400" spc="275" dirty="0"/>
              <a:t>in</a:t>
            </a:r>
            <a:r>
              <a:rPr sz="4400" spc="355" dirty="0"/>
              <a:t> </a:t>
            </a:r>
            <a:r>
              <a:rPr sz="4400" spc="465" dirty="0"/>
              <a:t>Scanning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5948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360" dirty="0">
                <a:solidFill>
                  <a:srgbClr val="0000FF"/>
                </a:solidFill>
              </a:rPr>
              <a:t>How </a:t>
            </a:r>
            <a:r>
              <a:rPr spc="245" dirty="0">
                <a:solidFill>
                  <a:srgbClr val="0000FF"/>
                </a:solidFill>
              </a:rPr>
              <a:t>do </a:t>
            </a:r>
            <a:r>
              <a:rPr spc="295" dirty="0">
                <a:solidFill>
                  <a:srgbClr val="0000FF"/>
                </a:solidFill>
              </a:rPr>
              <a:t>we </a:t>
            </a:r>
            <a:r>
              <a:rPr spc="270" dirty="0">
                <a:solidFill>
                  <a:srgbClr val="0000FF"/>
                </a:solidFill>
              </a:rPr>
              <a:t>determine which </a:t>
            </a:r>
            <a:r>
              <a:rPr spc="290" dirty="0">
                <a:solidFill>
                  <a:srgbClr val="0000FF"/>
                </a:solidFill>
              </a:rPr>
              <a:t>lexemes are  </a:t>
            </a:r>
            <a:r>
              <a:rPr spc="275" dirty="0">
                <a:solidFill>
                  <a:srgbClr val="0000FF"/>
                </a:solidFill>
              </a:rPr>
              <a:t>associated </a:t>
            </a:r>
            <a:r>
              <a:rPr spc="220" dirty="0">
                <a:solidFill>
                  <a:srgbClr val="0000FF"/>
                </a:solidFill>
              </a:rPr>
              <a:t>with </a:t>
            </a:r>
            <a:r>
              <a:rPr spc="335" dirty="0">
                <a:solidFill>
                  <a:srgbClr val="0000FF"/>
                </a:solidFill>
              </a:rPr>
              <a:t>each</a:t>
            </a:r>
            <a:r>
              <a:rPr spc="425" dirty="0">
                <a:solidFill>
                  <a:srgbClr val="0000FF"/>
                </a:solidFill>
              </a:rPr>
              <a:t> </a:t>
            </a:r>
            <a:r>
              <a:rPr spc="270" dirty="0">
                <a:solidFill>
                  <a:srgbClr val="0000FF"/>
                </a:solidFill>
              </a:rPr>
              <a:t>token?</a:t>
            </a:r>
          </a:p>
          <a:p>
            <a:pPr marL="443865" marR="343535">
              <a:lnSpc>
                <a:spcPts val="3729"/>
              </a:lnSpc>
              <a:spcBef>
                <a:spcPts val="1420"/>
              </a:spcBef>
            </a:pPr>
            <a:r>
              <a:rPr spc="305" dirty="0">
                <a:solidFill>
                  <a:srgbClr val="0000FF"/>
                </a:solidFill>
              </a:rPr>
              <a:t>When </a:t>
            </a:r>
            <a:r>
              <a:rPr spc="270" dirty="0">
                <a:solidFill>
                  <a:srgbClr val="0000FF"/>
                </a:solidFill>
              </a:rPr>
              <a:t>there </a:t>
            </a:r>
            <a:r>
              <a:rPr spc="290" dirty="0">
                <a:solidFill>
                  <a:srgbClr val="0000FF"/>
                </a:solidFill>
              </a:rPr>
              <a:t>are </a:t>
            </a:r>
            <a:r>
              <a:rPr spc="235" dirty="0">
                <a:solidFill>
                  <a:srgbClr val="0000FF"/>
                </a:solidFill>
              </a:rPr>
              <a:t>multiple </a:t>
            </a:r>
            <a:r>
              <a:rPr spc="265" dirty="0">
                <a:solidFill>
                  <a:srgbClr val="0000FF"/>
                </a:solidFill>
              </a:rPr>
              <a:t>ways </a:t>
            </a:r>
            <a:r>
              <a:rPr spc="295" dirty="0">
                <a:solidFill>
                  <a:srgbClr val="0000FF"/>
                </a:solidFill>
              </a:rPr>
              <a:t>we </a:t>
            </a:r>
            <a:r>
              <a:rPr spc="260" dirty="0">
                <a:solidFill>
                  <a:srgbClr val="0000FF"/>
                </a:solidFill>
              </a:rPr>
              <a:t>could  </a:t>
            </a:r>
            <a:r>
              <a:rPr spc="315" dirty="0">
                <a:solidFill>
                  <a:srgbClr val="0000FF"/>
                </a:solidFill>
              </a:rPr>
              <a:t>scan </a:t>
            </a:r>
            <a:r>
              <a:rPr spc="270" dirty="0">
                <a:solidFill>
                  <a:srgbClr val="0000FF"/>
                </a:solidFill>
              </a:rPr>
              <a:t>the </a:t>
            </a:r>
            <a:r>
              <a:rPr spc="250" dirty="0">
                <a:solidFill>
                  <a:srgbClr val="0000FF"/>
                </a:solidFill>
              </a:rPr>
              <a:t>input, </a:t>
            </a:r>
            <a:r>
              <a:rPr spc="260" dirty="0">
                <a:solidFill>
                  <a:srgbClr val="0000FF"/>
                </a:solidFill>
              </a:rPr>
              <a:t>how </a:t>
            </a:r>
            <a:r>
              <a:rPr spc="245" dirty="0">
                <a:solidFill>
                  <a:srgbClr val="0000FF"/>
                </a:solidFill>
              </a:rPr>
              <a:t>do </a:t>
            </a:r>
            <a:r>
              <a:rPr spc="295" dirty="0">
                <a:solidFill>
                  <a:srgbClr val="0000FF"/>
                </a:solidFill>
              </a:rPr>
              <a:t>we </a:t>
            </a:r>
            <a:r>
              <a:rPr spc="254" dirty="0">
                <a:solidFill>
                  <a:srgbClr val="0000FF"/>
                </a:solidFill>
              </a:rPr>
              <a:t>know </a:t>
            </a:r>
            <a:r>
              <a:rPr spc="270" dirty="0">
                <a:solidFill>
                  <a:srgbClr val="0000FF"/>
                </a:solidFill>
              </a:rPr>
              <a:t>which  </a:t>
            </a:r>
            <a:r>
              <a:rPr spc="275" dirty="0">
                <a:solidFill>
                  <a:srgbClr val="0000FF"/>
                </a:solidFill>
              </a:rPr>
              <a:t>one </a:t>
            </a:r>
            <a:r>
              <a:rPr spc="215" dirty="0">
                <a:solidFill>
                  <a:srgbClr val="0000FF"/>
                </a:solidFill>
              </a:rPr>
              <a:t>to</a:t>
            </a:r>
            <a:r>
              <a:rPr spc="335" dirty="0">
                <a:solidFill>
                  <a:srgbClr val="0000FF"/>
                </a:solidFill>
              </a:rPr>
              <a:t> </a:t>
            </a:r>
            <a:r>
              <a:rPr spc="275" dirty="0">
                <a:solidFill>
                  <a:srgbClr val="0000FF"/>
                </a:solidFill>
              </a:rPr>
              <a:t>pick?</a:t>
            </a:r>
          </a:p>
          <a:p>
            <a:pPr marL="443865" marR="1233805">
              <a:lnSpc>
                <a:spcPts val="3729"/>
              </a:lnSpc>
              <a:spcBef>
                <a:spcPts val="1420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5" dirty="0"/>
              <a:t>address </a:t>
            </a:r>
            <a:r>
              <a:rPr spc="280" dirty="0"/>
              <a:t>these </a:t>
            </a:r>
            <a:r>
              <a:rPr spc="290" dirty="0"/>
              <a:t>concerns  </a:t>
            </a:r>
            <a:r>
              <a:rPr spc="240" dirty="0"/>
              <a:t>efficiently?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8790" y="554990"/>
            <a:ext cx="1503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05" dirty="0"/>
              <a:t>D</a:t>
            </a:r>
            <a:r>
              <a:rPr sz="4400" spc="315" dirty="0"/>
              <a:t>F</a:t>
            </a:r>
            <a:r>
              <a:rPr sz="4400" spc="395" dirty="0"/>
              <a:t>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46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285" dirty="0"/>
              <a:t>The automata </a:t>
            </a:r>
            <a:r>
              <a:rPr spc="245" dirty="0"/>
              <a:t>we've </a:t>
            </a:r>
            <a:r>
              <a:rPr spc="295" dirty="0"/>
              <a:t>seen </a:t>
            </a:r>
            <a:r>
              <a:rPr spc="245" dirty="0"/>
              <a:t>so </a:t>
            </a:r>
            <a:r>
              <a:rPr spc="250" dirty="0"/>
              <a:t>far </a:t>
            </a:r>
            <a:r>
              <a:rPr spc="285" dirty="0"/>
              <a:t>have </a:t>
            </a:r>
            <a:r>
              <a:rPr spc="210" dirty="0"/>
              <a:t>all  </a:t>
            </a:r>
            <a:r>
              <a:rPr spc="305" dirty="0"/>
              <a:t>been </a:t>
            </a:r>
            <a:r>
              <a:rPr spc="355" dirty="0"/>
              <a:t>NFAs.</a:t>
            </a:r>
          </a:p>
          <a:p>
            <a:pPr marL="443865" marR="391160">
              <a:lnSpc>
                <a:spcPts val="3740"/>
              </a:lnSpc>
              <a:spcBef>
                <a:spcPts val="1440"/>
              </a:spcBef>
            </a:pPr>
            <a:r>
              <a:rPr spc="315" dirty="0"/>
              <a:t>A </a:t>
            </a:r>
            <a:r>
              <a:rPr b="1" spc="459" dirty="0">
                <a:solidFill>
                  <a:srgbClr val="0000FF"/>
                </a:solidFill>
                <a:latin typeface="Trebuchet MS"/>
                <a:cs typeface="Trebuchet MS"/>
              </a:rPr>
              <a:t>DFA </a:t>
            </a:r>
            <a:r>
              <a:rPr spc="195" dirty="0"/>
              <a:t>is </a:t>
            </a:r>
            <a:r>
              <a:rPr spc="215" dirty="0"/>
              <a:t>like </a:t>
            </a:r>
            <a:r>
              <a:rPr spc="305" dirty="0"/>
              <a:t>an </a:t>
            </a:r>
            <a:r>
              <a:rPr spc="380" dirty="0"/>
              <a:t>NFA, </a:t>
            </a:r>
            <a:r>
              <a:rPr spc="260" dirty="0"/>
              <a:t>but </a:t>
            </a:r>
            <a:r>
              <a:rPr spc="220" dirty="0"/>
              <a:t>with</a:t>
            </a:r>
            <a:r>
              <a:rPr spc="95" dirty="0"/>
              <a:t> </a:t>
            </a:r>
            <a:r>
              <a:rPr spc="254" dirty="0"/>
              <a:t>tighter  </a:t>
            </a:r>
            <a:r>
              <a:rPr spc="229" dirty="0"/>
              <a:t>restrictions: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1239" y="41135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508507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089" y="3995420"/>
            <a:ext cx="6384925" cy="142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Every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state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must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have </a:t>
            </a:r>
            <a:r>
              <a:rPr sz="2800" b="1" spc="200" dirty="0">
                <a:solidFill>
                  <a:srgbClr val="0000FF"/>
                </a:solidFill>
                <a:latin typeface="Trebuchet MS"/>
                <a:cs typeface="Trebuchet MS"/>
              </a:rPr>
              <a:t>exactly</a:t>
            </a:r>
            <a:r>
              <a:rPr sz="2800" b="1" spc="19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b="1" spc="270" dirty="0">
                <a:solidFill>
                  <a:srgbClr val="0000FF"/>
                </a:solidFill>
                <a:latin typeface="Trebuchet MS"/>
                <a:cs typeface="Trebuchet MS"/>
              </a:rPr>
              <a:t>one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304"/>
              </a:lnSpc>
            </a:pPr>
            <a:r>
              <a:rPr sz="2800" spc="195" dirty="0">
                <a:solidFill>
                  <a:srgbClr val="3B3B3B"/>
                </a:solidFill>
                <a:latin typeface="Cambria"/>
                <a:cs typeface="Cambria"/>
              </a:rPr>
              <a:t>transition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defined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every</a:t>
            </a:r>
            <a:r>
              <a:rPr sz="28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letter.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800" spc="17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r>
              <a:rPr sz="2800" spc="170" dirty="0">
                <a:solidFill>
                  <a:srgbClr val="3B3B3B"/>
                </a:solidFill>
                <a:latin typeface="Cambria"/>
                <a:cs typeface="Cambria"/>
              </a:rPr>
              <a:t>-moves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are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not</a:t>
            </a:r>
            <a:r>
              <a:rPr sz="2800" spc="3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allowed.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3119120"/>
            <a:ext cx="5264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70" dirty="0"/>
              <a:t>Choosing</a:t>
            </a:r>
            <a:r>
              <a:rPr sz="4800" spc="405" dirty="0"/>
              <a:t> </a:t>
            </a:r>
            <a:r>
              <a:rPr sz="4800" spc="335" dirty="0"/>
              <a:t>Tokens</a:t>
            </a:r>
            <a:endParaRPr sz="4800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389" y="554990"/>
            <a:ext cx="40881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70" dirty="0"/>
              <a:t>Sample</a:t>
            </a:r>
            <a:r>
              <a:rPr sz="4400" spc="350" dirty="0"/>
              <a:t> </a:t>
            </a:r>
            <a:r>
              <a:rPr sz="4400" spc="450" dirty="0"/>
              <a:t>DFA</a:t>
            </a:r>
            <a:endParaRPr sz="440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389" y="554990"/>
            <a:ext cx="40881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70" dirty="0"/>
              <a:t>Sample</a:t>
            </a:r>
            <a:r>
              <a:rPr sz="4400" spc="350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288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0" y="4800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6239" y="28041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9129" y="3100070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0"/>
                </a:moveTo>
                <a:lnTo>
                  <a:pt x="0" y="1645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3100" y="2567940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  <a:tab pos="10001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5789" y="473964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40" y="16129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1700" y="335534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14452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8360" y="320040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7679" y="3839209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69539" y="5143500"/>
            <a:ext cx="1445260" cy="0"/>
          </a:xfrm>
          <a:custGeom>
            <a:avLst/>
            <a:gdLst/>
            <a:ahLst/>
            <a:cxnLst/>
            <a:rect l="l" t="t" r="r" b="b"/>
            <a:pathLst>
              <a:path w="1445260">
                <a:moveTo>
                  <a:pt x="14452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5090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162560" y="0"/>
                </a:moveTo>
                <a:lnTo>
                  <a:pt x="0" y="53339"/>
                </a:lnTo>
                <a:lnTo>
                  <a:pt x="162560" y="107950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7700" y="320040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4359" y="463804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4270" y="5386070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3840" y="533145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0" y="0"/>
                </a:moveTo>
                <a:lnTo>
                  <a:pt x="0" y="107950"/>
                </a:lnTo>
                <a:lnTo>
                  <a:pt x="161289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38500" y="4853940"/>
            <a:ext cx="153035" cy="92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00270" y="3255009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16459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5659" y="310007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4610" y="0"/>
                </a:moveTo>
                <a:lnTo>
                  <a:pt x="0" y="161289"/>
                </a:lnTo>
                <a:lnTo>
                  <a:pt x="107950" y="16128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86250" y="3839209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69210" y="2614929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1645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14270" y="256158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161290" y="0"/>
                </a:moveTo>
                <a:lnTo>
                  <a:pt x="0" y="53339"/>
                </a:lnTo>
                <a:lnTo>
                  <a:pt x="161290" y="107950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01900" y="2325370"/>
            <a:ext cx="1524635" cy="54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algn="ctr">
              <a:lnSpc>
                <a:spcPts val="2035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5"/>
              </a:lnSpc>
              <a:tabLst>
                <a:tab pos="1511300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97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97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7379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602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97379" y="4869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97379" y="4869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97379" y="4869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46020" y="5417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83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40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83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83379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202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2240" y="28041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238500" y="29514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389" y="554990"/>
            <a:ext cx="40881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70" dirty="0"/>
              <a:t>Sample</a:t>
            </a:r>
            <a:r>
              <a:rPr sz="4400" spc="350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288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0" y="4800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62450" y="498094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6239" y="28041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9129" y="3100070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0"/>
                </a:moveTo>
                <a:lnTo>
                  <a:pt x="0" y="1645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" y="2567940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  <a:tab pos="10001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5789" y="473964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40" y="16129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71700" y="335534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14452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8360" y="320040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7679" y="3839209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14600" y="5090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162560" y="0"/>
                </a:moveTo>
                <a:lnTo>
                  <a:pt x="0" y="53339"/>
                </a:lnTo>
                <a:lnTo>
                  <a:pt x="162560" y="107950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56839" y="4853940"/>
            <a:ext cx="147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725" algn="l"/>
                <a:tab pos="14573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7700" y="320040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04359" y="463804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4270" y="5386070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3840" y="533145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0" y="0"/>
                </a:moveTo>
                <a:lnTo>
                  <a:pt x="0" y="107950"/>
                </a:lnTo>
                <a:lnTo>
                  <a:pt x="161289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38500" y="54800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00270" y="3255009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16459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5659" y="310007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4610" y="0"/>
                </a:moveTo>
                <a:lnTo>
                  <a:pt x="0" y="161289"/>
                </a:lnTo>
                <a:lnTo>
                  <a:pt x="107950" y="16128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86250" y="3839209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69210" y="2614929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1645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4270" y="256158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161290" y="0"/>
                </a:moveTo>
                <a:lnTo>
                  <a:pt x="0" y="53339"/>
                </a:lnTo>
                <a:lnTo>
                  <a:pt x="161290" y="107950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238500" y="232537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97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7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97379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4602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82800" y="26962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97379" y="4869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97379" y="4869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7379" y="4869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6020" y="5417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077720" y="498220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83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40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3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83379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202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68800" y="26962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14600" y="2857500"/>
            <a:ext cx="1445260" cy="0"/>
          </a:xfrm>
          <a:custGeom>
            <a:avLst/>
            <a:gdLst/>
            <a:ahLst/>
            <a:cxnLst/>
            <a:rect l="l" t="t" r="r" b="b"/>
            <a:pathLst>
              <a:path w="1445260">
                <a:moveTo>
                  <a:pt x="0" y="0"/>
                </a:moveTo>
                <a:lnTo>
                  <a:pt x="14452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2240" y="28041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238500" y="29514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389" y="554990"/>
            <a:ext cx="40881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70" dirty="0"/>
              <a:t>Sample</a:t>
            </a:r>
            <a:r>
              <a:rPr sz="4400" spc="350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288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59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79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40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20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60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80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39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19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0" y="4800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390465" y="3036"/>
                </a:lnTo>
                <a:lnTo>
                  <a:pt x="435768" y="11906"/>
                </a:lnTo>
                <a:lnTo>
                  <a:pt x="478452" y="26253"/>
                </a:lnTo>
                <a:lnTo>
                  <a:pt x="518159" y="45719"/>
                </a:lnTo>
                <a:lnTo>
                  <a:pt x="554533" y="69949"/>
                </a:lnTo>
                <a:lnTo>
                  <a:pt x="587216" y="98583"/>
                </a:lnTo>
                <a:lnTo>
                  <a:pt x="615850" y="131266"/>
                </a:lnTo>
                <a:lnTo>
                  <a:pt x="640079" y="167639"/>
                </a:lnTo>
                <a:lnTo>
                  <a:pt x="659546" y="207347"/>
                </a:lnTo>
                <a:lnTo>
                  <a:pt x="673893" y="250031"/>
                </a:lnTo>
                <a:lnTo>
                  <a:pt x="682763" y="295334"/>
                </a:lnTo>
                <a:lnTo>
                  <a:pt x="685800" y="342900"/>
                </a:lnTo>
                <a:lnTo>
                  <a:pt x="682763" y="390465"/>
                </a:lnTo>
                <a:lnTo>
                  <a:pt x="673893" y="435768"/>
                </a:lnTo>
                <a:lnTo>
                  <a:pt x="659546" y="478452"/>
                </a:lnTo>
                <a:lnTo>
                  <a:pt x="640080" y="518160"/>
                </a:lnTo>
                <a:lnTo>
                  <a:pt x="615850" y="554533"/>
                </a:lnTo>
                <a:lnTo>
                  <a:pt x="587216" y="587216"/>
                </a:lnTo>
                <a:lnTo>
                  <a:pt x="554533" y="615850"/>
                </a:lnTo>
                <a:lnTo>
                  <a:pt x="518160" y="640080"/>
                </a:lnTo>
                <a:lnTo>
                  <a:pt x="478452" y="659546"/>
                </a:lnTo>
                <a:lnTo>
                  <a:pt x="435768" y="673893"/>
                </a:lnTo>
                <a:lnTo>
                  <a:pt x="390465" y="682763"/>
                </a:lnTo>
                <a:lnTo>
                  <a:pt x="342900" y="685800"/>
                </a:lnTo>
                <a:lnTo>
                  <a:pt x="295334" y="682763"/>
                </a:lnTo>
                <a:lnTo>
                  <a:pt x="250031" y="673893"/>
                </a:lnTo>
                <a:lnTo>
                  <a:pt x="207347" y="659546"/>
                </a:lnTo>
                <a:lnTo>
                  <a:pt x="167640" y="640080"/>
                </a:lnTo>
                <a:lnTo>
                  <a:pt x="131266" y="615850"/>
                </a:lnTo>
                <a:lnTo>
                  <a:pt x="98583" y="587216"/>
                </a:lnTo>
                <a:lnTo>
                  <a:pt x="69949" y="554533"/>
                </a:lnTo>
                <a:lnTo>
                  <a:pt x="45720" y="518160"/>
                </a:lnTo>
                <a:lnTo>
                  <a:pt x="26253" y="478452"/>
                </a:lnTo>
                <a:lnTo>
                  <a:pt x="11906" y="435768"/>
                </a:lnTo>
                <a:lnTo>
                  <a:pt x="3036" y="390465"/>
                </a:lnTo>
                <a:lnTo>
                  <a:pt x="0" y="342900"/>
                </a:lnTo>
                <a:lnTo>
                  <a:pt x="3036" y="295334"/>
                </a:lnTo>
                <a:lnTo>
                  <a:pt x="11906" y="250031"/>
                </a:lnTo>
                <a:lnTo>
                  <a:pt x="26253" y="207347"/>
                </a:lnTo>
                <a:lnTo>
                  <a:pt x="45719" y="167639"/>
                </a:lnTo>
                <a:lnTo>
                  <a:pt x="69949" y="131266"/>
                </a:lnTo>
                <a:lnTo>
                  <a:pt x="98583" y="98583"/>
                </a:lnTo>
                <a:lnTo>
                  <a:pt x="131266" y="69949"/>
                </a:lnTo>
                <a:lnTo>
                  <a:pt x="167639" y="45719"/>
                </a:lnTo>
                <a:lnTo>
                  <a:pt x="207347" y="26253"/>
                </a:lnTo>
                <a:lnTo>
                  <a:pt x="250031" y="11906"/>
                </a:lnTo>
                <a:lnTo>
                  <a:pt x="295334" y="3036"/>
                </a:lnTo>
                <a:lnTo>
                  <a:pt x="3429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62450" y="498094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6239" y="28041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9129" y="3100070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0"/>
                </a:moveTo>
                <a:lnTo>
                  <a:pt x="0" y="1645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" y="2567940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  <a:tab pos="10001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5789" y="473964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40" y="16129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71700" y="335534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14452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8360" y="320040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7679" y="3839209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14600" y="50901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162560" y="0"/>
                </a:moveTo>
                <a:lnTo>
                  <a:pt x="0" y="53339"/>
                </a:lnTo>
                <a:lnTo>
                  <a:pt x="162560" y="107950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56839" y="4853940"/>
            <a:ext cx="147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725" algn="l"/>
                <a:tab pos="14573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7700" y="320040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04359" y="463804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4270" y="5386070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3840" y="533145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0" y="0"/>
                </a:moveTo>
                <a:lnTo>
                  <a:pt x="0" y="107950"/>
                </a:lnTo>
                <a:lnTo>
                  <a:pt x="161289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38500" y="54800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00270" y="3255009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16459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5659" y="310007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4610" y="0"/>
                </a:moveTo>
                <a:lnTo>
                  <a:pt x="0" y="161289"/>
                </a:lnTo>
                <a:lnTo>
                  <a:pt x="107950" y="16128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86250" y="3839209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14270" y="256158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161290" y="0"/>
                </a:moveTo>
                <a:lnTo>
                  <a:pt x="0" y="53339"/>
                </a:lnTo>
                <a:lnTo>
                  <a:pt x="161290" y="107950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56510" y="2325370"/>
            <a:ext cx="167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4055" algn="l"/>
                <a:tab pos="165798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97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97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7379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602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082800" y="26962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97379" y="4869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19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39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97379" y="4869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39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19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97379" y="4869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46020" y="5417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077720" y="498220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83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223770" y="4264"/>
                </a:lnTo>
                <a:lnTo>
                  <a:pt x="176702" y="16619"/>
                </a:lnTo>
                <a:lnTo>
                  <a:pt x="133773" y="36406"/>
                </a:lnTo>
                <a:lnTo>
                  <a:pt x="95641" y="62966"/>
                </a:lnTo>
                <a:lnTo>
                  <a:pt x="62966" y="95641"/>
                </a:lnTo>
                <a:lnTo>
                  <a:pt x="36406" y="133773"/>
                </a:lnTo>
                <a:lnTo>
                  <a:pt x="16619" y="176702"/>
                </a:lnTo>
                <a:lnTo>
                  <a:pt x="4264" y="223770"/>
                </a:lnTo>
                <a:lnTo>
                  <a:pt x="0" y="274320"/>
                </a:lnTo>
                <a:lnTo>
                  <a:pt x="4264" y="324534"/>
                </a:lnTo>
                <a:lnTo>
                  <a:pt x="16619" y="371425"/>
                </a:lnTo>
                <a:lnTo>
                  <a:pt x="36406" y="414302"/>
                </a:lnTo>
                <a:lnTo>
                  <a:pt x="62966" y="452475"/>
                </a:lnTo>
                <a:lnTo>
                  <a:pt x="95641" y="485254"/>
                </a:lnTo>
                <a:lnTo>
                  <a:pt x="133773" y="511951"/>
                </a:lnTo>
                <a:lnTo>
                  <a:pt x="176702" y="531873"/>
                </a:lnTo>
                <a:lnTo>
                  <a:pt x="223770" y="544333"/>
                </a:lnTo>
                <a:lnTo>
                  <a:pt x="274320" y="548640"/>
                </a:lnTo>
                <a:lnTo>
                  <a:pt x="324534" y="544333"/>
                </a:lnTo>
                <a:lnTo>
                  <a:pt x="371425" y="531873"/>
                </a:lnTo>
                <a:lnTo>
                  <a:pt x="414302" y="511951"/>
                </a:lnTo>
                <a:lnTo>
                  <a:pt x="452475" y="485254"/>
                </a:lnTo>
                <a:lnTo>
                  <a:pt x="485254" y="452475"/>
                </a:lnTo>
                <a:lnTo>
                  <a:pt x="511951" y="414302"/>
                </a:lnTo>
                <a:lnTo>
                  <a:pt x="531873" y="371425"/>
                </a:lnTo>
                <a:lnTo>
                  <a:pt x="544333" y="324534"/>
                </a:lnTo>
                <a:lnTo>
                  <a:pt x="548640" y="274320"/>
                </a:lnTo>
                <a:lnTo>
                  <a:pt x="544333" y="223770"/>
                </a:lnTo>
                <a:lnTo>
                  <a:pt x="531873" y="176702"/>
                </a:lnTo>
                <a:lnTo>
                  <a:pt x="511951" y="133773"/>
                </a:lnTo>
                <a:lnTo>
                  <a:pt x="485254" y="95641"/>
                </a:lnTo>
                <a:lnTo>
                  <a:pt x="452475" y="62966"/>
                </a:lnTo>
                <a:lnTo>
                  <a:pt x="414302" y="36406"/>
                </a:lnTo>
                <a:lnTo>
                  <a:pt x="371425" y="16619"/>
                </a:lnTo>
                <a:lnTo>
                  <a:pt x="324534" y="4264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3379" y="25831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324534" y="4264"/>
                </a:lnTo>
                <a:lnTo>
                  <a:pt x="371425" y="16619"/>
                </a:lnTo>
                <a:lnTo>
                  <a:pt x="414302" y="36406"/>
                </a:lnTo>
                <a:lnTo>
                  <a:pt x="452475" y="62966"/>
                </a:lnTo>
                <a:lnTo>
                  <a:pt x="485254" y="95641"/>
                </a:lnTo>
                <a:lnTo>
                  <a:pt x="511951" y="133773"/>
                </a:lnTo>
                <a:lnTo>
                  <a:pt x="531873" y="176702"/>
                </a:lnTo>
                <a:lnTo>
                  <a:pt x="544333" y="223770"/>
                </a:lnTo>
                <a:lnTo>
                  <a:pt x="548640" y="274320"/>
                </a:lnTo>
                <a:lnTo>
                  <a:pt x="544333" y="324534"/>
                </a:lnTo>
                <a:lnTo>
                  <a:pt x="531873" y="371425"/>
                </a:lnTo>
                <a:lnTo>
                  <a:pt x="511951" y="414302"/>
                </a:lnTo>
                <a:lnTo>
                  <a:pt x="485254" y="452475"/>
                </a:lnTo>
                <a:lnTo>
                  <a:pt x="452475" y="485254"/>
                </a:lnTo>
                <a:lnTo>
                  <a:pt x="414302" y="511951"/>
                </a:lnTo>
                <a:lnTo>
                  <a:pt x="371425" y="531873"/>
                </a:lnTo>
                <a:lnTo>
                  <a:pt x="324534" y="544333"/>
                </a:lnTo>
                <a:lnTo>
                  <a:pt x="274320" y="548640"/>
                </a:lnTo>
                <a:lnTo>
                  <a:pt x="223770" y="544333"/>
                </a:lnTo>
                <a:lnTo>
                  <a:pt x="176702" y="531873"/>
                </a:lnTo>
                <a:lnTo>
                  <a:pt x="133773" y="511951"/>
                </a:lnTo>
                <a:lnTo>
                  <a:pt x="95641" y="485254"/>
                </a:lnTo>
                <a:lnTo>
                  <a:pt x="62966" y="452475"/>
                </a:lnTo>
                <a:lnTo>
                  <a:pt x="36406" y="414302"/>
                </a:lnTo>
                <a:lnTo>
                  <a:pt x="16619" y="371425"/>
                </a:lnTo>
                <a:lnTo>
                  <a:pt x="4264" y="324534"/>
                </a:lnTo>
                <a:lnTo>
                  <a:pt x="0" y="274320"/>
                </a:lnTo>
                <a:lnTo>
                  <a:pt x="4264" y="223770"/>
                </a:lnTo>
                <a:lnTo>
                  <a:pt x="16619" y="176702"/>
                </a:lnTo>
                <a:lnTo>
                  <a:pt x="36406" y="133773"/>
                </a:lnTo>
                <a:lnTo>
                  <a:pt x="62966" y="95641"/>
                </a:lnTo>
                <a:lnTo>
                  <a:pt x="95641" y="62966"/>
                </a:lnTo>
                <a:lnTo>
                  <a:pt x="133773" y="36406"/>
                </a:lnTo>
                <a:lnTo>
                  <a:pt x="176702" y="16619"/>
                </a:lnTo>
                <a:lnTo>
                  <a:pt x="223770" y="4264"/>
                </a:lnTo>
                <a:lnTo>
                  <a:pt x="27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3379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202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368800" y="26962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14600" y="2857500"/>
            <a:ext cx="1445260" cy="0"/>
          </a:xfrm>
          <a:custGeom>
            <a:avLst/>
            <a:gdLst/>
            <a:ahLst/>
            <a:cxnLst/>
            <a:rect l="l" t="t" r="r" b="b"/>
            <a:pathLst>
              <a:path w="1445260">
                <a:moveTo>
                  <a:pt x="0" y="0"/>
                </a:moveTo>
                <a:lnTo>
                  <a:pt x="14452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52240" y="28041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238500" y="29514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36029" y="2866389"/>
            <a:ext cx="1727200" cy="27686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698500" indent="-671830">
              <a:lnSpc>
                <a:spcPct val="100000"/>
              </a:lnSpc>
              <a:spcBef>
                <a:spcPts val="1180"/>
              </a:spcBef>
              <a:buAutoNum type="alphaUcPeriod"/>
              <a:tabLst>
                <a:tab pos="697865" algn="l"/>
                <a:tab pos="698500" algn="l"/>
                <a:tab pos="1397635" algn="l"/>
              </a:tabLst>
            </a:pPr>
            <a:r>
              <a:rPr sz="3600" dirty="0">
                <a:solidFill>
                  <a:srgbClr val="3B3B3B"/>
                </a:solidFill>
                <a:latin typeface="Arial"/>
                <a:cs typeface="Arial"/>
              </a:rPr>
              <a:t>C	B</a:t>
            </a:r>
            <a:endParaRPr sz="3600">
              <a:latin typeface="Arial"/>
              <a:cs typeface="Arial"/>
            </a:endParaRPr>
          </a:p>
          <a:p>
            <a:pPr marL="698500" indent="-671830">
              <a:lnSpc>
                <a:spcPct val="100000"/>
              </a:lnSpc>
              <a:spcBef>
                <a:spcPts val="1080"/>
              </a:spcBef>
              <a:buAutoNum type="alphaUcPeriod"/>
              <a:tabLst>
                <a:tab pos="697865" algn="l"/>
                <a:tab pos="698500" algn="l"/>
                <a:tab pos="1397635" algn="l"/>
              </a:tabLst>
            </a:pPr>
            <a:r>
              <a:rPr sz="3600" dirty="0">
                <a:solidFill>
                  <a:srgbClr val="3B3B3B"/>
                </a:solidFill>
                <a:latin typeface="Arial"/>
                <a:cs typeface="Arial"/>
              </a:rPr>
              <a:t>D	A</a:t>
            </a:r>
            <a:endParaRPr sz="3600">
              <a:latin typeface="Arial"/>
              <a:cs typeface="Arial"/>
            </a:endParaRPr>
          </a:p>
          <a:p>
            <a:pPr marL="712470" indent="-699770">
              <a:lnSpc>
                <a:spcPct val="100000"/>
              </a:lnSpc>
              <a:spcBef>
                <a:spcPts val="1080"/>
              </a:spcBef>
              <a:buAutoNum type="alphaUcPeriod"/>
              <a:tabLst>
                <a:tab pos="711835" algn="l"/>
                <a:tab pos="712470" algn="l"/>
                <a:tab pos="1383665" algn="l"/>
              </a:tabLst>
            </a:pPr>
            <a:r>
              <a:rPr sz="3600" dirty="0">
                <a:solidFill>
                  <a:srgbClr val="3B3B3B"/>
                </a:solidFill>
                <a:latin typeface="Arial"/>
                <a:cs typeface="Arial"/>
              </a:rPr>
              <a:t>A	D</a:t>
            </a:r>
            <a:endParaRPr sz="3600">
              <a:latin typeface="Arial"/>
              <a:cs typeface="Arial"/>
            </a:endParaRPr>
          </a:p>
          <a:p>
            <a:pPr marL="712470" indent="-699770">
              <a:lnSpc>
                <a:spcPct val="100000"/>
              </a:lnSpc>
              <a:spcBef>
                <a:spcPts val="1080"/>
              </a:spcBef>
              <a:buAutoNum type="alphaUcPeriod"/>
              <a:tabLst>
                <a:tab pos="711835" algn="l"/>
                <a:tab pos="712470" algn="l"/>
                <a:tab pos="1383665" algn="l"/>
              </a:tabLst>
            </a:pPr>
            <a:r>
              <a:rPr sz="3600" dirty="0">
                <a:solidFill>
                  <a:srgbClr val="3B3B3B"/>
                </a:solidFill>
                <a:latin typeface="Arial"/>
                <a:cs typeface="Arial"/>
              </a:rPr>
              <a:t>B	C</a:t>
            </a:r>
            <a:endParaRPr sz="3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61200" y="2317750"/>
            <a:ext cx="96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3600" dirty="0">
                <a:solidFill>
                  <a:srgbClr val="3B3B3B"/>
                </a:solidFill>
                <a:latin typeface="Arial"/>
                <a:cs typeface="Arial"/>
              </a:rPr>
              <a:t>0	1</a:t>
            </a:r>
            <a:endParaRPr sz="3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172200" y="29718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8000" y="2286000"/>
            <a:ext cx="0" cy="3429000"/>
          </a:xfrm>
          <a:custGeom>
            <a:avLst/>
            <a:gdLst/>
            <a:ahLst/>
            <a:cxnLst/>
            <a:rect l="l" t="t" r="r" b="b"/>
            <a:pathLst>
              <a:path h="3429000">
                <a:moveTo>
                  <a:pt x="0" y="0"/>
                </a:moveTo>
                <a:lnTo>
                  <a:pt x="0" y="34290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879" y="554990"/>
            <a:ext cx="4121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05" dirty="0"/>
              <a:t>Code </a:t>
            </a:r>
            <a:r>
              <a:rPr sz="4400" spc="290" dirty="0"/>
              <a:t>for</a:t>
            </a:r>
            <a:r>
              <a:rPr sz="4400" spc="275" dirty="0"/>
              <a:t> </a:t>
            </a:r>
            <a:r>
              <a:rPr sz="4400" spc="430" dirty="0"/>
              <a:t>DFAs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5"/>
              </a:lnSpc>
              <a:spcBef>
                <a:spcPts val="100"/>
              </a:spcBef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int </a:t>
            </a:r>
            <a:r>
              <a:rPr sz="2200" spc="-10" dirty="0">
                <a:latin typeface="Lucida Console"/>
                <a:cs typeface="Lucida Console"/>
              </a:rPr>
              <a:t>kTransitionTable[kNumStates][kNumSymbols] </a:t>
            </a:r>
            <a:r>
              <a:rPr sz="2200" spc="-5" dirty="0">
                <a:latin typeface="Lucida Console"/>
                <a:cs typeface="Lucida Console"/>
              </a:rPr>
              <a:t>=</a:t>
            </a:r>
            <a:r>
              <a:rPr sz="2200" spc="40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Console"/>
                <a:cs typeface="Lucida Console"/>
              </a:rPr>
              <a:t>{</a:t>
            </a:r>
            <a:endParaRPr sz="2200">
              <a:latin typeface="Lucida Console"/>
              <a:cs typeface="Lucida Console"/>
            </a:endParaRPr>
          </a:p>
          <a:p>
            <a:pPr marL="850900">
              <a:lnSpc>
                <a:spcPts val="2555"/>
              </a:lnSpc>
            </a:pPr>
            <a:r>
              <a:rPr sz="2200" spc="-5" dirty="0">
                <a:latin typeface="Lucida Console"/>
                <a:cs typeface="Lucida Console"/>
              </a:rPr>
              <a:t>{0, 0, 1, 3, 7, 1,</a:t>
            </a:r>
            <a:r>
              <a:rPr sz="2200" spc="-85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Console"/>
                <a:cs typeface="Lucida Console"/>
              </a:rPr>
              <a:t>…},</a:t>
            </a:r>
            <a:endParaRPr sz="2200">
              <a:latin typeface="Lucida Console"/>
              <a:cs typeface="Lucida Console"/>
            </a:endParaRPr>
          </a:p>
          <a:p>
            <a:pPr marL="1018540">
              <a:lnSpc>
                <a:spcPts val="2560"/>
              </a:lnSpc>
            </a:pPr>
            <a:r>
              <a:rPr sz="2200" spc="-5" dirty="0">
                <a:latin typeface="Lucida Console"/>
                <a:cs typeface="Lucida Console"/>
              </a:rPr>
              <a:t>…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55"/>
              </a:lnSpc>
            </a:pPr>
            <a:r>
              <a:rPr sz="2200" spc="-5" dirty="0">
                <a:latin typeface="Lucida Console"/>
                <a:cs typeface="Lucida Console"/>
              </a:rPr>
              <a:t>};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55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bool </a:t>
            </a:r>
            <a:r>
              <a:rPr sz="2200" spc="-10" dirty="0">
                <a:latin typeface="Lucida Console"/>
                <a:cs typeface="Lucida Console"/>
              </a:rPr>
              <a:t>kAcceptTable[kNumStates] </a:t>
            </a:r>
            <a:r>
              <a:rPr sz="2200" spc="-5" dirty="0">
                <a:latin typeface="Lucida Console"/>
                <a:cs typeface="Lucida Console"/>
              </a:rPr>
              <a:t>=</a:t>
            </a:r>
            <a:r>
              <a:rPr sz="2200" spc="-30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Console"/>
                <a:cs typeface="Lucida Console"/>
              </a:rPr>
              <a:t>{</a:t>
            </a:r>
            <a:endParaRPr sz="2200">
              <a:latin typeface="Lucida Console"/>
              <a:cs typeface="Lucida Console"/>
            </a:endParaRPr>
          </a:p>
          <a:p>
            <a:pPr marL="683260" marR="6543040">
              <a:lnSpc>
                <a:spcPct val="96800"/>
              </a:lnSpc>
              <a:spcBef>
                <a:spcPts val="45"/>
              </a:spcBef>
            </a:pP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false</a:t>
            </a:r>
            <a:r>
              <a:rPr sz="2200" spc="-5" dirty="0">
                <a:latin typeface="Lucida Console"/>
                <a:cs typeface="Lucida Console"/>
              </a:rPr>
              <a:t>,  </a:t>
            </a: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true</a:t>
            </a:r>
            <a:r>
              <a:rPr sz="2200" spc="-10" dirty="0">
                <a:latin typeface="Lucida Console"/>
                <a:cs typeface="Lucida Console"/>
              </a:rPr>
              <a:t>,  </a:t>
            </a: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true</a:t>
            </a:r>
            <a:r>
              <a:rPr sz="2200" spc="-10" dirty="0">
                <a:latin typeface="Lucida Console"/>
                <a:cs typeface="Lucida Console"/>
              </a:rPr>
              <a:t>,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20"/>
              </a:lnSpc>
            </a:pPr>
            <a:r>
              <a:rPr sz="2200" spc="-5" dirty="0">
                <a:latin typeface="Lucida Console"/>
                <a:cs typeface="Lucida Console"/>
              </a:rPr>
              <a:t>…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60"/>
              </a:lnSpc>
            </a:pPr>
            <a:r>
              <a:rPr sz="2200" spc="-5" dirty="0">
                <a:latin typeface="Lucida Console"/>
                <a:cs typeface="Lucida Console"/>
              </a:rPr>
              <a:t>};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55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bool </a:t>
            </a:r>
            <a:r>
              <a:rPr sz="2200" spc="-10" dirty="0">
                <a:latin typeface="Lucida Console"/>
                <a:cs typeface="Lucida Console"/>
              </a:rPr>
              <a:t>simulateDFA(string input)</a:t>
            </a:r>
            <a:r>
              <a:rPr sz="2200" spc="-30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Console"/>
                <a:cs typeface="Lucida Console"/>
              </a:rPr>
              <a:t>{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55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int </a:t>
            </a:r>
            <a:r>
              <a:rPr sz="2200" spc="-10" dirty="0">
                <a:latin typeface="Lucida Console"/>
                <a:cs typeface="Lucida Console"/>
              </a:rPr>
              <a:t>state </a:t>
            </a:r>
            <a:r>
              <a:rPr sz="2200" spc="-5" dirty="0">
                <a:latin typeface="Lucida Console"/>
                <a:cs typeface="Lucida Console"/>
              </a:rPr>
              <a:t>=</a:t>
            </a:r>
            <a:r>
              <a:rPr sz="2200" spc="-40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Console"/>
                <a:cs typeface="Lucida Console"/>
              </a:rPr>
              <a:t>0;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60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for </a:t>
            </a:r>
            <a:r>
              <a:rPr sz="2200" spc="-10" dirty="0">
                <a:latin typeface="Lucida Console"/>
                <a:cs typeface="Lucida Console"/>
              </a:rPr>
              <a:t>(</a:t>
            </a: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char </a:t>
            </a:r>
            <a:r>
              <a:rPr sz="2200" spc="-5" dirty="0">
                <a:latin typeface="Lucida Console"/>
                <a:cs typeface="Lucida Console"/>
              </a:rPr>
              <a:t>ch:</a:t>
            </a:r>
            <a:r>
              <a:rPr sz="2200" spc="-35" dirty="0">
                <a:latin typeface="Lucida Console"/>
                <a:cs typeface="Lucida Console"/>
              </a:rPr>
              <a:t> </a:t>
            </a:r>
            <a:r>
              <a:rPr sz="2200" spc="-10" dirty="0">
                <a:latin typeface="Lucida Console"/>
                <a:cs typeface="Lucida Console"/>
              </a:rPr>
              <a:t>input)</a:t>
            </a:r>
            <a:endParaRPr sz="2200">
              <a:latin typeface="Lucida Console"/>
              <a:cs typeface="Lucida Console"/>
            </a:endParaRPr>
          </a:p>
          <a:p>
            <a:pPr marL="1353820">
              <a:lnSpc>
                <a:spcPts val="2555"/>
              </a:lnSpc>
            </a:pPr>
            <a:r>
              <a:rPr sz="2200" spc="-10" dirty="0">
                <a:latin typeface="Lucida Console"/>
                <a:cs typeface="Lucida Console"/>
              </a:rPr>
              <a:t>state </a:t>
            </a:r>
            <a:r>
              <a:rPr sz="2200" spc="-5" dirty="0">
                <a:latin typeface="Lucida Console"/>
                <a:cs typeface="Lucida Console"/>
              </a:rPr>
              <a:t>=</a:t>
            </a:r>
            <a:r>
              <a:rPr sz="2200" spc="-10" dirty="0">
                <a:latin typeface="Lucida Console"/>
                <a:cs typeface="Lucida Console"/>
              </a:rPr>
              <a:t> kTransitionTable[state][ch];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55"/>
              </a:lnSpc>
            </a:pP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return</a:t>
            </a:r>
            <a:r>
              <a:rPr sz="2200" b="1" spc="-1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 </a:t>
            </a:r>
            <a:r>
              <a:rPr sz="2200" spc="-10" dirty="0">
                <a:latin typeface="Lucida Console"/>
                <a:cs typeface="Lucida Console"/>
              </a:rPr>
              <a:t>kAcceptTable[state];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600"/>
              </a:lnSpc>
            </a:pPr>
            <a:r>
              <a:rPr sz="2200" spc="-5" dirty="0">
                <a:latin typeface="Lucida Console"/>
                <a:cs typeface="Lucida Console"/>
              </a:rPr>
              <a:t>}</a:t>
            </a:r>
            <a:endParaRPr sz="22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879" y="554990"/>
            <a:ext cx="4121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05" dirty="0"/>
              <a:t>Code </a:t>
            </a:r>
            <a:r>
              <a:rPr sz="4400" spc="290" dirty="0"/>
              <a:t>for</a:t>
            </a:r>
            <a:r>
              <a:rPr sz="4400" spc="275" dirty="0"/>
              <a:t> </a:t>
            </a:r>
            <a:r>
              <a:rPr sz="4400" spc="430" dirty="0"/>
              <a:t>DFAs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1490" y="1630679"/>
            <a:ext cx="8240395" cy="165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5"/>
              </a:lnSpc>
              <a:spcBef>
                <a:spcPts val="100"/>
              </a:spcBef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int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kTransitionTable[kNumStates][kNumSymbols]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=</a:t>
            </a:r>
            <a:r>
              <a:rPr sz="2200" spc="40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{</a:t>
            </a:r>
            <a:endParaRPr sz="2200">
              <a:latin typeface="Lucida Console"/>
              <a:cs typeface="Lucida Console"/>
            </a:endParaRPr>
          </a:p>
          <a:p>
            <a:pPr marL="850900">
              <a:lnSpc>
                <a:spcPts val="2555"/>
              </a:lnSpc>
            </a:pP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{0, 0, 1, 3, 7, 1,</a:t>
            </a:r>
            <a:r>
              <a:rPr sz="2200" spc="-85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…},</a:t>
            </a:r>
            <a:endParaRPr sz="2200">
              <a:latin typeface="Lucida Console"/>
              <a:cs typeface="Lucida Console"/>
            </a:endParaRPr>
          </a:p>
          <a:p>
            <a:pPr marL="1018540">
              <a:lnSpc>
                <a:spcPts val="2560"/>
              </a:lnSpc>
            </a:pP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…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55"/>
              </a:lnSpc>
            </a:pP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};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95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bool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kAcceptTable[kNumStates]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=</a:t>
            </a:r>
            <a:r>
              <a:rPr sz="2200" spc="-30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{</a:t>
            </a:r>
            <a:endParaRPr sz="22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050" y="3253740"/>
            <a:ext cx="1031875" cy="13347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185"/>
              </a:spcBef>
            </a:pP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false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,  </a:t>
            </a: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true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,  </a:t>
            </a: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true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,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560"/>
              </a:lnSpc>
            </a:pP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…</a:t>
            </a:r>
            <a:endParaRPr sz="22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490" y="4552950"/>
            <a:ext cx="3613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}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;</a:t>
            </a:r>
            <a:endParaRPr sz="22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490" y="4878070"/>
            <a:ext cx="7402195" cy="198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5"/>
              </a:lnSpc>
              <a:spcBef>
                <a:spcPts val="100"/>
              </a:spcBef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bool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simulateDFA(string input)</a:t>
            </a:r>
            <a:r>
              <a:rPr sz="2200" spc="-30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{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55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int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state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=</a:t>
            </a:r>
            <a:r>
              <a:rPr sz="2200" spc="-40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0;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60"/>
              </a:lnSpc>
            </a:pPr>
            <a:r>
              <a:rPr sz="2200" b="1" spc="-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for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(</a:t>
            </a: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char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ch:</a:t>
            </a:r>
            <a:r>
              <a:rPr sz="2200" spc="-40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input)</a:t>
            </a:r>
            <a:endParaRPr sz="2200">
              <a:latin typeface="Lucida Console"/>
              <a:cs typeface="Lucida Console"/>
            </a:endParaRPr>
          </a:p>
          <a:p>
            <a:pPr marL="1353820">
              <a:lnSpc>
                <a:spcPts val="2555"/>
              </a:lnSpc>
            </a:pP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state </a:t>
            </a: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=</a:t>
            </a:r>
            <a:r>
              <a:rPr sz="2200" spc="20" dirty="0">
                <a:solidFill>
                  <a:srgbClr val="3B3B3B"/>
                </a:solidFill>
                <a:latin typeface="Lucida Console"/>
                <a:cs typeface="Lucida Console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kTransitionTable[state][ch];</a:t>
            </a:r>
            <a:endParaRPr sz="2200">
              <a:latin typeface="Lucida Console"/>
              <a:cs typeface="Lucida Console"/>
            </a:endParaRPr>
          </a:p>
          <a:p>
            <a:pPr marL="683260">
              <a:lnSpc>
                <a:spcPts val="2555"/>
              </a:lnSpc>
            </a:pPr>
            <a:r>
              <a:rPr sz="2200" b="1" spc="-10" dirty="0">
                <a:solidFill>
                  <a:srgbClr val="7F007F"/>
                </a:solidFill>
                <a:latin typeface="Lucida Sans Typewriter"/>
                <a:cs typeface="Lucida Sans Typewriter"/>
              </a:rPr>
              <a:t>return</a:t>
            </a:r>
            <a:r>
              <a:rPr sz="2200" b="1" spc="-15" dirty="0">
                <a:solidFill>
                  <a:srgbClr val="7F007F"/>
                </a:solidFill>
                <a:latin typeface="Lucida Sans Typewriter"/>
                <a:cs typeface="Lucida Sans Typewriter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Lucida Console"/>
                <a:cs typeface="Lucida Console"/>
              </a:rPr>
              <a:t>kAcceptTable[state];</a:t>
            </a:r>
            <a:endParaRPr sz="2200">
              <a:latin typeface="Lucida Console"/>
              <a:cs typeface="Lucida Console"/>
            </a:endParaRPr>
          </a:p>
          <a:p>
            <a:pPr marL="12700">
              <a:lnSpc>
                <a:spcPts val="2600"/>
              </a:lnSpc>
            </a:pPr>
            <a:r>
              <a:rPr sz="2200" spc="-5" dirty="0">
                <a:solidFill>
                  <a:srgbClr val="3B3B3B"/>
                </a:solidFill>
                <a:latin typeface="Lucida Console"/>
                <a:cs typeface="Lucida Console"/>
              </a:rPr>
              <a:t>}</a:t>
            </a:r>
            <a:endParaRPr sz="2200">
              <a:latin typeface="Lucida Console"/>
              <a:cs typeface="Lucida Conso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0150" y="3536950"/>
            <a:ext cx="3200400" cy="1475740"/>
          </a:xfrm>
          <a:custGeom>
            <a:avLst/>
            <a:gdLst/>
            <a:ahLst/>
            <a:cxnLst/>
            <a:rect l="l" t="t" r="r" b="b"/>
            <a:pathLst>
              <a:path w="3200400" h="1475739">
                <a:moveTo>
                  <a:pt x="3200400" y="0"/>
                </a:moveTo>
                <a:lnTo>
                  <a:pt x="0" y="0"/>
                </a:lnTo>
                <a:lnTo>
                  <a:pt x="0" y="1475739"/>
                </a:lnTo>
                <a:lnTo>
                  <a:pt x="3200400" y="14757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0150" y="3536950"/>
            <a:ext cx="3200400" cy="1475740"/>
          </a:xfrm>
          <a:custGeom>
            <a:avLst/>
            <a:gdLst/>
            <a:ahLst/>
            <a:cxnLst/>
            <a:rect l="l" t="t" r="r" b="b"/>
            <a:pathLst>
              <a:path w="3200400" h="1475739">
                <a:moveTo>
                  <a:pt x="1600200" y="1475739"/>
                </a:moveTo>
                <a:lnTo>
                  <a:pt x="0" y="1475739"/>
                </a:lnTo>
                <a:lnTo>
                  <a:pt x="0" y="0"/>
                </a:lnTo>
                <a:lnTo>
                  <a:pt x="3200400" y="0"/>
                </a:lnTo>
                <a:lnTo>
                  <a:pt x="3200400" y="1475739"/>
                </a:lnTo>
                <a:lnTo>
                  <a:pt x="1600200" y="1475739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3429000"/>
            <a:ext cx="3200400" cy="1475740"/>
          </a:xfrm>
          <a:custGeom>
            <a:avLst/>
            <a:gdLst/>
            <a:ahLst/>
            <a:cxnLst/>
            <a:rect l="l" t="t" r="r" b="b"/>
            <a:pathLst>
              <a:path w="3200400" h="1475739">
                <a:moveTo>
                  <a:pt x="3200400" y="0"/>
                </a:moveTo>
                <a:lnTo>
                  <a:pt x="0" y="0"/>
                </a:lnTo>
                <a:lnTo>
                  <a:pt x="0" y="1475739"/>
                </a:lnTo>
                <a:lnTo>
                  <a:pt x="3200400" y="1475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72200" y="3429000"/>
            <a:ext cx="3200400" cy="147574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74625" marR="166370" algn="ctr">
              <a:lnSpc>
                <a:spcPts val="3540"/>
              </a:lnSpc>
              <a:spcBef>
                <a:spcPts val="95"/>
              </a:spcBef>
              <a:tabLst>
                <a:tab pos="708025" algn="l"/>
                <a:tab pos="1010285" algn="l"/>
                <a:tab pos="1043305" algn="l"/>
                <a:tab pos="1273175" algn="l"/>
                <a:tab pos="1439545" algn="l"/>
                <a:tab pos="2097405" algn="l"/>
                <a:tab pos="2248535" algn="l"/>
              </a:tabLst>
            </a:pPr>
            <a:r>
              <a:rPr sz="2200" spc="-2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200" spc="1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00" spc="13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200" spc="125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200" spc="52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200" spc="3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100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2200" spc="13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200" spc="210" dirty="0">
                <a:solidFill>
                  <a:srgbClr val="3B3B3B"/>
                </a:solidFill>
                <a:latin typeface="Arial"/>
                <a:cs typeface="Arial"/>
              </a:rPr>
              <a:t>O(</a:t>
            </a:r>
            <a:r>
              <a:rPr sz="2200" i="1" spc="254" dirty="0">
                <a:solidFill>
                  <a:srgbClr val="3B3B3B"/>
                </a:solidFill>
                <a:latin typeface="Times New Roman"/>
                <a:cs typeface="Times New Roman"/>
              </a:rPr>
              <a:t>m</a:t>
            </a:r>
            <a:r>
              <a:rPr sz="2200" spc="590" dirty="0">
                <a:solidFill>
                  <a:srgbClr val="3B3B3B"/>
                </a:solidFill>
                <a:latin typeface="Arial"/>
                <a:cs typeface="Arial"/>
              </a:rPr>
              <a:t>)  </a:t>
            </a:r>
            <a:r>
              <a:rPr sz="2200" spc="170" dirty="0">
                <a:solidFill>
                  <a:srgbClr val="3B3B3B"/>
                </a:solidFill>
                <a:latin typeface="Arial"/>
                <a:cs typeface="Arial"/>
              </a:rPr>
              <a:t>on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a		</a:t>
            </a:r>
            <a:r>
              <a:rPr sz="2200" spc="245" dirty="0">
                <a:solidFill>
                  <a:srgbClr val="3B3B3B"/>
                </a:solidFill>
                <a:latin typeface="Arial"/>
                <a:cs typeface="Arial"/>
              </a:rPr>
              <a:t>string	</a:t>
            </a:r>
            <a:r>
              <a:rPr sz="2200" spc="480" dirty="0">
                <a:solidFill>
                  <a:srgbClr val="3B3B3B"/>
                </a:solidFill>
                <a:latin typeface="Arial"/>
                <a:cs typeface="Arial"/>
              </a:rPr>
              <a:t>of  </a:t>
            </a:r>
            <a:r>
              <a:rPr sz="2200" spc="204" dirty="0">
                <a:solidFill>
                  <a:srgbClr val="3B3B3B"/>
                </a:solidFill>
                <a:latin typeface="Arial"/>
                <a:cs typeface="Arial"/>
              </a:rPr>
              <a:t>length	</a:t>
            </a:r>
            <a:r>
              <a:rPr sz="2200" i="1" spc="420" dirty="0">
                <a:solidFill>
                  <a:srgbClr val="3B3B3B"/>
                </a:solidFill>
                <a:latin typeface="Times New Roman"/>
                <a:cs typeface="Times New Roman"/>
              </a:rPr>
              <a:t>m</a:t>
            </a:r>
            <a:r>
              <a:rPr sz="2200" spc="42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1020" y="554990"/>
            <a:ext cx="6448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55" dirty="0"/>
              <a:t>Speeding </a:t>
            </a:r>
            <a:r>
              <a:rPr sz="4400" spc="380" dirty="0"/>
              <a:t>up</a:t>
            </a:r>
            <a:r>
              <a:rPr sz="4400" spc="345" dirty="0"/>
              <a:t> </a:t>
            </a:r>
            <a:r>
              <a:rPr sz="4400" spc="470" dirty="0"/>
              <a:t>Matching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46710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11987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889" y="1728470"/>
            <a:ext cx="8618220" cy="32423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434340">
              <a:lnSpc>
                <a:spcPts val="3729"/>
              </a:lnSpc>
              <a:spcBef>
                <a:spcPts val="315"/>
              </a:spcBef>
              <a:tabLst>
                <a:tab pos="6557645" algn="l"/>
              </a:tabLst>
            </a:pP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worst-case,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an</a:t>
            </a:r>
            <a:r>
              <a:rPr sz="3200" spc="5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85" dirty="0">
                <a:solidFill>
                  <a:srgbClr val="3B3B3B"/>
                </a:solidFill>
                <a:latin typeface="Cambria"/>
                <a:cs typeface="Cambria"/>
              </a:rPr>
              <a:t>NFA</a:t>
            </a:r>
            <a:r>
              <a:rPr sz="3200" spc="32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with	</a:t>
            </a:r>
            <a:r>
              <a:rPr sz="3200" i="1" spc="170" dirty="0">
                <a:solidFill>
                  <a:srgbClr val="3B3B3B"/>
                </a:solidFill>
                <a:latin typeface="Georgia"/>
                <a:cs typeface="Georgia"/>
              </a:rPr>
              <a:t>n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states 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takes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time </a:t>
            </a:r>
            <a:r>
              <a:rPr sz="3200" spc="105" dirty="0">
                <a:solidFill>
                  <a:srgbClr val="3B3B3B"/>
                </a:solidFill>
                <a:latin typeface="Cambria"/>
                <a:cs typeface="Cambria"/>
              </a:rPr>
              <a:t>O(</a:t>
            </a:r>
            <a:r>
              <a:rPr sz="3200" i="1" spc="105" dirty="0">
                <a:solidFill>
                  <a:srgbClr val="3B3B3B"/>
                </a:solidFill>
                <a:latin typeface="Georgia"/>
                <a:cs typeface="Georgia"/>
              </a:rPr>
              <a:t>mn</a:t>
            </a:r>
            <a:r>
              <a:rPr sz="2775" spc="157" baseline="31531" dirty="0">
                <a:solidFill>
                  <a:srgbClr val="3B3B3B"/>
                </a:solidFill>
                <a:latin typeface="Cambria"/>
                <a:cs typeface="Cambria"/>
              </a:rPr>
              <a:t>2</a:t>
            </a:r>
            <a:r>
              <a:rPr sz="3200" spc="105" dirty="0">
                <a:solidFill>
                  <a:srgbClr val="3B3B3B"/>
                </a:solidFill>
                <a:latin typeface="Cambria"/>
                <a:cs typeface="Cambria"/>
              </a:rPr>
              <a:t>)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match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string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length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i="1" spc="290" dirty="0">
                <a:solidFill>
                  <a:srgbClr val="3B3B3B"/>
                </a:solidFill>
                <a:latin typeface="Georgia"/>
                <a:cs typeface="Georgia"/>
              </a:rPr>
              <a:t>m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205"/>
              </a:spcBef>
            </a:pP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DFAs,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on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other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hand,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take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only</a:t>
            </a:r>
            <a:r>
              <a:rPr sz="3200" spc="4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O(</a:t>
            </a:r>
            <a:r>
              <a:rPr sz="3200" i="1" spc="240" dirty="0">
                <a:solidFill>
                  <a:srgbClr val="3B3B3B"/>
                </a:solidFill>
                <a:latin typeface="Georgia"/>
                <a:cs typeface="Georgia"/>
              </a:rPr>
              <a:t>m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).</a:t>
            </a:r>
            <a:endParaRPr sz="3200">
              <a:latin typeface="Cambria"/>
              <a:cs typeface="Cambria"/>
            </a:endParaRPr>
          </a:p>
          <a:p>
            <a:pPr marL="38100" marR="30480">
              <a:lnSpc>
                <a:spcPts val="3729"/>
              </a:lnSpc>
              <a:spcBef>
                <a:spcPts val="1525"/>
              </a:spcBef>
            </a:pP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There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another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(beautiful!)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algorithm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 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convert </a:t>
            </a:r>
            <a:r>
              <a:rPr sz="3200" spc="355" dirty="0">
                <a:solidFill>
                  <a:srgbClr val="3B3B3B"/>
                </a:solidFill>
                <a:latin typeface="Cambria"/>
                <a:cs typeface="Cambria"/>
              </a:rPr>
              <a:t>NFAs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DFAs.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5257800"/>
            <a:ext cx="1600200" cy="9144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53670" marR="145415" indent="260350">
              <a:lnSpc>
                <a:spcPts val="2010"/>
              </a:lnSpc>
              <a:spcBef>
                <a:spcPts val="161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Lexical 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Sp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cificat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0" y="5257800"/>
            <a:ext cx="1600200" cy="9144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78435" marR="172085" indent="222250">
              <a:lnSpc>
                <a:spcPts val="2010"/>
              </a:lnSpc>
              <a:spcBef>
                <a:spcPts val="161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Regular 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Ex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ssi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0" y="5257800"/>
            <a:ext cx="1371600" cy="9144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NFA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200" y="5257800"/>
            <a:ext cx="1600200" cy="9144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DFA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29600" y="5257800"/>
            <a:ext cx="1600200" cy="9144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577850" marR="151765" indent="-417830">
              <a:lnSpc>
                <a:spcPts val="2010"/>
              </a:lnSpc>
              <a:spcBef>
                <a:spcPts val="1610"/>
              </a:spcBef>
            </a:pPr>
            <a:r>
              <a:rPr sz="1800" spc="-1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e-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riven  </a:t>
            </a: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DFA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88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3429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342900" y="342900"/>
                </a:lnTo>
                <a:lnTo>
                  <a:pt x="342900" y="457200"/>
                </a:lnTo>
                <a:lnTo>
                  <a:pt x="457200" y="228600"/>
                </a:lnTo>
                <a:lnTo>
                  <a:pt x="3429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342900" y="114300"/>
                </a:lnTo>
                <a:lnTo>
                  <a:pt x="342900" y="0"/>
                </a:lnTo>
                <a:lnTo>
                  <a:pt x="457200" y="228600"/>
                </a:lnTo>
                <a:lnTo>
                  <a:pt x="342900" y="45720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3429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342900" y="342900"/>
                </a:lnTo>
                <a:lnTo>
                  <a:pt x="342900" y="457200"/>
                </a:lnTo>
                <a:lnTo>
                  <a:pt x="457200" y="228600"/>
                </a:lnTo>
                <a:lnTo>
                  <a:pt x="3429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342900" y="114300"/>
                </a:lnTo>
                <a:lnTo>
                  <a:pt x="342900" y="0"/>
                </a:lnTo>
                <a:lnTo>
                  <a:pt x="457200" y="228600"/>
                </a:lnTo>
                <a:lnTo>
                  <a:pt x="342900" y="45720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3429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342900" y="342900"/>
                </a:lnTo>
                <a:lnTo>
                  <a:pt x="342900" y="457200"/>
                </a:lnTo>
                <a:lnTo>
                  <a:pt x="457200" y="228600"/>
                </a:lnTo>
                <a:lnTo>
                  <a:pt x="3429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50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342900" y="114300"/>
                </a:lnTo>
                <a:lnTo>
                  <a:pt x="342900" y="0"/>
                </a:lnTo>
                <a:lnTo>
                  <a:pt x="457200" y="228600"/>
                </a:lnTo>
                <a:lnTo>
                  <a:pt x="342900" y="45720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50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22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24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2900" y="0"/>
                </a:moveTo>
                <a:lnTo>
                  <a:pt x="3429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342900" y="342900"/>
                </a:lnTo>
                <a:lnTo>
                  <a:pt x="342900" y="457200"/>
                </a:lnTo>
                <a:lnTo>
                  <a:pt x="457200" y="228600"/>
                </a:lnTo>
                <a:lnTo>
                  <a:pt x="3429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342900" y="114300"/>
                </a:lnTo>
                <a:lnTo>
                  <a:pt x="342900" y="0"/>
                </a:lnTo>
                <a:lnTo>
                  <a:pt x="457200" y="228600"/>
                </a:lnTo>
                <a:lnTo>
                  <a:pt x="342900" y="45720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96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789" y="554990"/>
            <a:ext cx="5815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50" dirty="0"/>
              <a:t>Subset</a:t>
            </a:r>
            <a:r>
              <a:rPr sz="4400" spc="385" dirty="0"/>
              <a:t> </a:t>
            </a:r>
            <a:r>
              <a:rPr sz="4400" spc="375" dirty="0"/>
              <a:t>Construction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3090" y="185927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090" y="291972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090" y="398652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090" y="504444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889" y="1728470"/>
            <a:ext cx="8535670" cy="45612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00"/>
              </a:spcBef>
            </a:pPr>
            <a:r>
              <a:rPr sz="3000" spc="335" dirty="0">
                <a:solidFill>
                  <a:srgbClr val="3B3B3B"/>
                </a:solidFill>
                <a:latin typeface="Cambria"/>
                <a:cs typeface="Cambria"/>
              </a:rPr>
              <a:t>NFAs </a:t>
            </a:r>
            <a:r>
              <a:rPr sz="3000" spc="315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000" spc="295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000" spc="19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3000" spc="280" dirty="0">
                <a:solidFill>
                  <a:srgbClr val="3B3B3B"/>
                </a:solidFill>
                <a:latin typeface="Cambria"/>
                <a:cs typeface="Cambria"/>
              </a:rPr>
              <a:t>many </a:t>
            </a:r>
            <a:r>
              <a:rPr sz="3000" spc="254" dirty="0">
                <a:solidFill>
                  <a:srgbClr val="3B3B3B"/>
                </a:solidFill>
                <a:latin typeface="Cambria"/>
                <a:cs typeface="Cambria"/>
              </a:rPr>
              <a:t>states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3000" spc="300" dirty="0">
                <a:solidFill>
                  <a:srgbClr val="3B3B3B"/>
                </a:solidFill>
                <a:latin typeface="Cambria"/>
                <a:cs typeface="Cambria"/>
              </a:rPr>
              <a:t>once, </a:t>
            </a:r>
            <a:r>
              <a:rPr sz="3000" spc="220" dirty="0">
                <a:solidFill>
                  <a:srgbClr val="3B3B3B"/>
                </a:solidFill>
                <a:latin typeface="Cambria"/>
                <a:cs typeface="Cambria"/>
              </a:rPr>
              <a:t>while  </a:t>
            </a:r>
            <a:r>
              <a:rPr sz="3000" spc="295" dirty="0">
                <a:solidFill>
                  <a:srgbClr val="3B3B3B"/>
                </a:solidFill>
                <a:latin typeface="Cambria"/>
                <a:cs typeface="Cambria"/>
              </a:rPr>
              <a:t>DFAs </a:t>
            </a:r>
            <a:r>
              <a:rPr sz="3000" spc="315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000" spc="20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3000" spc="295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000" spc="19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3000" spc="32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000" spc="254" dirty="0">
                <a:solidFill>
                  <a:srgbClr val="3B3B3B"/>
                </a:solidFill>
                <a:latin typeface="Cambria"/>
                <a:cs typeface="Cambria"/>
              </a:rPr>
              <a:t>single state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3000" spc="325" dirty="0">
                <a:solidFill>
                  <a:srgbClr val="3B3B3B"/>
                </a:solidFill>
                <a:latin typeface="Cambria"/>
                <a:cs typeface="Cambria"/>
              </a:rPr>
              <a:t>a</a:t>
            </a:r>
            <a:r>
              <a:rPr sz="3000" spc="5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time.</a:t>
            </a:r>
            <a:endParaRPr sz="3000">
              <a:latin typeface="Cambria"/>
              <a:cs typeface="Cambria"/>
            </a:endParaRPr>
          </a:p>
          <a:p>
            <a:pPr marL="12700" marR="763270">
              <a:lnSpc>
                <a:spcPts val="3540"/>
              </a:lnSpc>
              <a:spcBef>
                <a:spcPts val="1335"/>
              </a:spcBef>
            </a:pP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Key </a:t>
            </a:r>
            <a:r>
              <a:rPr sz="3000" spc="250" dirty="0">
                <a:solidFill>
                  <a:srgbClr val="3B3B3B"/>
                </a:solidFill>
                <a:latin typeface="Cambria"/>
                <a:cs typeface="Cambria"/>
              </a:rPr>
              <a:t>idea: </a:t>
            </a:r>
            <a:r>
              <a:rPr sz="3000" b="1" spc="520" dirty="0">
                <a:solidFill>
                  <a:srgbClr val="0000FF"/>
                </a:solidFill>
                <a:latin typeface="Trebuchet MS"/>
                <a:cs typeface="Trebuchet MS"/>
              </a:rPr>
              <a:t>Make </a:t>
            </a:r>
            <a:r>
              <a:rPr sz="3000" b="1" spc="260" dirty="0">
                <a:solidFill>
                  <a:srgbClr val="0000FF"/>
                </a:solidFill>
                <a:latin typeface="Trebuchet MS"/>
                <a:cs typeface="Trebuchet MS"/>
              </a:rPr>
              <a:t>the </a:t>
            </a:r>
            <a:r>
              <a:rPr sz="3000" b="1" spc="434" dirty="0">
                <a:solidFill>
                  <a:srgbClr val="0000FF"/>
                </a:solidFill>
                <a:latin typeface="Trebuchet MS"/>
                <a:cs typeface="Trebuchet MS"/>
              </a:rPr>
              <a:t>DFA </a:t>
            </a:r>
            <a:r>
              <a:rPr sz="3000" b="1" spc="330" dirty="0">
                <a:solidFill>
                  <a:srgbClr val="0000FF"/>
                </a:solidFill>
                <a:latin typeface="Trebuchet MS"/>
                <a:cs typeface="Trebuchet MS"/>
              </a:rPr>
              <a:t>simulate</a:t>
            </a:r>
            <a:r>
              <a:rPr sz="3000" b="1" spc="-58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000" b="1" spc="260" dirty="0">
                <a:solidFill>
                  <a:srgbClr val="0000FF"/>
                </a:solidFill>
                <a:latin typeface="Trebuchet MS"/>
                <a:cs typeface="Trebuchet MS"/>
              </a:rPr>
              <a:t>the  </a:t>
            </a:r>
            <a:r>
              <a:rPr sz="3000" b="1" spc="430" dirty="0">
                <a:solidFill>
                  <a:srgbClr val="0000FF"/>
                </a:solidFill>
                <a:latin typeface="Trebuchet MS"/>
                <a:cs typeface="Trebuchet MS"/>
              </a:rPr>
              <a:t>NFA</a:t>
            </a:r>
            <a:r>
              <a:rPr sz="3000" spc="430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3000">
              <a:latin typeface="Cambria"/>
              <a:cs typeface="Cambria"/>
            </a:endParaRPr>
          </a:p>
          <a:p>
            <a:pPr marL="12700" marR="483870">
              <a:lnSpc>
                <a:spcPts val="3510"/>
              </a:lnSpc>
              <a:spcBef>
                <a:spcPts val="1315"/>
              </a:spcBef>
            </a:pPr>
            <a:r>
              <a:rPr sz="3000" spc="345" dirty="0">
                <a:solidFill>
                  <a:srgbClr val="3B3B3B"/>
                </a:solidFill>
                <a:latin typeface="Cambria"/>
                <a:cs typeface="Cambria"/>
              </a:rPr>
              <a:t>Have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000" spc="254" dirty="0">
                <a:solidFill>
                  <a:srgbClr val="3B3B3B"/>
                </a:solidFill>
                <a:latin typeface="Cambria"/>
                <a:cs typeface="Cambria"/>
              </a:rPr>
              <a:t>states </a:t>
            </a:r>
            <a:r>
              <a:rPr sz="3000" spc="21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000" spc="315" dirty="0">
                <a:solidFill>
                  <a:srgbClr val="3B3B3B"/>
                </a:solidFill>
                <a:latin typeface="Cambria"/>
                <a:cs typeface="Cambria"/>
              </a:rPr>
              <a:t>DFA </a:t>
            </a:r>
            <a:r>
              <a:rPr sz="3000" spc="250" dirty="0">
                <a:solidFill>
                  <a:srgbClr val="3B3B3B"/>
                </a:solidFill>
                <a:latin typeface="Cambria"/>
                <a:cs typeface="Cambria"/>
              </a:rPr>
              <a:t>correspond </a:t>
            </a:r>
            <a:r>
              <a:rPr sz="3000" spc="200" dirty="0">
                <a:solidFill>
                  <a:srgbClr val="3B3B3B"/>
                </a:solidFill>
                <a:latin typeface="Cambria"/>
                <a:cs typeface="Cambria"/>
              </a:rPr>
              <a:t>to 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000" i="1" spc="254" dirty="0">
                <a:solidFill>
                  <a:srgbClr val="3B3B3B"/>
                </a:solidFill>
                <a:latin typeface="Georgia"/>
                <a:cs typeface="Georgia"/>
              </a:rPr>
              <a:t>sets </a:t>
            </a:r>
            <a:r>
              <a:rPr sz="3000" i="1" spc="160" dirty="0">
                <a:solidFill>
                  <a:srgbClr val="3B3B3B"/>
                </a:solidFill>
                <a:latin typeface="Georgia"/>
                <a:cs typeface="Georgia"/>
              </a:rPr>
              <a:t>of </a:t>
            </a:r>
            <a:r>
              <a:rPr sz="3000" i="1" spc="210" dirty="0">
                <a:solidFill>
                  <a:srgbClr val="3B3B3B"/>
                </a:solidFill>
                <a:latin typeface="Georgia"/>
                <a:cs typeface="Georgia"/>
              </a:rPr>
              <a:t>states </a:t>
            </a:r>
            <a:r>
              <a:rPr sz="3000" spc="21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000" spc="265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3000" spc="5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000" spc="360" dirty="0">
                <a:solidFill>
                  <a:srgbClr val="3B3B3B"/>
                </a:solidFill>
                <a:latin typeface="Cambria"/>
                <a:cs typeface="Cambria"/>
              </a:rPr>
              <a:t>NFA.</a:t>
            </a:r>
            <a:endParaRPr sz="3000">
              <a:latin typeface="Cambria"/>
              <a:cs typeface="Cambria"/>
            </a:endParaRPr>
          </a:p>
          <a:p>
            <a:pPr marL="12700" marR="440690">
              <a:lnSpc>
                <a:spcPct val="97400"/>
              </a:lnSpc>
              <a:spcBef>
                <a:spcPts val="1220"/>
              </a:spcBef>
              <a:tabLst>
                <a:tab pos="6820534" algn="l"/>
              </a:tabLst>
            </a:pPr>
            <a:r>
              <a:rPr sz="3000" spc="220" dirty="0">
                <a:solidFill>
                  <a:srgbClr val="3B3B3B"/>
                </a:solidFill>
                <a:latin typeface="Cambria"/>
                <a:cs typeface="Cambria"/>
              </a:rPr>
              <a:t>Transitions </a:t>
            </a:r>
            <a:r>
              <a:rPr sz="3000" spc="275" dirty="0">
                <a:solidFill>
                  <a:srgbClr val="3B3B3B"/>
                </a:solidFill>
                <a:latin typeface="Cambria"/>
                <a:cs typeface="Cambria"/>
              </a:rPr>
              <a:t>between </a:t>
            </a:r>
            <a:r>
              <a:rPr sz="3000" spc="254" dirty="0">
                <a:solidFill>
                  <a:srgbClr val="3B3B3B"/>
                </a:solidFill>
                <a:latin typeface="Cambria"/>
                <a:cs typeface="Cambria"/>
              </a:rPr>
              <a:t>states </a:t>
            </a:r>
            <a:r>
              <a:rPr sz="3000" spc="21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000" spc="310" dirty="0">
                <a:solidFill>
                  <a:srgbClr val="3B3B3B"/>
                </a:solidFill>
                <a:latin typeface="Cambria"/>
                <a:cs typeface="Cambria"/>
              </a:rPr>
              <a:t>DFA  </a:t>
            </a:r>
            <a:r>
              <a:rPr sz="3000" spc="250" dirty="0">
                <a:solidFill>
                  <a:srgbClr val="3B3B3B"/>
                </a:solidFill>
                <a:latin typeface="Cambria"/>
                <a:cs typeface="Cambria"/>
              </a:rPr>
              <a:t>correspond </a:t>
            </a:r>
            <a:r>
              <a:rPr sz="3000" spc="200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r>
              <a:rPr sz="3000" spc="3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000" spc="215" dirty="0">
                <a:solidFill>
                  <a:srgbClr val="3B3B3B"/>
                </a:solidFill>
                <a:latin typeface="Cambria"/>
                <a:cs typeface="Cambria"/>
              </a:rPr>
              <a:t>transitions</a:t>
            </a:r>
            <a:r>
              <a:rPr sz="3000" spc="3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000" spc="275" dirty="0">
                <a:solidFill>
                  <a:srgbClr val="3B3B3B"/>
                </a:solidFill>
                <a:latin typeface="Cambria"/>
                <a:cs typeface="Cambria"/>
              </a:rPr>
              <a:t>between	</a:t>
            </a:r>
            <a:r>
              <a:rPr sz="3000" i="1" spc="254" dirty="0">
                <a:solidFill>
                  <a:srgbClr val="3B3B3B"/>
                </a:solidFill>
                <a:latin typeface="Georgia"/>
                <a:cs typeface="Georgia"/>
              </a:rPr>
              <a:t>sets</a:t>
            </a:r>
            <a:r>
              <a:rPr sz="3000" i="1" spc="155" dirty="0">
                <a:solidFill>
                  <a:srgbClr val="3B3B3B"/>
                </a:solidFill>
                <a:latin typeface="Georgia"/>
                <a:cs typeface="Georgia"/>
              </a:rPr>
              <a:t> </a:t>
            </a:r>
            <a:r>
              <a:rPr sz="3000" i="1" spc="160" dirty="0">
                <a:solidFill>
                  <a:srgbClr val="3B3B3B"/>
                </a:solidFill>
                <a:latin typeface="Georgia"/>
                <a:cs typeface="Georgia"/>
              </a:rPr>
              <a:t>of  </a:t>
            </a:r>
            <a:r>
              <a:rPr sz="3000" i="1" spc="210" dirty="0">
                <a:solidFill>
                  <a:srgbClr val="3B3B3B"/>
                </a:solidFill>
                <a:latin typeface="Georgia"/>
                <a:cs typeface="Georgia"/>
              </a:rPr>
              <a:t>states </a:t>
            </a:r>
            <a:r>
              <a:rPr sz="3000" spc="19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3000" spc="260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30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000" spc="360" dirty="0">
                <a:solidFill>
                  <a:srgbClr val="3B3B3B"/>
                </a:solidFill>
                <a:latin typeface="Cambria"/>
                <a:cs typeface="Cambria"/>
              </a:rPr>
              <a:t>NFA.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19" y="554990"/>
            <a:ext cx="8682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0" dirty="0"/>
              <a:t>What </a:t>
            </a:r>
            <a:r>
              <a:rPr sz="4400" spc="305" dirty="0"/>
              <a:t>Tokens </a:t>
            </a:r>
            <a:r>
              <a:rPr sz="4400" spc="400" dirty="0"/>
              <a:t>are </a:t>
            </a:r>
            <a:r>
              <a:rPr sz="4400" spc="425" dirty="0"/>
              <a:t>Useful</a:t>
            </a:r>
            <a:r>
              <a:rPr sz="4400" spc="555" dirty="0"/>
              <a:t> </a:t>
            </a:r>
            <a:r>
              <a:rPr sz="4400" spc="495" dirty="0"/>
              <a:t>Here?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20469" y="1734820"/>
            <a:ext cx="7553325" cy="1170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05180" marR="5080" indent="-792480">
              <a:lnSpc>
                <a:spcPts val="2950"/>
              </a:lnSpc>
              <a:spcBef>
                <a:spcPts val="34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for (int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=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0;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&lt;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myArray[5]; ++k)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{ 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cout &lt;&lt;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&lt;&lt;</a:t>
            </a:r>
            <a:r>
              <a:rPr sz="2600" b="1" spc="-3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endl;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880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endParaRPr sz="2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19" y="554990"/>
            <a:ext cx="8682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0" dirty="0"/>
              <a:t>What </a:t>
            </a:r>
            <a:r>
              <a:rPr sz="4400" spc="305" dirty="0"/>
              <a:t>Tokens </a:t>
            </a:r>
            <a:r>
              <a:rPr sz="4400" spc="400" dirty="0"/>
              <a:t>are </a:t>
            </a:r>
            <a:r>
              <a:rPr sz="4400" spc="425" dirty="0"/>
              <a:t>Useful</a:t>
            </a:r>
            <a:r>
              <a:rPr sz="4400" spc="555" dirty="0"/>
              <a:t> </a:t>
            </a:r>
            <a:r>
              <a:rPr sz="4400" spc="495" dirty="0"/>
              <a:t>Here?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20469" y="1734820"/>
            <a:ext cx="7553325" cy="1170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05180" marR="5080" indent="-792480">
              <a:lnSpc>
                <a:spcPts val="2950"/>
              </a:lnSpc>
              <a:spcBef>
                <a:spcPts val="34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for (int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=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0;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&lt;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myArray[5]; ++k)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{ 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cout &lt;&lt;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&lt;&lt;</a:t>
            </a:r>
            <a:r>
              <a:rPr sz="2600" b="1" spc="-3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endl;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880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1970" y="2903220"/>
            <a:ext cx="594360" cy="15455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ts val="2950"/>
              </a:lnSpc>
              <a:spcBef>
                <a:spcPts val="340"/>
              </a:spcBef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for  int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ts val="2795"/>
              </a:lnSpc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&lt;&lt;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ts val="3035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=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1970" y="4401820"/>
            <a:ext cx="198755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035"/>
              </a:lnSpc>
              <a:spcBef>
                <a:spcPts val="100"/>
              </a:spcBef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ts val="3035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5333" y="2903220"/>
            <a:ext cx="224154" cy="22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35"/>
              </a:lnSpc>
              <a:spcBef>
                <a:spcPts val="100"/>
              </a:spcBef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950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}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950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  <a:p>
            <a:pPr marL="12700" marR="5080">
              <a:lnSpc>
                <a:spcPts val="2950"/>
              </a:lnSpc>
              <a:spcBef>
                <a:spcPts val="155"/>
              </a:spcBef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&lt;  [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880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]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1970" y="5151120"/>
            <a:ext cx="3962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++</a:t>
            </a:r>
            <a:endParaRPr sz="2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029200" y="5029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609600" y="457200"/>
                </a:lnTo>
                <a:lnTo>
                  <a:pt x="637579" y="450651"/>
                </a:lnTo>
                <a:lnTo>
                  <a:pt x="661987" y="433387"/>
                </a:lnTo>
                <a:lnTo>
                  <a:pt x="679251" y="408979"/>
                </a:lnTo>
                <a:lnTo>
                  <a:pt x="685800" y="381000"/>
                </a:lnTo>
                <a:lnTo>
                  <a:pt x="685800" y="76200"/>
                </a:lnTo>
                <a:lnTo>
                  <a:pt x="679251" y="48220"/>
                </a:lnTo>
                <a:lnTo>
                  <a:pt x="661987" y="23812"/>
                </a:lnTo>
                <a:lnTo>
                  <a:pt x="637579" y="6548"/>
                </a:lnTo>
                <a:lnTo>
                  <a:pt x="6096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29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150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66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3307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5334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749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92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5168900" y="509650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3,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029200" y="5029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609600" y="457200"/>
                </a:lnTo>
                <a:lnTo>
                  <a:pt x="637579" y="450651"/>
                </a:lnTo>
                <a:lnTo>
                  <a:pt x="661987" y="433387"/>
                </a:lnTo>
                <a:lnTo>
                  <a:pt x="679251" y="408979"/>
                </a:lnTo>
                <a:lnTo>
                  <a:pt x="685800" y="381000"/>
                </a:lnTo>
                <a:lnTo>
                  <a:pt x="685800" y="76200"/>
                </a:lnTo>
                <a:lnTo>
                  <a:pt x="679251" y="48220"/>
                </a:lnTo>
                <a:lnTo>
                  <a:pt x="661987" y="23812"/>
                </a:lnTo>
                <a:lnTo>
                  <a:pt x="637579" y="6548"/>
                </a:lnTo>
                <a:lnTo>
                  <a:pt x="6096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29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150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66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3307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5334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749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692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168900" y="509650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3,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029200" y="5029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609600" y="457200"/>
                </a:lnTo>
                <a:lnTo>
                  <a:pt x="637579" y="450651"/>
                </a:lnTo>
                <a:lnTo>
                  <a:pt x="661987" y="433387"/>
                </a:lnTo>
                <a:lnTo>
                  <a:pt x="679251" y="408979"/>
                </a:lnTo>
                <a:lnTo>
                  <a:pt x="685800" y="381000"/>
                </a:lnTo>
                <a:lnTo>
                  <a:pt x="685800" y="76200"/>
                </a:lnTo>
                <a:lnTo>
                  <a:pt x="679251" y="48220"/>
                </a:lnTo>
                <a:lnTo>
                  <a:pt x="661987" y="23812"/>
                </a:lnTo>
                <a:lnTo>
                  <a:pt x="637579" y="6548"/>
                </a:lnTo>
                <a:lnTo>
                  <a:pt x="6096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29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150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66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3307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5334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749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692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168900" y="509650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3,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1722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72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29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3246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0866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866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72390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0010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01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582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81534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9154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15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372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61119" y="5074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048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09" y="346709"/>
                </a:lnTo>
                <a:lnTo>
                  <a:pt x="360521" y="327183"/>
                </a:lnTo>
                <a:lnTo>
                  <a:pt x="365759" y="304799"/>
                </a:lnTo>
                <a:lnTo>
                  <a:pt x="365759" y="60959"/>
                </a:lnTo>
                <a:lnTo>
                  <a:pt x="360521" y="38576"/>
                </a:lnTo>
                <a:lnTo>
                  <a:pt x="346709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61119" y="5074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09" y="346709"/>
                </a:lnTo>
                <a:lnTo>
                  <a:pt x="360521" y="327183"/>
                </a:lnTo>
                <a:lnTo>
                  <a:pt x="365759" y="304799"/>
                </a:lnTo>
                <a:lnTo>
                  <a:pt x="365759" y="60959"/>
                </a:lnTo>
                <a:lnTo>
                  <a:pt x="360521" y="38576"/>
                </a:lnTo>
                <a:lnTo>
                  <a:pt x="346709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61119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26880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004300" y="50965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009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702300" y="496824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50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9240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6616700" y="496824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50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8384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7531100" y="4968240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79855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8445500" y="4968240"/>
            <a:ext cx="34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029200" y="5029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609600" y="457200"/>
                </a:lnTo>
                <a:lnTo>
                  <a:pt x="637579" y="450651"/>
                </a:lnTo>
                <a:lnTo>
                  <a:pt x="661987" y="433387"/>
                </a:lnTo>
                <a:lnTo>
                  <a:pt x="679251" y="408979"/>
                </a:lnTo>
                <a:lnTo>
                  <a:pt x="685800" y="381000"/>
                </a:lnTo>
                <a:lnTo>
                  <a:pt x="685800" y="76200"/>
                </a:lnTo>
                <a:lnTo>
                  <a:pt x="679251" y="48220"/>
                </a:lnTo>
                <a:lnTo>
                  <a:pt x="661987" y="23812"/>
                </a:lnTo>
                <a:lnTo>
                  <a:pt x="637579" y="6548"/>
                </a:lnTo>
                <a:lnTo>
                  <a:pt x="6096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29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150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66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3307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5334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749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692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168900" y="509650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3,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1722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72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29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3246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0866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866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72390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0010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01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582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81534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9154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15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372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61119" y="5074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048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09" y="346709"/>
                </a:lnTo>
                <a:lnTo>
                  <a:pt x="360521" y="327183"/>
                </a:lnTo>
                <a:lnTo>
                  <a:pt x="365759" y="304799"/>
                </a:lnTo>
                <a:lnTo>
                  <a:pt x="365759" y="60959"/>
                </a:lnTo>
                <a:lnTo>
                  <a:pt x="360521" y="38576"/>
                </a:lnTo>
                <a:lnTo>
                  <a:pt x="346709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61119" y="5074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09" y="346709"/>
                </a:lnTo>
                <a:lnTo>
                  <a:pt x="360521" y="327183"/>
                </a:lnTo>
                <a:lnTo>
                  <a:pt x="365759" y="304799"/>
                </a:lnTo>
                <a:lnTo>
                  <a:pt x="365759" y="60959"/>
                </a:lnTo>
                <a:lnTo>
                  <a:pt x="360521" y="38576"/>
                </a:lnTo>
                <a:lnTo>
                  <a:pt x="346709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61119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26880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004300" y="50965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009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702300" y="496824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50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9240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6616700" y="496824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50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8384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7531100" y="4968240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79855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8445500" y="4968240"/>
            <a:ext cx="34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4008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008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580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8240" y="6803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19"/>
                </a:lnTo>
                <a:lnTo>
                  <a:pt x="16256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71900" y="5486400"/>
            <a:ext cx="2713990" cy="1085850"/>
          </a:xfrm>
          <a:custGeom>
            <a:avLst/>
            <a:gdLst/>
            <a:ahLst/>
            <a:cxnLst/>
            <a:rect l="l" t="t" r="r" b="b"/>
            <a:pathLst>
              <a:path w="2713990" h="1085850">
                <a:moveTo>
                  <a:pt x="0" y="0"/>
                </a:moveTo>
                <a:lnTo>
                  <a:pt x="2713990" y="1085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59220" y="6518909"/>
            <a:ext cx="170180" cy="110489"/>
          </a:xfrm>
          <a:custGeom>
            <a:avLst/>
            <a:gdLst/>
            <a:ahLst/>
            <a:cxnLst/>
            <a:rect l="l" t="t" r="r" b="b"/>
            <a:pathLst>
              <a:path w="170179" h="110490">
                <a:moveTo>
                  <a:pt x="39369" y="0"/>
                </a:moveTo>
                <a:lnTo>
                  <a:pt x="0" y="100330"/>
                </a:lnTo>
                <a:lnTo>
                  <a:pt x="170179" y="110490"/>
                </a:lnTo>
                <a:lnTo>
                  <a:pt x="39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4254500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372100" y="5486400"/>
            <a:ext cx="1143000" cy="1038860"/>
          </a:xfrm>
          <a:custGeom>
            <a:avLst/>
            <a:gdLst/>
            <a:ahLst/>
            <a:cxnLst/>
            <a:rect l="l" t="t" r="r" b="b"/>
            <a:pathLst>
              <a:path w="1143000" h="1038859">
                <a:moveTo>
                  <a:pt x="0" y="0"/>
                </a:moveTo>
                <a:lnTo>
                  <a:pt x="1143000" y="1038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73190" y="6480809"/>
            <a:ext cx="156210" cy="148590"/>
          </a:xfrm>
          <a:custGeom>
            <a:avLst/>
            <a:gdLst/>
            <a:ahLst/>
            <a:cxnLst/>
            <a:rect l="l" t="t" r="r" b="b"/>
            <a:pathLst>
              <a:path w="156209" h="148590">
                <a:moveTo>
                  <a:pt x="72389" y="0"/>
                </a:moveTo>
                <a:lnTo>
                  <a:pt x="0" y="80009"/>
                </a:lnTo>
                <a:lnTo>
                  <a:pt x="156210" y="148589"/>
                </a:lnTo>
                <a:lnTo>
                  <a:pt x="72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00800" y="5486400"/>
            <a:ext cx="198120" cy="990600"/>
          </a:xfrm>
          <a:custGeom>
            <a:avLst/>
            <a:gdLst/>
            <a:ahLst/>
            <a:cxnLst/>
            <a:rect l="l" t="t" r="r" b="b"/>
            <a:pathLst>
              <a:path w="198120" h="990600">
                <a:moveTo>
                  <a:pt x="0" y="0"/>
                </a:moveTo>
                <a:lnTo>
                  <a:pt x="198120" y="990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44309" y="6459220"/>
            <a:ext cx="106680" cy="170180"/>
          </a:xfrm>
          <a:custGeom>
            <a:avLst/>
            <a:gdLst/>
            <a:ahLst/>
            <a:cxnLst/>
            <a:rect l="l" t="t" r="r" b="b"/>
            <a:pathLst>
              <a:path w="106679" h="170179">
                <a:moveTo>
                  <a:pt x="106680" y="0"/>
                </a:moveTo>
                <a:lnTo>
                  <a:pt x="0" y="21589"/>
                </a:lnTo>
                <a:lnTo>
                  <a:pt x="85090" y="170179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709409" y="5486400"/>
            <a:ext cx="605790" cy="1009650"/>
          </a:xfrm>
          <a:custGeom>
            <a:avLst/>
            <a:gdLst/>
            <a:ahLst/>
            <a:cxnLst/>
            <a:rect l="l" t="t" r="r" b="b"/>
            <a:pathLst>
              <a:path w="605790" h="1009650">
                <a:moveTo>
                  <a:pt x="605790" y="0"/>
                </a:moveTo>
                <a:lnTo>
                  <a:pt x="0" y="10096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629400" y="6463029"/>
            <a:ext cx="129539" cy="166370"/>
          </a:xfrm>
          <a:custGeom>
            <a:avLst/>
            <a:gdLst/>
            <a:ahLst/>
            <a:cxnLst/>
            <a:rect l="l" t="t" r="r" b="b"/>
            <a:pathLst>
              <a:path w="129540" h="166370">
                <a:moveTo>
                  <a:pt x="36829" y="0"/>
                </a:moveTo>
                <a:lnTo>
                  <a:pt x="0" y="166370"/>
                </a:lnTo>
                <a:lnTo>
                  <a:pt x="129540" y="5461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755130" y="5486400"/>
            <a:ext cx="1474470" cy="1052830"/>
          </a:xfrm>
          <a:custGeom>
            <a:avLst/>
            <a:gdLst/>
            <a:ahLst/>
            <a:cxnLst/>
            <a:rect l="l" t="t" r="r" b="b"/>
            <a:pathLst>
              <a:path w="1474470" h="1052829">
                <a:moveTo>
                  <a:pt x="1474470" y="0"/>
                </a:moveTo>
                <a:lnTo>
                  <a:pt x="0" y="10528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29400" y="6490970"/>
            <a:ext cx="162560" cy="138430"/>
          </a:xfrm>
          <a:custGeom>
            <a:avLst/>
            <a:gdLst/>
            <a:ahLst/>
            <a:cxnLst/>
            <a:rect l="l" t="t" r="r" b="b"/>
            <a:pathLst>
              <a:path w="162559" h="138429">
                <a:moveTo>
                  <a:pt x="100329" y="0"/>
                </a:moveTo>
                <a:lnTo>
                  <a:pt x="0" y="138429"/>
                </a:lnTo>
                <a:lnTo>
                  <a:pt x="162559" y="88899"/>
                </a:lnTo>
                <a:lnTo>
                  <a:pt x="100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4862829" y="5640070"/>
            <a:ext cx="2905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3455" algn="l"/>
                <a:tab pos="1725295" algn="l"/>
                <a:tab pos="236918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u	Σ</a:t>
            </a:r>
            <a:r>
              <a:rPr sz="18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b	Σ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l	Σ –</a:t>
            </a:r>
            <a:r>
              <a:rPr sz="18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770369" y="5486400"/>
            <a:ext cx="2373630" cy="1079500"/>
          </a:xfrm>
          <a:custGeom>
            <a:avLst/>
            <a:gdLst/>
            <a:ahLst/>
            <a:cxnLst/>
            <a:rect l="l" t="t" r="r" b="b"/>
            <a:pathLst>
              <a:path w="2373629" h="1079500">
                <a:moveTo>
                  <a:pt x="2373629" y="0"/>
                </a:moveTo>
                <a:lnTo>
                  <a:pt x="0" y="1079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29400" y="6512559"/>
            <a:ext cx="170180" cy="116839"/>
          </a:xfrm>
          <a:custGeom>
            <a:avLst/>
            <a:gdLst/>
            <a:ahLst/>
            <a:cxnLst/>
            <a:rect l="l" t="t" r="r" b="b"/>
            <a:pathLst>
              <a:path w="170179" h="116840">
                <a:moveTo>
                  <a:pt x="125729" y="0"/>
                </a:moveTo>
                <a:lnTo>
                  <a:pt x="0" y="116840"/>
                </a:lnTo>
                <a:lnTo>
                  <a:pt x="170179" y="99060"/>
                </a:lnTo>
                <a:lnTo>
                  <a:pt x="1257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8539480" y="5896609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663690" y="6858000"/>
            <a:ext cx="394335" cy="437515"/>
          </a:xfrm>
          <a:custGeom>
            <a:avLst/>
            <a:gdLst/>
            <a:ahLst/>
            <a:cxnLst/>
            <a:rect l="l" t="t" r="r" b="b"/>
            <a:pathLst>
              <a:path w="394334" h="437515">
                <a:moveTo>
                  <a:pt x="194309" y="0"/>
                </a:moveTo>
                <a:lnTo>
                  <a:pt x="251251" y="3500"/>
                </a:lnTo>
                <a:lnTo>
                  <a:pt x="297652" y="13487"/>
                </a:lnTo>
                <a:lnTo>
                  <a:pt x="334154" y="29186"/>
                </a:lnTo>
                <a:lnTo>
                  <a:pt x="380029" y="74627"/>
                </a:lnTo>
                <a:lnTo>
                  <a:pt x="394009" y="133637"/>
                </a:lnTo>
                <a:lnTo>
                  <a:pt x="390642" y="166296"/>
                </a:lnTo>
                <a:lnTo>
                  <a:pt x="366404" y="234056"/>
                </a:lnTo>
                <a:lnTo>
                  <a:pt x="346816" y="267611"/>
                </a:lnTo>
                <a:lnTo>
                  <a:pt x="323104" y="299916"/>
                </a:lnTo>
                <a:lnTo>
                  <a:pt x="295909" y="330200"/>
                </a:lnTo>
                <a:lnTo>
                  <a:pt x="250118" y="371859"/>
                </a:lnTo>
                <a:lnTo>
                  <a:pt x="206275" y="403443"/>
                </a:lnTo>
                <a:lnTo>
                  <a:pt x="164665" y="424877"/>
                </a:lnTo>
                <a:lnTo>
                  <a:pt x="125571" y="436086"/>
                </a:lnTo>
                <a:lnTo>
                  <a:pt x="89274" y="436996"/>
                </a:lnTo>
                <a:lnTo>
                  <a:pt x="56058" y="427533"/>
                </a:lnTo>
                <a:lnTo>
                  <a:pt x="26206" y="407622"/>
                </a:lnTo>
                <a:lnTo>
                  <a:pt x="0" y="377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16700" y="7086600"/>
            <a:ext cx="104139" cy="170180"/>
          </a:xfrm>
          <a:custGeom>
            <a:avLst/>
            <a:gdLst/>
            <a:ahLst/>
            <a:cxnLst/>
            <a:rect l="l" t="t" r="r" b="b"/>
            <a:pathLst>
              <a:path w="104140" h="170179">
                <a:moveTo>
                  <a:pt x="12700" y="0"/>
                </a:moveTo>
                <a:lnTo>
                  <a:pt x="0" y="170179"/>
                </a:lnTo>
                <a:lnTo>
                  <a:pt x="104140" y="143510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304800" y="0"/>
                </a:moveTo>
                <a:lnTo>
                  <a:pt x="60960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2044700" y="6590094"/>
            <a:ext cx="421386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2112645" algn="l"/>
                <a:tab pos="4200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112000" y="7188264"/>
            <a:ext cx="1670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710" y="554990"/>
            <a:ext cx="506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From </a:t>
            </a:r>
            <a:r>
              <a:rPr sz="4400" spc="535" dirty="0"/>
              <a:t>NFA </a:t>
            </a:r>
            <a:r>
              <a:rPr sz="4400" spc="290" dirty="0"/>
              <a:t>to</a:t>
            </a:r>
            <a:r>
              <a:rPr sz="4400" spc="225" dirty="0"/>
              <a:t> </a:t>
            </a:r>
            <a:r>
              <a:rPr sz="4400" spc="450" dirty="0"/>
              <a:t>DFA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3000" y="18961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18745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87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240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5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0500" y="17678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8040" y="20027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02100" y="17678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8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0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0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53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95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30500" y="2453640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771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d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38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2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3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96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81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45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u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6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6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39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4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88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b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86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67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31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5429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26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2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9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61500" y="25819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10040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74100" y="24536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18319" y="2560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319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840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4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46500" y="32677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95040" y="3374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58389" y="313944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143635" algn="l"/>
              </a:tabLst>
            </a:pPr>
            <a:r>
              <a:rPr sz="2700" spc="-112" baseline="-30864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r>
              <a:rPr sz="1800" u="sng" spc="-75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03320" y="3246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232145" y="6314"/>
                </a:lnTo>
                <a:lnTo>
                  <a:pt x="276013" y="24271"/>
                </a:lnTo>
                <a:lnTo>
                  <a:pt x="312896" y="52387"/>
                </a:lnTo>
                <a:lnTo>
                  <a:pt x="341206" y="89182"/>
                </a:lnTo>
                <a:lnTo>
                  <a:pt x="359357" y="133173"/>
                </a:lnTo>
                <a:lnTo>
                  <a:pt x="365759" y="182879"/>
                </a:lnTo>
                <a:lnTo>
                  <a:pt x="359357" y="232145"/>
                </a:lnTo>
                <a:lnTo>
                  <a:pt x="341206" y="276013"/>
                </a:lnTo>
                <a:lnTo>
                  <a:pt x="312896" y="312896"/>
                </a:lnTo>
                <a:lnTo>
                  <a:pt x="276013" y="341206"/>
                </a:lnTo>
                <a:lnTo>
                  <a:pt x="232145" y="359357"/>
                </a:lnTo>
                <a:lnTo>
                  <a:pt x="182879" y="365759"/>
                </a:lnTo>
                <a:lnTo>
                  <a:pt x="133173" y="359357"/>
                </a:lnTo>
                <a:lnTo>
                  <a:pt x="89182" y="341206"/>
                </a:lnTo>
                <a:lnTo>
                  <a:pt x="52387" y="312896"/>
                </a:lnTo>
                <a:lnTo>
                  <a:pt x="24271" y="276013"/>
                </a:lnTo>
                <a:lnTo>
                  <a:pt x="6314" y="232145"/>
                </a:lnTo>
                <a:lnTo>
                  <a:pt x="0" y="182879"/>
                </a:lnTo>
                <a:lnTo>
                  <a:pt x="6314" y="133173"/>
                </a:lnTo>
                <a:lnTo>
                  <a:pt x="24271" y="89182"/>
                </a:lnTo>
                <a:lnTo>
                  <a:pt x="52387" y="52387"/>
                </a:lnTo>
                <a:lnTo>
                  <a:pt x="89182" y="24271"/>
                </a:lnTo>
                <a:lnTo>
                  <a:pt x="133173" y="6314"/>
                </a:lnTo>
                <a:lnTo>
                  <a:pt x="182879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320" y="3246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9079" y="3611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30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75614" y="4509"/>
                </a:lnTo>
                <a:lnTo>
                  <a:pt x="318968" y="17502"/>
                </a:lnTo>
                <a:lnTo>
                  <a:pt x="357857" y="38174"/>
                </a:lnTo>
                <a:lnTo>
                  <a:pt x="391477" y="65722"/>
                </a:lnTo>
                <a:lnTo>
                  <a:pt x="419025" y="99342"/>
                </a:lnTo>
                <a:lnTo>
                  <a:pt x="439697" y="138231"/>
                </a:lnTo>
                <a:lnTo>
                  <a:pt x="452690" y="181585"/>
                </a:lnTo>
                <a:lnTo>
                  <a:pt x="457200" y="228600"/>
                </a:lnTo>
                <a:lnTo>
                  <a:pt x="452690" y="275614"/>
                </a:lnTo>
                <a:lnTo>
                  <a:pt x="439697" y="318968"/>
                </a:lnTo>
                <a:lnTo>
                  <a:pt x="419025" y="357857"/>
                </a:lnTo>
                <a:lnTo>
                  <a:pt x="391477" y="391477"/>
                </a:lnTo>
                <a:lnTo>
                  <a:pt x="357857" y="419025"/>
                </a:lnTo>
                <a:lnTo>
                  <a:pt x="318968" y="439697"/>
                </a:lnTo>
                <a:lnTo>
                  <a:pt x="275614" y="452690"/>
                </a:lnTo>
                <a:lnTo>
                  <a:pt x="228600" y="457200"/>
                </a:lnTo>
                <a:lnTo>
                  <a:pt x="181585" y="452690"/>
                </a:lnTo>
                <a:lnTo>
                  <a:pt x="138231" y="439697"/>
                </a:lnTo>
                <a:lnTo>
                  <a:pt x="99342" y="419025"/>
                </a:lnTo>
                <a:lnTo>
                  <a:pt x="65722" y="391477"/>
                </a:lnTo>
                <a:lnTo>
                  <a:pt x="38174" y="357857"/>
                </a:lnTo>
                <a:lnTo>
                  <a:pt x="17502" y="318968"/>
                </a:lnTo>
                <a:lnTo>
                  <a:pt x="4509" y="275614"/>
                </a:lnTo>
                <a:lnTo>
                  <a:pt x="0" y="228600"/>
                </a:lnTo>
                <a:lnTo>
                  <a:pt x="4509" y="181585"/>
                </a:lnTo>
                <a:lnTo>
                  <a:pt x="17502" y="138231"/>
                </a:lnTo>
                <a:lnTo>
                  <a:pt x="38174" y="99342"/>
                </a:lnTo>
                <a:lnTo>
                  <a:pt x="65722" y="65722"/>
                </a:lnTo>
                <a:lnTo>
                  <a:pt x="99342" y="38174"/>
                </a:lnTo>
                <a:lnTo>
                  <a:pt x="138231" y="17502"/>
                </a:lnTo>
                <a:lnTo>
                  <a:pt x="181585" y="4509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30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400" y="25819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1600" y="206121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453389"/>
                </a:moveTo>
                <a:lnTo>
                  <a:pt x="1566" y="412936"/>
                </a:lnTo>
                <a:lnTo>
                  <a:pt x="6266" y="374673"/>
                </a:lnTo>
                <a:lnTo>
                  <a:pt x="25071" y="304539"/>
                </a:lnTo>
                <a:lnTo>
                  <a:pt x="56420" y="242626"/>
                </a:lnTo>
                <a:lnTo>
                  <a:pt x="100317" y="188573"/>
                </a:lnTo>
                <a:lnTo>
                  <a:pt x="156770" y="142020"/>
                </a:lnTo>
                <a:lnTo>
                  <a:pt x="189706" y="121443"/>
                </a:lnTo>
                <a:lnTo>
                  <a:pt x="225783" y="102606"/>
                </a:lnTo>
                <a:lnTo>
                  <a:pt x="265001" y="85464"/>
                </a:lnTo>
                <a:lnTo>
                  <a:pt x="307362" y="69971"/>
                </a:lnTo>
                <a:lnTo>
                  <a:pt x="352866" y="56082"/>
                </a:lnTo>
                <a:lnTo>
                  <a:pt x="401514" y="43753"/>
                </a:lnTo>
                <a:lnTo>
                  <a:pt x="453306" y="32938"/>
                </a:lnTo>
                <a:lnTo>
                  <a:pt x="508244" y="23592"/>
                </a:lnTo>
                <a:lnTo>
                  <a:pt x="566327" y="15671"/>
                </a:lnTo>
                <a:lnTo>
                  <a:pt x="627557" y="9128"/>
                </a:lnTo>
                <a:lnTo>
                  <a:pt x="691934" y="3919"/>
                </a:ln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2170" y="200787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0" y="0"/>
                </a:moveTo>
                <a:lnTo>
                  <a:pt x="3810" y="107950"/>
                </a:lnTo>
                <a:lnTo>
                  <a:pt x="16383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79600" y="1689100"/>
            <a:ext cx="172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3439" y="2688589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19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1600" y="2971800"/>
            <a:ext cx="759460" cy="453390"/>
          </a:xfrm>
          <a:custGeom>
            <a:avLst/>
            <a:gdLst/>
            <a:ahLst/>
            <a:cxnLst/>
            <a:rect l="l" t="t" r="r" b="b"/>
            <a:pathLst>
              <a:path w="759460" h="453389">
                <a:moveTo>
                  <a:pt x="0" y="0"/>
                </a:moveTo>
                <a:lnTo>
                  <a:pt x="1566" y="40453"/>
                </a:lnTo>
                <a:lnTo>
                  <a:pt x="6266" y="78716"/>
                </a:lnTo>
                <a:lnTo>
                  <a:pt x="25071" y="148850"/>
                </a:lnTo>
                <a:lnTo>
                  <a:pt x="56420" y="210763"/>
                </a:lnTo>
                <a:lnTo>
                  <a:pt x="100317" y="264816"/>
                </a:lnTo>
                <a:lnTo>
                  <a:pt x="156770" y="311369"/>
                </a:lnTo>
                <a:lnTo>
                  <a:pt x="189706" y="331946"/>
                </a:lnTo>
                <a:lnTo>
                  <a:pt x="225783" y="350783"/>
                </a:lnTo>
                <a:lnTo>
                  <a:pt x="265001" y="367925"/>
                </a:lnTo>
                <a:lnTo>
                  <a:pt x="307362" y="383418"/>
                </a:lnTo>
                <a:lnTo>
                  <a:pt x="352866" y="397307"/>
                </a:lnTo>
                <a:lnTo>
                  <a:pt x="401514" y="409636"/>
                </a:lnTo>
                <a:lnTo>
                  <a:pt x="453306" y="420451"/>
                </a:lnTo>
                <a:lnTo>
                  <a:pt x="508244" y="429797"/>
                </a:lnTo>
                <a:lnTo>
                  <a:pt x="566327" y="437718"/>
                </a:lnTo>
                <a:lnTo>
                  <a:pt x="627557" y="444261"/>
                </a:lnTo>
                <a:lnTo>
                  <a:pt x="691934" y="449470"/>
                </a:lnTo>
                <a:lnTo>
                  <a:pt x="759460" y="453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2170" y="3370579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30" h="107950">
                <a:moveTo>
                  <a:pt x="3810" y="0"/>
                </a:moveTo>
                <a:lnTo>
                  <a:pt x="0" y="107950"/>
                </a:lnTo>
                <a:lnTo>
                  <a:pt x="163830" y="58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87500" y="2330450"/>
            <a:ext cx="5562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</a:t>
            </a:r>
            <a:r>
              <a:rPr sz="2600" u="sng" spc="17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marR="96520" algn="r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solidFill>
                  <a:srgbClr val="3B3B3B"/>
                </a:solidFill>
                <a:latin typeface="Arial"/>
                <a:cs typeface="Arial"/>
              </a:rPr>
              <a:t>ε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7200" y="2993389"/>
            <a:ext cx="626110" cy="435609"/>
          </a:xfrm>
          <a:custGeom>
            <a:avLst/>
            <a:gdLst/>
            <a:ahLst/>
            <a:cxnLst/>
            <a:rect l="l" t="t" r="r" b="b"/>
            <a:pathLst>
              <a:path w="626110" h="435610">
                <a:moveTo>
                  <a:pt x="0" y="435610"/>
                </a:moveTo>
                <a:lnTo>
                  <a:pt x="626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480" y="2904489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30" h="137160">
                <a:moveTo>
                  <a:pt x="163829" y="0"/>
                </a:moveTo>
                <a:lnTo>
                  <a:pt x="0" y="48260"/>
                </a:lnTo>
                <a:lnTo>
                  <a:pt x="60959" y="137160"/>
                </a:lnTo>
                <a:lnTo>
                  <a:pt x="163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400" y="2876550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43000" y="5029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16989" y="509650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0, 1,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4,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200" y="5344159"/>
            <a:ext cx="557530" cy="370840"/>
          </a:xfrm>
          <a:custGeom>
            <a:avLst/>
            <a:gdLst/>
            <a:ahLst/>
            <a:cxnLst/>
            <a:rect l="l" t="t" r="r" b="b"/>
            <a:pathLst>
              <a:path w="557530" h="370839">
                <a:moveTo>
                  <a:pt x="0" y="370839"/>
                </a:moveTo>
                <a:lnTo>
                  <a:pt x="557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900" y="525780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60959" y="134619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3379" y="519684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1066800" y="0"/>
                </a:moveTo>
                <a:lnTo>
                  <a:pt x="76200" y="0"/>
                </a:ln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close/>
              </a:path>
            </a:pathLst>
          </a:custGeom>
          <a:solidFill>
            <a:srgbClr val="3CE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00" y="5029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4779" y="450651"/>
                </a:lnTo>
                <a:lnTo>
                  <a:pt x="1119187" y="433387"/>
                </a:lnTo>
                <a:lnTo>
                  <a:pt x="1136451" y="408979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6451" y="48220"/>
                </a:lnTo>
                <a:lnTo>
                  <a:pt x="1119187" y="23812"/>
                </a:lnTo>
                <a:lnTo>
                  <a:pt x="1094779" y="6548"/>
                </a:lnTo>
                <a:lnTo>
                  <a:pt x="10668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00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43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9906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close/>
              </a:path>
            </a:pathLst>
          </a:custGeom>
          <a:solidFill>
            <a:srgbClr val="3CE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6120" y="5074920"/>
            <a:ext cx="1051560" cy="365760"/>
          </a:xfrm>
          <a:custGeom>
            <a:avLst/>
            <a:gdLst/>
            <a:ahLst/>
            <a:cxnLst/>
            <a:rect l="l" t="t" r="r" b="b"/>
            <a:pathLst>
              <a:path w="1051560" h="365760">
                <a:moveTo>
                  <a:pt x="60959" y="0"/>
                </a:moveTo>
                <a:lnTo>
                  <a:pt x="38576" y="5238"/>
                </a:lnTo>
                <a:lnTo>
                  <a:pt x="19049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49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990600" y="365759"/>
                </a:lnTo>
                <a:lnTo>
                  <a:pt x="1012983" y="360521"/>
                </a:lnTo>
                <a:lnTo>
                  <a:pt x="1032509" y="346709"/>
                </a:lnTo>
                <a:lnTo>
                  <a:pt x="1046321" y="327183"/>
                </a:lnTo>
                <a:lnTo>
                  <a:pt x="1051559" y="304799"/>
                </a:lnTo>
                <a:lnTo>
                  <a:pt x="1051559" y="60959"/>
                </a:lnTo>
                <a:lnTo>
                  <a:pt x="1046321" y="38576"/>
                </a:lnTo>
                <a:lnTo>
                  <a:pt x="1032509" y="19049"/>
                </a:lnTo>
                <a:lnTo>
                  <a:pt x="1012983" y="5238"/>
                </a:lnTo>
                <a:lnTo>
                  <a:pt x="9906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61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76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378200" y="509650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2,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5,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03783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5019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810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close/>
              </a:path>
            </a:pathLst>
          </a:custGeom>
          <a:solidFill>
            <a:srgbClr val="3CE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00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002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574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28800" y="54864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74189" y="6466840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19" h="162559">
                <a:moveTo>
                  <a:pt x="10922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70939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10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029200" y="5029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09600" y="0"/>
                </a:moveTo>
                <a:lnTo>
                  <a:pt x="76200" y="0"/>
                </a:ln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609600" y="457200"/>
                </a:lnTo>
                <a:lnTo>
                  <a:pt x="637579" y="450651"/>
                </a:lnTo>
                <a:lnTo>
                  <a:pt x="661987" y="433387"/>
                </a:lnTo>
                <a:lnTo>
                  <a:pt x="679251" y="408979"/>
                </a:lnTo>
                <a:lnTo>
                  <a:pt x="685800" y="381000"/>
                </a:lnTo>
                <a:lnTo>
                  <a:pt x="685800" y="76200"/>
                </a:lnTo>
                <a:lnTo>
                  <a:pt x="679251" y="48220"/>
                </a:lnTo>
                <a:lnTo>
                  <a:pt x="661987" y="23812"/>
                </a:lnTo>
                <a:lnTo>
                  <a:pt x="637579" y="6548"/>
                </a:lnTo>
                <a:lnTo>
                  <a:pt x="60960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29200" y="5029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76200" y="0"/>
                </a:moveTo>
                <a:lnTo>
                  <a:pt x="47684" y="6548"/>
                </a:lnTo>
                <a:lnTo>
                  <a:pt x="23336" y="23812"/>
                </a:lnTo>
                <a:lnTo>
                  <a:pt x="6369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369" y="408979"/>
                </a:lnTo>
                <a:lnTo>
                  <a:pt x="23336" y="433387"/>
                </a:lnTo>
                <a:lnTo>
                  <a:pt x="47684" y="450651"/>
                </a:lnTo>
                <a:lnTo>
                  <a:pt x="76200" y="457200"/>
                </a:lnTo>
                <a:lnTo>
                  <a:pt x="609600" y="457200"/>
                </a:lnTo>
                <a:lnTo>
                  <a:pt x="637579" y="450651"/>
                </a:lnTo>
                <a:lnTo>
                  <a:pt x="661987" y="433387"/>
                </a:lnTo>
                <a:lnTo>
                  <a:pt x="679251" y="408979"/>
                </a:lnTo>
                <a:lnTo>
                  <a:pt x="685800" y="381000"/>
                </a:lnTo>
                <a:lnTo>
                  <a:pt x="685800" y="76200"/>
                </a:lnTo>
                <a:lnTo>
                  <a:pt x="679251" y="48220"/>
                </a:lnTo>
                <a:lnTo>
                  <a:pt x="661987" y="23812"/>
                </a:lnTo>
                <a:lnTo>
                  <a:pt x="637579" y="6548"/>
                </a:lnTo>
                <a:lnTo>
                  <a:pt x="6096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29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150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66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4330700" y="4968240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spc="-25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5334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74920" y="5074920"/>
            <a:ext cx="594360" cy="365760"/>
          </a:xfrm>
          <a:custGeom>
            <a:avLst/>
            <a:gdLst/>
            <a:ahLst/>
            <a:cxnLst/>
            <a:rect l="l" t="t" r="r" b="b"/>
            <a:pathLst>
              <a:path w="594360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533400" y="365759"/>
                </a:lnTo>
                <a:lnTo>
                  <a:pt x="555783" y="360521"/>
                </a:lnTo>
                <a:lnTo>
                  <a:pt x="575309" y="346709"/>
                </a:lnTo>
                <a:lnTo>
                  <a:pt x="589121" y="327183"/>
                </a:lnTo>
                <a:lnTo>
                  <a:pt x="594359" y="304799"/>
                </a:lnTo>
                <a:lnTo>
                  <a:pt x="594359" y="60959"/>
                </a:lnTo>
                <a:lnTo>
                  <a:pt x="589121" y="38576"/>
                </a:lnTo>
                <a:lnTo>
                  <a:pt x="575309" y="19049"/>
                </a:lnTo>
                <a:lnTo>
                  <a:pt x="555783" y="5238"/>
                </a:lnTo>
                <a:lnTo>
                  <a:pt x="5334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74920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69279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5168900" y="509650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3,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1722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72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294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3246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0866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866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438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72390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0010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010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582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8153400" y="50965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9154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810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15400" y="5029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154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726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61119" y="5074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04800" y="0"/>
                </a:moveTo>
                <a:lnTo>
                  <a:pt x="60959" y="0"/>
                </a:ln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09" y="346709"/>
                </a:lnTo>
                <a:lnTo>
                  <a:pt x="360521" y="327183"/>
                </a:lnTo>
                <a:lnTo>
                  <a:pt x="365759" y="304799"/>
                </a:lnTo>
                <a:lnTo>
                  <a:pt x="365759" y="60959"/>
                </a:lnTo>
                <a:lnTo>
                  <a:pt x="360521" y="38576"/>
                </a:lnTo>
                <a:lnTo>
                  <a:pt x="346709" y="19049"/>
                </a:lnTo>
                <a:lnTo>
                  <a:pt x="327183" y="5238"/>
                </a:lnTo>
                <a:lnTo>
                  <a:pt x="304800" y="0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61119" y="5074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60959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59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09" y="346709"/>
                </a:lnTo>
                <a:lnTo>
                  <a:pt x="360521" y="327183"/>
                </a:lnTo>
                <a:lnTo>
                  <a:pt x="365759" y="304799"/>
                </a:lnTo>
                <a:lnTo>
                  <a:pt x="365759" y="60959"/>
                </a:lnTo>
                <a:lnTo>
                  <a:pt x="360521" y="38576"/>
                </a:lnTo>
                <a:lnTo>
                  <a:pt x="346709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61119" y="5074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326880" y="5440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9004300" y="5096509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0096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702300" y="496824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50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9240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6616700" y="496824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50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838440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7531100" y="4968240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8798559" y="52031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8445500" y="4968240"/>
            <a:ext cx="34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4008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381000" y="457200"/>
                </a:lnTo>
                <a:lnTo>
                  <a:pt x="408979" y="450651"/>
                </a:lnTo>
                <a:lnTo>
                  <a:pt x="433387" y="433387"/>
                </a:lnTo>
                <a:lnTo>
                  <a:pt x="450651" y="408979"/>
                </a:lnTo>
                <a:lnTo>
                  <a:pt x="457200" y="381000"/>
                </a:lnTo>
                <a:lnTo>
                  <a:pt x="457200" y="76200"/>
                </a:lnTo>
                <a:lnTo>
                  <a:pt x="450651" y="48220"/>
                </a:lnTo>
                <a:lnTo>
                  <a:pt x="433387" y="23812"/>
                </a:lnTo>
                <a:lnTo>
                  <a:pt x="408979" y="6548"/>
                </a:lnTo>
                <a:lnTo>
                  <a:pt x="3810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00800" y="662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58000" y="708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38240" y="6803390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19"/>
                </a:lnTo>
                <a:lnTo>
                  <a:pt x="16256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71900" y="5486400"/>
            <a:ext cx="2713990" cy="1085850"/>
          </a:xfrm>
          <a:custGeom>
            <a:avLst/>
            <a:gdLst/>
            <a:ahLst/>
            <a:cxnLst/>
            <a:rect l="l" t="t" r="r" b="b"/>
            <a:pathLst>
              <a:path w="2713990" h="1085850">
                <a:moveTo>
                  <a:pt x="0" y="0"/>
                </a:moveTo>
                <a:lnTo>
                  <a:pt x="2713990" y="1085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59220" y="6518909"/>
            <a:ext cx="170180" cy="110489"/>
          </a:xfrm>
          <a:custGeom>
            <a:avLst/>
            <a:gdLst/>
            <a:ahLst/>
            <a:cxnLst/>
            <a:rect l="l" t="t" r="r" b="b"/>
            <a:pathLst>
              <a:path w="170179" h="110490">
                <a:moveTo>
                  <a:pt x="39369" y="0"/>
                </a:moveTo>
                <a:lnTo>
                  <a:pt x="0" y="100330"/>
                </a:lnTo>
                <a:lnTo>
                  <a:pt x="170179" y="110490"/>
                </a:lnTo>
                <a:lnTo>
                  <a:pt x="39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4254500" y="5896609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372100" y="5486400"/>
            <a:ext cx="1143000" cy="1038860"/>
          </a:xfrm>
          <a:custGeom>
            <a:avLst/>
            <a:gdLst/>
            <a:ahLst/>
            <a:cxnLst/>
            <a:rect l="l" t="t" r="r" b="b"/>
            <a:pathLst>
              <a:path w="1143000" h="1038859">
                <a:moveTo>
                  <a:pt x="0" y="0"/>
                </a:moveTo>
                <a:lnTo>
                  <a:pt x="1143000" y="1038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73190" y="6480809"/>
            <a:ext cx="156210" cy="148590"/>
          </a:xfrm>
          <a:custGeom>
            <a:avLst/>
            <a:gdLst/>
            <a:ahLst/>
            <a:cxnLst/>
            <a:rect l="l" t="t" r="r" b="b"/>
            <a:pathLst>
              <a:path w="156209" h="148590">
                <a:moveTo>
                  <a:pt x="72389" y="0"/>
                </a:moveTo>
                <a:lnTo>
                  <a:pt x="0" y="80009"/>
                </a:lnTo>
                <a:lnTo>
                  <a:pt x="156210" y="148589"/>
                </a:lnTo>
                <a:lnTo>
                  <a:pt x="72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00800" y="5486400"/>
            <a:ext cx="198120" cy="990600"/>
          </a:xfrm>
          <a:custGeom>
            <a:avLst/>
            <a:gdLst/>
            <a:ahLst/>
            <a:cxnLst/>
            <a:rect l="l" t="t" r="r" b="b"/>
            <a:pathLst>
              <a:path w="198120" h="990600">
                <a:moveTo>
                  <a:pt x="0" y="0"/>
                </a:moveTo>
                <a:lnTo>
                  <a:pt x="198120" y="990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44309" y="6459220"/>
            <a:ext cx="106680" cy="170180"/>
          </a:xfrm>
          <a:custGeom>
            <a:avLst/>
            <a:gdLst/>
            <a:ahLst/>
            <a:cxnLst/>
            <a:rect l="l" t="t" r="r" b="b"/>
            <a:pathLst>
              <a:path w="106679" h="170179">
                <a:moveTo>
                  <a:pt x="106680" y="0"/>
                </a:moveTo>
                <a:lnTo>
                  <a:pt x="0" y="21589"/>
                </a:lnTo>
                <a:lnTo>
                  <a:pt x="85090" y="170179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09409" y="5486400"/>
            <a:ext cx="605790" cy="1009650"/>
          </a:xfrm>
          <a:custGeom>
            <a:avLst/>
            <a:gdLst/>
            <a:ahLst/>
            <a:cxnLst/>
            <a:rect l="l" t="t" r="r" b="b"/>
            <a:pathLst>
              <a:path w="605790" h="1009650">
                <a:moveTo>
                  <a:pt x="605790" y="0"/>
                </a:moveTo>
                <a:lnTo>
                  <a:pt x="0" y="10096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29400" y="6463029"/>
            <a:ext cx="129539" cy="166370"/>
          </a:xfrm>
          <a:custGeom>
            <a:avLst/>
            <a:gdLst/>
            <a:ahLst/>
            <a:cxnLst/>
            <a:rect l="l" t="t" r="r" b="b"/>
            <a:pathLst>
              <a:path w="129540" h="166370">
                <a:moveTo>
                  <a:pt x="36829" y="0"/>
                </a:moveTo>
                <a:lnTo>
                  <a:pt x="0" y="166370"/>
                </a:lnTo>
                <a:lnTo>
                  <a:pt x="129540" y="5461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55130" y="5486400"/>
            <a:ext cx="1474470" cy="1052830"/>
          </a:xfrm>
          <a:custGeom>
            <a:avLst/>
            <a:gdLst/>
            <a:ahLst/>
            <a:cxnLst/>
            <a:rect l="l" t="t" r="r" b="b"/>
            <a:pathLst>
              <a:path w="1474470" h="1052829">
                <a:moveTo>
                  <a:pt x="1474470" y="0"/>
                </a:moveTo>
                <a:lnTo>
                  <a:pt x="0" y="10528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29400" y="6490970"/>
            <a:ext cx="162560" cy="138430"/>
          </a:xfrm>
          <a:custGeom>
            <a:avLst/>
            <a:gdLst/>
            <a:ahLst/>
            <a:cxnLst/>
            <a:rect l="l" t="t" r="r" b="b"/>
            <a:pathLst>
              <a:path w="162559" h="138429">
                <a:moveTo>
                  <a:pt x="100329" y="0"/>
                </a:moveTo>
                <a:lnTo>
                  <a:pt x="0" y="138429"/>
                </a:lnTo>
                <a:lnTo>
                  <a:pt x="162559" y="88899"/>
                </a:lnTo>
                <a:lnTo>
                  <a:pt x="100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4862829" y="5640070"/>
            <a:ext cx="2905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3455" algn="l"/>
                <a:tab pos="1725295" algn="l"/>
                <a:tab pos="2369185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 –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u	Σ</a:t>
            </a:r>
            <a:r>
              <a:rPr sz="18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b	Σ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l	Σ –</a:t>
            </a:r>
            <a:r>
              <a:rPr sz="18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770369" y="5486400"/>
            <a:ext cx="2373630" cy="1079500"/>
          </a:xfrm>
          <a:custGeom>
            <a:avLst/>
            <a:gdLst/>
            <a:ahLst/>
            <a:cxnLst/>
            <a:rect l="l" t="t" r="r" b="b"/>
            <a:pathLst>
              <a:path w="2373629" h="1079500">
                <a:moveTo>
                  <a:pt x="2373629" y="0"/>
                </a:moveTo>
                <a:lnTo>
                  <a:pt x="0" y="1079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29400" y="6512559"/>
            <a:ext cx="170180" cy="116839"/>
          </a:xfrm>
          <a:custGeom>
            <a:avLst/>
            <a:gdLst/>
            <a:ahLst/>
            <a:cxnLst/>
            <a:rect l="l" t="t" r="r" b="b"/>
            <a:pathLst>
              <a:path w="170179" h="116840">
                <a:moveTo>
                  <a:pt x="125729" y="0"/>
                </a:moveTo>
                <a:lnTo>
                  <a:pt x="0" y="116840"/>
                </a:lnTo>
                <a:lnTo>
                  <a:pt x="170179" y="99060"/>
                </a:lnTo>
                <a:lnTo>
                  <a:pt x="1257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8539480" y="5896609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663690" y="6858000"/>
            <a:ext cx="394335" cy="437515"/>
          </a:xfrm>
          <a:custGeom>
            <a:avLst/>
            <a:gdLst/>
            <a:ahLst/>
            <a:cxnLst/>
            <a:rect l="l" t="t" r="r" b="b"/>
            <a:pathLst>
              <a:path w="394334" h="437515">
                <a:moveTo>
                  <a:pt x="194309" y="0"/>
                </a:moveTo>
                <a:lnTo>
                  <a:pt x="251251" y="3500"/>
                </a:lnTo>
                <a:lnTo>
                  <a:pt x="297652" y="13487"/>
                </a:lnTo>
                <a:lnTo>
                  <a:pt x="334154" y="29186"/>
                </a:lnTo>
                <a:lnTo>
                  <a:pt x="380029" y="74627"/>
                </a:lnTo>
                <a:lnTo>
                  <a:pt x="394009" y="133637"/>
                </a:lnTo>
                <a:lnTo>
                  <a:pt x="390642" y="166296"/>
                </a:lnTo>
                <a:lnTo>
                  <a:pt x="366404" y="234056"/>
                </a:lnTo>
                <a:lnTo>
                  <a:pt x="346816" y="267611"/>
                </a:lnTo>
                <a:lnTo>
                  <a:pt x="323104" y="299916"/>
                </a:lnTo>
                <a:lnTo>
                  <a:pt x="295909" y="330200"/>
                </a:lnTo>
                <a:lnTo>
                  <a:pt x="250118" y="371859"/>
                </a:lnTo>
                <a:lnTo>
                  <a:pt x="206275" y="403443"/>
                </a:lnTo>
                <a:lnTo>
                  <a:pt x="164665" y="424877"/>
                </a:lnTo>
                <a:lnTo>
                  <a:pt x="125571" y="436086"/>
                </a:lnTo>
                <a:lnTo>
                  <a:pt x="89274" y="436996"/>
                </a:lnTo>
                <a:lnTo>
                  <a:pt x="56058" y="427533"/>
                </a:lnTo>
                <a:lnTo>
                  <a:pt x="26206" y="407622"/>
                </a:lnTo>
                <a:lnTo>
                  <a:pt x="0" y="377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16700" y="7086600"/>
            <a:ext cx="104139" cy="170180"/>
          </a:xfrm>
          <a:custGeom>
            <a:avLst/>
            <a:gdLst/>
            <a:ahLst/>
            <a:cxnLst/>
            <a:rect l="l" t="t" r="r" b="b"/>
            <a:pathLst>
              <a:path w="104140" h="170179">
                <a:moveTo>
                  <a:pt x="12700" y="0"/>
                </a:moveTo>
                <a:lnTo>
                  <a:pt x="0" y="170179"/>
                </a:lnTo>
                <a:lnTo>
                  <a:pt x="104140" y="143510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45920" y="667511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59">
                <a:moveTo>
                  <a:pt x="60960" y="0"/>
                </a:moveTo>
                <a:lnTo>
                  <a:pt x="38576" y="5238"/>
                </a:lnTo>
                <a:lnTo>
                  <a:pt x="19050" y="19049"/>
                </a:lnTo>
                <a:lnTo>
                  <a:pt x="5238" y="38576"/>
                </a:lnTo>
                <a:lnTo>
                  <a:pt x="0" y="60959"/>
                </a:lnTo>
                <a:lnTo>
                  <a:pt x="0" y="304799"/>
                </a:lnTo>
                <a:lnTo>
                  <a:pt x="5238" y="327183"/>
                </a:lnTo>
                <a:lnTo>
                  <a:pt x="19050" y="346709"/>
                </a:lnTo>
                <a:lnTo>
                  <a:pt x="38576" y="360521"/>
                </a:lnTo>
                <a:lnTo>
                  <a:pt x="60960" y="365759"/>
                </a:lnTo>
                <a:lnTo>
                  <a:pt x="304800" y="365759"/>
                </a:lnTo>
                <a:lnTo>
                  <a:pt x="327183" y="360521"/>
                </a:lnTo>
                <a:lnTo>
                  <a:pt x="346710" y="346709"/>
                </a:lnTo>
                <a:lnTo>
                  <a:pt x="360521" y="327183"/>
                </a:lnTo>
                <a:lnTo>
                  <a:pt x="365760" y="304799"/>
                </a:lnTo>
                <a:lnTo>
                  <a:pt x="365760" y="60959"/>
                </a:lnTo>
                <a:lnTo>
                  <a:pt x="360521" y="38576"/>
                </a:lnTo>
                <a:lnTo>
                  <a:pt x="346710" y="19049"/>
                </a:lnTo>
                <a:lnTo>
                  <a:pt x="327183" y="5238"/>
                </a:lnTo>
                <a:lnTo>
                  <a:pt x="304800" y="0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45920" y="66751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11679" y="704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2044700" y="6590094"/>
            <a:ext cx="421386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2112645" algn="l"/>
                <a:tab pos="4200525" algn="l"/>
              </a:tabLst>
            </a:pP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Σ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689100" y="6718364"/>
            <a:ext cx="280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112000" y="7188264"/>
            <a:ext cx="1670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Σ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50" y="554990"/>
            <a:ext cx="8509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5" dirty="0"/>
              <a:t>Modified </a:t>
            </a:r>
            <a:r>
              <a:rPr sz="4400" spc="450" dirty="0"/>
              <a:t>Subset</a:t>
            </a:r>
            <a:r>
              <a:rPr sz="4400" spc="420" dirty="0"/>
              <a:t> </a:t>
            </a:r>
            <a:r>
              <a:rPr sz="4400" spc="375" dirty="0"/>
              <a:t>Construction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46710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11987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728470"/>
            <a:ext cx="8540115" cy="37160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Instead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marking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whether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state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 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accepting,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remember </a:t>
            </a:r>
            <a:r>
              <a:rPr sz="3200" i="1" spc="204" dirty="0">
                <a:solidFill>
                  <a:srgbClr val="3B3B3B"/>
                </a:solidFill>
                <a:latin typeface="Georgia"/>
                <a:cs typeface="Georgia"/>
              </a:rPr>
              <a:t>which </a:t>
            </a:r>
            <a:r>
              <a:rPr sz="3200" i="1" spc="235" dirty="0">
                <a:solidFill>
                  <a:srgbClr val="3B3B3B"/>
                </a:solidFill>
                <a:latin typeface="Georgia"/>
                <a:cs typeface="Georgia"/>
              </a:rPr>
              <a:t>token </a:t>
            </a:r>
            <a:r>
              <a:rPr sz="3200" i="1" spc="190" dirty="0">
                <a:solidFill>
                  <a:srgbClr val="3B3B3B"/>
                </a:solidFill>
                <a:latin typeface="Georgia"/>
                <a:cs typeface="Georgia"/>
              </a:rPr>
              <a:t>type </a:t>
            </a:r>
            <a:r>
              <a:rPr sz="3200" spc="160" dirty="0">
                <a:solidFill>
                  <a:srgbClr val="3B3B3B"/>
                </a:solidFill>
                <a:latin typeface="Cambria"/>
                <a:cs typeface="Cambria"/>
              </a:rPr>
              <a:t>it  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matches.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Break </a:t>
            </a:r>
            <a:r>
              <a:rPr sz="3200" spc="229" dirty="0">
                <a:solidFill>
                  <a:srgbClr val="3B3B3B"/>
                </a:solidFill>
                <a:latin typeface="Cambria"/>
                <a:cs typeface="Cambria"/>
              </a:rPr>
              <a:t>ties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with</a:t>
            </a:r>
            <a:r>
              <a:rPr sz="3200" spc="3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priorities.</a:t>
            </a:r>
            <a:endParaRPr sz="3200">
              <a:latin typeface="Cambria"/>
              <a:cs typeface="Cambria"/>
            </a:endParaRPr>
          </a:p>
          <a:p>
            <a:pPr marL="12700" marR="387350">
              <a:lnSpc>
                <a:spcPts val="3729"/>
              </a:lnSpc>
              <a:spcBef>
                <a:spcPts val="1525"/>
              </a:spcBef>
            </a:pP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When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using </a:t>
            </a:r>
            <a:r>
              <a:rPr sz="3200" spc="325" dirty="0">
                <a:solidFill>
                  <a:srgbClr val="3B3B3B"/>
                </a:solidFill>
                <a:latin typeface="Cambria"/>
                <a:cs typeface="Cambria"/>
              </a:rPr>
              <a:t>DFA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as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scanner, consider 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DFA </a:t>
            </a:r>
            <a:r>
              <a:rPr sz="3200" spc="325" dirty="0">
                <a:solidFill>
                  <a:srgbClr val="3B3B3B"/>
                </a:solidFill>
                <a:latin typeface="Cambria"/>
                <a:cs typeface="Cambria"/>
              </a:rPr>
              <a:t>“stuck” </a:t>
            </a:r>
            <a:r>
              <a:rPr sz="3200" spc="170" dirty="0">
                <a:solidFill>
                  <a:srgbClr val="3B3B3B"/>
                </a:solidFill>
                <a:latin typeface="Cambria"/>
                <a:cs typeface="Cambria"/>
              </a:rPr>
              <a:t>if </a:t>
            </a:r>
            <a:r>
              <a:rPr sz="3200" spc="165" dirty="0">
                <a:solidFill>
                  <a:srgbClr val="3B3B3B"/>
                </a:solidFill>
                <a:latin typeface="Cambria"/>
                <a:cs typeface="Cambria"/>
              </a:rPr>
              <a:t>it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enters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state 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corresponding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the empty</a:t>
            </a:r>
            <a:r>
              <a:rPr sz="3200" spc="4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set.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079" y="554990"/>
            <a:ext cx="6510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0" dirty="0"/>
              <a:t>Performance</a:t>
            </a:r>
            <a:r>
              <a:rPr sz="4400" spc="385" dirty="0"/>
              <a:t> </a:t>
            </a:r>
            <a:r>
              <a:rPr sz="4400" spc="445" dirty="0"/>
              <a:t>Concerns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8470"/>
            <a:ext cx="7640955" cy="164083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NFA-to-DFA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construction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introduce </a:t>
            </a:r>
            <a:r>
              <a:rPr sz="3200" i="1" spc="170" dirty="0">
                <a:solidFill>
                  <a:srgbClr val="3B3B3B"/>
                </a:solidFill>
                <a:latin typeface="Georgia"/>
                <a:cs typeface="Georgia"/>
              </a:rPr>
              <a:t>exponentially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many</a:t>
            </a:r>
            <a:r>
              <a:rPr sz="32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states.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spc="204" dirty="0">
                <a:solidFill>
                  <a:srgbClr val="3B3B3B"/>
                </a:solidFill>
                <a:latin typeface="Cambria"/>
                <a:cs typeface="Cambria"/>
              </a:rPr>
              <a:t>Time/memory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tradeoff: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36322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41884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089" y="3382009"/>
            <a:ext cx="7249795" cy="1137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400"/>
              </a:lnSpc>
              <a:spcBef>
                <a:spcPts val="95"/>
              </a:spcBef>
            </a:pPr>
            <a:r>
              <a:rPr sz="2800" spc="220" dirty="0">
                <a:solidFill>
                  <a:srgbClr val="3B3B3B"/>
                </a:solidFill>
                <a:latin typeface="Cambria"/>
                <a:cs typeface="Cambria"/>
              </a:rPr>
              <a:t>Low-memory </a:t>
            </a:r>
            <a:r>
              <a:rPr sz="2800" spc="335" dirty="0">
                <a:solidFill>
                  <a:srgbClr val="3B3B3B"/>
                </a:solidFill>
                <a:latin typeface="Cambria"/>
                <a:cs typeface="Cambria"/>
              </a:rPr>
              <a:t>NFA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has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higher </a:t>
            </a:r>
            <a:r>
              <a:rPr sz="2800" spc="270" dirty="0">
                <a:solidFill>
                  <a:srgbClr val="3B3B3B"/>
                </a:solidFill>
                <a:latin typeface="Cambria"/>
                <a:cs typeface="Cambria"/>
              </a:rPr>
              <a:t>scan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time. 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High-memory </a:t>
            </a:r>
            <a:r>
              <a:rPr sz="2800" spc="290" dirty="0">
                <a:solidFill>
                  <a:srgbClr val="3B3B3B"/>
                </a:solidFill>
                <a:latin typeface="Cambria"/>
                <a:cs typeface="Cambria"/>
              </a:rPr>
              <a:t>DFA </a:t>
            </a:r>
            <a:r>
              <a:rPr sz="2800" spc="260" dirty="0">
                <a:solidFill>
                  <a:srgbClr val="3B3B3B"/>
                </a:solidFill>
                <a:latin typeface="Cambria"/>
                <a:cs typeface="Cambria"/>
              </a:rPr>
              <a:t>has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lower </a:t>
            </a:r>
            <a:r>
              <a:rPr sz="2800" spc="270" dirty="0">
                <a:solidFill>
                  <a:srgbClr val="3B3B3B"/>
                </a:solidFill>
                <a:latin typeface="Cambria"/>
                <a:cs typeface="Cambria"/>
              </a:rPr>
              <a:t>scan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time.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0" y="47599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289" y="4622800"/>
            <a:ext cx="8405495" cy="9880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3740"/>
              </a:lnSpc>
              <a:spcBef>
                <a:spcPts val="305"/>
              </a:spcBef>
            </a:pP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Could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use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29" dirty="0">
                <a:solidFill>
                  <a:srgbClr val="3B3B3B"/>
                </a:solidFill>
                <a:latin typeface="Cambria"/>
                <a:cs typeface="Cambria"/>
              </a:rPr>
              <a:t>hybrid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approach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by 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simplifying </a:t>
            </a:r>
            <a:r>
              <a:rPr sz="3200" spc="385" dirty="0">
                <a:solidFill>
                  <a:srgbClr val="3B3B3B"/>
                </a:solidFill>
                <a:latin typeface="Cambria"/>
                <a:cs typeface="Cambria"/>
              </a:rPr>
              <a:t>NFA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before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generating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code.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30" y="3154679"/>
            <a:ext cx="8505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2375" algn="l"/>
              </a:tabLst>
            </a:pPr>
            <a:r>
              <a:rPr sz="4400" spc="280" dirty="0"/>
              <a:t>Real-World</a:t>
            </a:r>
            <a:r>
              <a:rPr sz="4400" spc="440" dirty="0"/>
              <a:t> </a:t>
            </a:r>
            <a:r>
              <a:rPr sz="4400" spc="450" dirty="0"/>
              <a:t>Scanning:	</a:t>
            </a:r>
            <a:r>
              <a:rPr sz="4400" b="1" spc="470" dirty="0">
                <a:solidFill>
                  <a:srgbClr val="0000FF"/>
                </a:solidFill>
                <a:latin typeface="Trebuchet MS"/>
                <a:cs typeface="Trebuchet MS"/>
              </a:rPr>
              <a:t>Python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0540" y="55290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5070" y="6391909"/>
            <a:ext cx="301244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while (ip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r>
              <a:rPr sz="2800" b="1" spc="-9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z)</a:t>
            </a:r>
            <a:endParaRPr sz="2800">
              <a:latin typeface="Courier New"/>
              <a:cs typeface="Courier New"/>
            </a:endParaRPr>
          </a:p>
          <a:p>
            <a:pPr marL="865505">
              <a:lnSpc>
                <a:spcPts val="3265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54864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z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9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9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5200" y="3657600"/>
            <a:ext cx="6858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296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4343400"/>
            <a:ext cx="13716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9200" y="4343400"/>
            <a:ext cx="13716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29600" y="4343400"/>
            <a:ext cx="13716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43400" y="457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3400" y="457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45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91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597400" y="467359"/>
            <a:ext cx="8636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Courier New"/>
                <a:cs typeface="Courier New"/>
              </a:rPr>
              <a:t>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436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360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49059" y="1381759"/>
            <a:ext cx="3606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43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3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32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32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320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48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32479" y="1381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002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02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2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1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7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57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9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18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854200" y="2402839"/>
            <a:ext cx="863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364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Ident  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57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57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576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292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911600" y="2396489"/>
            <a:ext cx="863600" cy="9525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Ident</a:t>
            </a:r>
            <a:endParaRPr sz="22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200" b="1" spc="-5" dirty="0">
                <a:solidFill>
                  <a:srgbClr val="3B3B3B"/>
                </a:solidFill>
                <a:latin typeface="Lucida Sans Typewriter"/>
                <a:cs typeface="Lucida Sans Typewriter"/>
              </a:rPr>
              <a:t>z</a:t>
            </a:r>
            <a:endParaRPr sz="2200">
              <a:latin typeface="Lucida Sans Typewriter"/>
              <a:cs typeface="Lucida Sans Typewriter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3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3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436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152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197600" y="2402839"/>
            <a:ext cx="863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364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Ident  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77590" y="914400"/>
            <a:ext cx="1451610" cy="415290"/>
          </a:xfrm>
          <a:custGeom>
            <a:avLst/>
            <a:gdLst/>
            <a:ahLst/>
            <a:cxnLst/>
            <a:rect l="l" t="t" r="r" b="b"/>
            <a:pathLst>
              <a:path w="1451610" h="415290">
                <a:moveTo>
                  <a:pt x="1451610" y="0"/>
                </a:moveTo>
                <a:lnTo>
                  <a:pt x="0" y="41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0" y="1275080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40">
                <a:moveTo>
                  <a:pt x="140970" y="0"/>
                </a:moveTo>
                <a:lnTo>
                  <a:pt x="0" y="96520"/>
                </a:lnTo>
                <a:lnTo>
                  <a:pt x="170179" y="104140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29200" y="914400"/>
            <a:ext cx="1451610" cy="415290"/>
          </a:xfrm>
          <a:custGeom>
            <a:avLst/>
            <a:gdLst/>
            <a:ahLst/>
            <a:cxnLst/>
            <a:rect l="l" t="t" r="r" b="b"/>
            <a:pathLst>
              <a:path w="1451610" h="415290">
                <a:moveTo>
                  <a:pt x="0" y="0"/>
                </a:moveTo>
                <a:lnTo>
                  <a:pt x="1451610" y="41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9220" y="1275080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40">
                <a:moveTo>
                  <a:pt x="29209" y="0"/>
                </a:moveTo>
                <a:lnTo>
                  <a:pt x="0" y="104140"/>
                </a:lnTo>
                <a:lnTo>
                  <a:pt x="170179" y="9652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19350" y="1828800"/>
            <a:ext cx="1009650" cy="605790"/>
          </a:xfrm>
          <a:custGeom>
            <a:avLst/>
            <a:gdLst/>
            <a:ahLst/>
            <a:cxnLst/>
            <a:rect l="l" t="t" r="r" b="b"/>
            <a:pathLst>
              <a:path w="1009650" h="605789">
                <a:moveTo>
                  <a:pt x="1009650" y="0"/>
                </a:moveTo>
                <a:lnTo>
                  <a:pt x="0" y="6057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6000" y="2385060"/>
            <a:ext cx="166370" cy="129539"/>
          </a:xfrm>
          <a:custGeom>
            <a:avLst/>
            <a:gdLst/>
            <a:ahLst/>
            <a:cxnLst/>
            <a:rect l="l" t="t" r="r" b="b"/>
            <a:pathLst>
              <a:path w="166369" h="129539">
                <a:moveTo>
                  <a:pt x="111760" y="0"/>
                </a:moveTo>
                <a:lnTo>
                  <a:pt x="0" y="129539"/>
                </a:lnTo>
                <a:lnTo>
                  <a:pt x="166369" y="92710"/>
                </a:lnTo>
                <a:lnTo>
                  <a:pt x="111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29000" y="1828800"/>
            <a:ext cx="789940" cy="593090"/>
          </a:xfrm>
          <a:custGeom>
            <a:avLst/>
            <a:gdLst/>
            <a:ahLst/>
            <a:cxnLst/>
            <a:rect l="l" t="t" r="r" b="b"/>
            <a:pathLst>
              <a:path w="789939" h="593089">
                <a:moveTo>
                  <a:pt x="0" y="0"/>
                </a:moveTo>
                <a:lnTo>
                  <a:pt x="789939" y="593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80840" y="2373629"/>
            <a:ext cx="162560" cy="140970"/>
          </a:xfrm>
          <a:custGeom>
            <a:avLst/>
            <a:gdLst/>
            <a:ahLst/>
            <a:cxnLst/>
            <a:rect l="l" t="t" r="r" b="b"/>
            <a:pathLst>
              <a:path w="162560" h="140969">
                <a:moveTo>
                  <a:pt x="64770" y="0"/>
                </a:moveTo>
                <a:lnTo>
                  <a:pt x="0" y="86360"/>
                </a:lnTo>
                <a:lnTo>
                  <a:pt x="162560" y="140970"/>
                </a:lnTo>
                <a:lnTo>
                  <a:pt x="6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29400" y="1828800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74790" y="2352039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19" y="554990"/>
            <a:ext cx="8682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0" dirty="0"/>
              <a:t>What </a:t>
            </a:r>
            <a:r>
              <a:rPr sz="4400" spc="305" dirty="0"/>
              <a:t>Tokens </a:t>
            </a:r>
            <a:r>
              <a:rPr sz="4400" spc="400" dirty="0"/>
              <a:t>are </a:t>
            </a:r>
            <a:r>
              <a:rPr sz="4400" spc="425" dirty="0"/>
              <a:t>Useful</a:t>
            </a:r>
            <a:r>
              <a:rPr sz="4400" spc="555" dirty="0"/>
              <a:t> </a:t>
            </a:r>
            <a:r>
              <a:rPr sz="4400" spc="495" dirty="0"/>
              <a:t>Here?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20469" y="1734820"/>
            <a:ext cx="7553325" cy="1170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05180" marR="5080" indent="-792480">
              <a:lnSpc>
                <a:spcPts val="2950"/>
              </a:lnSpc>
              <a:spcBef>
                <a:spcPts val="34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for (int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=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0;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&lt;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myArray[5]; ++k)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{ 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cout &lt;&lt;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k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&lt;&lt;</a:t>
            </a:r>
            <a:r>
              <a:rPr sz="2600" b="1" spc="-3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endl;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880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1970" y="2903220"/>
            <a:ext cx="594360" cy="15455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ts val="2950"/>
              </a:lnSpc>
              <a:spcBef>
                <a:spcPts val="340"/>
              </a:spcBef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for  int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ts val="2795"/>
              </a:lnSpc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&lt;&lt;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ts val="3035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=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1970" y="4401820"/>
            <a:ext cx="198755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035"/>
              </a:lnSpc>
              <a:spcBef>
                <a:spcPts val="100"/>
              </a:spcBef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ts val="3035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5333" y="2903220"/>
            <a:ext cx="224154" cy="22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35"/>
              </a:lnSpc>
              <a:spcBef>
                <a:spcPts val="100"/>
              </a:spcBef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950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}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950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  <a:p>
            <a:pPr marL="12700" marR="5080">
              <a:lnSpc>
                <a:spcPts val="2950"/>
              </a:lnSpc>
              <a:spcBef>
                <a:spcPts val="155"/>
              </a:spcBef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&lt;  [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ts val="2880"/>
              </a:lnSpc>
            </a:pPr>
            <a:r>
              <a:rPr sz="2600" b="1" dirty="0">
                <a:solidFill>
                  <a:srgbClr val="0000FF"/>
                </a:solidFill>
                <a:latin typeface="Courier New"/>
                <a:cs typeface="Courier New"/>
              </a:rPr>
              <a:t>]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9270" y="5151120"/>
            <a:ext cx="2997200" cy="154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++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ourier New"/>
              <a:cs typeface="Courier New"/>
            </a:endParaRPr>
          </a:p>
          <a:p>
            <a:pPr marL="12700" marR="5080">
              <a:lnSpc>
                <a:spcPts val="2950"/>
              </a:lnSpc>
            </a:pPr>
            <a:r>
              <a:rPr sz="2600" b="1" spc="-5" dirty="0">
                <a:solidFill>
                  <a:srgbClr val="0000FF"/>
                </a:solidFill>
                <a:latin typeface="Courier New"/>
                <a:cs typeface="Courier New"/>
              </a:rPr>
              <a:t>Identifier  IntegerConstant</a:t>
            </a:r>
            <a:endParaRPr sz="2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554990"/>
            <a:ext cx="403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5" dirty="0"/>
              <a:t>Python</a:t>
            </a:r>
            <a:r>
              <a:rPr sz="4400" spc="365" dirty="0"/>
              <a:t> </a:t>
            </a:r>
            <a:r>
              <a:rPr sz="4400" spc="380" dirty="0"/>
              <a:t>Blocks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576070"/>
            <a:ext cx="6687184" cy="12255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200" spc="335" dirty="0">
                <a:solidFill>
                  <a:srgbClr val="3B3B3B"/>
                </a:solidFill>
                <a:latin typeface="Cambria"/>
                <a:cs typeface="Cambria"/>
              </a:rPr>
              <a:t>Scoping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handled </a:t>
            </a:r>
            <a:r>
              <a:rPr sz="3200" spc="240" dirty="0">
                <a:solidFill>
                  <a:srgbClr val="3B3B3B"/>
                </a:solidFill>
                <a:latin typeface="Cambria"/>
                <a:cs typeface="Cambria"/>
              </a:rPr>
              <a:t>by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whitespace:</a:t>
            </a:r>
            <a:endParaRPr sz="3200">
              <a:latin typeface="Cambria"/>
              <a:cs typeface="Cambria"/>
            </a:endParaRPr>
          </a:p>
          <a:p>
            <a:pPr marL="444500">
              <a:lnSpc>
                <a:spcPct val="100000"/>
              </a:lnSpc>
              <a:spcBef>
                <a:spcPts val="1050"/>
              </a:spcBef>
            </a:pPr>
            <a:r>
              <a:rPr sz="2800" spc="-5" dirty="0">
                <a:solidFill>
                  <a:srgbClr val="3B3B3B"/>
                </a:solidFill>
                <a:latin typeface="Courier New"/>
                <a:cs typeface="Courier New"/>
              </a:rPr>
              <a:t>if </a:t>
            </a:r>
            <a:r>
              <a:rPr sz="2800" dirty="0">
                <a:solidFill>
                  <a:srgbClr val="3B3B3B"/>
                </a:solidFill>
                <a:latin typeface="Courier New"/>
                <a:cs typeface="Courier New"/>
              </a:rPr>
              <a:t>w </a:t>
            </a:r>
            <a:r>
              <a:rPr sz="2800" spc="-5" dirty="0">
                <a:solidFill>
                  <a:srgbClr val="3B3B3B"/>
                </a:solidFill>
                <a:latin typeface="Courier New"/>
                <a:cs typeface="Courier New"/>
              </a:rPr>
              <a:t>==</a:t>
            </a:r>
            <a:r>
              <a:rPr sz="2800" spc="-2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3B3B3B"/>
                </a:solidFill>
                <a:latin typeface="Courier New"/>
                <a:cs typeface="Courier New"/>
              </a:rPr>
              <a:t>z: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36039" y="2969126"/>
          <a:ext cx="1983738" cy="2588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230"/>
                <a:gridCol w="426719"/>
                <a:gridCol w="351789"/>
              </a:tblGrid>
              <a:tr h="474464">
                <a:tc>
                  <a:txBody>
                    <a:bodyPr/>
                    <a:lstStyle/>
                    <a:p>
                      <a:pPr marR="98425" algn="r">
                        <a:lnSpc>
                          <a:spcPts val="2890"/>
                        </a:lnSpc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0"/>
                        </a:lnSpc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90"/>
                        </a:lnSpc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46100">
                <a:tc>
                  <a:txBody>
                    <a:bodyPr/>
                    <a:lstStyle/>
                    <a:p>
                      <a:pPr marR="984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065" marB="0"/>
                </a:tc>
              </a:tr>
              <a:tr h="546734"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else: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6735">
                <a:tc>
                  <a:txBody>
                    <a:bodyPr/>
                    <a:lstStyle/>
                    <a:p>
                      <a:pPr marR="984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700" marB="0"/>
                </a:tc>
              </a:tr>
              <a:tr h="474464"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g =</a:t>
                      </a:r>
                      <a:r>
                        <a:rPr sz="2800" spc="-1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8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99440" y="579755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5660390"/>
            <a:ext cx="7912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What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does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3200" spc="325" dirty="0">
                <a:solidFill>
                  <a:srgbClr val="3B3B3B"/>
                </a:solidFill>
                <a:latin typeface="Cambria"/>
                <a:cs typeface="Cambria"/>
              </a:rPr>
              <a:t>mean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3200" spc="45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scanner?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239" y="554990"/>
            <a:ext cx="5473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90" dirty="0"/>
              <a:t>Whitespace</a:t>
            </a:r>
            <a:r>
              <a:rPr sz="4400" spc="400" dirty="0"/>
              <a:t> </a:t>
            </a:r>
            <a:r>
              <a:rPr sz="4400" spc="305" dirty="0"/>
              <a:t>Tokens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9280" y="185801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280" y="288543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280" y="348361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280" y="451357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280" y="510921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919" y="1731009"/>
            <a:ext cx="8689975" cy="45827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10160">
              <a:lnSpc>
                <a:spcPts val="3400"/>
              </a:lnSpc>
              <a:spcBef>
                <a:spcPts val="290"/>
              </a:spcBef>
            </a:pPr>
            <a:r>
              <a:rPr sz="2900" spc="290" dirty="0">
                <a:solidFill>
                  <a:srgbClr val="3B3B3B"/>
                </a:solidFill>
                <a:latin typeface="Cambria"/>
                <a:cs typeface="Cambria"/>
              </a:rPr>
              <a:t>Special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tokens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inserted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indicate </a:t>
            </a:r>
            <a:r>
              <a:rPr sz="2900" spc="310" dirty="0">
                <a:solidFill>
                  <a:srgbClr val="3B3B3B"/>
                </a:solidFill>
                <a:latin typeface="Cambria"/>
                <a:cs typeface="Cambria"/>
              </a:rPr>
              <a:t>changes </a:t>
            </a:r>
            <a:r>
              <a:rPr sz="2900" spc="185" dirty="0">
                <a:solidFill>
                  <a:srgbClr val="3B3B3B"/>
                </a:solidFill>
                <a:latin typeface="Cambria"/>
                <a:cs typeface="Cambria"/>
              </a:rPr>
              <a:t>in  </a:t>
            </a:r>
            <a:r>
              <a:rPr sz="2900" spc="220" dirty="0">
                <a:solidFill>
                  <a:srgbClr val="3B3B3B"/>
                </a:solidFill>
                <a:latin typeface="Cambria"/>
                <a:cs typeface="Cambria"/>
              </a:rPr>
              <a:t>levels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of</a:t>
            </a:r>
            <a:r>
              <a:rPr sz="2900" spc="3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indentation.</a:t>
            </a:r>
            <a:endParaRPr sz="2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900" b="1" spc="610" dirty="0">
                <a:solidFill>
                  <a:srgbClr val="0000FF"/>
                </a:solidFill>
                <a:latin typeface="Trebuchet MS"/>
                <a:cs typeface="Trebuchet MS"/>
              </a:rPr>
              <a:t>NEWLINE </a:t>
            </a:r>
            <a:r>
              <a:rPr sz="2900" spc="265" dirty="0">
                <a:solidFill>
                  <a:srgbClr val="3B3B3B"/>
                </a:solidFill>
                <a:latin typeface="Cambria"/>
                <a:cs typeface="Cambria"/>
              </a:rPr>
              <a:t>marks </a:t>
            </a:r>
            <a:r>
              <a:rPr sz="2900" spc="25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900" spc="270" dirty="0">
                <a:solidFill>
                  <a:srgbClr val="3B3B3B"/>
                </a:solidFill>
                <a:latin typeface="Cambria"/>
                <a:cs typeface="Cambria"/>
              </a:rPr>
              <a:t>end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900" spc="315" dirty="0">
                <a:solidFill>
                  <a:srgbClr val="3B3B3B"/>
                </a:solidFill>
                <a:latin typeface="Cambria"/>
                <a:cs typeface="Cambria"/>
              </a:rPr>
              <a:t>a</a:t>
            </a:r>
            <a:r>
              <a:rPr sz="2900" spc="-1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29" dirty="0">
                <a:solidFill>
                  <a:srgbClr val="3B3B3B"/>
                </a:solidFill>
                <a:latin typeface="Cambria"/>
                <a:cs typeface="Cambria"/>
              </a:rPr>
              <a:t>line.</a:t>
            </a:r>
            <a:endParaRPr sz="2900">
              <a:latin typeface="Cambria"/>
              <a:cs typeface="Cambria"/>
            </a:endParaRPr>
          </a:p>
          <a:p>
            <a:pPr marL="12700" marR="2364740">
              <a:lnSpc>
                <a:spcPts val="3400"/>
              </a:lnSpc>
              <a:spcBef>
                <a:spcPts val="1410"/>
              </a:spcBef>
            </a:pPr>
            <a:r>
              <a:rPr sz="2900" b="1" spc="600" dirty="0">
                <a:solidFill>
                  <a:srgbClr val="0000FF"/>
                </a:solidFill>
                <a:latin typeface="Trebuchet MS"/>
                <a:cs typeface="Trebuchet MS"/>
              </a:rPr>
              <a:t>INDENT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indicates </a:t>
            </a:r>
            <a:r>
              <a:rPr sz="2900" spc="28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2900" spc="260" dirty="0">
                <a:solidFill>
                  <a:srgbClr val="3B3B3B"/>
                </a:solidFill>
                <a:latin typeface="Cambria"/>
                <a:cs typeface="Cambria"/>
              </a:rPr>
              <a:t>increase</a:t>
            </a:r>
            <a:r>
              <a:rPr sz="2900" spc="-22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185" dirty="0">
                <a:solidFill>
                  <a:srgbClr val="3B3B3B"/>
                </a:solidFill>
                <a:latin typeface="Cambria"/>
                <a:cs typeface="Cambria"/>
              </a:rPr>
              <a:t>in 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indentation.</a:t>
            </a:r>
            <a:endParaRPr sz="2900">
              <a:latin typeface="Cambria"/>
              <a:cs typeface="Cambria"/>
            </a:endParaRPr>
          </a:p>
          <a:p>
            <a:pPr marL="12700" marR="24765">
              <a:lnSpc>
                <a:spcPts val="4680"/>
              </a:lnSpc>
              <a:spcBef>
                <a:spcPts val="285"/>
              </a:spcBef>
            </a:pPr>
            <a:r>
              <a:rPr sz="2900" b="1" spc="595" dirty="0">
                <a:solidFill>
                  <a:srgbClr val="0000FF"/>
                </a:solidFill>
                <a:latin typeface="Trebuchet MS"/>
                <a:cs typeface="Trebuchet MS"/>
              </a:rPr>
              <a:t>DEDENT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indicates </a:t>
            </a:r>
            <a:r>
              <a:rPr sz="2900" spc="31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900" spc="285" dirty="0">
                <a:solidFill>
                  <a:srgbClr val="3B3B3B"/>
                </a:solidFill>
                <a:latin typeface="Cambria"/>
                <a:cs typeface="Cambria"/>
              </a:rPr>
              <a:t>decrease </a:t>
            </a:r>
            <a:r>
              <a:rPr sz="2900" spc="190" dirty="0">
                <a:solidFill>
                  <a:srgbClr val="3B3B3B"/>
                </a:solidFill>
                <a:latin typeface="Cambria"/>
                <a:cs typeface="Cambria"/>
              </a:rPr>
              <a:t>in</a:t>
            </a:r>
            <a:r>
              <a:rPr sz="2900" spc="-27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indentation.  </a:t>
            </a:r>
            <a:r>
              <a:rPr sz="2900" spc="320" dirty="0">
                <a:solidFill>
                  <a:srgbClr val="3B3B3B"/>
                </a:solidFill>
                <a:latin typeface="Cambria"/>
                <a:cs typeface="Cambria"/>
              </a:rPr>
              <a:t>Note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2900" spc="405" dirty="0">
                <a:solidFill>
                  <a:srgbClr val="3B3B3B"/>
                </a:solidFill>
                <a:latin typeface="Cambria"/>
                <a:cs typeface="Cambria"/>
              </a:rPr>
              <a:t>INDENT </a:t>
            </a:r>
            <a:r>
              <a:rPr sz="2900" spc="275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900" spc="420" dirty="0">
                <a:solidFill>
                  <a:srgbClr val="3B3B3B"/>
                </a:solidFill>
                <a:latin typeface="Cambria"/>
                <a:cs typeface="Cambria"/>
              </a:rPr>
              <a:t>DEDENT</a:t>
            </a:r>
            <a:r>
              <a:rPr sz="2900" spc="17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80" dirty="0">
                <a:solidFill>
                  <a:srgbClr val="3B3B3B"/>
                </a:solidFill>
                <a:latin typeface="Cambria"/>
                <a:cs typeface="Cambria"/>
              </a:rPr>
              <a:t>encode</a:t>
            </a:r>
            <a:endParaRPr sz="2900">
              <a:latin typeface="Cambria"/>
              <a:cs typeface="Cambria"/>
            </a:endParaRPr>
          </a:p>
          <a:p>
            <a:pPr marL="12700">
              <a:lnSpc>
                <a:spcPts val="3000"/>
              </a:lnSpc>
            </a:pPr>
            <a:r>
              <a:rPr sz="2900" i="1" spc="225" dirty="0">
                <a:solidFill>
                  <a:srgbClr val="3B3B3B"/>
                </a:solidFill>
                <a:latin typeface="Georgia"/>
                <a:cs typeface="Georgia"/>
              </a:rPr>
              <a:t>change </a:t>
            </a:r>
            <a:r>
              <a:rPr sz="2900" spc="185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indentation, </a:t>
            </a:r>
            <a:r>
              <a:rPr sz="2900" spc="215" dirty="0">
                <a:solidFill>
                  <a:srgbClr val="3B3B3B"/>
                </a:solidFill>
                <a:latin typeface="Cambria"/>
                <a:cs typeface="Cambria"/>
              </a:rPr>
              <a:t>not </a:t>
            </a:r>
            <a:r>
              <a:rPr sz="2900" spc="26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900" spc="204" dirty="0">
                <a:solidFill>
                  <a:srgbClr val="3B3B3B"/>
                </a:solidFill>
                <a:latin typeface="Cambria"/>
                <a:cs typeface="Cambria"/>
              </a:rPr>
              <a:t>total </a:t>
            </a:r>
            <a:r>
              <a:rPr sz="2900" spc="265" dirty="0">
                <a:solidFill>
                  <a:srgbClr val="3B3B3B"/>
                </a:solidFill>
                <a:latin typeface="Cambria"/>
                <a:cs typeface="Cambria"/>
              </a:rPr>
              <a:t>amount</a:t>
            </a:r>
            <a:r>
              <a:rPr sz="2900" spc="6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of</a:t>
            </a:r>
            <a:endParaRPr sz="2900">
              <a:latin typeface="Cambria"/>
              <a:cs typeface="Cambria"/>
            </a:endParaRPr>
          </a:p>
          <a:p>
            <a:pPr marL="12700">
              <a:lnSpc>
                <a:spcPts val="3435"/>
              </a:lnSpc>
            </a:pP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indentation.</a:t>
            </a:r>
            <a:endParaRPr sz="2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859" y="1099820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if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w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==</a:t>
            </a:r>
            <a:r>
              <a:rPr sz="2400" spc="-10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z: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7809" y="1509008"/>
          <a:ext cx="1709418" cy="172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590"/>
                <a:gridCol w="365759"/>
                <a:gridCol w="306069"/>
              </a:tblGrid>
              <a:tr h="345995">
                <a:tc>
                  <a:txBody>
                    <a:bodyPr/>
                    <a:lstStyle/>
                    <a:p>
                      <a:pPr marR="83185" algn="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46075">
                <a:tc>
                  <a:txBody>
                    <a:bodyPr/>
                    <a:lstStyle/>
                    <a:p>
                      <a:pPr marR="83185" algn="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46075">
                <a:tc>
                  <a:txBody>
                    <a:bodyPr/>
                    <a:lstStyle/>
                    <a:p>
                      <a:pPr marR="84455" algn="r">
                        <a:lnSpc>
                          <a:spcPts val="2480"/>
                        </a:lnSpc>
                      </a:pPr>
                      <a:r>
                        <a:rPr sz="2400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else: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6075">
                <a:tc>
                  <a:txBody>
                    <a:bodyPr/>
                    <a:lstStyle/>
                    <a:p>
                      <a:pPr marR="83185" algn="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45360">
                <a:tc>
                  <a:txBody>
                    <a:bodyPr/>
                    <a:lstStyle/>
                    <a:p>
                      <a:pPr marR="83820" algn="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g =</a:t>
                      </a:r>
                      <a:r>
                        <a:rPr sz="2400" spc="-1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4300" y="134619"/>
            <a:ext cx="481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</a:t>
            </a:r>
            <a:r>
              <a:rPr sz="4400" spc="370" dirty="0"/>
              <a:t> </a:t>
            </a:r>
            <a:r>
              <a:rPr sz="4400" spc="345" dirty="0"/>
              <a:t>Python</a:t>
            </a:r>
            <a:endParaRPr sz="4400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859" y="1099820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if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w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==</a:t>
            </a:r>
            <a:r>
              <a:rPr sz="2400" spc="-10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z: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7809" y="1509008"/>
          <a:ext cx="1709418" cy="1729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/>
                <a:gridCol w="365760"/>
                <a:gridCol w="306069"/>
                <a:gridCol w="425450"/>
                <a:gridCol w="306069"/>
              </a:tblGrid>
              <a:tr h="345995">
                <a:tc gridSpan="3">
                  <a:txBody>
                    <a:bodyPr/>
                    <a:lstStyle/>
                    <a:p>
                      <a:pPr marR="23495" algn="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46075">
                <a:tc gridSpan="3">
                  <a:txBody>
                    <a:bodyPr/>
                    <a:lstStyle/>
                    <a:p>
                      <a:pPr marR="23495" algn="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46075">
                <a:tc gridSpan="3">
                  <a:txBody>
                    <a:bodyPr/>
                    <a:lstStyle/>
                    <a:p>
                      <a:pPr marL="31750">
                        <a:lnSpc>
                          <a:spcPts val="2480"/>
                        </a:lnSpc>
                      </a:pPr>
                      <a:r>
                        <a:rPr sz="2400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else: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5995">
                <a:tc gridSpan="3">
                  <a:txBody>
                    <a:bodyPr/>
                    <a:lstStyle/>
                    <a:p>
                      <a:pPr marR="23495" algn="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485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45439">
                <a:tc>
                  <a:txBody>
                    <a:bodyPr/>
                    <a:lstStyle/>
                    <a:p>
                      <a:pPr marL="31750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g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114800" y="1143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1143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0400" y="1143000"/>
            <a:ext cx="168783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60"/>
              </a:spcBef>
              <a:tabLst>
                <a:tab pos="1067435" algn="l"/>
              </a:tabLst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f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4800" y="1600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1600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75479" y="1610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w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1143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2200" y="1143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57800" y="1143000"/>
            <a:ext cx="168783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  <a:tabLst>
                <a:tab pos="106743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2200" y="1600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1600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32880" y="1610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15200" y="1143000"/>
            <a:ext cx="4572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1000" y="1143000"/>
            <a:ext cx="16002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NEWLINE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04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04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68370" y="2319020"/>
            <a:ext cx="1062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INDENT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92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2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2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89879" y="2753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22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22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80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80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80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80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18680" y="2753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010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010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70170" y="2319020"/>
            <a:ext cx="4279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715" algn="l"/>
                <a:tab pos="1840864" algn="l"/>
                <a:tab pos="2994025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292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292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89879" y="3896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722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580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18680" y="3896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d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3429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0" y="3429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0170" y="3462020"/>
            <a:ext cx="4279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715" algn="l"/>
                <a:tab pos="1840864" algn="l"/>
                <a:tab pos="2994025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00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0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415029" y="4605020"/>
            <a:ext cx="1170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0292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92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436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436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01590" y="4605020"/>
            <a:ext cx="1122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	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2004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04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468370" y="5519420"/>
            <a:ext cx="1062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INDENT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292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292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292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292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389879" y="5953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172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72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80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580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580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580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218680" y="5953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f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0010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010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170170" y="5519420"/>
            <a:ext cx="4279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715" algn="l"/>
                <a:tab pos="1840864" algn="l"/>
                <a:tab pos="2994025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2004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004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92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292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92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92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72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72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580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580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0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580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010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010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xfrm>
            <a:off x="2654300" y="134619"/>
            <a:ext cx="481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</a:t>
            </a:r>
            <a:r>
              <a:rPr sz="4400" spc="370" dirty="0"/>
              <a:t> </a:t>
            </a:r>
            <a:r>
              <a:rPr sz="4400" spc="345" dirty="0"/>
              <a:t>Python</a:t>
            </a:r>
            <a:endParaRPr sz="4400"/>
          </a:p>
        </p:txBody>
      </p:sp>
      <p:sp>
        <p:nvSpPr>
          <p:cNvPr id="92" name="object 92"/>
          <p:cNvSpPr/>
          <p:nvPr/>
        </p:nvSpPr>
        <p:spPr>
          <a:xfrm>
            <a:off x="6629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29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780530" y="4605020"/>
            <a:ext cx="1297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15029" y="6688886"/>
            <a:ext cx="117030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70170" y="6688886"/>
            <a:ext cx="63246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g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306820" y="6688886"/>
            <a:ext cx="18859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998969" y="6688886"/>
            <a:ext cx="63246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h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152130" y="6688886"/>
            <a:ext cx="129730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859" y="1099820"/>
            <a:ext cx="2220595" cy="246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if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w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== z:</a:t>
            </a:r>
            <a:r>
              <a:rPr sz="2400" spc="-9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371475">
              <a:lnSpc>
                <a:spcPts val="2730"/>
              </a:lnSpc>
              <a:spcBef>
                <a:spcPts val="135"/>
              </a:spcBef>
            </a:pP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a =</a:t>
            </a:r>
            <a:r>
              <a:rPr sz="2400" spc="-11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 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c =</a:t>
            </a:r>
            <a:r>
              <a:rPr sz="2400" spc="-11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580"/>
              </a:lnSpc>
            </a:pP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}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else</a:t>
            </a:r>
            <a:r>
              <a:rPr sz="2400" spc="-4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725"/>
              </a:lnSpc>
            </a:pP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e =</a:t>
            </a:r>
            <a:r>
              <a:rPr sz="2400" spc="-6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f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800"/>
              </a:lnSpc>
            </a:pP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g =</a:t>
            </a:r>
            <a:r>
              <a:rPr sz="2400" spc="-3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h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1143000"/>
            <a:ext cx="6858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if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0" y="1143000"/>
            <a:ext cx="9144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800" y="1600200"/>
            <a:ext cx="914400" cy="4572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w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1143000"/>
            <a:ext cx="6858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==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2200" y="1143000"/>
            <a:ext cx="9144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2200" y="1600200"/>
            <a:ext cx="914400" cy="4572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5200" y="1143000"/>
            <a:ext cx="4572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1000" y="1143000"/>
            <a:ext cx="16002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NEWLINE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04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8370" y="2319020"/>
            <a:ext cx="1062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INDENT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92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70170" y="2319020"/>
            <a:ext cx="632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292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89879" y="2753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722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22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0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80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0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70170" y="3462020"/>
            <a:ext cx="632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292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292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89879" y="3896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722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722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80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80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580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80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06820" y="2219960"/>
            <a:ext cx="3142615" cy="203708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704215" algn="l"/>
                <a:tab pos="185737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  <a:p>
            <a:pPr marL="923925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70421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ident</a:t>
            </a:r>
            <a:endParaRPr sz="2200">
              <a:latin typeface="Arial"/>
              <a:cs typeface="Arial"/>
            </a:endParaRPr>
          </a:p>
          <a:p>
            <a:pPr marL="923925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d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001000" y="3429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1000" y="3429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152130" y="3462020"/>
            <a:ext cx="1297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00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00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415029" y="4605020"/>
            <a:ext cx="1170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292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292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36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36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101590" y="4605020"/>
            <a:ext cx="1122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	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004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004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468370" y="5519420"/>
            <a:ext cx="1062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INDENT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292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292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292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292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389879" y="5953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72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72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80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80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580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580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218680" y="5953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f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0010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010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170170" y="5519420"/>
            <a:ext cx="4279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715" algn="l"/>
                <a:tab pos="1840864" algn="l"/>
                <a:tab pos="2994025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2004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004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92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92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92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92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72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72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80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80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80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580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010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010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654300" y="134619"/>
            <a:ext cx="481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</a:t>
            </a:r>
            <a:r>
              <a:rPr sz="4400" spc="370" dirty="0"/>
              <a:t> </a:t>
            </a:r>
            <a:r>
              <a:rPr sz="4400" spc="345" dirty="0"/>
              <a:t>Python</a:t>
            </a:r>
            <a:endParaRPr sz="4400"/>
          </a:p>
        </p:txBody>
      </p:sp>
      <p:sp>
        <p:nvSpPr>
          <p:cNvPr id="85" name="object 85"/>
          <p:cNvSpPr/>
          <p:nvPr/>
        </p:nvSpPr>
        <p:spPr>
          <a:xfrm>
            <a:off x="6629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29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780530" y="4605020"/>
            <a:ext cx="1297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15029" y="6688886"/>
            <a:ext cx="117030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70170" y="6688886"/>
            <a:ext cx="63246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g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306820" y="6688886"/>
            <a:ext cx="18859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998969" y="6688886"/>
            <a:ext cx="63246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h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52130" y="6688886"/>
            <a:ext cx="129730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859" y="1099820"/>
            <a:ext cx="2220595" cy="246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if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w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== z:</a:t>
            </a:r>
            <a:r>
              <a:rPr sz="2400" spc="-9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371475">
              <a:lnSpc>
                <a:spcPts val="2730"/>
              </a:lnSpc>
              <a:spcBef>
                <a:spcPts val="135"/>
              </a:spcBef>
            </a:pP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a =</a:t>
            </a:r>
            <a:r>
              <a:rPr sz="2400" spc="-11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 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c =</a:t>
            </a:r>
            <a:r>
              <a:rPr sz="2400" spc="-11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580"/>
              </a:lnSpc>
            </a:pP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} </a:t>
            </a:r>
            <a:r>
              <a:rPr sz="2400" spc="-5" dirty="0">
                <a:solidFill>
                  <a:srgbClr val="3B3B3B"/>
                </a:solidFill>
                <a:latin typeface="Courier New"/>
                <a:cs typeface="Courier New"/>
              </a:rPr>
              <a:t>else</a:t>
            </a:r>
            <a:r>
              <a:rPr sz="2400" spc="-4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725"/>
              </a:lnSpc>
            </a:pP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e =</a:t>
            </a:r>
            <a:r>
              <a:rPr sz="2400" spc="-6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f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800"/>
              </a:lnSpc>
            </a:pP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g =</a:t>
            </a:r>
            <a:r>
              <a:rPr sz="2400" spc="-3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B3B"/>
                </a:solidFill>
                <a:latin typeface="Courier New"/>
                <a:cs typeface="Courier New"/>
              </a:rPr>
              <a:t>h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1143000"/>
            <a:ext cx="6858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if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0" y="1143000"/>
            <a:ext cx="9144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800" y="1600200"/>
            <a:ext cx="914400" cy="4572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w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1143000"/>
            <a:ext cx="6858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==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2200" y="1143000"/>
            <a:ext cx="9144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ident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2200" y="1600200"/>
            <a:ext cx="914400" cy="4572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5200" y="1143000"/>
            <a:ext cx="457200" cy="4572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04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04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40809" y="2319020"/>
            <a:ext cx="1187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{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92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89879" y="2753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722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22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0" y="2286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0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8000" y="2743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10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1000" y="2286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749030" y="2319020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292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70170" y="3462020"/>
            <a:ext cx="632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292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92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89879" y="38963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c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722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2200" y="342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80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8000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80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58000" y="38862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70170" y="2219960"/>
            <a:ext cx="2461260" cy="203708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80"/>
              </a:spcBef>
              <a:tabLst>
                <a:tab pos="1136015" algn="l"/>
                <a:tab pos="1828164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marL="2060575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b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tabLst>
                <a:tab pos="69151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marL="2060575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d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01000" y="3429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01000" y="3429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749030" y="3462020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200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0400" y="45720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940809" y="4605020"/>
            <a:ext cx="1187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}</a:t>
            </a:r>
            <a:endParaRPr sz="2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292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92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36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3600" y="4572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01590" y="4605020"/>
            <a:ext cx="1122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	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0292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292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292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2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389879" y="5953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172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22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580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58000" y="5486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170170" y="5519420"/>
            <a:ext cx="2461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715" algn="l"/>
                <a:tab pos="1840864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	=	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8580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8000" y="5943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218680" y="5953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f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010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010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749030" y="5519420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2004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04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292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292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292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92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72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72200" y="662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80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58000" y="66294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580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8000" y="70866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010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01000" y="6629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2654300" y="134619"/>
            <a:ext cx="481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</a:t>
            </a:r>
            <a:r>
              <a:rPr sz="4400" spc="370" dirty="0"/>
              <a:t> </a:t>
            </a:r>
            <a:r>
              <a:rPr sz="4400" spc="345" dirty="0"/>
              <a:t>Python</a:t>
            </a:r>
            <a:endParaRPr sz="4400"/>
          </a:p>
        </p:txBody>
      </p:sp>
      <p:sp>
        <p:nvSpPr>
          <p:cNvPr id="82" name="object 82"/>
          <p:cNvSpPr/>
          <p:nvPr/>
        </p:nvSpPr>
        <p:spPr>
          <a:xfrm>
            <a:off x="32004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600200" y="0"/>
                </a:moveTo>
                <a:lnTo>
                  <a:pt x="0" y="0"/>
                </a:lnTo>
                <a:lnTo>
                  <a:pt x="0" y="457200"/>
                </a:lnTo>
                <a:lnTo>
                  <a:pt x="160020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00400" y="5486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8001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600200" y="0"/>
                </a:lnTo>
                <a:lnTo>
                  <a:pt x="1600200" y="457200"/>
                </a:lnTo>
                <a:lnTo>
                  <a:pt x="8001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940809" y="5519420"/>
            <a:ext cx="1187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{</a:t>
            </a:r>
            <a:endParaRPr sz="2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940809" y="6688886"/>
            <a:ext cx="11874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}</a:t>
            </a:r>
            <a:endParaRPr sz="2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70170" y="6688886"/>
            <a:ext cx="63246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g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306820" y="6688886"/>
            <a:ext cx="18859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98969" y="6688886"/>
            <a:ext cx="63246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h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749030" y="6688886"/>
            <a:ext cx="10350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269" y="554990"/>
            <a:ext cx="8291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5" dirty="0"/>
              <a:t>Where </a:t>
            </a:r>
            <a:r>
              <a:rPr sz="4400" spc="290" dirty="0"/>
              <a:t>to</a:t>
            </a:r>
            <a:r>
              <a:rPr sz="4400" spc="380" dirty="0"/>
              <a:t> </a:t>
            </a:r>
            <a:r>
              <a:rPr sz="4400" spc="515" dirty="0"/>
              <a:t>INDENT/DEDENT?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5309" y="1840230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309" y="2717800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309" y="3595369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039" y="1734820"/>
            <a:ext cx="7683500" cy="21590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07645">
              <a:lnSpc>
                <a:spcPts val="2900"/>
              </a:lnSpc>
              <a:spcBef>
                <a:spcPts val="270"/>
              </a:spcBef>
            </a:pPr>
            <a:r>
              <a:rPr sz="2500" spc="260" dirty="0">
                <a:solidFill>
                  <a:srgbClr val="3B3B3B"/>
                </a:solidFill>
                <a:latin typeface="Cambria"/>
                <a:cs typeface="Cambria"/>
              </a:rPr>
              <a:t>Scanner </a:t>
            </a:r>
            <a:r>
              <a:rPr sz="2500" spc="195" dirty="0">
                <a:solidFill>
                  <a:srgbClr val="3B3B3B"/>
                </a:solidFill>
                <a:latin typeface="Cambria"/>
                <a:cs typeface="Cambria"/>
              </a:rPr>
              <a:t>maintains </a:t>
            </a:r>
            <a:r>
              <a:rPr sz="2500" spc="26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500" spc="220" dirty="0">
                <a:solidFill>
                  <a:srgbClr val="3B3B3B"/>
                </a:solidFill>
                <a:latin typeface="Cambria"/>
                <a:cs typeface="Cambria"/>
              </a:rPr>
              <a:t>stack </a:t>
            </a:r>
            <a:r>
              <a:rPr sz="2500" spc="16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500" spc="170" dirty="0">
                <a:solidFill>
                  <a:srgbClr val="3B3B3B"/>
                </a:solidFill>
                <a:latin typeface="Cambria"/>
                <a:cs typeface="Cambria"/>
              </a:rPr>
              <a:t>line </a:t>
            </a:r>
            <a:r>
              <a:rPr sz="2500" spc="185" dirty="0">
                <a:solidFill>
                  <a:srgbClr val="3B3B3B"/>
                </a:solidFill>
                <a:latin typeface="Cambria"/>
                <a:cs typeface="Cambria"/>
              </a:rPr>
              <a:t>indentations  </a:t>
            </a:r>
            <a:r>
              <a:rPr sz="2500" spc="220" dirty="0">
                <a:solidFill>
                  <a:srgbClr val="3B3B3B"/>
                </a:solidFill>
                <a:latin typeface="Cambria"/>
                <a:cs typeface="Cambria"/>
              </a:rPr>
              <a:t>keeping </a:t>
            </a:r>
            <a:r>
              <a:rPr sz="2500" spc="210" dirty="0">
                <a:solidFill>
                  <a:srgbClr val="3B3B3B"/>
                </a:solidFill>
                <a:latin typeface="Cambria"/>
                <a:cs typeface="Cambria"/>
              </a:rPr>
              <a:t>track </a:t>
            </a:r>
            <a:r>
              <a:rPr sz="2500" spc="165" dirty="0">
                <a:solidFill>
                  <a:srgbClr val="3B3B3B"/>
                </a:solidFill>
                <a:latin typeface="Cambria"/>
                <a:cs typeface="Cambria"/>
              </a:rPr>
              <a:t>of all </a:t>
            </a:r>
            <a:r>
              <a:rPr sz="2500" spc="195" dirty="0">
                <a:solidFill>
                  <a:srgbClr val="3B3B3B"/>
                </a:solidFill>
                <a:latin typeface="Cambria"/>
                <a:cs typeface="Cambria"/>
              </a:rPr>
              <a:t>indented </a:t>
            </a:r>
            <a:r>
              <a:rPr sz="2500" spc="204" dirty="0">
                <a:solidFill>
                  <a:srgbClr val="3B3B3B"/>
                </a:solidFill>
                <a:latin typeface="Cambria"/>
                <a:cs typeface="Cambria"/>
              </a:rPr>
              <a:t>contexts </a:t>
            </a:r>
            <a:r>
              <a:rPr sz="2500" spc="185" dirty="0">
                <a:solidFill>
                  <a:srgbClr val="3B3B3B"/>
                </a:solidFill>
                <a:latin typeface="Cambria"/>
                <a:cs typeface="Cambria"/>
              </a:rPr>
              <a:t>so</a:t>
            </a:r>
            <a:r>
              <a:rPr sz="2500" spc="5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00" spc="145" dirty="0">
                <a:solidFill>
                  <a:srgbClr val="3B3B3B"/>
                </a:solidFill>
                <a:latin typeface="Cambria"/>
                <a:cs typeface="Cambria"/>
              </a:rPr>
              <a:t>far.</a:t>
            </a:r>
            <a:endParaRPr sz="2500">
              <a:latin typeface="Cambria"/>
              <a:cs typeface="Cambria"/>
            </a:endParaRPr>
          </a:p>
          <a:p>
            <a:pPr marL="12700" marR="5080">
              <a:lnSpc>
                <a:spcPts val="2910"/>
              </a:lnSpc>
              <a:spcBef>
                <a:spcPts val="1090"/>
              </a:spcBef>
            </a:pPr>
            <a:r>
              <a:rPr sz="2500" spc="130" dirty="0">
                <a:solidFill>
                  <a:srgbClr val="3B3B3B"/>
                </a:solidFill>
                <a:latin typeface="Cambria"/>
                <a:cs typeface="Cambria"/>
              </a:rPr>
              <a:t>Initially, </a:t>
            </a:r>
            <a:r>
              <a:rPr sz="2500" spc="170" dirty="0">
                <a:solidFill>
                  <a:srgbClr val="3B3B3B"/>
                </a:solidFill>
                <a:latin typeface="Cambria"/>
                <a:cs typeface="Cambria"/>
              </a:rPr>
              <a:t>this </a:t>
            </a:r>
            <a:r>
              <a:rPr sz="2500" spc="220" dirty="0">
                <a:solidFill>
                  <a:srgbClr val="3B3B3B"/>
                </a:solidFill>
                <a:latin typeface="Cambria"/>
                <a:cs typeface="Cambria"/>
              </a:rPr>
              <a:t>stack </a:t>
            </a:r>
            <a:r>
              <a:rPr sz="2500" spc="200" dirty="0">
                <a:solidFill>
                  <a:srgbClr val="3B3B3B"/>
                </a:solidFill>
                <a:latin typeface="Cambria"/>
                <a:cs typeface="Cambria"/>
              </a:rPr>
              <a:t>contains </a:t>
            </a:r>
            <a:r>
              <a:rPr sz="2500" spc="235" dirty="0">
                <a:solidFill>
                  <a:srgbClr val="3B3B3B"/>
                </a:solidFill>
                <a:latin typeface="Cambria"/>
                <a:cs typeface="Cambria"/>
              </a:rPr>
              <a:t>0, </a:t>
            </a:r>
            <a:r>
              <a:rPr sz="2500" spc="210" dirty="0">
                <a:solidFill>
                  <a:srgbClr val="3B3B3B"/>
                </a:solidFill>
                <a:latin typeface="Cambria"/>
                <a:cs typeface="Cambria"/>
              </a:rPr>
              <a:t>since </a:t>
            </a:r>
            <a:r>
              <a:rPr sz="2500" spc="145" dirty="0">
                <a:solidFill>
                  <a:srgbClr val="3B3B3B"/>
                </a:solidFill>
                <a:latin typeface="Cambria"/>
                <a:cs typeface="Cambria"/>
              </a:rPr>
              <a:t>initially </a:t>
            </a:r>
            <a:r>
              <a:rPr sz="2500" spc="210" dirty="0">
                <a:solidFill>
                  <a:srgbClr val="3B3B3B"/>
                </a:solidFill>
                <a:latin typeface="Cambria"/>
                <a:cs typeface="Cambria"/>
              </a:rPr>
              <a:t>the  </a:t>
            </a:r>
            <a:r>
              <a:rPr sz="2500" spc="204" dirty="0">
                <a:solidFill>
                  <a:srgbClr val="3B3B3B"/>
                </a:solidFill>
                <a:latin typeface="Cambria"/>
                <a:cs typeface="Cambria"/>
              </a:rPr>
              <a:t>contents </a:t>
            </a:r>
            <a:r>
              <a:rPr sz="2500" spc="16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500" spc="20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500" spc="160" dirty="0">
                <a:solidFill>
                  <a:srgbClr val="3B3B3B"/>
                </a:solidFill>
                <a:latin typeface="Cambria"/>
                <a:cs typeface="Cambria"/>
              </a:rPr>
              <a:t>file </a:t>
            </a:r>
            <a:r>
              <a:rPr sz="2500" spc="185" dirty="0">
                <a:solidFill>
                  <a:srgbClr val="3B3B3B"/>
                </a:solidFill>
                <a:latin typeface="Cambria"/>
                <a:cs typeface="Cambria"/>
              </a:rPr>
              <a:t>aren't</a:t>
            </a:r>
            <a:r>
              <a:rPr sz="2500" spc="46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00" spc="204" dirty="0">
                <a:solidFill>
                  <a:srgbClr val="3B3B3B"/>
                </a:solidFill>
                <a:latin typeface="Cambria"/>
                <a:cs typeface="Cambria"/>
              </a:rPr>
              <a:t>indented.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500" spc="310" dirty="0">
                <a:solidFill>
                  <a:srgbClr val="3B3B3B"/>
                </a:solidFill>
                <a:latin typeface="Cambria"/>
                <a:cs typeface="Cambria"/>
              </a:rPr>
              <a:t>On </a:t>
            </a:r>
            <a:r>
              <a:rPr sz="2500" spc="260" dirty="0">
                <a:solidFill>
                  <a:srgbClr val="3B3B3B"/>
                </a:solidFill>
                <a:latin typeface="Cambria"/>
                <a:cs typeface="Cambria"/>
              </a:rPr>
              <a:t>a</a:t>
            </a:r>
            <a:r>
              <a:rPr sz="2500" spc="16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00" spc="190" dirty="0">
                <a:solidFill>
                  <a:srgbClr val="3B3B3B"/>
                </a:solidFill>
                <a:latin typeface="Cambria"/>
                <a:cs typeface="Cambria"/>
              </a:rPr>
              <a:t>newline: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30" y="4093210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204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30" y="4528820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204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589" y="3898391"/>
            <a:ext cx="7323455" cy="894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600"/>
              </a:lnSpc>
              <a:spcBef>
                <a:spcPts val="90"/>
              </a:spcBef>
            </a:pPr>
            <a:r>
              <a:rPr sz="2150" spc="300" dirty="0">
                <a:solidFill>
                  <a:srgbClr val="3B3B3B"/>
                </a:solidFill>
                <a:latin typeface="Cambria"/>
                <a:cs typeface="Cambria"/>
              </a:rPr>
              <a:t>See </a:t>
            </a:r>
            <a:r>
              <a:rPr sz="2150" spc="195" dirty="0">
                <a:solidFill>
                  <a:srgbClr val="3B3B3B"/>
                </a:solidFill>
                <a:latin typeface="Cambria"/>
                <a:cs typeface="Cambria"/>
              </a:rPr>
              <a:t>how </a:t>
            </a:r>
            <a:r>
              <a:rPr sz="2150" spc="245" dirty="0">
                <a:solidFill>
                  <a:srgbClr val="3B3B3B"/>
                </a:solidFill>
                <a:latin typeface="Cambria"/>
                <a:cs typeface="Cambria"/>
              </a:rPr>
              <a:t>much </a:t>
            </a:r>
            <a:r>
              <a:rPr sz="2150" spc="204" dirty="0">
                <a:solidFill>
                  <a:srgbClr val="3B3B3B"/>
                </a:solidFill>
                <a:latin typeface="Cambria"/>
                <a:cs typeface="Cambria"/>
              </a:rPr>
              <a:t>whitespace </a:t>
            </a:r>
            <a:r>
              <a:rPr sz="2150" spc="14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150" spc="195" dirty="0">
                <a:solidFill>
                  <a:srgbClr val="3B3B3B"/>
                </a:solidFill>
                <a:latin typeface="Cambria"/>
                <a:cs typeface="Cambria"/>
              </a:rPr>
              <a:t>at the </a:t>
            </a:r>
            <a:r>
              <a:rPr sz="2150" spc="175" dirty="0">
                <a:solidFill>
                  <a:srgbClr val="3B3B3B"/>
                </a:solidFill>
                <a:latin typeface="Cambria"/>
                <a:cs typeface="Cambria"/>
              </a:rPr>
              <a:t>start </a:t>
            </a:r>
            <a:r>
              <a:rPr sz="2150" spc="16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150" spc="20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150" spc="180" dirty="0">
                <a:solidFill>
                  <a:srgbClr val="3B3B3B"/>
                </a:solidFill>
                <a:latin typeface="Cambria"/>
                <a:cs typeface="Cambria"/>
              </a:rPr>
              <a:t>line.  </a:t>
            </a:r>
            <a:r>
              <a:rPr sz="2150" spc="160" dirty="0">
                <a:solidFill>
                  <a:srgbClr val="3B3B3B"/>
                </a:solidFill>
                <a:latin typeface="Cambria"/>
                <a:cs typeface="Cambria"/>
              </a:rPr>
              <a:t>If this </a:t>
            </a:r>
            <a:r>
              <a:rPr sz="2150" spc="190" dirty="0">
                <a:solidFill>
                  <a:srgbClr val="3B3B3B"/>
                </a:solidFill>
                <a:latin typeface="Cambria"/>
                <a:cs typeface="Cambria"/>
              </a:rPr>
              <a:t>value </a:t>
            </a:r>
            <a:r>
              <a:rPr sz="2150" spc="225" dirty="0">
                <a:solidFill>
                  <a:srgbClr val="3B3B3B"/>
                </a:solidFill>
                <a:latin typeface="Cambria"/>
                <a:cs typeface="Cambria"/>
              </a:rPr>
              <a:t>exceeds </a:t>
            </a:r>
            <a:r>
              <a:rPr sz="2150" spc="19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150" spc="170" dirty="0">
                <a:solidFill>
                  <a:srgbClr val="3B3B3B"/>
                </a:solidFill>
                <a:latin typeface="Cambria"/>
                <a:cs typeface="Cambria"/>
              </a:rPr>
              <a:t>top </a:t>
            </a:r>
            <a:r>
              <a:rPr sz="2150" spc="16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150" spc="195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215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150" spc="200" dirty="0">
                <a:solidFill>
                  <a:srgbClr val="3B3B3B"/>
                </a:solidFill>
                <a:latin typeface="Cambria"/>
                <a:cs typeface="Cambria"/>
              </a:rPr>
              <a:t>stack: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619" y="4904740"/>
            <a:ext cx="123825" cy="599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75" dirty="0">
                <a:solidFill>
                  <a:srgbClr val="3B3B3B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400" spc="75" dirty="0">
                <a:solidFill>
                  <a:srgbClr val="3B3B3B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2410" y="4798567"/>
            <a:ext cx="3658235" cy="746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899"/>
              </a:lnSpc>
              <a:spcBef>
                <a:spcPts val="95"/>
              </a:spcBef>
            </a:pPr>
            <a:r>
              <a:rPr sz="1850" spc="180" dirty="0">
                <a:solidFill>
                  <a:srgbClr val="3B3B3B"/>
                </a:solidFill>
                <a:latin typeface="Cambria"/>
                <a:cs typeface="Cambria"/>
              </a:rPr>
              <a:t>Push </a:t>
            </a:r>
            <a:r>
              <a:rPr sz="1850" spc="16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1850" spc="160" dirty="0">
                <a:solidFill>
                  <a:srgbClr val="3B3B3B"/>
                </a:solidFill>
                <a:latin typeface="Cambria"/>
                <a:cs typeface="Cambria"/>
              </a:rPr>
              <a:t>value </a:t>
            </a:r>
            <a:r>
              <a:rPr sz="1850" spc="145" dirty="0">
                <a:solidFill>
                  <a:srgbClr val="3B3B3B"/>
                </a:solidFill>
                <a:latin typeface="Cambria"/>
                <a:cs typeface="Cambria"/>
              </a:rPr>
              <a:t>onto </a:t>
            </a:r>
            <a:r>
              <a:rPr sz="1850" spc="16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1850" spc="180" dirty="0">
                <a:solidFill>
                  <a:srgbClr val="3B3B3B"/>
                </a:solidFill>
                <a:latin typeface="Cambria"/>
                <a:cs typeface="Cambria"/>
              </a:rPr>
              <a:t>stack.  Emit </a:t>
            </a:r>
            <a:r>
              <a:rPr sz="1850" spc="18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1850" spc="270" dirty="0">
                <a:solidFill>
                  <a:srgbClr val="3B3B3B"/>
                </a:solidFill>
                <a:latin typeface="Cambria"/>
                <a:cs typeface="Cambria"/>
              </a:rPr>
              <a:t>INDENT</a:t>
            </a:r>
            <a:r>
              <a:rPr sz="1850" spc="1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850" spc="165" dirty="0">
                <a:solidFill>
                  <a:srgbClr val="3B3B3B"/>
                </a:solidFill>
                <a:latin typeface="Cambria"/>
                <a:cs typeface="Cambria"/>
              </a:rPr>
              <a:t>token.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30" y="5687060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204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4589" y="5594350"/>
            <a:ext cx="835914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210" dirty="0">
                <a:solidFill>
                  <a:srgbClr val="3B3B3B"/>
                </a:solidFill>
                <a:latin typeface="Cambria"/>
                <a:cs typeface="Cambria"/>
              </a:rPr>
              <a:t>Otherwise, </a:t>
            </a:r>
            <a:r>
              <a:rPr sz="2150" spc="170" dirty="0">
                <a:solidFill>
                  <a:srgbClr val="3B3B3B"/>
                </a:solidFill>
                <a:latin typeface="Cambria"/>
                <a:cs typeface="Cambria"/>
              </a:rPr>
              <a:t>while </a:t>
            </a:r>
            <a:r>
              <a:rPr sz="2150" spc="20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150" spc="190" dirty="0">
                <a:solidFill>
                  <a:srgbClr val="3B3B3B"/>
                </a:solidFill>
                <a:latin typeface="Cambria"/>
                <a:cs typeface="Cambria"/>
              </a:rPr>
              <a:t>value </a:t>
            </a:r>
            <a:r>
              <a:rPr sz="2150" spc="14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150" spc="180" dirty="0">
                <a:solidFill>
                  <a:srgbClr val="3B3B3B"/>
                </a:solidFill>
                <a:latin typeface="Cambria"/>
                <a:cs typeface="Cambria"/>
              </a:rPr>
              <a:t>less </a:t>
            </a:r>
            <a:r>
              <a:rPr sz="2150" spc="204" dirty="0">
                <a:solidFill>
                  <a:srgbClr val="3B3B3B"/>
                </a:solidFill>
                <a:latin typeface="Cambria"/>
                <a:cs typeface="Cambria"/>
              </a:rPr>
              <a:t>than </a:t>
            </a:r>
            <a:r>
              <a:rPr sz="2150" spc="19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150" spc="170" dirty="0">
                <a:solidFill>
                  <a:srgbClr val="3B3B3B"/>
                </a:solidFill>
                <a:latin typeface="Cambria"/>
                <a:cs typeface="Cambria"/>
              </a:rPr>
              <a:t>top </a:t>
            </a:r>
            <a:r>
              <a:rPr sz="2150" spc="165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150" spc="195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2150" spc="6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150" spc="200" dirty="0">
                <a:solidFill>
                  <a:srgbClr val="3B3B3B"/>
                </a:solidFill>
                <a:latin typeface="Cambria"/>
                <a:cs typeface="Cambria"/>
              </a:rPr>
              <a:t>stack: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7619" y="6064250"/>
            <a:ext cx="123825" cy="599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75" dirty="0">
                <a:solidFill>
                  <a:srgbClr val="3B3B3B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400" spc="75" dirty="0">
                <a:solidFill>
                  <a:srgbClr val="3B3B3B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2410" y="5955538"/>
            <a:ext cx="2811780" cy="7493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50" spc="145" dirty="0">
                <a:solidFill>
                  <a:srgbClr val="3B3B3B"/>
                </a:solidFill>
                <a:latin typeface="Cambria"/>
                <a:cs typeface="Cambria"/>
              </a:rPr>
              <a:t>Pop </a:t>
            </a:r>
            <a:r>
              <a:rPr sz="1850" spc="170" dirty="0">
                <a:solidFill>
                  <a:srgbClr val="3B3B3B"/>
                </a:solidFill>
                <a:latin typeface="Cambria"/>
                <a:cs typeface="Cambria"/>
              </a:rPr>
              <a:t>the</a:t>
            </a:r>
            <a:r>
              <a:rPr sz="1850" spc="2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850" spc="180" dirty="0">
                <a:solidFill>
                  <a:srgbClr val="3B3B3B"/>
                </a:solidFill>
                <a:latin typeface="Cambria"/>
                <a:cs typeface="Cambria"/>
              </a:rPr>
              <a:t>stack.</a:t>
            </a:r>
            <a:endParaRPr sz="1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50" spc="180" dirty="0">
                <a:solidFill>
                  <a:srgbClr val="3B3B3B"/>
                </a:solidFill>
                <a:latin typeface="Cambria"/>
                <a:cs typeface="Cambria"/>
              </a:rPr>
              <a:t>Emit </a:t>
            </a:r>
            <a:r>
              <a:rPr sz="1850" spc="21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1850" spc="275" dirty="0">
                <a:solidFill>
                  <a:srgbClr val="3B3B3B"/>
                </a:solidFill>
                <a:latin typeface="Cambria"/>
                <a:cs typeface="Cambria"/>
              </a:rPr>
              <a:t>DEDENT</a:t>
            </a:r>
            <a:r>
              <a:rPr sz="1850" spc="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850" spc="165" dirty="0">
                <a:solidFill>
                  <a:srgbClr val="3B3B3B"/>
                </a:solidFill>
                <a:latin typeface="Cambria"/>
                <a:cs typeface="Cambria"/>
              </a:rPr>
              <a:t>token.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3009" y="7098030"/>
            <a:ext cx="624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Source:</a:t>
            </a:r>
            <a:r>
              <a:rPr sz="1800" spc="1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C4713"/>
                </a:solidFill>
                <a:latin typeface="Arial"/>
                <a:cs typeface="Arial"/>
                <a:hlinkClick r:id="rId2"/>
              </a:rPr>
              <a:t>http://docs.python.org/reference/lexical_analysis.html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650" y="554990"/>
            <a:ext cx="6782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55" dirty="0"/>
              <a:t>Interesting</a:t>
            </a:r>
            <a:r>
              <a:rPr sz="4400" spc="390" dirty="0"/>
              <a:t> </a:t>
            </a:r>
            <a:r>
              <a:rPr sz="4400" spc="370" dirty="0"/>
              <a:t>Observation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240" dirty="0"/>
              <a:t>Normally, </a:t>
            </a:r>
            <a:r>
              <a:rPr spc="280" dirty="0"/>
              <a:t>more </a:t>
            </a:r>
            <a:r>
              <a:rPr spc="245" dirty="0"/>
              <a:t>text on </a:t>
            </a:r>
            <a:r>
              <a:rPr spc="345" dirty="0"/>
              <a:t>a </a:t>
            </a:r>
            <a:r>
              <a:rPr spc="220" dirty="0"/>
              <a:t>line </a:t>
            </a:r>
            <a:r>
              <a:rPr spc="254" dirty="0"/>
              <a:t>translates  </a:t>
            </a:r>
            <a:r>
              <a:rPr spc="204" dirty="0"/>
              <a:t>into </a:t>
            </a:r>
            <a:r>
              <a:rPr spc="280" dirty="0"/>
              <a:t>more</a:t>
            </a:r>
            <a:r>
              <a:rPr spc="415" dirty="0"/>
              <a:t> </a:t>
            </a:r>
            <a:r>
              <a:rPr spc="270" dirty="0"/>
              <a:t>tokens.</a:t>
            </a:r>
          </a:p>
          <a:p>
            <a:pPr marL="443865" marR="225425">
              <a:lnSpc>
                <a:spcPts val="3729"/>
              </a:lnSpc>
              <a:spcBef>
                <a:spcPts val="1420"/>
              </a:spcBef>
            </a:pPr>
            <a:r>
              <a:rPr spc="220" dirty="0"/>
              <a:t>With </a:t>
            </a:r>
            <a:r>
              <a:rPr spc="375" dirty="0"/>
              <a:t>DEDENT, </a:t>
            </a:r>
            <a:r>
              <a:rPr i="1" spc="250" dirty="0">
                <a:latin typeface="Georgia"/>
                <a:cs typeface="Georgia"/>
              </a:rPr>
              <a:t>less </a:t>
            </a:r>
            <a:r>
              <a:rPr spc="250" dirty="0"/>
              <a:t>text </a:t>
            </a:r>
            <a:r>
              <a:rPr spc="245" dirty="0"/>
              <a:t>on </a:t>
            </a:r>
            <a:r>
              <a:rPr spc="345" dirty="0"/>
              <a:t>a </a:t>
            </a:r>
            <a:r>
              <a:rPr spc="220" dirty="0"/>
              <a:t>line </a:t>
            </a:r>
            <a:r>
              <a:rPr spc="245" dirty="0"/>
              <a:t>often  </a:t>
            </a:r>
            <a:r>
              <a:rPr spc="315" dirty="0"/>
              <a:t>means </a:t>
            </a:r>
            <a:r>
              <a:rPr spc="280" dirty="0"/>
              <a:t>more</a:t>
            </a:r>
            <a:r>
              <a:rPr spc="310" dirty="0"/>
              <a:t> </a:t>
            </a:r>
            <a:r>
              <a:rPr spc="250" dirty="0"/>
              <a:t>tokens:</a:t>
            </a:r>
          </a:p>
          <a:p>
            <a:pPr marR="3656329" algn="ctr">
              <a:lnSpc>
                <a:spcPts val="2800"/>
              </a:lnSpc>
              <a:spcBef>
                <a:spcPts val="315"/>
              </a:spcBef>
            </a:pPr>
            <a:r>
              <a:rPr sz="2400" spc="-5" dirty="0">
                <a:latin typeface="Courier New"/>
                <a:cs typeface="Courier New"/>
              </a:rPr>
              <a:t>if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i="1" spc="-5" dirty="0">
                <a:latin typeface="Courier New"/>
                <a:cs typeface="Courier New"/>
              </a:rPr>
              <a:t>cond1</a:t>
            </a:r>
            <a:r>
              <a:rPr sz="2400" spc="-5" dirty="0">
                <a:latin typeface="Courier New"/>
                <a:cs typeface="Courier New"/>
              </a:rPr>
              <a:t>:</a:t>
            </a:r>
            <a:endParaRPr sz="2400">
              <a:latin typeface="Courier New"/>
              <a:cs typeface="Courier New"/>
            </a:endParaRPr>
          </a:p>
          <a:p>
            <a:pPr marR="2193290" algn="ctr">
              <a:lnSpc>
                <a:spcPts val="2725"/>
              </a:lnSpc>
            </a:pPr>
            <a:r>
              <a:rPr sz="2400" spc="-5" dirty="0">
                <a:latin typeface="Courier New"/>
                <a:cs typeface="Courier New"/>
              </a:rPr>
              <a:t>if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i="1" spc="-5" dirty="0">
                <a:latin typeface="Courier New"/>
                <a:cs typeface="Courier New"/>
              </a:rPr>
              <a:t>cond2</a:t>
            </a:r>
            <a:r>
              <a:rPr sz="2400" spc="-5" dirty="0">
                <a:latin typeface="Courier New"/>
                <a:cs typeface="Courier New"/>
              </a:rPr>
              <a:t>:</a:t>
            </a:r>
            <a:endParaRPr sz="2400">
              <a:latin typeface="Courier New"/>
              <a:cs typeface="Courier New"/>
            </a:endParaRPr>
          </a:p>
          <a:p>
            <a:pPr marR="730250" algn="ctr">
              <a:lnSpc>
                <a:spcPts val="2725"/>
              </a:lnSpc>
            </a:pPr>
            <a:r>
              <a:rPr sz="2400" spc="-5" dirty="0">
                <a:latin typeface="Courier New"/>
                <a:cs typeface="Courier New"/>
              </a:rPr>
              <a:t>if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i="1" spc="-5" dirty="0">
                <a:latin typeface="Courier New"/>
                <a:cs typeface="Courier New"/>
              </a:rPr>
              <a:t>cond3</a:t>
            </a:r>
            <a:r>
              <a:rPr sz="2400" spc="-5" dirty="0">
                <a:latin typeface="Courier New"/>
                <a:cs typeface="Courier New"/>
              </a:rPr>
              <a:t>:</a:t>
            </a:r>
            <a:endParaRPr sz="2400">
              <a:latin typeface="Courier New"/>
              <a:cs typeface="Courier New"/>
            </a:endParaRPr>
          </a:p>
          <a:p>
            <a:pPr marL="702945" algn="ctr">
              <a:lnSpc>
                <a:spcPts val="2720"/>
              </a:lnSpc>
            </a:pPr>
            <a:r>
              <a:rPr sz="2400" spc="-5" dirty="0">
                <a:latin typeface="Courier New"/>
                <a:cs typeface="Courier New"/>
              </a:rPr>
              <a:t>if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i="1" spc="-5" dirty="0">
                <a:latin typeface="Courier New"/>
                <a:cs typeface="Courier New"/>
              </a:rPr>
              <a:t>cond4</a:t>
            </a:r>
            <a:r>
              <a:rPr sz="2400" spc="-5" dirty="0">
                <a:latin typeface="Courier New"/>
                <a:cs typeface="Courier New"/>
              </a:rPr>
              <a:t>:</a:t>
            </a:r>
            <a:endParaRPr sz="2400">
              <a:latin typeface="Courier New"/>
              <a:cs typeface="Courier New"/>
            </a:endParaRPr>
          </a:p>
          <a:p>
            <a:pPr marL="2165985" algn="ctr">
              <a:lnSpc>
                <a:spcPts val="2725"/>
              </a:lnSpc>
            </a:pPr>
            <a:r>
              <a:rPr sz="2400" spc="-5" dirty="0">
                <a:latin typeface="Courier New"/>
                <a:cs typeface="Courier New"/>
              </a:rPr>
              <a:t>if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i="1" spc="-5" dirty="0">
                <a:latin typeface="Courier New"/>
                <a:cs typeface="Courier New"/>
              </a:rPr>
              <a:t>cond5</a:t>
            </a:r>
            <a:r>
              <a:rPr sz="2400" spc="-5" dirty="0">
                <a:latin typeface="Courier New"/>
                <a:cs typeface="Courier New"/>
              </a:rPr>
              <a:t>:</a:t>
            </a:r>
            <a:endParaRPr sz="2400">
              <a:latin typeface="Courier New"/>
              <a:cs typeface="Courier New"/>
            </a:endParaRPr>
          </a:p>
          <a:p>
            <a:pPr marL="3811904" algn="ctr">
              <a:lnSpc>
                <a:spcPts val="2725"/>
              </a:lnSpc>
            </a:pPr>
            <a:r>
              <a:rPr sz="2400" spc="-5" dirty="0">
                <a:latin typeface="Courier New"/>
                <a:cs typeface="Courier New"/>
              </a:rPr>
              <a:t>s</a:t>
            </a:r>
            <a:r>
              <a:rPr sz="2400" i="1" spc="-5" dirty="0">
                <a:latin typeface="Courier New"/>
                <a:cs typeface="Courier New"/>
              </a:rPr>
              <a:t>tatement1</a:t>
            </a:r>
            <a:endParaRPr sz="2400">
              <a:latin typeface="Courier New"/>
              <a:cs typeface="Courier New"/>
            </a:endParaRPr>
          </a:p>
          <a:p>
            <a:pPr marR="3473450" algn="ctr">
              <a:lnSpc>
                <a:spcPts val="2800"/>
              </a:lnSpc>
            </a:pPr>
            <a:r>
              <a:rPr sz="2400" i="1" spc="-5" dirty="0">
                <a:latin typeface="Courier New"/>
                <a:cs typeface="Courier New"/>
              </a:rPr>
              <a:t>statement2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759" y="554990"/>
            <a:ext cx="2743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825" dirty="0"/>
              <a:t>S</a:t>
            </a:r>
            <a:r>
              <a:rPr sz="4400" spc="440" dirty="0"/>
              <a:t>um</a:t>
            </a:r>
            <a:r>
              <a:rPr sz="4400" spc="535" dirty="0"/>
              <a:t>m</a:t>
            </a:r>
            <a:r>
              <a:rPr sz="4400" spc="470" dirty="0"/>
              <a:t>a</a:t>
            </a:r>
            <a:r>
              <a:rPr sz="4400" spc="275" dirty="0"/>
              <a:t>r</a:t>
            </a:r>
            <a:r>
              <a:rPr sz="4400" spc="265" dirty="0"/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9280" y="185928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280" y="289051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280" y="392049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280" y="495046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280" y="597915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919" y="1733550"/>
            <a:ext cx="8538210" cy="5018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10"/>
              </a:spcBef>
              <a:tabLst>
                <a:tab pos="7012305" algn="l"/>
              </a:tabLst>
            </a:pPr>
            <a:r>
              <a:rPr sz="2900" spc="265" dirty="0">
                <a:solidFill>
                  <a:srgbClr val="3B3B3B"/>
                </a:solidFill>
                <a:latin typeface="Cambria"/>
                <a:cs typeface="Cambria"/>
              </a:rPr>
              <a:t>Lexical </a:t>
            </a:r>
            <a:r>
              <a:rPr sz="2900" spc="229" dirty="0">
                <a:solidFill>
                  <a:srgbClr val="3B3B3B"/>
                </a:solidFill>
                <a:latin typeface="Cambria"/>
                <a:cs typeface="Cambria"/>
              </a:rPr>
              <a:t>analysis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splits </a:t>
            </a:r>
            <a:r>
              <a:rPr sz="2900" spc="220" dirty="0">
                <a:solidFill>
                  <a:srgbClr val="3B3B3B"/>
                </a:solidFill>
                <a:latin typeface="Cambria"/>
                <a:cs typeface="Cambria"/>
              </a:rPr>
              <a:t>input</a:t>
            </a:r>
            <a:r>
              <a:rPr sz="2900" spc="46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29" dirty="0">
                <a:solidFill>
                  <a:srgbClr val="3B3B3B"/>
                </a:solidFill>
                <a:latin typeface="Cambria"/>
                <a:cs typeface="Cambria"/>
              </a:rPr>
              <a:t>text</a:t>
            </a:r>
            <a:r>
              <a:rPr sz="2900" spc="2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190" dirty="0">
                <a:solidFill>
                  <a:srgbClr val="3B3B3B"/>
                </a:solidFill>
                <a:latin typeface="Cambria"/>
                <a:cs typeface="Cambria"/>
              </a:rPr>
              <a:t>into	</a:t>
            </a:r>
            <a:r>
              <a:rPr sz="2900" b="1" spc="315" dirty="0">
                <a:solidFill>
                  <a:srgbClr val="0000FF"/>
                </a:solidFill>
                <a:latin typeface="Trebuchet MS"/>
                <a:cs typeface="Trebuchet MS"/>
              </a:rPr>
              <a:t>tokens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ts val="3454"/>
              </a:lnSpc>
            </a:pPr>
            <a:r>
              <a:rPr sz="2900" spc="245" dirty="0">
                <a:solidFill>
                  <a:srgbClr val="3B3B3B"/>
                </a:solidFill>
                <a:latin typeface="Cambria"/>
                <a:cs typeface="Cambria"/>
              </a:rPr>
              <a:t>holding </a:t>
            </a:r>
            <a:r>
              <a:rPr sz="2900" spc="31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900" b="1" spc="254" dirty="0">
                <a:solidFill>
                  <a:srgbClr val="0000FF"/>
                </a:solidFill>
                <a:latin typeface="Trebuchet MS"/>
                <a:cs typeface="Trebuchet MS"/>
              </a:rPr>
              <a:t>lexeme </a:t>
            </a:r>
            <a:r>
              <a:rPr sz="2900" spc="275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900" spc="285" dirty="0">
                <a:solidFill>
                  <a:srgbClr val="3B3B3B"/>
                </a:solidFill>
                <a:latin typeface="Cambria"/>
                <a:cs typeface="Cambria"/>
              </a:rPr>
              <a:t>an</a:t>
            </a:r>
            <a:r>
              <a:rPr sz="2900" spc="15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b="1" spc="270" dirty="0">
                <a:solidFill>
                  <a:srgbClr val="0000FF"/>
                </a:solidFill>
                <a:latin typeface="Trebuchet MS"/>
                <a:cs typeface="Trebuchet MS"/>
              </a:rPr>
              <a:t>attribute</a:t>
            </a:r>
            <a:r>
              <a:rPr sz="2900" spc="270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900">
              <a:latin typeface="Cambria"/>
              <a:cs typeface="Cambria"/>
            </a:endParaRPr>
          </a:p>
          <a:p>
            <a:pPr marL="12700" marR="765175">
              <a:lnSpc>
                <a:spcPts val="3420"/>
              </a:lnSpc>
              <a:spcBef>
                <a:spcPts val="1365"/>
              </a:spcBef>
            </a:pPr>
            <a:r>
              <a:rPr sz="2900" spc="305" dirty="0">
                <a:solidFill>
                  <a:srgbClr val="3B3B3B"/>
                </a:solidFill>
                <a:latin typeface="Cambria"/>
                <a:cs typeface="Cambria"/>
              </a:rPr>
              <a:t>Lexemes </a:t>
            </a:r>
            <a:r>
              <a:rPr sz="2900" spc="270" dirty="0">
                <a:solidFill>
                  <a:srgbClr val="3B3B3B"/>
                </a:solidFill>
                <a:latin typeface="Cambria"/>
                <a:cs typeface="Cambria"/>
              </a:rPr>
              <a:t>are </a:t>
            </a:r>
            <a:r>
              <a:rPr sz="2900" spc="250" dirty="0">
                <a:solidFill>
                  <a:srgbClr val="3B3B3B"/>
                </a:solidFill>
                <a:latin typeface="Cambria"/>
                <a:cs typeface="Cambria"/>
              </a:rPr>
              <a:t>sets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900" spc="229" dirty="0">
                <a:solidFill>
                  <a:srgbClr val="3B3B3B"/>
                </a:solidFill>
                <a:latin typeface="Cambria"/>
                <a:cs typeface="Cambria"/>
              </a:rPr>
              <a:t>often </a:t>
            </a:r>
            <a:r>
              <a:rPr sz="2900" spc="245" dirty="0">
                <a:solidFill>
                  <a:srgbClr val="3B3B3B"/>
                </a:solidFill>
                <a:latin typeface="Cambria"/>
                <a:cs typeface="Cambria"/>
              </a:rPr>
              <a:t>defined  </a:t>
            </a:r>
            <a:r>
              <a:rPr sz="2900" spc="204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2900" b="1" spc="330" dirty="0">
                <a:solidFill>
                  <a:srgbClr val="0000FF"/>
                </a:solidFill>
                <a:latin typeface="Trebuchet MS"/>
                <a:cs typeface="Trebuchet MS"/>
              </a:rPr>
              <a:t>regular</a:t>
            </a:r>
            <a:r>
              <a:rPr sz="2900" b="1" spc="229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900" b="1" spc="300" dirty="0">
                <a:solidFill>
                  <a:srgbClr val="0000FF"/>
                </a:solidFill>
                <a:latin typeface="Trebuchet MS"/>
                <a:cs typeface="Trebuchet MS"/>
              </a:rPr>
              <a:t>expressions</a:t>
            </a:r>
            <a:r>
              <a:rPr sz="2900" spc="300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900">
              <a:latin typeface="Cambria"/>
              <a:cs typeface="Cambria"/>
            </a:endParaRPr>
          </a:p>
          <a:p>
            <a:pPr marL="12700">
              <a:lnSpc>
                <a:spcPts val="3445"/>
              </a:lnSpc>
              <a:spcBef>
                <a:spcPts val="1105"/>
              </a:spcBef>
            </a:pPr>
            <a:r>
              <a:rPr sz="2900" spc="29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expressions </a:t>
            </a:r>
            <a:r>
              <a:rPr sz="2900" spc="31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2900" spc="29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2900" spc="250" dirty="0">
                <a:solidFill>
                  <a:srgbClr val="3B3B3B"/>
                </a:solidFill>
                <a:latin typeface="Cambria"/>
                <a:cs typeface="Cambria"/>
              </a:rPr>
              <a:t>converted</a:t>
            </a:r>
            <a:r>
              <a:rPr sz="29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endParaRPr sz="2900">
              <a:latin typeface="Cambria"/>
              <a:cs typeface="Cambria"/>
            </a:endParaRPr>
          </a:p>
          <a:p>
            <a:pPr marL="12700">
              <a:lnSpc>
                <a:spcPts val="3445"/>
              </a:lnSpc>
            </a:pPr>
            <a:r>
              <a:rPr sz="2900" b="1" spc="434" dirty="0">
                <a:solidFill>
                  <a:srgbClr val="0000FF"/>
                </a:solidFill>
                <a:latin typeface="Trebuchet MS"/>
                <a:cs typeface="Trebuchet MS"/>
              </a:rPr>
              <a:t>NFAs </a:t>
            </a:r>
            <a:r>
              <a:rPr sz="2900" spc="275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from </a:t>
            </a:r>
            <a:r>
              <a:rPr sz="2900" spc="250" dirty="0">
                <a:solidFill>
                  <a:srgbClr val="3B3B3B"/>
                </a:solidFill>
                <a:latin typeface="Cambria"/>
                <a:cs typeface="Cambria"/>
              </a:rPr>
              <a:t>there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r>
              <a:rPr sz="2900" spc="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b="1" spc="405" dirty="0">
                <a:solidFill>
                  <a:srgbClr val="0000FF"/>
                </a:solidFill>
                <a:latin typeface="Trebuchet MS"/>
                <a:cs typeface="Trebuchet MS"/>
              </a:rPr>
              <a:t>DFAs</a:t>
            </a:r>
            <a:r>
              <a:rPr sz="2900" spc="40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900">
              <a:latin typeface="Cambria"/>
              <a:cs typeface="Cambria"/>
            </a:endParaRPr>
          </a:p>
          <a:p>
            <a:pPr marL="12700" marR="5080">
              <a:lnSpc>
                <a:spcPts val="3400"/>
              </a:lnSpc>
              <a:spcBef>
                <a:spcPts val="1410"/>
              </a:spcBef>
            </a:pPr>
            <a:r>
              <a:rPr sz="2900" b="1" spc="395" dirty="0">
                <a:solidFill>
                  <a:srgbClr val="0000FF"/>
                </a:solidFill>
                <a:latin typeface="Trebuchet MS"/>
                <a:cs typeface="Trebuchet MS"/>
              </a:rPr>
              <a:t>Maximal-munch </a:t>
            </a:r>
            <a:r>
              <a:rPr sz="2900" spc="265" dirty="0">
                <a:solidFill>
                  <a:srgbClr val="3B3B3B"/>
                </a:solidFill>
                <a:latin typeface="Cambria"/>
                <a:cs typeface="Cambria"/>
              </a:rPr>
              <a:t>using </a:t>
            </a:r>
            <a:r>
              <a:rPr sz="2900" spc="28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2900" spc="254" dirty="0">
                <a:solidFill>
                  <a:srgbClr val="3B3B3B"/>
                </a:solidFill>
                <a:latin typeface="Cambria"/>
                <a:cs typeface="Cambria"/>
              </a:rPr>
              <a:t>automaton</a:t>
            </a:r>
            <a:r>
              <a:rPr sz="2900" spc="-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15" dirty="0">
                <a:solidFill>
                  <a:srgbClr val="3B3B3B"/>
                </a:solidFill>
                <a:latin typeface="Cambria"/>
                <a:cs typeface="Cambria"/>
              </a:rPr>
              <a:t>allows 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fast</a:t>
            </a:r>
            <a:r>
              <a:rPr sz="2900" spc="36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0" spc="285" dirty="0">
                <a:solidFill>
                  <a:srgbClr val="3B3B3B"/>
                </a:solidFill>
                <a:latin typeface="Cambria"/>
                <a:cs typeface="Cambria"/>
              </a:rPr>
              <a:t>scanning.</a:t>
            </a:r>
            <a:endParaRPr sz="2900">
              <a:latin typeface="Cambria"/>
              <a:cs typeface="Cambria"/>
            </a:endParaRPr>
          </a:p>
          <a:p>
            <a:pPr marL="12700" marR="118745">
              <a:lnSpc>
                <a:spcPts val="3400"/>
              </a:lnSpc>
              <a:spcBef>
                <a:spcPts val="1280"/>
              </a:spcBef>
            </a:pPr>
            <a:r>
              <a:rPr sz="2900" spc="325" dirty="0">
                <a:solidFill>
                  <a:srgbClr val="3B3B3B"/>
                </a:solidFill>
                <a:latin typeface="Cambria"/>
                <a:cs typeface="Cambria"/>
              </a:rPr>
              <a:t>Not </a:t>
            </a:r>
            <a:r>
              <a:rPr sz="2900" spc="200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900" spc="240" dirty="0">
                <a:solidFill>
                  <a:srgbClr val="3B3B3B"/>
                </a:solidFill>
                <a:latin typeface="Cambria"/>
                <a:cs typeface="Cambria"/>
              </a:rPr>
              <a:t>tokens </a:t>
            </a:r>
            <a:r>
              <a:rPr sz="2900" spc="300" dirty="0">
                <a:solidFill>
                  <a:srgbClr val="3B3B3B"/>
                </a:solidFill>
                <a:latin typeface="Cambria"/>
                <a:cs typeface="Cambria"/>
              </a:rPr>
              <a:t>come </a:t>
            </a:r>
            <a:r>
              <a:rPr sz="2900" spc="215" dirty="0">
                <a:solidFill>
                  <a:srgbClr val="3B3B3B"/>
                </a:solidFill>
                <a:latin typeface="Cambria"/>
                <a:cs typeface="Cambria"/>
              </a:rPr>
              <a:t>directly </a:t>
            </a:r>
            <a:r>
              <a:rPr sz="2900" spc="235" dirty="0">
                <a:solidFill>
                  <a:srgbClr val="3B3B3B"/>
                </a:solidFill>
                <a:latin typeface="Cambria"/>
                <a:cs typeface="Cambria"/>
              </a:rPr>
              <a:t>from </a:t>
            </a:r>
            <a:r>
              <a:rPr sz="2900" spc="25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900" spc="260" dirty="0">
                <a:solidFill>
                  <a:srgbClr val="3B3B3B"/>
                </a:solidFill>
                <a:latin typeface="Cambria"/>
                <a:cs typeface="Cambria"/>
              </a:rPr>
              <a:t>source  </a:t>
            </a:r>
            <a:r>
              <a:rPr sz="2900" spc="290" dirty="0">
                <a:solidFill>
                  <a:srgbClr val="3B3B3B"/>
                </a:solidFill>
                <a:latin typeface="Cambria"/>
                <a:cs typeface="Cambria"/>
              </a:rPr>
              <a:t>code.</a:t>
            </a:r>
            <a:endParaRPr sz="2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2190" y="554990"/>
            <a:ext cx="2973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84" dirty="0"/>
              <a:t>Next</a:t>
            </a:r>
            <a:r>
              <a:rPr sz="4400" spc="340" dirty="0"/>
              <a:t> </a:t>
            </a:r>
            <a:r>
              <a:rPr sz="4400" spc="365" dirty="0"/>
              <a:t>Time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7600" y="1828800"/>
          <a:ext cx="27432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Lexical</a:t>
                      </a:r>
                      <a:r>
                        <a:rPr sz="2400" spc="-14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Syntax</a:t>
                      </a:r>
                      <a:r>
                        <a:rPr sz="2400" spc="-14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Semantic</a:t>
                      </a:r>
                      <a:r>
                        <a:rPr sz="2400" spc="-16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sz="2400" spc="-2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sz="2400" spc="-2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Optimization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1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Code</a:t>
                      </a:r>
                      <a:r>
                        <a:rPr sz="2400" spc="-30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-5" dirty="0">
                          <a:solidFill>
                            <a:srgbClr val="B2B2B2"/>
                          </a:solidFill>
                          <a:latin typeface="Arial"/>
                          <a:cs typeface="Arial"/>
                        </a:rPr>
                        <a:t>Optimization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286000" y="20574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0574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6172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6172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17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16002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1286510" y="0"/>
                </a:moveTo>
                <a:lnTo>
                  <a:pt x="256540" y="0"/>
                </a:lnTo>
                <a:lnTo>
                  <a:pt x="225563" y="7401"/>
                </a:lnTo>
                <a:lnTo>
                  <a:pt x="198278" y="26828"/>
                </a:lnTo>
                <a:lnTo>
                  <a:pt x="178851" y="54113"/>
                </a:lnTo>
                <a:lnTo>
                  <a:pt x="171450" y="85089"/>
                </a:lnTo>
                <a:lnTo>
                  <a:pt x="171450" y="1200150"/>
                </a:lnTo>
                <a:lnTo>
                  <a:pt x="85090" y="1200150"/>
                </a:lnTo>
                <a:lnTo>
                  <a:pt x="54113" y="1207571"/>
                </a:lnTo>
                <a:lnTo>
                  <a:pt x="26828" y="1227137"/>
                </a:lnTo>
                <a:lnTo>
                  <a:pt x="7401" y="1254799"/>
                </a:lnTo>
                <a:lnTo>
                  <a:pt x="0" y="1286510"/>
                </a:lnTo>
                <a:lnTo>
                  <a:pt x="7401" y="1317486"/>
                </a:lnTo>
                <a:lnTo>
                  <a:pt x="26828" y="1344771"/>
                </a:lnTo>
                <a:lnTo>
                  <a:pt x="54113" y="1364198"/>
                </a:lnTo>
                <a:lnTo>
                  <a:pt x="85090" y="1371600"/>
                </a:lnTo>
                <a:lnTo>
                  <a:pt x="1115060" y="1371600"/>
                </a:lnTo>
                <a:lnTo>
                  <a:pt x="1146036" y="1364198"/>
                </a:lnTo>
                <a:lnTo>
                  <a:pt x="1173321" y="1344771"/>
                </a:lnTo>
                <a:lnTo>
                  <a:pt x="1192748" y="1317486"/>
                </a:lnTo>
                <a:lnTo>
                  <a:pt x="1200150" y="1286510"/>
                </a:lnTo>
                <a:lnTo>
                  <a:pt x="1200150" y="171450"/>
                </a:lnTo>
                <a:lnTo>
                  <a:pt x="1286510" y="171450"/>
                </a:lnTo>
                <a:lnTo>
                  <a:pt x="1317486" y="164028"/>
                </a:lnTo>
                <a:lnTo>
                  <a:pt x="1344771" y="144462"/>
                </a:lnTo>
                <a:lnTo>
                  <a:pt x="1364198" y="116800"/>
                </a:lnTo>
                <a:lnTo>
                  <a:pt x="1371600" y="85089"/>
                </a:lnTo>
                <a:lnTo>
                  <a:pt x="1364198" y="54113"/>
                </a:lnTo>
                <a:lnTo>
                  <a:pt x="1344771" y="26828"/>
                </a:lnTo>
                <a:lnTo>
                  <a:pt x="1317486" y="7401"/>
                </a:lnTo>
                <a:lnTo>
                  <a:pt x="128651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16002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85090" y="1371600"/>
                </a:moveTo>
                <a:lnTo>
                  <a:pt x="54113" y="1364198"/>
                </a:lnTo>
                <a:lnTo>
                  <a:pt x="26828" y="1344771"/>
                </a:lnTo>
                <a:lnTo>
                  <a:pt x="7401" y="1317486"/>
                </a:lnTo>
                <a:lnTo>
                  <a:pt x="0" y="1286510"/>
                </a:lnTo>
                <a:lnTo>
                  <a:pt x="7401" y="1254799"/>
                </a:lnTo>
                <a:lnTo>
                  <a:pt x="26828" y="1227137"/>
                </a:lnTo>
                <a:lnTo>
                  <a:pt x="54113" y="1207571"/>
                </a:lnTo>
                <a:lnTo>
                  <a:pt x="85090" y="1200150"/>
                </a:lnTo>
                <a:lnTo>
                  <a:pt x="171450" y="1200150"/>
                </a:lnTo>
                <a:lnTo>
                  <a:pt x="171450" y="85089"/>
                </a:lnTo>
                <a:lnTo>
                  <a:pt x="178851" y="54113"/>
                </a:lnTo>
                <a:lnTo>
                  <a:pt x="198278" y="26828"/>
                </a:lnTo>
                <a:lnTo>
                  <a:pt x="225563" y="7401"/>
                </a:lnTo>
                <a:lnTo>
                  <a:pt x="256540" y="0"/>
                </a:lnTo>
                <a:lnTo>
                  <a:pt x="1286510" y="0"/>
                </a:lnTo>
                <a:lnTo>
                  <a:pt x="1317486" y="7401"/>
                </a:lnTo>
                <a:lnTo>
                  <a:pt x="1344771" y="26828"/>
                </a:lnTo>
                <a:lnTo>
                  <a:pt x="1364198" y="54113"/>
                </a:lnTo>
                <a:lnTo>
                  <a:pt x="1371600" y="85089"/>
                </a:lnTo>
                <a:lnTo>
                  <a:pt x="1364198" y="116800"/>
                </a:lnTo>
                <a:lnTo>
                  <a:pt x="1344771" y="144462"/>
                </a:lnTo>
                <a:lnTo>
                  <a:pt x="1317486" y="164028"/>
                </a:lnTo>
                <a:lnTo>
                  <a:pt x="1286510" y="171450"/>
                </a:lnTo>
                <a:lnTo>
                  <a:pt x="1200150" y="171450"/>
                </a:lnTo>
                <a:lnTo>
                  <a:pt x="1200150" y="1286510"/>
                </a:lnTo>
                <a:lnTo>
                  <a:pt x="1192748" y="1317486"/>
                </a:lnTo>
                <a:lnTo>
                  <a:pt x="1173321" y="1344771"/>
                </a:lnTo>
                <a:lnTo>
                  <a:pt x="1146036" y="1364198"/>
                </a:lnTo>
                <a:lnTo>
                  <a:pt x="1115060" y="1371600"/>
                </a:lnTo>
                <a:lnTo>
                  <a:pt x="85090" y="1371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9030" y="1685289"/>
            <a:ext cx="128270" cy="86360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41909" y="0"/>
                </a:lnTo>
                <a:lnTo>
                  <a:pt x="26253" y="3710"/>
                </a:lnTo>
                <a:lnTo>
                  <a:pt x="12858" y="13493"/>
                </a:lnTo>
                <a:lnTo>
                  <a:pt x="3512" y="27324"/>
                </a:lnTo>
                <a:lnTo>
                  <a:pt x="0" y="43180"/>
                </a:lnTo>
                <a:lnTo>
                  <a:pt x="3512" y="59035"/>
                </a:lnTo>
                <a:lnTo>
                  <a:pt x="12858" y="72866"/>
                </a:lnTo>
                <a:lnTo>
                  <a:pt x="26253" y="82649"/>
                </a:lnTo>
                <a:lnTo>
                  <a:pt x="41909" y="86360"/>
                </a:lnTo>
                <a:lnTo>
                  <a:pt x="73620" y="78938"/>
                </a:lnTo>
                <a:lnTo>
                  <a:pt x="101282" y="59372"/>
                </a:lnTo>
                <a:lnTo>
                  <a:pt x="120848" y="31710"/>
                </a:lnTo>
                <a:lnTo>
                  <a:pt x="128269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9030" y="1685289"/>
            <a:ext cx="128270" cy="86360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120848" y="31710"/>
                </a:lnTo>
                <a:lnTo>
                  <a:pt x="101282" y="59372"/>
                </a:lnTo>
                <a:lnTo>
                  <a:pt x="73620" y="78938"/>
                </a:lnTo>
                <a:lnTo>
                  <a:pt x="41909" y="86360"/>
                </a:lnTo>
                <a:lnTo>
                  <a:pt x="26253" y="82649"/>
                </a:lnTo>
                <a:lnTo>
                  <a:pt x="12858" y="72866"/>
                </a:lnTo>
                <a:lnTo>
                  <a:pt x="3512" y="59035"/>
                </a:lnTo>
                <a:lnTo>
                  <a:pt x="0" y="43180"/>
                </a:lnTo>
                <a:lnTo>
                  <a:pt x="3512" y="27324"/>
                </a:lnTo>
                <a:lnTo>
                  <a:pt x="12858" y="13493"/>
                </a:lnTo>
                <a:lnTo>
                  <a:pt x="26253" y="3710"/>
                </a:lnTo>
                <a:lnTo>
                  <a:pt x="41909" y="0"/>
                </a:lnTo>
                <a:lnTo>
                  <a:pt x="1282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400" y="2800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54113" y="7421"/>
                </a:lnTo>
                <a:lnTo>
                  <a:pt x="26828" y="26987"/>
                </a:lnTo>
                <a:lnTo>
                  <a:pt x="7401" y="54649"/>
                </a:lnTo>
                <a:lnTo>
                  <a:pt x="0" y="86360"/>
                </a:lnTo>
                <a:lnTo>
                  <a:pt x="7401" y="117336"/>
                </a:lnTo>
                <a:lnTo>
                  <a:pt x="26828" y="144621"/>
                </a:lnTo>
                <a:lnTo>
                  <a:pt x="54113" y="164048"/>
                </a:lnTo>
                <a:lnTo>
                  <a:pt x="85090" y="171450"/>
                </a:lnTo>
                <a:lnTo>
                  <a:pt x="116800" y="164048"/>
                </a:lnTo>
                <a:lnTo>
                  <a:pt x="144462" y="144621"/>
                </a:lnTo>
                <a:lnTo>
                  <a:pt x="164028" y="117336"/>
                </a:lnTo>
                <a:lnTo>
                  <a:pt x="171450" y="86360"/>
                </a:lnTo>
                <a:lnTo>
                  <a:pt x="85090" y="86360"/>
                </a:lnTo>
                <a:lnTo>
                  <a:pt x="100945" y="82649"/>
                </a:lnTo>
                <a:lnTo>
                  <a:pt x="114776" y="72866"/>
                </a:lnTo>
                <a:lnTo>
                  <a:pt x="124559" y="59035"/>
                </a:lnTo>
                <a:lnTo>
                  <a:pt x="128269" y="43179"/>
                </a:lnTo>
                <a:lnTo>
                  <a:pt x="124559" y="27324"/>
                </a:lnTo>
                <a:lnTo>
                  <a:pt x="114776" y="13493"/>
                </a:lnTo>
                <a:lnTo>
                  <a:pt x="100945" y="3710"/>
                </a:lnTo>
                <a:lnTo>
                  <a:pt x="8509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400" y="2800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6360"/>
                </a:moveTo>
                <a:lnTo>
                  <a:pt x="164028" y="117336"/>
                </a:lnTo>
                <a:lnTo>
                  <a:pt x="144462" y="144621"/>
                </a:lnTo>
                <a:lnTo>
                  <a:pt x="116800" y="164048"/>
                </a:lnTo>
                <a:lnTo>
                  <a:pt x="85090" y="171450"/>
                </a:lnTo>
                <a:lnTo>
                  <a:pt x="54113" y="164048"/>
                </a:lnTo>
                <a:lnTo>
                  <a:pt x="26828" y="144621"/>
                </a:lnTo>
                <a:lnTo>
                  <a:pt x="7401" y="117336"/>
                </a:lnTo>
                <a:lnTo>
                  <a:pt x="0" y="86360"/>
                </a:lnTo>
                <a:lnTo>
                  <a:pt x="7401" y="54649"/>
                </a:lnTo>
                <a:lnTo>
                  <a:pt x="26828" y="26987"/>
                </a:lnTo>
                <a:lnTo>
                  <a:pt x="54113" y="7421"/>
                </a:lnTo>
                <a:lnTo>
                  <a:pt x="85090" y="0"/>
                </a:lnTo>
                <a:lnTo>
                  <a:pt x="100945" y="3710"/>
                </a:lnTo>
                <a:lnTo>
                  <a:pt x="128269" y="43179"/>
                </a:lnTo>
                <a:lnTo>
                  <a:pt x="100945" y="82649"/>
                </a:lnTo>
                <a:lnTo>
                  <a:pt x="85090" y="86360"/>
                </a:lnTo>
                <a:lnTo>
                  <a:pt x="171450" y="863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0939" y="160020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86359" y="85089"/>
                </a:lnTo>
                <a:lnTo>
                  <a:pt x="78938" y="54113"/>
                </a:lnTo>
                <a:lnTo>
                  <a:pt x="59372" y="26828"/>
                </a:lnTo>
                <a:lnTo>
                  <a:pt x="31710" y="7401"/>
                </a:lnTo>
                <a:lnTo>
                  <a:pt x="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0939" y="160020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31710" y="7401"/>
                </a:lnTo>
                <a:lnTo>
                  <a:pt x="59372" y="26828"/>
                </a:lnTo>
                <a:lnTo>
                  <a:pt x="78938" y="54113"/>
                </a:lnTo>
                <a:lnTo>
                  <a:pt x="86359" y="85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5850" y="28003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850" y="28003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0939" y="1771650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0939" y="1771650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4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6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44269" y="1934209"/>
            <a:ext cx="910590" cy="6731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1920" marR="5080" indent="-10922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ce 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Code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1000" y="5715000"/>
            <a:ext cx="1828800" cy="1371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548640" marR="267335" indent="-274320">
              <a:lnSpc>
                <a:spcPts val="2720"/>
              </a:lnSpc>
            </a:pPr>
            <a:r>
              <a:rPr sz="2400" b="1" spc="-5" dirty="0">
                <a:solidFill>
                  <a:srgbClr val="00FF00"/>
                </a:solidFill>
                <a:latin typeface="Courier New"/>
                <a:cs typeface="Courier New"/>
              </a:rPr>
              <a:t>Machine  Code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6869" y="2800350"/>
            <a:ext cx="294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7240" algn="l"/>
                <a:tab pos="1051560" algn="l"/>
                <a:tab pos="1779905" algn="l"/>
                <a:tab pos="2258695" algn="l"/>
              </a:tabLst>
            </a:pPr>
            <a:r>
              <a:rPr sz="1800" spc="57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70" dirty="0">
                <a:solidFill>
                  <a:srgbClr val="FF0000"/>
                </a:solidFill>
                <a:latin typeface="Arial"/>
                <a:cs typeface="Arial"/>
              </a:rPr>
              <a:t>lus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14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26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800" spc="4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bit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3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34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325" dirty="0">
                <a:solidFill>
                  <a:srgbClr val="FF0000"/>
                </a:solidFill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58280" y="2172970"/>
            <a:ext cx="1671320" cy="570230"/>
          </a:xfrm>
          <a:custGeom>
            <a:avLst/>
            <a:gdLst/>
            <a:ahLst/>
            <a:cxnLst/>
            <a:rect l="l" t="t" r="r" b="b"/>
            <a:pathLst>
              <a:path w="1671320" h="570230">
                <a:moveTo>
                  <a:pt x="1671320" y="570229"/>
                </a:moveTo>
                <a:lnTo>
                  <a:pt x="1667340" y="515946"/>
                </a:lnTo>
                <a:lnTo>
                  <a:pt x="1655401" y="464584"/>
                </a:lnTo>
                <a:lnTo>
                  <a:pt x="1635504" y="416110"/>
                </a:lnTo>
                <a:lnTo>
                  <a:pt x="1607649" y="370491"/>
                </a:lnTo>
                <a:lnTo>
                  <a:pt x="1571838" y="327693"/>
                </a:lnTo>
                <a:lnTo>
                  <a:pt x="1528072" y="287682"/>
                </a:lnTo>
                <a:lnTo>
                  <a:pt x="1476351" y="250426"/>
                </a:lnTo>
                <a:lnTo>
                  <a:pt x="1416676" y="215889"/>
                </a:lnTo>
                <a:lnTo>
                  <a:pt x="1349048" y="184040"/>
                </a:lnTo>
                <a:lnTo>
                  <a:pt x="1312252" y="169112"/>
                </a:lnTo>
                <a:lnTo>
                  <a:pt x="1273468" y="154843"/>
                </a:lnTo>
                <a:lnTo>
                  <a:pt x="1232696" y="141229"/>
                </a:lnTo>
                <a:lnTo>
                  <a:pt x="1189937" y="128266"/>
                </a:lnTo>
                <a:lnTo>
                  <a:pt x="1145190" y="115949"/>
                </a:lnTo>
                <a:lnTo>
                  <a:pt x="1098456" y="104274"/>
                </a:lnTo>
                <a:lnTo>
                  <a:pt x="1049734" y="93238"/>
                </a:lnTo>
                <a:lnTo>
                  <a:pt x="999025" y="82835"/>
                </a:lnTo>
                <a:lnTo>
                  <a:pt x="946329" y="73062"/>
                </a:lnTo>
                <a:lnTo>
                  <a:pt x="891646" y="63914"/>
                </a:lnTo>
                <a:lnTo>
                  <a:pt x="834976" y="55388"/>
                </a:lnTo>
                <a:lnTo>
                  <a:pt x="776320" y="47479"/>
                </a:lnTo>
                <a:lnTo>
                  <a:pt x="715676" y="40182"/>
                </a:lnTo>
                <a:lnTo>
                  <a:pt x="653046" y="33494"/>
                </a:lnTo>
                <a:lnTo>
                  <a:pt x="588430" y="27411"/>
                </a:lnTo>
                <a:lnTo>
                  <a:pt x="521827" y="21928"/>
                </a:lnTo>
                <a:lnTo>
                  <a:pt x="453238" y="17041"/>
                </a:lnTo>
                <a:lnTo>
                  <a:pt x="382663" y="12745"/>
                </a:lnTo>
                <a:lnTo>
                  <a:pt x="310102" y="9038"/>
                </a:lnTo>
                <a:lnTo>
                  <a:pt x="235555" y="5914"/>
                </a:lnTo>
                <a:lnTo>
                  <a:pt x="159022" y="3369"/>
                </a:lnTo>
                <a:lnTo>
                  <a:pt x="80504" y="1399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11836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162559" y="0"/>
                </a:moveTo>
                <a:lnTo>
                  <a:pt x="0" y="53339"/>
                </a:lnTo>
                <a:lnTo>
                  <a:pt x="161290" y="107950"/>
                </a:lnTo>
                <a:lnTo>
                  <a:pt x="1625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779" y="554990"/>
            <a:ext cx="6482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0" dirty="0"/>
              <a:t>Choosing </a:t>
            </a:r>
            <a:r>
              <a:rPr sz="4400" spc="455" dirty="0"/>
              <a:t>Good</a:t>
            </a:r>
            <a:r>
              <a:rPr sz="4400" spc="380" dirty="0"/>
              <a:t> </a:t>
            </a:r>
            <a:r>
              <a:rPr sz="4400" spc="305" dirty="0"/>
              <a:t>Tokens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6900" y="186182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250190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1564385"/>
            <a:ext cx="793623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3150" spc="185" dirty="0">
                <a:solidFill>
                  <a:srgbClr val="3B3B3B"/>
                </a:solidFill>
                <a:latin typeface="Cambria"/>
                <a:cs typeface="Cambria"/>
              </a:rPr>
              <a:t>Very </a:t>
            </a:r>
            <a:r>
              <a:rPr sz="3150" spc="310" dirty="0">
                <a:solidFill>
                  <a:srgbClr val="3B3B3B"/>
                </a:solidFill>
                <a:latin typeface="Cambria"/>
                <a:cs typeface="Cambria"/>
              </a:rPr>
              <a:t>much </a:t>
            </a:r>
            <a:r>
              <a:rPr sz="3150" spc="265" dirty="0">
                <a:solidFill>
                  <a:srgbClr val="3B3B3B"/>
                </a:solidFill>
                <a:latin typeface="Cambria"/>
                <a:cs typeface="Cambria"/>
              </a:rPr>
              <a:t>dependent </a:t>
            </a:r>
            <a:r>
              <a:rPr sz="3150" spc="235" dirty="0">
                <a:solidFill>
                  <a:srgbClr val="3B3B3B"/>
                </a:solidFill>
                <a:latin typeface="Cambria"/>
                <a:cs typeface="Cambria"/>
              </a:rPr>
              <a:t>on </a:t>
            </a:r>
            <a:r>
              <a:rPr sz="3150" spc="260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150" spc="320" dirty="0">
                <a:solidFill>
                  <a:srgbClr val="3B3B3B"/>
                </a:solidFill>
                <a:latin typeface="Cambria"/>
                <a:cs typeface="Cambria"/>
              </a:rPr>
              <a:t>language.  </a:t>
            </a:r>
            <a:r>
              <a:rPr sz="3150" spc="210" dirty="0">
                <a:solidFill>
                  <a:srgbClr val="3B3B3B"/>
                </a:solidFill>
                <a:latin typeface="Cambria"/>
                <a:cs typeface="Cambria"/>
              </a:rPr>
              <a:t>Typically:</a:t>
            </a:r>
            <a:endParaRPr sz="31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080" y="3129280"/>
            <a:ext cx="14986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080" y="3677920"/>
            <a:ext cx="14986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080" y="4632960"/>
            <a:ext cx="14986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080" y="5995670"/>
            <a:ext cx="14986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580" y="2880105"/>
            <a:ext cx="8210550" cy="384810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750" spc="260" dirty="0">
                <a:solidFill>
                  <a:srgbClr val="3B3B3B"/>
                </a:solidFill>
                <a:latin typeface="Cambria"/>
                <a:cs typeface="Cambria"/>
              </a:rPr>
              <a:t>Give </a:t>
            </a:r>
            <a:r>
              <a:rPr sz="2750" spc="210" dirty="0">
                <a:solidFill>
                  <a:srgbClr val="3B3B3B"/>
                </a:solidFill>
                <a:latin typeface="Cambria"/>
                <a:cs typeface="Cambria"/>
              </a:rPr>
              <a:t>keywords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their </a:t>
            </a:r>
            <a:r>
              <a:rPr sz="2750" spc="210" dirty="0">
                <a:solidFill>
                  <a:srgbClr val="3B3B3B"/>
                </a:solidFill>
                <a:latin typeface="Cambria"/>
                <a:cs typeface="Cambria"/>
              </a:rPr>
              <a:t>own</a:t>
            </a:r>
            <a:r>
              <a:rPr sz="2750" spc="3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29" dirty="0">
                <a:solidFill>
                  <a:srgbClr val="3B3B3B"/>
                </a:solidFill>
                <a:latin typeface="Cambria"/>
                <a:cs typeface="Cambria"/>
              </a:rPr>
              <a:t>tokens.</a:t>
            </a:r>
            <a:endParaRPr sz="2750">
              <a:latin typeface="Cambria"/>
              <a:cs typeface="Cambria"/>
            </a:endParaRPr>
          </a:p>
          <a:p>
            <a:pPr marL="12700" marR="171450">
              <a:lnSpc>
                <a:spcPts val="3210"/>
              </a:lnSpc>
              <a:spcBef>
                <a:spcPts val="1205"/>
              </a:spcBef>
            </a:pPr>
            <a:r>
              <a:rPr sz="2750" spc="260" dirty="0">
                <a:solidFill>
                  <a:srgbClr val="3B3B3B"/>
                </a:solidFill>
                <a:latin typeface="Cambria"/>
                <a:cs typeface="Cambria"/>
              </a:rPr>
              <a:t>Give </a:t>
            </a:r>
            <a:r>
              <a:rPr sz="2750" spc="204" dirty="0">
                <a:solidFill>
                  <a:srgbClr val="3B3B3B"/>
                </a:solidFill>
                <a:latin typeface="Cambria"/>
                <a:cs typeface="Cambria"/>
              </a:rPr>
              <a:t>different </a:t>
            </a:r>
            <a:r>
              <a:rPr sz="2750" spc="220" dirty="0">
                <a:solidFill>
                  <a:srgbClr val="3B3B3B"/>
                </a:solidFill>
                <a:latin typeface="Cambria"/>
                <a:cs typeface="Cambria"/>
              </a:rPr>
              <a:t>punctuation </a:t>
            </a:r>
            <a:r>
              <a:rPr sz="2750" spc="210" dirty="0">
                <a:solidFill>
                  <a:srgbClr val="3B3B3B"/>
                </a:solidFill>
                <a:latin typeface="Cambria"/>
                <a:cs typeface="Cambria"/>
              </a:rPr>
              <a:t>symbols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their </a:t>
            </a:r>
            <a:r>
              <a:rPr sz="2750" spc="210" dirty="0">
                <a:solidFill>
                  <a:srgbClr val="3B3B3B"/>
                </a:solidFill>
                <a:latin typeface="Cambria"/>
                <a:cs typeface="Cambria"/>
              </a:rPr>
              <a:t>own  </a:t>
            </a:r>
            <a:r>
              <a:rPr sz="2750" spc="229" dirty="0">
                <a:solidFill>
                  <a:srgbClr val="3B3B3B"/>
                </a:solidFill>
                <a:latin typeface="Cambria"/>
                <a:cs typeface="Cambria"/>
              </a:rPr>
              <a:t>tokens.</a:t>
            </a:r>
            <a:endParaRPr sz="2750">
              <a:latin typeface="Cambria"/>
              <a:cs typeface="Cambria"/>
            </a:endParaRPr>
          </a:p>
          <a:p>
            <a:pPr marL="12700" marR="5080">
              <a:lnSpc>
                <a:spcPct val="97100"/>
              </a:lnSpc>
              <a:spcBef>
                <a:spcPts val="1019"/>
              </a:spcBef>
            </a:pPr>
            <a:r>
              <a:rPr sz="2750" spc="265" dirty="0">
                <a:solidFill>
                  <a:srgbClr val="3B3B3B"/>
                </a:solidFill>
                <a:latin typeface="Cambria"/>
                <a:cs typeface="Cambria"/>
              </a:rPr>
              <a:t>Group </a:t>
            </a: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lexemes </a:t>
            </a:r>
            <a:r>
              <a:rPr sz="2750" spc="229" dirty="0">
                <a:solidFill>
                  <a:srgbClr val="3B3B3B"/>
                </a:solidFill>
                <a:latin typeface="Cambria"/>
                <a:cs typeface="Cambria"/>
              </a:rPr>
              <a:t>representing </a:t>
            </a:r>
            <a:r>
              <a:rPr sz="2750" spc="200" dirty="0">
                <a:solidFill>
                  <a:srgbClr val="3B3B3B"/>
                </a:solidFill>
                <a:latin typeface="Cambria"/>
                <a:cs typeface="Cambria"/>
              </a:rPr>
              <a:t>identifiers,  </a:t>
            </a:r>
            <a:r>
              <a:rPr sz="2750" spc="235" dirty="0">
                <a:solidFill>
                  <a:srgbClr val="3B3B3B"/>
                </a:solidFill>
                <a:latin typeface="Cambria"/>
                <a:cs typeface="Cambria"/>
              </a:rPr>
              <a:t>numeric constants,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strings, </a:t>
            </a:r>
            <a:r>
              <a:rPr sz="2750" spc="265" dirty="0">
                <a:solidFill>
                  <a:srgbClr val="3B3B3B"/>
                </a:solidFill>
                <a:latin typeface="Cambria"/>
                <a:cs typeface="Cambria"/>
              </a:rPr>
              <a:t>etc. </a:t>
            </a:r>
            <a:r>
              <a:rPr sz="2750" spc="170" dirty="0">
                <a:solidFill>
                  <a:srgbClr val="3B3B3B"/>
                </a:solidFill>
                <a:latin typeface="Cambria"/>
                <a:cs typeface="Cambria"/>
              </a:rPr>
              <a:t>into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their </a:t>
            </a:r>
            <a:r>
              <a:rPr sz="2750" spc="210" dirty="0">
                <a:solidFill>
                  <a:srgbClr val="3B3B3B"/>
                </a:solidFill>
                <a:latin typeface="Cambria"/>
                <a:cs typeface="Cambria"/>
              </a:rPr>
              <a:t>own 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groups.</a:t>
            </a:r>
            <a:endParaRPr sz="2750">
              <a:latin typeface="Cambria"/>
              <a:cs typeface="Cambria"/>
            </a:endParaRPr>
          </a:p>
          <a:p>
            <a:pPr marL="12700" marR="451484">
              <a:lnSpc>
                <a:spcPts val="3210"/>
              </a:lnSpc>
              <a:spcBef>
                <a:spcPts val="1195"/>
              </a:spcBef>
            </a:pP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Discard </a:t>
            </a:r>
            <a:r>
              <a:rPr sz="2750" spc="195" dirty="0">
                <a:solidFill>
                  <a:srgbClr val="3B3B3B"/>
                </a:solidFill>
                <a:latin typeface="Cambria"/>
                <a:cs typeface="Cambria"/>
              </a:rPr>
              <a:t>irrelevant information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(whitespace,  comments)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08500" y="1111250"/>
            <a:ext cx="109220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389" y="425450"/>
            <a:ext cx="3012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urier New"/>
                <a:cs typeface="Courier New"/>
              </a:rPr>
              <a:t>while (ip </a:t>
            </a:r>
            <a:r>
              <a:rPr sz="2800" b="1" dirty="0">
                <a:latin typeface="Courier New"/>
                <a:cs typeface="Courier New"/>
              </a:rPr>
              <a:t>&lt;</a:t>
            </a:r>
            <a:r>
              <a:rPr sz="2800" b="1" spc="-9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z)</a:t>
            </a:r>
            <a:endParaRPr sz="2800" dirty="0">
              <a:latin typeface="Courier New"/>
              <a:cs typeface="Courier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95" y="4750542"/>
            <a:ext cx="9614225" cy="20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647926"/>
            <a:ext cx="9285013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43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85" dirty="0">
                <a:solidFill>
                  <a:srgbClr val="3B3B3B"/>
                </a:solidFill>
                <a:latin typeface="Cambria"/>
                <a:cs typeface="Cambria"/>
              </a:rPr>
              <a:t>FORTRAN: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Whitespace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irrelevant</a:t>
            </a:r>
            <a:endParaRPr sz="3200">
              <a:latin typeface="Cambria"/>
              <a:cs typeface="Cambr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41700" y="3076312"/>
          <a:ext cx="3629659" cy="121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0"/>
                <a:gridCol w="548640"/>
                <a:gridCol w="548640"/>
                <a:gridCol w="548640"/>
                <a:gridCol w="1266189"/>
              </a:tblGrid>
              <a:tr h="608210">
                <a:tc>
                  <a:txBody>
                    <a:bodyPr/>
                    <a:lstStyle/>
                    <a:p>
                      <a:pPr marL="31750">
                        <a:lnSpc>
                          <a:spcPts val="3715"/>
                        </a:lnSpc>
                      </a:pPr>
                      <a:r>
                        <a:rPr sz="3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DO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15"/>
                        </a:lnSpc>
                      </a:pPr>
                      <a:r>
                        <a:rPr sz="3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15"/>
                        </a:lnSpc>
                      </a:pPr>
                      <a:r>
                        <a:rPr sz="3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3715"/>
                        </a:lnSpc>
                      </a:pPr>
                      <a:r>
                        <a:rPr sz="3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715"/>
                        </a:lnSpc>
                      </a:pPr>
                      <a:r>
                        <a:rPr sz="3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1,25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6082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DO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1.25</a:t>
                      </a:r>
                      <a:endParaRPr sz="3600">
                        <a:latin typeface="Courier New"/>
                        <a:cs typeface="Courier New"/>
                      </a:endParaRPr>
                    </a:p>
                  </a:txBody>
                  <a:tcPr marL="0" marR="0" marT="1333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43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85" dirty="0">
                <a:solidFill>
                  <a:srgbClr val="3B3B3B"/>
                </a:solidFill>
                <a:latin typeface="Cambria"/>
                <a:cs typeface="Cambria"/>
              </a:rPr>
              <a:t>FORTRAN: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Whitespace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irrelevant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0750" y="2837180"/>
            <a:ext cx="3591560" cy="142240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80"/>
              </a:spcBef>
            </a:pPr>
            <a:r>
              <a:rPr sz="3600" b="1" spc="-5" dirty="0">
                <a:solidFill>
                  <a:srgbClr val="3B3B3B"/>
                </a:solidFill>
                <a:latin typeface="Courier New"/>
                <a:cs typeface="Courier New"/>
              </a:rPr>
              <a:t>DO </a:t>
            </a:r>
            <a:r>
              <a:rPr sz="3600" b="1" dirty="0">
                <a:solidFill>
                  <a:srgbClr val="3B3B3B"/>
                </a:solidFill>
                <a:latin typeface="Courier New"/>
                <a:cs typeface="Courier New"/>
              </a:rPr>
              <a:t>5 I =</a:t>
            </a:r>
            <a:r>
              <a:rPr sz="3600" b="1" spc="-11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Courier New"/>
                <a:cs typeface="Courier New"/>
              </a:rPr>
              <a:t>1,25</a:t>
            </a:r>
            <a:endParaRPr sz="36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1180"/>
              </a:spcBef>
              <a:tabLst>
                <a:tab pos="1645285" algn="l"/>
              </a:tabLst>
            </a:pPr>
            <a:r>
              <a:rPr sz="3600" b="1" spc="-5" dirty="0">
                <a:solidFill>
                  <a:srgbClr val="FF0000"/>
                </a:solidFill>
                <a:latin typeface="Courier New"/>
                <a:cs typeface="Courier New"/>
              </a:rPr>
              <a:t>DO5I	</a:t>
            </a:r>
            <a:r>
              <a:rPr sz="36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r>
              <a:rPr sz="3600" b="1" spc="-10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Courier New"/>
                <a:cs typeface="Courier New"/>
              </a:rPr>
              <a:t>1.25</a:t>
            </a:r>
            <a:endParaRPr sz="3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43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85" dirty="0">
                <a:solidFill>
                  <a:srgbClr val="3B3B3B"/>
                </a:solidFill>
                <a:latin typeface="Cambria"/>
                <a:cs typeface="Cambria"/>
              </a:rPr>
              <a:t>FORTRAN: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Whitespace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irrelevant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0750" y="2837180"/>
            <a:ext cx="3591560" cy="142240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80"/>
              </a:spcBef>
            </a:pPr>
            <a:r>
              <a:rPr sz="3600" b="1" spc="-5" dirty="0">
                <a:solidFill>
                  <a:srgbClr val="3B3B3B"/>
                </a:solidFill>
                <a:latin typeface="Courier New"/>
                <a:cs typeface="Courier New"/>
              </a:rPr>
              <a:t>DO </a:t>
            </a:r>
            <a:r>
              <a:rPr sz="3600" b="1" dirty="0">
                <a:solidFill>
                  <a:srgbClr val="3B3B3B"/>
                </a:solidFill>
                <a:latin typeface="Courier New"/>
                <a:cs typeface="Courier New"/>
              </a:rPr>
              <a:t>5 I =</a:t>
            </a:r>
            <a:r>
              <a:rPr sz="3600" b="1" spc="-11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Courier New"/>
                <a:cs typeface="Courier New"/>
              </a:rPr>
              <a:t>1,25</a:t>
            </a:r>
            <a:endParaRPr sz="36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1180"/>
              </a:spcBef>
              <a:tabLst>
                <a:tab pos="1645285" algn="l"/>
              </a:tabLst>
            </a:pPr>
            <a:r>
              <a:rPr sz="3600" b="1" spc="-5" dirty="0">
                <a:solidFill>
                  <a:srgbClr val="FF0000"/>
                </a:solidFill>
                <a:latin typeface="Courier New"/>
                <a:cs typeface="Courier New"/>
              </a:rPr>
              <a:t>DO5I	</a:t>
            </a:r>
            <a:r>
              <a:rPr sz="36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r>
              <a:rPr sz="3600" b="1" spc="-10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Courier New"/>
                <a:cs typeface="Courier New"/>
              </a:rPr>
              <a:t>1.25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52209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5085079"/>
            <a:ext cx="822960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415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difficult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04" dirty="0">
                <a:solidFill>
                  <a:srgbClr val="3B3B3B"/>
                </a:solidFill>
                <a:latin typeface="Cambria"/>
                <a:cs typeface="Cambria"/>
              </a:rPr>
              <a:t>tell </a:t>
            </a:r>
            <a:r>
              <a:rPr sz="3200" spc="290" dirty="0">
                <a:solidFill>
                  <a:srgbClr val="3B3B3B"/>
                </a:solidFill>
                <a:latin typeface="Cambria"/>
                <a:cs typeface="Cambria"/>
              </a:rPr>
              <a:t>when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 partition 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input.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38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70" dirty="0">
                <a:solidFill>
                  <a:srgbClr val="3B3B3B"/>
                </a:solidFill>
                <a:latin typeface="Cambria"/>
                <a:cs typeface="Cambria"/>
              </a:rPr>
              <a:t>C++: </a:t>
            </a:r>
            <a:r>
              <a:rPr sz="3200" spc="335" dirty="0">
                <a:solidFill>
                  <a:srgbClr val="3B3B3B"/>
                </a:solidFill>
                <a:latin typeface="Cambria"/>
                <a:cs typeface="Cambria"/>
              </a:rPr>
              <a:t>Nested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template</a:t>
            </a:r>
            <a:r>
              <a:rPr sz="3200" spc="-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declarations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5520" y="3003550"/>
            <a:ext cx="5998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vector&lt;vector&lt;int&gt;&gt;</a:t>
            </a:r>
            <a:r>
              <a:rPr sz="2800" b="1" spc="-9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myVector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38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70" dirty="0">
                <a:solidFill>
                  <a:srgbClr val="3B3B3B"/>
                </a:solidFill>
                <a:latin typeface="Cambria"/>
                <a:cs typeface="Cambria"/>
              </a:rPr>
              <a:t>C++: </a:t>
            </a:r>
            <a:r>
              <a:rPr sz="3200" spc="335" dirty="0">
                <a:solidFill>
                  <a:srgbClr val="3B3B3B"/>
                </a:solidFill>
                <a:latin typeface="Cambria"/>
                <a:cs typeface="Cambria"/>
              </a:rPr>
              <a:t>Nested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template</a:t>
            </a:r>
            <a:r>
              <a:rPr sz="3200" spc="-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declarations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3389" y="3003550"/>
            <a:ext cx="70618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3B3B3B"/>
                </a:solidFill>
                <a:latin typeface="Courier New"/>
                <a:cs typeface="Courier New"/>
              </a:rPr>
              <a:t>vector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 </a:t>
            </a:r>
            <a:r>
              <a:rPr sz="2800" b="1" spc="-10" dirty="0">
                <a:solidFill>
                  <a:srgbClr val="3B3B3B"/>
                </a:solidFill>
                <a:latin typeface="Courier New"/>
                <a:cs typeface="Courier New"/>
              </a:rPr>
              <a:t>vector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 </a:t>
            </a:r>
            <a:r>
              <a:rPr sz="2800" b="1" spc="-10" dirty="0">
                <a:solidFill>
                  <a:srgbClr val="3B3B3B"/>
                </a:solidFill>
                <a:latin typeface="Courier New"/>
                <a:cs typeface="Courier New"/>
              </a:rPr>
              <a:t>int &gt;&gt;</a:t>
            </a:r>
            <a:r>
              <a:rPr sz="2800" b="1" spc="40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800" b="1" spc="-10" dirty="0">
                <a:solidFill>
                  <a:srgbClr val="3B3B3B"/>
                </a:solidFill>
                <a:latin typeface="Courier New"/>
                <a:cs typeface="Courier New"/>
              </a:rPr>
              <a:t>myVector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38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70" dirty="0">
                <a:solidFill>
                  <a:srgbClr val="3B3B3B"/>
                </a:solidFill>
                <a:latin typeface="Cambria"/>
                <a:cs typeface="Cambria"/>
              </a:rPr>
              <a:t>C++: </a:t>
            </a:r>
            <a:r>
              <a:rPr sz="3200" spc="335" dirty="0">
                <a:solidFill>
                  <a:srgbClr val="3B3B3B"/>
                </a:solidFill>
                <a:latin typeface="Cambria"/>
                <a:cs typeface="Cambria"/>
              </a:rPr>
              <a:t>Nested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template</a:t>
            </a:r>
            <a:r>
              <a:rPr sz="3200" spc="-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declarations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310" y="3003550"/>
            <a:ext cx="8345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(vector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 </a:t>
            </a: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(vector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 (</a:t>
            </a:r>
            <a:r>
              <a:rPr sz="2800" b="1" dirty="0">
                <a:solidFill>
                  <a:srgbClr val="FF0000"/>
                </a:solidFill>
                <a:latin typeface="Courier New"/>
                <a:cs typeface="Courier New"/>
              </a:rPr>
              <a:t>int </a:t>
            </a:r>
            <a:r>
              <a:rPr sz="2800" b="1" spc="-10" dirty="0">
                <a:solidFill>
                  <a:srgbClr val="FF0000"/>
                </a:solidFill>
                <a:latin typeface="Courier New"/>
                <a:cs typeface="Courier New"/>
              </a:rPr>
              <a:t>&gt;&gt;</a:t>
            </a:r>
            <a:r>
              <a:rPr sz="2800" b="1" spc="-8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ourier New"/>
                <a:cs typeface="Courier New"/>
              </a:rPr>
              <a:t>myVector</a:t>
            </a: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)))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738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70" dirty="0">
                <a:solidFill>
                  <a:srgbClr val="3B3B3B"/>
                </a:solidFill>
                <a:latin typeface="Cambria"/>
                <a:cs typeface="Cambria"/>
              </a:rPr>
              <a:t>C++: </a:t>
            </a:r>
            <a:r>
              <a:rPr sz="3200" spc="335" dirty="0">
                <a:solidFill>
                  <a:srgbClr val="3B3B3B"/>
                </a:solidFill>
                <a:latin typeface="Cambria"/>
                <a:cs typeface="Cambria"/>
              </a:rPr>
              <a:t>Nested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template</a:t>
            </a:r>
            <a:r>
              <a:rPr sz="3200" spc="-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declarations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310" y="3003550"/>
            <a:ext cx="8345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(vector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 </a:t>
            </a: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(vector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 (</a:t>
            </a:r>
            <a:r>
              <a:rPr sz="2800" b="1" dirty="0">
                <a:solidFill>
                  <a:srgbClr val="FF0000"/>
                </a:solidFill>
                <a:latin typeface="Courier New"/>
                <a:cs typeface="Courier New"/>
              </a:rPr>
              <a:t>int </a:t>
            </a:r>
            <a:r>
              <a:rPr sz="2800" b="1" spc="-10" dirty="0">
                <a:solidFill>
                  <a:srgbClr val="FF0000"/>
                </a:solidFill>
                <a:latin typeface="Courier New"/>
                <a:cs typeface="Courier New"/>
              </a:rPr>
              <a:t>&gt;&gt;</a:t>
            </a:r>
            <a:r>
              <a:rPr sz="2800" b="1" spc="-8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ourier New"/>
                <a:cs typeface="Courier New"/>
              </a:rPr>
              <a:t>myVector</a:t>
            </a: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)))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433705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4199890"/>
            <a:ext cx="735203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Again,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difficult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determine 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where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to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25" dirty="0">
                <a:solidFill>
                  <a:srgbClr val="3B3B3B"/>
                </a:solidFill>
                <a:latin typeface="Cambria"/>
                <a:cs typeface="Cambria"/>
              </a:rPr>
              <a:t>split.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642366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145" dirty="0">
                <a:solidFill>
                  <a:srgbClr val="3B3B3B"/>
                </a:solidFill>
                <a:latin typeface="Cambria"/>
                <a:cs typeface="Cambria"/>
              </a:rPr>
              <a:t>PL/1: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Keywords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used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as 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identifiers.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642366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145" dirty="0">
                <a:solidFill>
                  <a:srgbClr val="3B3B3B"/>
                </a:solidFill>
                <a:latin typeface="Cambria"/>
                <a:cs typeface="Cambria"/>
              </a:rPr>
              <a:t>PL/1: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Keywords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used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as 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identifiers.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6230" y="3487420"/>
            <a:ext cx="733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IF THEN THEN THEN </a:t>
            </a:r>
            <a:r>
              <a:rPr sz="2400" b="1" dirty="0">
                <a:solidFill>
                  <a:srgbClr val="3B3B3B"/>
                </a:solidFill>
                <a:latin typeface="Courier New"/>
                <a:cs typeface="Courier New"/>
              </a:rPr>
              <a:t>=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ELSE; ELSE ELSE </a:t>
            </a:r>
            <a:r>
              <a:rPr sz="24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r>
              <a:rPr sz="2400" b="1" spc="-7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IF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642366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145" dirty="0">
                <a:solidFill>
                  <a:srgbClr val="3B3B3B"/>
                </a:solidFill>
                <a:latin typeface="Cambria"/>
                <a:cs typeface="Cambria"/>
              </a:rPr>
              <a:t>PL/1: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Keywords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used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as 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identifiers.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6230" y="3487420"/>
            <a:ext cx="734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THEN </a:t>
            </a: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THEN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THEN </a:t>
            </a:r>
            <a:r>
              <a:rPr sz="2400" b="1" dirty="0">
                <a:solidFill>
                  <a:srgbClr val="3B3B3B"/>
                </a:solidFill>
                <a:latin typeface="Courier New"/>
                <a:cs typeface="Courier New"/>
              </a:rPr>
              <a:t>=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ELSE; </a:t>
            </a: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ELSE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ELSE </a:t>
            </a:r>
            <a:r>
              <a:rPr sz="24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r>
              <a:rPr sz="2400" b="1" spc="-6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IF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0540" y="55290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486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600" y="54864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z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7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3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9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9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5200" y="3657600"/>
            <a:ext cx="6858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96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200" y="4343400"/>
            <a:ext cx="13716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9200" y="4343400"/>
            <a:ext cx="13716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29600" y="4343400"/>
            <a:ext cx="1371600" cy="685800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400" y="457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3400" y="457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3400" y="45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5000" y="91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597400" y="467359"/>
            <a:ext cx="8636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Courier New"/>
                <a:cs typeface="Courier New"/>
              </a:rPr>
              <a:t>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49059" y="1381759"/>
            <a:ext cx="3606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43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3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3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432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3200" y="1371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320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148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332479" y="1381759"/>
            <a:ext cx="19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002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02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02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718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57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7600" y="25146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576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9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2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718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854200" y="2402839"/>
            <a:ext cx="863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364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Ident  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657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7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576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92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911600" y="2396489"/>
            <a:ext cx="863600" cy="9525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Ident</a:t>
            </a:r>
            <a:endParaRPr sz="22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200" b="1" spc="-5" dirty="0">
                <a:solidFill>
                  <a:srgbClr val="3B3B3B"/>
                </a:solidFill>
                <a:latin typeface="Lucida Sans Typewriter"/>
                <a:cs typeface="Lucida Sans Typewriter"/>
              </a:rPr>
              <a:t>z</a:t>
            </a:r>
            <a:endParaRPr sz="2200">
              <a:latin typeface="Lucida Sans Typewriter"/>
              <a:cs typeface="Lucida Sans Typewriter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943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43600" y="2971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36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52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197600" y="2402839"/>
            <a:ext cx="863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364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Ident  ip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77590" y="914400"/>
            <a:ext cx="1451610" cy="415290"/>
          </a:xfrm>
          <a:custGeom>
            <a:avLst/>
            <a:gdLst/>
            <a:ahLst/>
            <a:cxnLst/>
            <a:rect l="l" t="t" r="r" b="b"/>
            <a:pathLst>
              <a:path w="1451610" h="415290">
                <a:moveTo>
                  <a:pt x="1451610" y="0"/>
                </a:moveTo>
                <a:lnTo>
                  <a:pt x="0" y="41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29000" y="1275080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40">
                <a:moveTo>
                  <a:pt x="140970" y="0"/>
                </a:moveTo>
                <a:lnTo>
                  <a:pt x="0" y="96520"/>
                </a:lnTo>
                <a:lnTo>
                  <a:pt x="170179" y="104140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29200" y="914400"/>
            <a:ext cx="1451610" cy="415290"/>
          </a:xfrm>
          <a:custGeom>
            <a:avLst/>
            <a:gdLst/>
            <a:ahLst/>
            <a:cxnLst/>
            <a:rect l="l" t="t" r="r" b="b"/>
            <a:pathLst>
              <a:path w="1451610" h="415290">
                <a:moveTo>
                  <a:pt x="0" y="0"/>
                </a:moveTo>
                <a:lnTo>
                  <a:pt x="1451610" y="41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59220" y="1275080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40">
                <a:moveTo>
                  <a:pt x="29209" y="0"/>
                </a:moveTo>
                <a:lnTo>
                  <a:pt x="0" y="104140"/>
                </a:lnTo>
                <a:lnTo>
                  <a:pt x="170179" y="9652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19350" y="1828800"/>
            <a:ext cx="1009650" cy="605790"/>
          </a:xfrm>
          <a:custGeom>
            <a:avLst/>
            <a:gdLst/>
            <a:ahLst/>
            <a:cxnLst/>
            <a:rect l="l" t="t" r="r" b="b"/>
            <a:pathLst>
              <a:path w="1009650" h="605789">
                <a:moveTo>
                  <a:pt x="1009650" y="0"/>
                </a:moveTo>
                <a:lnTo>
                  <a:pt x="0" y="6057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2385060"/>
            <a:ext cx="166370" cy="129539"/>
          </a:xfrm>
          <a:custGeom>
            <a:avLst/>
            <a:gdLst/>
            <a:ahLst/>
            <a:cxnLst/>
            <a:rect l="l" t="t" r="r" b="b"/>
            <a:pathLst>
              <a:path w="166369" h="129539">
                <a:moveTo>
                  <a:pt x="111760" y="0"/>
                </a:moveTo>
                <a:lnTo>
                  <a:pt x="0" y="129539"/>
                </a:lnTo>
                <a:lnTo>
                  <a:pt x="166369" y="92710"/>
                </a:lnTo>
                <a:lnTo>
                  <a:pt x="111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29000" y="1828800"/>
            <a:ext cx="789940" cy="593090"/>
          </a:xfrm>
          <a:custGeom>
            <a:avLst/>
            <a:gdLst/>
            <a:ahLst/>
            <a:cxnLst/>
            <a:rect l="l" t="t" r="r" b="b"/>
            <a:pathLst>
              <a:path w="789939" h="593089">
                <a:moveTo>
                  <a:pt x="0" y="0"/>
                </a:moveTo>
                <a:lnTo>
                  <a:pt x="789939" y="593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80840" y="2373629"/>
            <a:ext cx="162560" cy="140970"/>
          </a:xfrm>
          <a:custGeom>
            <a:avLst/>
            <a:gdLst/>
            <a:ahLst/>
            <a:cxnLst/>
            <a:rect l="l" t="t" r="r" b="b"/>
            <a:pathLst>
              <a:path w="162560" h="140969">
                <a:moveTo>
                  <a:pt x="64770" y="0"/>
                </a:moveTo>
                <a:lnTo>
                  <a:pt x="0" y="86360"/>
                </a:lnTo>
                <a:lnTo>
                  <a:pt x="162560" y="140970"/>
                </a:lnTo>
                <a:lnTo>
                  <a:pt x="6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29400" y="1828800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74790" y="2352039"/>
            <a:ext cx="109220" cy="162560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735070" y="6451465"/>
            <a:ext cx="109220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while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15056" y="6451465"/>
            <a:ext cx="66548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(ip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68392" y="6451465"/>
            <a:ext cx="23939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95077" y="6451465"/>
            <a:ext cx="45212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z)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88509" y="6854056"/>
            <a:ext cx="109220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89800" y="7119684"/>
            <a:ext cx="26904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Thanks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to Prof.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Alex</a:t>
            </a:r>
            <a:r>
              <a:rPr sz="1800" spc="-2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Aiken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58674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/>
              <a:t>Scanning </a:t>
            </a:r>
            <a:r>
              <a:rPr spc="250" dirty="0"/>
              <a:t>is</a:t>
            </a:r>
            <a:r>
              <a:rPr spc="290" dirty="0"/>
              <a:t> </a:t>
            </a:r>
            <a:r>
              <a:rPr spc="434" dirty="0"/>
              <a:t>Hard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8470"/>
            <a:ext cx="642366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145" dirty="0">
                <a:solidFill>
                  <a:srgbClr val="3B3B3B"/>
                </a:solidFill>
                <a:latin typeface="Cambria"/>
                <a:cs typeface="Cambria"/>
              </a:rPr>
              <a:t>PL/1: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Keywords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used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as  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identifiers.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6230" y="3487420"/>
            <a:ext cx="734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THEN </a:t>
            </a: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THEN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THEN </a:t>
            </a:r>
            <a:r>
              <a:rPr sz="2400" b="1" dirty="0">
                <a:solidFill>
                  <a:srgbClr val="3B3B3B"/>
                </a:solidFill>
                <a:latin typeface="Courier New"/>
                <a:cs typeface="Courier New"/>
              </a:rPr>
              <a:t>=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ELSE; </a:t>
            </a: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ELSE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ELSE </a:t>
            </a:r>
            <a:r>
              <a:rPr sz="24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r>
              <a:rPr sz="2400" b="1" spc="-6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ourier New"/>
                <a:cs typeface="Courier New"/>
              </a:rPr>
              <a:t>IF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469772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4560570"/>
            <a:ext cx="8639810" cy="98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315"/>
              </a:spcBef>
            </a:pPr>
            <a:r>
              <a:rPr sz="3200" spc="415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difficult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determine 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how </a:t>
            </a:r>
            <a:r>
              <a:rPr sz="3200" spc="215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label 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lexemes.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554990"/>
            <a:ext cx="6701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45" dirty="0"/>
              <a:t>Challenges </a:t>
            </a:r>
            <a:r>
              <a:rPr sz="4400" spc="275" dirty="0"/>
              <a:t>in</a:t>
            </a:r>
            <a:r>
              <a:rPr sz="4400" spc="355" dirty="0"/>
              <a:t> </a:t>
            </a:r>
            <a:r>
              <a:rPr sz="4400" spc="465" dirty="0"/>
              <a:t>Scanning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921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5948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3865" marR="5080">
              <a:lnSpc>
                <a:spcPts val="3729"/>
              </a:lnSpc>
              <a:spcBef>
                <a:spcPts val="315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0" dirty="0"/>
              <a:t>determine which </a:t>
            </a:r>
            <a:r>
              <a:rPr spc="290" dirty="0"/>
              <a:t>lexemes are  </a:t>
            </a:r>
            <a:r>
              <a:rPr spc="275" dirty="0"/>
              <a:t>associated </a:t>
            </a:r>
            <a:r>
              <a:rPr spc="220" dirty="0"/>
              <a:t>with </a:t>
            </a:r>
            <a:r>
              <a:rPr spc="335" dirty="0"/>
              <a:t>each</a:t>
            </a:r>
            <a:r>
              <a:rPr spc="425" dirty="0"/>
              <a:t> </a:t>
            </a:r>
            <a:r>
              <a:rPr spc="270" dirty="0"/>
              <a:t>token?</a:t>
            </a:r>
          </a:p>
          <a:p>
            <a:pPr marL="443865" marR="343535">
              <a:lnSpc>
                <a:spcPts val="3729"/>
              </a:lnSpc>
              <a:spcBef>
                <a:spcPts val="1420"/>
              </a:spcBef>
            </a:pPr>
            <a:r>
              <a:rPr spc="305" dirty="0"/>
              <a:t>When </a:t>
            </a:r>
            <a:r>
              <a:rPr spc="270" dirty="0"/>
              <a:t>there </a:t>
            </a:r>
            <a:r>
              <a:rPr spc="290" dirty="0"/>
              <a:t>are </a:t>
            </a:r>
            <a:r>
              <a:rPr spc="235" dirty="0"/>
              <a:t>multiple </a:t>
            </a:r>
            <a:r>
              <a:rPr spc="265" dirty="0"/>
              <a:t>ways </a:t>
            </a:r>
            <a:r>
              <a:rPr spc="295" dirty="0"/>
              <a:t>we </a:t>
            </a:r>
            <a:r>
              <a:rPr spc="260" dirty="0"/>
              <a:t>could  </a:t>
            </a:r>
            <a:r>
              <a:rPr spc="315" dirty="0"/>
              <a:t>scan </a:t>
            </a:r>
            <a:r>
              <a:rPr spc="270" dirty="0"/>
              <a:t>the </a:t>
            </a:r>
            <a:r>
              <a:rPr spc="250" dirty="0"/>
              <a:t>input, </a:t>
            </a:r>
            <a:r>
              <a:rPr spc="2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54" dirty="0"/>
              <a:t>know </a:t>
            </a:r>
            <a:r>
              <a:rPr spc="270" dirty="0"/>
              <a:t>which  </a:t>
            </a:r>
            <a:r>
              <a:rPr spc="275" dirty="0"/>
              <a:t>one </a:t>
            </a:r>
            <a:r>
              <a:rPr spc="215" dirty="0"/>
              <a:t>to</a:t>
            </a:r>
            <a:r>
              <a:rPr spc="335" dirty="0"/>
              <a:t> </a:t>
            </a:r>
            <a:r>
              <a:rPr spc="275" dirty="0"/>
              <a:t>pick?</a:t>
            </a:r>
          </a:p>
          <a:p>
            <a:pPr marL="443865" marR="1233805">
              <a:lnSpc>
                <a:spcPts val="3729"/>
              </a:lnSpc>
              <a:spcBef>
                <a:spcPts val="1420"/>
              </a:spcBef>
            </a:pPr>
            <a:r>
              <a:rPr spc="360" dirty="0"/>
              <a:t>How </a:t>
            </a:r>
            <a:r>
              <a:rPr spc="245" dirty="0"/>
              <a:t>do </a:t>
            </a:r>
            <a:r>
              <a:rPr spc="295" dirty="0"/>
              <a:t>we </a:t>
            </a:r>
            <a:r>
              <a:rPr spc="275" dirty="0"/>
              <a:t>address </a:t>
            </a:r>
            <a:r>
              <a:rPr spc="280" dirty="0"/>
              <a:t>these </a:t>
            </a:r>
            <a:r>
              <a:rPr spc="290" dirty="0"/>
              <a:t>concerns  </a:t>
            </a:r>
            <a:r>
              <a:rPr spc="240" dirty="0"/>
              <a:t>efficiently?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380" y="3152140"/>
            <a:ext cx="780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5" dirty="0"/>
              <a:t>Associating </a:t>
            </a:r>
            <a:r>
              <a:rPr sz="3600" spc="365" dirty="0"/>
              <a:t>Lexemes </a:t>
            </a:r>
            <a:r>
              <a:rPr sz="3600" spc="250" dirty="0"/>
              <a:t>with</a:t>
            </a:r>
            <a:r>
              <a:rPr sz="3600" spc="280" dirty="0"/>
              <a:t> </a:t>
            </a:r>
            <a:r>
              <a:rPr sz="3600" spc="250" dirty="0"/>
              <a:t>Tokens</a:t>
            </a:r>
            <a:endParaRPr sz="3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4070" y="554990"/>
            <a:ext cx="5907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50" dirty="0"/>
              <a:t>Lexemes </a:t>
            </a:r>
            <a:r>
              <a:rPr sz="4400" spc="405" dirty="0"/>
              <a:t>and</a:t>
            </a:r>
            <a:r>
              <a:rPr sz="4400" spc="330" dirty="0"/>
              <a:t> </a:t>
            </a:r>
            <a:r>
              <a:rPr sz="4400" spc="305" dirty="0"/>
              <a:t>Tokens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038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562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443865" marR="268605">
              <a:lnSpc>
                <a:spcPts val="3250"/>
              </a:lnSpc>
              <a:spcBef>
                <a:spcPts val="300"/>
              </a:spcBef>
            </a:pPr>
            <a:r>
              <a:rPr sz="2800" spc="190" dirty="0"/>
              <a:t>Tokens </a:t>
            </a:r>
            <a:r>
              <a:rPr sz="2800" spc="240" dirty="0"/>
              <a:t>give </a:t>
            </a:r>
            <a:r>
              <a:rPr sz="2800" spc="300" dirty="0"/>
              <a:t>a </a:t>
            </a:r>
            <a:r>
              <a:rPr sz="2800" spc="225" dirty="0"/>
              <a:t>way </a:t>
            </a:r>
            <a:r>
              <a:rPr sz="2800" spc="185" dirty="0"/>
              <a:t>to </a:t>
            </a:r>
            <a:r>
              <a:rPr sz="2800" spc="245" dirty="0"/>
              <a:t>categorize </a:t>
            </a:r>
            <a:r>
              <a:rPr sz="2800" spc="250" dirty="0"/>
              <a:t>lexemes </a:t>
            </a:r>
            <a:r>
              <a:rPr sz="2800" spc="210" dirty="0"/>
              <a:t>by  </a:t>
            </a:r>
            <a:r>
              <a:rPr sz="2800" spc="235" dirty="0"/>
              <a:t>what </a:t>
            </a:r>
            <a:r>
              <a:rPr sz="2800" spc="200" dirty="0"/>
              <a:t>information </a:t>
            </a:r>
            <a:r>
              <a:rPr sz="2800" spc="220" dirty="0"/>
              <a:t>they</a:t>
            </a:r>
            <a:r>
              <a:rPr sz="2800" spc="355" dirty="0"/>
              <a:t> </a:t>
            </a:r>
            <a:r>
              <a:rPr sz="2800" spc="210" dirty="0"/>
              <a:t>provide.</a:t>
            </a:r>
            <a:endParaRPr sz="2800"/>
          </a:p>
          <a:p>
            <a:pPr marL="443865" marR="5080">
              <a:lnSpc>
                <a:spcPts val="3250"/>
              </a:lnSpc>
              <a:spcBef>
                <a:spcPts val="1420"/>
              </a:spcBef>
            </a:pPr>
            <a:r>
              <a:rPr sz="2800" spc="330" dirty="0"/>
              <a:t>Some </a:t>
            </a:r>
            <a:r>
              <a:rPr sz="2800" spc="220" dirty="0"/>
              <a:t>tokens </a:t>
            </a:r>
            <a:r>
              <a:rPr sz="2800" spc="250" dirty="0"/>
              <a:t>might </a:t>
            </a:r>
            <a:r>
              <a:rPr sz="2800" spc="265" dirty="0"/>
              <a:t>be </a:t>
            </a:r>
            <a:r>
              <a:rPr sz="2800" spc="235" dirty="0"/>
              <a:t>associated </a:t>
            </a:r>
            <a:r>
              <a:rPr sz="2800" spc="190" dirty="0"/>
              <a:t>with </a:t>
            </a:r>
            <a:r>
              <a:rPr sz="2800" spc="180" dirty="0"/>
              <a:t>only </a:t>
            </a:r>
            <a:r>
              <a:rPr sz="2800" spc="300" dirty="0"/>
              <a:t>a  </a:t>
            </a:r>
            <a:r>
              <a:rPr sz="2800" spc="235" dirty="0"/>
              <a:t>single</a:t>
            </a:r>
            <a:r>
              <a:rPr sz="2800" spc="254" dirty="0"/>
              <a:t> </a:t>
            </a:r>
            <a:r>
              <a:rPr sz="2800" spc="245" dirty="0"/>
              <a:t>lexeme: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031239" y="3865879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479552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3743959"/>
            <a:ext cx="8548370" cy="17957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444500" marR="5080">
              <a:lnSpc>
                <a:spcPct val="102200"/>
              </a:lnSpc>
              <a:spcBef>
                <a:spcPts val="30"/>
              </a:spcBef>
            </a:pP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Tokens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keywords </a:t>
            </a:r>
            <a:r>
              <a:rPr sz="2600" spc="175" dirty="0">
                <a:solidFill>
                  <a:srgbClr val="3B3B3B"/>
                </a:solidFill>
                <a:latin typeface="Cambria"/>
                <a:cs typeface="Cambria"/>
              </a:rPr>
              <a:t>like </a:t>
            </a:r>
            <a:r>
              <a:rPr sz="2600" b="1" spc="-5" dirty="0">
                <a:solidFill>
                  <a:srgbClr val="7F007F"/>
                </a:solidFill>
                <a:latin typeface="Courier New"/>
                <a:cs typeface="Courier New"/>
              </a:rPr>
              <a:t>if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600" b="1" spc="-5" dirty="0">
                <a:solidFill>
                  <a:srgbClr val="7F007F"/>
                </a:solidFill>
                <a:latin typeface="Courier New"/>
                <a:cs typeface="Courier New"/>
              </a:rPr>
              <a:t>while</a:t>
            </a:r>
            <a:r>
              <a:rPr sz="2600" b="1" spc="-1115" dirty="0">
                <a:solidFill>
                  <a:srgbClr val="7F007F"/>
                </a:solidFill>
                <a:latin typeface="Courier New"/>
                <a:cs typeface="Courier New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probably 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match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those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lexemes</a:t>
            </a:r>
            <a:r>
              <a:rPr sz="2600" spc="36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exactly.</a:t>
            </a:r>
            <a:endParaRPr sz="2600">
              <a:latin typeface="Cambria"/>
              <a:cs typeface="Cambria"/>
            </a:endParaRPr>
          </a:p>
          <a:p>
            <a:pPr marL="12700" marR="375285">
              <a:lnSpc>
                <a:spcPts val="3260"/>
              </a:lnSpc>
              <a:spcBef>
                <a:spcPts val="1200"/>
              </a:spcBef>
            </a:pPr>
            <a:r>
              <a:rPr sz="2800" spc="330" dirty="0">
                <a:solidFill>
                  <a:srgbClr val="3B3B3B"/>
                </a:solidFill>
                <a:latin typeface="Cambria"/>
                <a:cs typeface="Cambria"/>
              </a:rPr>
              <a:t>Some </a:t>
            </a:r>
            <a:r>
              <a:rPr sz="2800" spc="220" dirty="0">
                <a:solidFill>
                  <a:srgbClr val="3B3B3B"/>
                </a:solidFill>
                <a:latin typeface="Cambria"/>
                <a:cs typeface="Cambria"/>
              </a:rPr>
              <a:t>tokens </a:t>
            </a:r>
            <a:r>
              <a:rPr sz="2800" spc="250" dirty="0">
                <a:solidFill>
                  <a:srgbClr val="3B3B3B"/>
                </a:solidFill>
                <a:latin typeface="Cambria"/>
                <a:cs typeface="Cambria"/>
              </a:rPr>
              <a:t>might </a:t>
            </a:r>
            <a:r>
              <a:rPr sz="2800" spc="265" dirty="0">
                <a:solidFill>
                  <a:srgbClr val="3B3B3B"/>
                </a:solidFill>
                <a:latin typeface="Cambria"/>
                <a:cs typeface="Cambria"/>
              </a:rPr>
              <a:t>be </a:t>
            </a:r>
            <a:r>
              <a:rPr sz="2800" spc="235" dirty="0">
                <a:solidFill>
                  <a:srgbClr val="3B3B3B"/>
                </a:solidFill>
                <a:latin typeface="Cambria"/>
                <a:cs typeface="Cambria"/>
              </a:rPr>
              <a:t>associated </a:t>
            </a:r>
            <a:r>
              <a:rPr sz="2800" spc="190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lots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different</a:t>
            </a:r>
            <a:r>
              <a:rPr sz="2800" spc="26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lexemes: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579374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089" y="5681979"/>
            <a:ext cx="7405370" cy="8064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275"/>
              </a:spcBef>
            </a:pPr>
            <a:r>
              <a:rPr sz="2600" spc="16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600" spc="200" dirty="0">
                <a:solidFill>
                  <a:srgbClr val="3B3B3B"/>
                </a:solidFill>
                <a:latin typeface="Cambria"/>
                <a:cs typeface="Cambria"/>
              </a:rPr>
              <a:t>variable </a:t>
            </a: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names,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possible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numbers, </a:t>
            </a:r>
            <a:r>
              <a:rPr sz="2600" spc="165" dirty="0">
                <a:solidFill>
                  <a:srgbClr val="3B3B3B"/>
                </a:solidFill>
                <a:latin typeface="Cambria"/>
                <a:cs typeface="Cambria"/>
              </a:rPr>
              <a:t>all 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possible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strings,</a:t>
            </a:r>
            <a:r>
              <a:rPr sz="2600" spc="29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etc.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529" y="554990"/>
            <a:ext cx="4642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80" dirty="0"/>
              <a:t>Sets </a:t>
            </a:r>
            <a:r>
              <a:rPr sz="4400" spc="300" dirty="0"/>
              <a:t>of</a:t>
            </a:r>
            <a:r>
              <a:rPr sz="4400" spc="280" dirty="0"/>
              <a:t> </a:t>
            </a:r>
            <a:r>
              <a:rPr sz="4400" spc="450" dirty="0"/>
              <a:t>Lexemes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8169" y="1864359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169" y="297815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169" y="411734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69" y="525780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40690" marR="5080">
              <a:lnSpc>
                <a:spcPts val="3679"/>
              </a:lnSpc>
              <a:spcBef>
                <a:spcPts val="325"/>
              </a:spcBef>
            </a:pPr>
            <a:r>
              <a:rPr sz="3150" spc="280" dirty="0"/>
              <a:t>Idea: </a:t>
            </a:r>
            <a:r>
              <a:rPr sz="3150" spc="275" dirty="0"/>
              <a:t>Associate </a:t>
            </a:r>
            <a:r>
              <a:rPr sz="3150" spc="350" dirty="0"/>
              <a:t>a </a:t>
            </a:r>
            <a:r>
              <a:rPr sz="3150" spc="265" dirty="0"/>
              <a:t>set </a:t>
            </a:r>
            <a:r>
              <a:rPr sz="3150" spc="225" dirty="0"/>
              <a:t>of </a:t>
            </a:r>
            <a:r>
              <a:rPr sz="3150" spc="290" dirty="0"/>
              <a:t>lexemes </a:t>
            </a:r>
            <a:r>
              <a:rPr sz="3150" spc="220" dirty="0"/>
              <a:t>with </a:t>
            </a:r>
            <a:r>
              <a:rPr sz="3150" spc="335" dirty="0"/>
              <a:t>each  </a:t>
            </a:r>
            <a:r>
              <a:rPr sz="3150" spc="275" dirty="0"/>
              <a:t>token.</a:t>
            </a:r>
            <a:endParaRPr sz="3150"/>
          </a:p>
          <a:p>
            <a:pPr marL="440690" marR="482600">
              <a:lnSpc>
                <a:spcPts val="3679"/>
              </a:lnSpc>
              <a:spcBef>
                <a:spcPts val="1410"/>
              </a:spcBef>
            </a:pPr>
            <a:r>
              <a:rPr sz="3150" spc="204" dirty="0"/>
              <a:t>We </a:t>
            </a:r>
            <a:r>
              <a:rPr sz="3150" spc="290" dirty="0"/>
              <a:t>might </a:t>
            </a:r>
            <a:r>
              <a:rPr sz="3150" spc="275" dirty="0"/>
              <a:t>associate </a:t>
            </a:r>
            <a:r>
              <a:rPr sz="3150" spc="280" dirty="0"/>
              <a:t>the </a:t>
            </a:r>
            <a:r>
              <a:rPr sz="3150" spc="330" dirty="0"/>
              <a:t>“number” </a:t>
            </a:r>
            <a:r>
              <a:rPr sz="3150" spc="260" dirty="0"/>
              <a:t>token  </a:t>
            </a:r>
            <a:r>
              <a:rPr sz="3150" spc="220" dirty="0"/>
              <a:t>with </a:t>
            </a:r>
            <a:r>
              <a:rPr sz="3150" spc="280" dirty="0"/>
              <a:t>the </a:t>
            </a:r>
            <a:r>
              <a:rPr sz="3150" spc="265" dirty="0"/>
              <a:t>set </a:t>
            </a:r>
            <a:r>
              <a:rPr sz="3150" spc="795" dirty="0"/>
              <a:t>{ </a:t>
            </a:r>
            <a:r>
              <a:rPr sz="3150" b="1" spc="180" dirty="0">
                <a:latin typeface="Courier New"/>
                <a:cs typeface="Courier New"/>
              </a:rPr>
              <a:t>0</a:t>
            </a:r>
            <a:r>
              <a:rPr sz="3150" spc="180" dirty="0"/>
              <a:t>, </a:t>
            </a:r>
            <a:r>
              <a:rPr sz="3150" b="1" spc="175" dirty="0">
                <a:latin typeface="Courier New"/>
                <a:cs typeface="Courier New"/>
              </a:rPr>
              <a:t>1</a:t>
            </a:r>
            <a:r>
              <a:rPr sz="3150" spc="175" dirty="0"/>
              <a:t>, </a:t>
            </a:r>
            <a:r>
              <a:rPr sz="3150" b="1" spc="175" dirty="0">
                <a:latin typeface="Courier New"/>
                <a:cs typeface="Courier New"/>
              </a:rPr>
              <a:t>2</a:t>
            </a:r>
            <a:r>
              <a:rPr sz="3150" spc="175" dirty="0"/>
              <a:t>, </a:t>
            </a:r>
            <a:r>
              <a:rPr sz="3150" spc="580" dirty="0"/>
              <a:t>…, </a:t>
            </a:r>
            <a:r>
              <a:rPr sz="3150" b="1" spc="125" dirty="0">
                <a:latin typeface="Courier New"/>
                <a:cs typeface="Courier New"/>
              </a:rPr>
              <a:t>10</a:t>
            </a:r>
            <a:r>
              <a:rPr sz="3150" spc="125" dirty="0"/>
              <a:t>, </a:t>
            </a:r>
            <a:r>
              <a:rPr sz="3150" b="1" spc="125" dirty="0">
                <a:latin typeface="Courier New"/>
                <a:cs typeface="Courier New"/>
              </a:rPr>
              <a:t>11</a:t>
            </a:r>
            <a:r>
              <a:rPr sz="3150" spc="125" dirty="0"/>
              <a:t>, </a:t>
            </a:r>
            <a:r>
              <a:rPr sz="3150" b="1" spc="120" dirty="0">
                <a:latin typeface="Courier New"/>
                <a:cs typeface="Courier New"/>
              </a:rPr>
              <a:t>12</a:t>
            </a:r>
            <a:r>
              <a:rPr sz="3150" spc="120" dirty="0"/>
              <a:t>, </a:t>
            </a:r>
            <a:r>
              <a:rPr sz="3150" spc="800" dirty="0"/>
              <a:t>…</a:t>
            </a:r>
            <a:r>
              <a:rPr sz="3150" spc="630" dirty="0"/>
              <a:t> </a:t>
            </a:r>
            <a:r>
              <a:rPr sz="3150" spc="795" dirty="0"/>
              <a:t>}</a:t>
            </a:r>
            <a:endParaRPr sz="3150">
              <a:latin typeface="Courier New"/>
              <a:cs typeface="Courier New"/>
            </a:endParaRPr>
          </a:p>
          <a:p>
            <a:pPr marL="440690" marR="865505">
              <a:lnSpc>
                <a:spcPts val="3690"/>
              </a:lnSpc>
              <a:spcBef>
                <a:spcPts val="1600"/>
              </a:spcBef>
            </a:pPr>
            <a:r>
              <a:rPr sz="3150" spc="204" dirty="0"/>
              <a:t>We </a:t>
            </a:r>
            <a:r>
              <a:rPr sz="3150" spc="290" dirty="0"/>
              <a:t>might </a:t>
            </a:r>
            <a:r>
              <a:rPr sz="3150" spc="275" dirty="0"/>
              <a:t>associate </a:t>
            </a:r>
            <a:r>
              <a:rPr sz="3150" spc="280" dirty="0"/>
              <a:t>the </a:t>
            </a:r>
            <a:r>
              <a:rPr sz="3150" spc="300" dirty="0"/>
              <a:t>“string” </a:t>
            </a:r>
            <a:r>
              <a:rPr sz="3150" spc="260" dirty="0"/>
              <a:t>token  </a:t>
            </a:r>
            <a:r>
              <a:rPr sz="3150" spc="220" dirty="0"/>
              <a:t>with </a:t>
            </a:r>
            <a:r>
              <a:rPr sz="3150" spc="280" dirty="0"/>
              <a:t>the </a:t>
            </a:r>
            <a:r>
              <a:rPr sz="3150" spc="265" dirty="0"/>
              <a:t>set </a:t>
            </a:r>
            <a:r>
              <a:rPr sz="3150" spc="795" dirty="0"/>
              <a:t>{ </a:t>
            </a:r>
            <a:r>
              <a:rPr sz="3150" b="1" spc="125" dirty="0">
                <a:latin typeface="Courier New"/>
                <a:cs typeface="Courier New"/>
              </a:rPr>
              <a:t>""</a:t>
            </a:r>
            <a:r>
              <a:rPr sz="3150" spc="125" dirty="0"/>
              <a:t>, </a:t>
            </a:r>
            <a:r>
              <a:rPr sz="3150" b="1" spc="90" dirty="0">
                <a:latin typeface="Courier New"/>
                <a:cs typeface="Courier New"/>
              </a:rPr>
              <a:t>"a"</a:t>
            </a:r>
            <a:r>
              <a:rPr sz="3150" spc="90" dirty="0"/>
              <a:t>, </a:t>
            </a:r>
            <a:r>
              <a:rPr sz="3150" b="1" spc="90" dirty="0">
                <a:latin typeface="Courier New"/>
                <a:cs typeface="Courier New"/>
              </a:rPr>
              <a:t>"b"</a:t>
            </a:r>
            <a:r>
              <a:rPr sz="3150" spc="90" dirty="0"/>
              <a:t>, </a:t>
            </a:r>
            <a:r>
              <a:rPr sz="3150" b="1" spc="90" dirty="0">
                <a:latin typeface="Courier New"/>
                <a:cs typeface="Courier New"/>
              </a:rPr>
              <a:t>"c"</a:t>
            </a:r>
            <a:r>
              <a:rPr sz="3150" spc="90" dirty="0"/>
              <a:t>, </a:t>
            </a:r>
            <a:r>
              <a:rPr sz="3150" spc="800" dirty="0"/>
              <a:t>…</a:t>
            </a:r>
            <a:r>
              <a:rPr sz="3150" spc="795" dirty="0"/>
              <a:t> }</a:t>
            </a:r>
            <a:endParaRPr sz="3150">
              <a:latin typeface="Courier New"/>
              <a:cs typeface="Courier New"/>
            </a:endParaRPr>
          </a:p>
          <a:p>
            <a:pPr marL="440690" marR="762635">
              <a:lnSpc>
                <a:spcPts val="3690"/>
              </a:lnSpc>
              <a:spcBef>
                <a:spcPts val="1590"/>
              </a:spcBef>
            </a:pPr>
            <a:r>
              <a:rPr sz="3150" spc="204" dirty="0"/>
              <a:t>We </a:t>
            </a:r>
            <a:r>
              <a:rPr sz="3150" spc="290" dirty="0"/>
              <a:t>might </a:t>
            </a:r>
            <a:r>
              <a:rPr sz="3150" spc="275" dirty="0"/>
              <a:t>associate </a:t>
            </a:r>
            <a:r>
              <a:rPr sz="3150" spc="280" dirty="0"/>
              <a:t>the </a:t>
            </a:r>
            <a:r>
              <a:rPr sz="3150" spc="260" dirty="0"/>
              <a:t>token </a:t>
            </a:r>
            <a:r>
              <a:rPr sz="3150" spc="220" dirty="0"/>
              <a:t>for </a:t>
            </a:r>
            <a:r>
              <a:rPr sz="3150" spc="275" dirty="0"/>
              <a:t>the  </a:t>
            </a:r>
            <a:r>
              <a:rPr sz="3150" spc="250" dirty="0"/>
              <a:t>keyword</a:t>
            </a:r>
            <a:r>
              <a:rPr sz="3150" spc="310" dirty="0"/>
              <a:t> </a:t>
            </a:r>
            <a:r>
              <a:rPr sz="3150" b="1" spc="5" dirty="0">
                <a:solidFill>
                  <a:srgbClr val="7F007F"/>
                </a:solidFill>
                <a:latin typeface="Courier New"/>
                <a:cs typeface="Courier New"/>
              </a:rPr>
              <a:t>while</a:t>
            </a:r>
            <a:r>
              <a:rPr sz="3150" b="1" spc="-900" dirty="0">
                <a:solidFill>
                  <a:srgbClr val="7F007F"/>
                </a:solidFill>
                <a:latin typeface="Courier New"/>
                <a:cs typeface="Courier New"/>
              </a:rPr>
              <a:t> </a:t>
            </a:r>
            <a:r>
              <a:rPr sz="3150" spc="220" dirty="0"/>
              <a:t>with</a:t>
            </a:r>
            <a:r>
              <a:rPr sz="3150" spc="305" dirty="0"/>
              <a:t> </a:t>
            </a:r>
            <a:r>
              <a:rPr sz="3150" spc="280" dirty="0"/>
              <a:t>the</a:t>
            </a:r>
            <a:r>
              <a:rPr sz="3150" spc="300" dirty="0"/>
              <a:t> </a:t>
            </a:r>
            <a:r>
              <a:rPr sz="3150" spc="270" dirty="0"/>
              <a:t>set</a:t>
            </a:r>
            <a:r>
              <a:rPr sz="3150" spc="305" dirty="0"/>
              <a:t> </a:t>
            </a:r>
            <a:r>
              <a:rPr sz="3150" spc="795" dirty="0"/>
              <a:t>{</a:t>
            </a:r>
            <a:r>
              <a:rPr sz="3150" spc="330" dirty="0"/>
              <a:t> </a:t>
            </a:r>
            <a:r>
              <a:rPr sz="3150" b="1" dirty="0">
                <a:latin typeface="Courier New"/>
                <a:cs typeface="Courier New"/>
              </a:rPr>
              <a:t>while</a:t>
            </a:r>
            <a:r>
              <a:rPr sz="3150" b="1" spc="-890" dirty="0">
                <a:latin typeface="Courier New"/>
                <a:cs typeface="Courier New"/>
              </a:rPr>
              <a:t> </a:t>
            </a:r>
            <a:r>
              <a:rPr sz="3150" spc="570" dirty="0"/>
              <a:t>}.</a:t>
            </a:r>
            <a:endParaRPr sz="31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0" y="2948940"/>
            <a:ext cx="8516620" cy="14617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ct val="97300"/>
              </a:lnSpc>
              <a:spcBef>
                <a:spcPts val="200"/>
              </a:spcBef>
            </a:pPr>
            <a:r>
              <a:rPr sz="3200" spc="355" dirty="0"/>
              <a:t>How </a:t>
            </a:r>
            <a:r>
              <a:rPr sz="3200" spc="245" dirty="0"/>
              <a:t>do </a:t>
            </a:r>
            <a:r>
              <a:rPr sz="3200" spc="290" dirty="0"/>
              <a:t>we </a:t>
            </a:r>
            <a:r>
              <a:rPr sz="3200" spc="275" dirty="0"/>
              <a:t>describe </a:t>
            </a:r>
            <a:r>
              <a:rPr sz="3200" spc="270" dirty="0"/>
              <a:t>which </a:t>
            </a:r>
            <a:r>
              <a:rPr sz="3200" spc="204" dirty="0"/>
              <a:t>(potentially  </a:t>
            </a:r>
            <a:r>
              <a:rPr sz="3200" spc="185" dirty="0"/>
              <a:t>infinite) </a:t>
            </a:r>
            <a:r>
              <a:rPr sz="3200" spc="265" dirty="0"/>
              <a:t>set </a:t>
            </a:r>
            <a:r>
              <a:rPr sz="3200" spc="220" dirty="0"/>
              <a:t>of </a:t>
            </a:r>
            <a:r>
              <a:rPr sz="3200" spc="290" dirty="0"/>
              <a:t>lexemes </a:t>
            </a:r>
            <a:r>
              <a:rPr sz="3200" spc="195" dirty="0"/>
              <a:t>is </a:t>
            </a:r>
            <a:r>
              <a:rPr sz="3200" spc="270" dirty="0"/>
              <a:t>associated </a:t>
            </a:r>
            <a:r>
              <a:rPr sz="3200" spc="220" dirty="0"/>
              <a:t>with  </a:t>
            </a:r>
            <a:r>
              <a:rPr sz="3200" spc="335" dirty="0"/>
              <a:t>each </a:t>
            </a:r>
            <a:r>
              <a:rPr sz="3200" spc="254" dirty="0"/>
              <a:t>token</a:t>
            </a:r>
            <a:r>
              <a:rPr sz="3200" spc="280" dirty="0"/>
              <a:t> </a:t>
            </a:r>
            <a:r>
              <a:rPr sz="3200" spc="265" dirty="0"/>
              <a:t>type?</a:t>
            </a:r>
            <a:endParaRPr sz="3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139" y="554990"/>
            <a:ext cx="5295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0" dirty="0"/>
              <a:t>Formal</a:t>
            </a:r>
            <a:r>
              <a:rPr sz="4400" spc="360" dirty="0"/>
              <a:t> </a:t>
            </a:r>
            <a:r>
              <a:rPr sz="4400" spc="484" dirty="0"/>
              <a:t>Languages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4200" y="185166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200" y="241553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330" y="1592580"/>
            <a:ext cx="8681085" cy="11480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750" spc="27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750" b="1" spc="295" dirty="0">
                <a:solidFill>
                  <a:srgbClr val="0000FF"/>
                </a:solidFill>
                <a:latin typeface="Trebuchet MS"/>
                <a:cs typeface="Trebuchet MS"/>
              </a:rPr>
              <a:t>formal </a:t>
            </a:r>
            <a:r>
              <a:rPr sz="2750" b="1" spc="350" dirty="0">
                <a:solidFill>
                  <a:srgbClr val="0000FF"/>
                </a:solidFill>
                <a:latin typeface="Trebuchet MS"/>
                <a:cs typeface="Trebuchet MS"/>
              </a:rPr>
              <a:t>language </a:t>
            </a:r>
            <a:r>
              <a:rPr sz="2750" spc="17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750" spc="29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750" spc="229" dirty="0">
                <a:solidFill>
                  <a:srgbClr val="3B3B3B"/>
                </a:solidFill>
                <a:latin typeface="Cambria"/>
                <a:cs typeface="Cambria"/>
              </a:rPr>
              <a:t>set </a:t>
            </a:r>
            <a:r>
              <a:rPr sz="2750" spc="190" dirty="0">
                <a:solidFill>
                  <a:srgbClr val="3B3B3B"/>
                </a:solidFill>
                <a:latin typeface="Cambria"/>
                <a:cs typeface="Cambria"/>
              </a:rPr>
              <a:t>of</a:t>
            </a:r>
            <a:r>
              <a:rPr sz="2750" spc="-1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strings.</a:t>
            </a:r>
            <a:endParaRPr sz="2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750" spc="310" dirty="0">
                <a:solidFill>
                  <a:srgbClr val="3B3B3B"/>
                </a:solidFill>
                <a:latin typeface="Cambria"/>
                <a:cs typeface="Cambria"/>
              </a:rPr>
              <a:t>Many </a:t>
            </a:r>
            <a:r>
              <a:rPr sz="2750" spc="175" dirty="0">
                <a:solidFill>
                  <a:srgbClr val="3B3B3B"/>
                </a:solidFill>
                <a:latin typeface="Cambria"/>
                <a:cs typeface="Cambria"/>
              </a:rPr>
              <a:t>infinite </a:t>
            </a:r>
            <a:r>
              <a:rPr sz="2750" spc="275" dirty="0">
                <a:solidFill>
                  <a:srgbClr val="3B3B3B"/>
                </a:solidFill>
                <a:latin typeface="Cambria"/>
                <a:cs typeface="Cambria"/>
              </a:rPr>
              <a:t>languages </a:t>
            </a:r>
            <a:r>
              <a:rPr sz="2750" spc="240" dirty="0">
                <a:solidFill>
                  <a:srgbClr val="3B3B3B"/>
                </a:solidFill>
                <a:latin typeface="Cambria"/>
                <a:cs typeface="Cambria"/>
              </a:rPr>
              <a:t>have </a:t>
            </a:r>
            <a:r>
              <a:rPr sz="2750" spc="175" dirty="0">
                <a:solidFill>
                  <a:srgbClr val="3B3B3B"/>
                </a:solidFill>
                <a:latin typeface="Cambria"/>
                <a:cs typeface="Cambria"/>
              </a:rPr>
              <a:t>finite</a:t>
            </a:r>
            <a:r>
              <a:rPr sz="2750" spc="36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04" dirty="0">
                <a:solidFill>
                  <a:srgbClr val="3B3B3B"/>
                </a:solidFill>
                <a:latin typeface="Cambria"/>
                <a:cs typeface="Cambria"/>
              </a:rPr>
              <a:t>descriptions: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310" y="2966720"/>
            <a:ext cx="1327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310" y="3446779"/>
            <a:ext cx="1327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310" y="3928109"/>
            <a:ext cx="1327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4439" y="2747264"/>
            <a:ext cx="7491095" cy="146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6640">
              <a:lnSpc>
                <a:spcPct val="131600"/>
              </a:lnSpc>
              <a:spcBef>
                <a:spcPts val="95"/>
              </a:spcBef>
            </a:pP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Define </a:t>
            </a:r>
            <a:r>
              <a:rPr sz="2400" spc="20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400" spc="250" dirty="0">
                <a:solidFill>
                  <a:srgbClr val="3B3B3B"/>
                </a:solidFill>
                <a:latin typeface="Cambria"/>
                <a:cs typeface="Cambria"/>
              </a:rPr>
              <a:t>language </a:t>
            </a: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using </a:t>
            </a:r>
            <a:r>
              <a:rPr sz="2400" spc="235" dirty="0">
                <a:solidFill>
                  <a:srgbClr val="3B3B3B"/>
                </a:solidFill>
                <a:latin typeface="Cambria"/>
                <a:cs typeface="Cambria"/>
              </a:rPr>
              <a:t>an </a:t>
            </a: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automaton.  Define </a:t>
            </a:r>
            <a:r>
              <a:rPr sz="2400" spc="20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400" spc="250" dirty="0">
                <a:solidFill>
                  <a:srgbClr val="3B3B3B"/>
                </a:solidFill>
                <a:latin typeface="Cambria"/>
                <a:cs typeface="Cambria"/>
              </a:rPr>
              <a:t>language </a:t>
            </a: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using </a:t>
            </a:r>
            <a:r>
              <a:rPr sz="2400" spc="260" dirty="0">
                <a:solidFill>
                  <a:srgbClr val="3B3B3B"/>
                </a:solidFill>
                <a:latin typeface="Cambria"/>
                <a:cs typeface="Cambria"/>
              </a:rPr>
              <a:t>a</a:t>
            </a:r>
            <a:r>
              <a:rPr sz="24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400" spc="220" dirty="0">
                <a:solidFill>
                  <a:srgbClr val="3B3B3B"/>
                </a:solidFill>
                <a:latin typeface="Cambria"/>
                <a:cs typeface="Cambria"/>
              </a:rPr>
              <a:t>grammar.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Define </a:t>
            </a:r>
            <a:r>
              <a:rPr sz="2400" spc="204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400" spc="250" dirty="0">
                <a:solidFill>
                  <a:srgbClr val="3B3B3B"/>
                </a:solidFill>
                <a:latin typeface="Cambria"/>
                <a:cs typeface="Cambria"/>
              </a:rPr>
              <a:t>language </a:t>
            </a: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using </a:t>
            </a:r>
            <a:r>
              <a:rPr sz="2400" spc="26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400" spc="215" dirty="0">
                <a:solidFill>
                  <a:srgbClr val="3B3B3B"/>
                </a:solidFill>
                <a:latin typeface="Cambria"/>
                <a:cs typeface="Cambria"/>
              </a:rPr>
              <a:t>regular</a:t>
            </a:r>
            <a:r>
              <a:rPr sz="2400" spc="28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400" spc="200" dirty="0">
                <a:solidFill>
                  <a:srgbClr val="3B3B3B"/>
                </a:solidFill>
                <a:latin typeface="Cambria"/>
                <a:cs typeface="Cambria"/>
              </a:rPr>
              <a:t>expression.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200" y="441832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200" y="538733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2330" y="4300220"/>
            <a:ext cx="8243570" cy="18199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127635">
              <a:lnSpc>
                <a:spcPts val="3200"/>
              </a:lnSpc>
              <a:spcBef>
                <a:spcPts val="290"/>
              </a:spcBef>
            </a:pPr>
            <a:r>
              <a:rPr sz="2750" spc="165" dirty="0">
                <a:solidFill>
                  <a:srgbClr val="3B3B3B"/>
                </a:solidFill>
                <a:latin typeface="Cambria"/>
                <a:cs typeface="Cambria"/>
              </a:rPr>
              <a:t>We </a:t>
            </a:r>
            <a:r>
              <a:rPr sz="2750" spc="280" dirty="0">
                <a:solidFill>
                  <a:srgbClr val="3B3B3B"/>
                </a:solidFill>
                <a:latin typeface="Cambria"/>
                <a:cs typeface="Cambria"/>
              </a:rPr>
              <a:t>can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use </a:t>
            </a:r>
            <a:r>
              <a:rPr sz="2750" spc="240" dirty="0">
                <a:solidFill>
                  <a:srgbClr val="3B3B3B"/>
                </a:solidFill>
                <a:latin typeface="Cambria"/>
                <a:cs typeface="Cambria"/>
              </a:rPr>
              <a:t>these </a:t>
            </a:r>
            <a:r>
              <a:rPr sz="2750" spc="260" dirty="0">
                <a:solidFill>
                  <a:srgbClr val="3B3B3B"/>
                </a:solidFill>
                <a:latin typeface="Cambria"/>
                <a:cs typeface="Cambria"/>
              </a:rPr>
              <a:t>compact </a:t>
            </a:r>
            <a:r>
              <a:rPr sz="2750" spc="204" dirty="0">
                <a:solidFill>
                  <a:srgbClr val="3B3B3B"/>
                </a:solidFill>
                <a:latin typeface="Cambria"/>
                <a:cs typeface="Cambria"/>
              </a:rPr>
              <a:t>descriptions </a:t>
            </a:r>
            <a:r>
              <a:rPr sz="2750" spc="19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the  </a:t>
            </a:r>
            <a:r>
              <a:rPr sz="2750" spc="280" dirty="0">
                <a:solidFill>
                  <a:srgbClr val="3B3B3B"/>
                </a:solidFill>
                <a:latin typeface="Cambria"/>
                <a:cs typeface="Cambria"/>
              </a:rPr>
              <a:t>language </a:t>
            </a:r>
            <a:r>
              <a:rPr sz="2750" spc="180" dirty="0">
                <a:solidFill>
                  <a:srgbClr val="3B3B3B"/>
                </a:solidFill>
                <a:latin typeface="Cambria"/>
                <a:cs typeface="Cambria"/>
              </a:rPr>
              <a:t>to </a:t>
            </a:r>
            <a:r>
              <a:rPr sz="2750" spc="215" dirty="0">
                <a:solidFill>
                  <a:srgbClr val="3B3B3B"/>
                </a:solidFill>
                <a:latin typeface="Cambria"/>
                <a:cs typeface="Cambria"/>
              </a:rPr>
              <a:t>define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sets </a:t>
            </a:r>
            <a:r>
              <a:rPr sz="2750" spc="185" dirty="0">
                <a:solidFill>
                  <a:srgbClr val="3B3B3B"/>
                </a:solidFill>
                <a:latin typeface="Cambria"/>
                <a:cs typeface="Cambria"/>
              </a:rPr>
              <a:t>of</a:t>
            </a:r>
            <a:r>
              <a:rPr sz="2750" spc="45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25" dirty="0">
                <a:solidFill>
                  <a:srgbClr val="3B3B3B"/>
                </a:solidFill>
                <a:latin typeface="Cambria"/>
                <a:cs typeface="Cambria"/>
              </a:rPr>
              <a:t>strings.</a:t>
            </a:r>
            <a:endParaRPr sz="2750">
              <a:latin typeface="Cambria"/>
              <a:cs typeface="Cambria"/>
            </a:endParaRPr>
          </a:p>
          <a:p>
            <a:pPr marL="12700" marR="5080">
              <a:lnSpc>
                <a:spcPts val="3210"/>
              </a:lnSpc>
              <a:spcBef>
                <a:spcPts val="1210"/>
              </a:spcBef>
            </a:pPr>
            <a:r>
              <a:rPr sz="2750" spc="270" dirty="0">
                <a:solidFill>
                  <a:srgbClr val="3B3B3B"/>
                </a:solidFill>
                <a:latin typeface="Cambria"/>
                <a:cs typeface="Cambria"/>
              </a:rPr>
              <a:t>Over </a:t>
            </a:r>
            <a:r>
              <a:rPr sz="2750" spc="229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750" spc="235" dirty="0">
                <a:solidFill>
                  <a:srgbClr val="3B3B3B"/>
                </a:solidFill>
                <a:latin typeface="Cambria"/>
                <a:cs typeface="Cambria"/>
              </a:rPr>
              <a:t>course </a:t>
            </a:r>
            <a:r>
              <a:rPr sz="2750" spc="185" dirty="0">
                <a:solidFill>
                  <a:srgbClr val="3B3B3B"/>
                </a:solidFill>
                <a:latin typeface="Cambria"/>
                <a:cs typeface="Cambria"/>
              </a:rPr>
              <a:t>of this </a:t>
            </a:r>
            <a:r>
              <a:rPr sz="2750" spc="245" dirty="0">
                <a:solidFill>
                  <a:srgbClr val="3B3B3B"/>
                </a:solidFill>
                <a:latin typeface="Cambria"/>
                <a:cs typeface="Cambria"/>
              </a:rPr>
              <a:t>class,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we </a:t>
            </a:r>
            <a:r>
              <a:rPr sz="2750" spc="145" dirty="0">
                <a:solidFill>
                  <a:srgbClr val="3B3B3B"/>
                </a:solidFill>
                <a:latin typeface="Cambria"/>
                <a:cs typeface="Cambria"/>
              </a:rPr>
              <a:t>will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use </a:t>
            </a:r>
            <a:r>
              <a:rPr sz="2750" spc="180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750" spc="190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2750" spc="240" dirty="0">
                <a:solidFill>
                  <a:srgbClr val="3B3B3B"/>
                </a:solidFill>
                <a:latin typeface="Cambria"/>
                <a:cs typeface="Cambria"/>
              </a:rPr>
              <a:t>these</a:t>
            </a:r>
            <a:r>
              <a:rPr sz="2750" spc="26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50" spc="250" dirty="0">
                <a:solidFill>
                  <a:srgbClr val="3B3B3B"/>
                </a:solidFill>
                <a:latin typeface="Cambria"/>
                <a:cs typeface="Cambria"/>
              </a:rPr>
              <a:t>approaches.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929" y="554990"/>
            <a:ext cx="5858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0" dirty="0"/>
              <a:t>Regular</a:t>
            </a:r>
            <a:r>
              <a:rPr sz="4400" spc="40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690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94589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507365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43865" marR="99060">
              <a:lnSpc>
                <a:spcPct val="97200"/>
              </a:lnSpc>
              <a:spcBef>
                <a:spcPts val="204"/>
              </a:spcBef>
            </a:pPr>
            <a:r>
              <a:rPr b="1" spc="415" dirty="0">
                <a:solidFill>
                  <a:srgbClr val="0000FF"/>
                </a:solidFill>
                <a:latin typeface="Trebuchet MS"/>
                <a:cs typeface="Trebuchet MS"/>
              </a:rPr>
              <a:t>Regular </a:t>
            </a:r>
            <a:r>
              <a:rPr b="1" spc="315" dirty="0">
                <a:solidFill>
                  <a:srgbClr val="0000FF"/>
                </a:solidFill>
                <a:latin typeface="Trebuchet MS"/>
                <a:cs typeface="Trebuchet MS"/>
              </a:rPr>
              <a:t>expressions </a:t>
            </a:r>
            <a:r>
              <a:rPr spc="290" dirty="0"/>
              <a:t>are </a:t>
            </a:r>
            <a:r>
              <a:rPr spc="345" dirty="0"/>
              <a:t>a </a:t>
            </a:r>
            <a:r>
              <a:rPr spc="229" dirty="0"/>
              <a:t>family </a:t>
            </a:r>
            <a:r>
              <a:rPr spc="220" dirty="0"/>
              <a:t>of  </a:t>
            </a:r>
            <a:r>
              <a:rPr spc="245" dirty="0"/>
              <a:t>descriptions </a:t>
            </a:r>
            <a:r>
              <a:rPr spc="254" dirty="0"/>
              <a:t>that </a:t>
            </a:r>
            <a:r>
              <a:rPr spc="330" dirty="0"/>
              <a:t>can </a:t>
            </a:r>
            <a:r>
              <a:rPr spc="310" dirty="0"/>
              <a:t>be </a:t>
            </a:r>
            <a:r>
              <a:rPr spc="290" dirty="0"/>
              <a:t>used </a:t>
            </a:r>
            <a:r>
              <a:rPr spc="210" dirty="0"/>
              <a:t>to </a:t>
            </a:r>
            <a:r>
              <a:rPr spc="285" dirty="0"/>
              <a:t>capture  </a:t>
            </a:r>
            <a:r>
              <a:rPr spc="265" dirty="0"/>
              <a:t>certain </a:t>
            </a:r>
            <a:r>
              <a:rPr spc="320" dirty="0"/>
              <a:t>languages </a:t>
            </a:r>
            <a:r>
              <a:rPr spc="210" dirty="0"/>
              <a:t>(the </a:t>
            </a:r>
            <a:r>
              <a:rPr i="1" spc="155" dirty="0">
                <a:latin typeface="Georgia"/>
                <a:cs typeface="Georgia"/>
              </a:rPr>
              <a:t>regular  </a:t>
            </a:r>
            <a:r>
              <a:rPr i="1" spc="190" dirty="0">
                <a:latin typeface="Georgia"/>
                <a:cs typeface="Georgia"/>
              </a:rPr>
              <a:t>languages</a:t>
            </a:r>
            <a:r>
              <a:rPr spc="190" dirty="0"/>
              <a:t>).</a:t>
            </a:r>
          </a:p>
          <a:p>
            <a:pPr marL="443865" marR="703580">
              <a:lnSpc>
                <a:spcPts val="3729"/>
              </a:lnSpc>
              <a:spcBef>
                <a:spcPts val="1525"/>
              </a:spcBef>
            </a:pPr>
            <a:r>
              <a:rPr spc="305" dirty="0"/>
              <a:t>Often </a:t>
            </a:r>
            <a:r>
              <a:rPr spc="229" dirty="0"/>
              <a:t>provide </a:t>
            </a:r>
            <a:r>
              <a:rPr spc="345" dirty="0"/>
              <a:t>a </a:t>
            </a:r>
            <a:r>
              <a:rPr spc="310" dirty="0"/>
              <a:t>compact </a:t>
            </a:r>
            <a:r>
              <a:rPr spc="290" dirty="0"/>
              <a:t>and </a:t>
            </a:r>
            <a:r>
              <a:rPr spc="260" dirty="0"/>
              <a:t>human-  </a:t>
            </a:r>
            <a:r>
              <a:rPr spc="280" dirty="0"/>
              <a:t>readable </a:t>
            </a:r>
            <a:r>
              <a:rPr spc="240" dirty="0"/>
              <a:t>description </a:t>
            </a:r>
            <a:r>
              <a:rPr spc="215" dirty="0"/>
              <a:t>of </a:t>
            </a:r>
            <a:r>
              <a:rPr spc="275" dirty="0"/>
              <a:t>the</a:t>
            </a:r>
            <a:r>
              <a:rPr spc="490" dirty="0"/>
              <a:t> </a:t>
            </a:r>
            <a:r>
              <a:rPr spc="335" dirty="0"/>
              <a:t>language.</a:t>
            </a:r>
          </a:p>
          <a:p>
            <a:pPr marL="443865" marR="5080">
              <a:lnSpc>
                <a:spcPct val="99900"/>
              </a:lnSpc>
              <a:spcBef>
                <a:spcPts val="1210"/>
              </a:spcBef>
            </a:pPr>
            <a:r>
              <a:rPr spc="370" dirty="0"/>
              <a:t>Used </a:t>
            </a:r>
            <a:r>
              <a:rPr spc="300" dirty="0"/>
              <a:t>as </a:t>
            </a:r>
            <a:r>
              <a:rPr spc="275" dirty="0"/>
              <a:t>the </a:t>
            </a:r>
            <a:r>
              <a:rPr spc="254" dirty="0"/>
              <a:t>basis </a:t>
            </a:r>
            <a:r>
              <a:rPr spc="215" dirty="0"/>
              <a:t>for </a:t>
            </a:r>
            <a:r>
              <a:rPr spc="280" dirty="0"/>
              <a:t>numerous </a:t>
            </a:r>
            <a:r>
              <a:rPr spc="250" dirty="0"/>
              <a:t>software  </a:t>
            </a:r>
            <a:r>
              <a:rPr spc="280" dirty="0"/>
              <a:t>systems, </a:t>
            </a:r>
            <a:r>
              <a:rPr spc="260" dirty="0"/>
              <a:t>including </a:t>
            </a:r>
            <a:r>
              <a:rPr spc="270" dirty="0"/>
              <a:t>the </a:t>
            </a:r>
            <a:r>
              <a:rPr b="1" spc="-5" dirty="0">
                <a:latin typeface="Courier New"/>
                <a:cs typeface="Courier New"/>
              </a:rPr>
              <a:t>flex </a:t>
            </a:r>
            <a:r>
              <a:rPr spc="200" dirty="0"/>
              <a:t>tool </a:t>
            </a:r>
            <a:r>
              <a:rPr spc="295" dirty="0"/>
              <a:t>we </a:t>
            </a:r>
            <a:r>
              <a:rPr spc="165" dirty="0"/>
              <a:t>will  </a:t>
            </a:r>
            <a:r>
              <a:rPr spc="295" dirty="0"/>
              <a:t>use </a:t>
            </a:r>
            <a:r>
              <a:rPr spc="200" dirty="0"/>
              <a:t>in </a:t>
            </a:r>
            <a:r>
              <a:rPr spc="220" dirty="0"/>
              <a:t>this</a:t>
            </a:r>
            <a:r>
              <a:rPr spc="415" dirty="0"/>
              <a:t> </a:t>
            </a:r>
            <a:r>
              <a:rPr spc="295" dirty="0"/>
              <a:t>course.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554990"/>
            <a:ext cx="8008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55" dirty="0"/>
              <a:t>Atomic </a:t>
            </a:r>
            <a:r>
              <a:rPr sz="4400" spc="430" dirty="0"/>
              <a:t>Regular</a:t>
            </a:r>
            <a:r>
              <a:rPr sz="4400" spc="465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4696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6126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728470"/>
            <a:ext cx="8116570" cy="37477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66370">
              <a:lnSpc>
                <a:spcPts val="3729"/>
              </a:lnSpc>
              <a:spcBef>
                <a:spcPts val="315"/>
              </a:spcBef>
            </a:pP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expressions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we </a:t>
            </a:r>
            <a:r>
              <a:rPr sz="3200" spc="170" dirty="0">
                <a:solidFill>
                  <a:srgbClr val="3B3B3B"/>
                </a:solidFill>
                <a:latin typeface="Cambria"/>
                <a:cs typeface="Cambria"/>
              </a:rPr>
              <a:t>will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use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in 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this </a:t>
            </a: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course 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begin 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with </a:t>
            </a:r>
            <a:r>
              <a:rPr sz="3200" spc="225" dirty="0">
                <a:solidFill>
                  <a:srgbClr val="3B3B3B"/>
                </a:solidFill>
                <a:latin typeface="Cambria"/>
                <a:cs typeface="Cambria"/>
              </a:rPr>
              <a:t>two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simple 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building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blocks.</a:t>
            </a:r>
            <a:endParaRPr sz="3200" dirty="0">
              <a:latin typeface="Cambria"/>
              <a:cs typeface="Cambria"/>
            </a:endParaRPr>
          </a:p>
          <a:p>
            <a:pPr marL="12700" marR="517525">
              <a:lnSpc>
                <a:spcPts val="3729"/>
              </a:lnSpc>
              <a:spcBef>
                <a:spcPts val="1460"/>
              </a:spcBef>
            </a:pPr>
            <a:r>
              <a:rPr sz="3200" spc="28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symbol </a:t>
            </a:r>
            <a:r>
              <a:rPr sz="3200" b="1" spc="320" dirty="0">
                <a:solidFill>
                  <a:srgbClr val="0000FF"/>
                </a:solidFill>
                <a:latin typeface="Trebuchet MS"/>
                <a:cs typeface="Trebuchet MS"/>
              </a:rPr>
              <a:t>ε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expression 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matches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empty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270" dirty="0">
                <a:solidFill>
                  <a:srgbClr val="3B3B3B"/>
                </a:solidFill>
                <a:latin typeface="Cambria"/>
                <a:cs typeface="Cambria"/>
              </a:rPr>
              <a:t>string.</a:t>
            </a:r>
            <a:endParaRPr sz="3200" dirty="0">
              <a:latin typeface="Cambria"/>
              <a:cs typeface="Cambria"/>
            </a:endParaRPr>
          </a:p>
          <a:p>
            <a:pPr marL="12700" marR="5080">
              <a:lnSpc>
                <a:spcPct val="102600"/>
              </a:lnSpc>
              <a:spcBef>
                <a:spcPts val="1105"/>
              </a:spcBef>
              <a:tabLst>
                <a:tab pos="7729855" algn="l"/>
              </a:tabLst>
            </a:pP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any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symbol </a:t>
            </a:r>
            <a:r>
              <a:rPr sz="3200" b="1" spc="17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3200" spc="1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3200" spc="27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symbol </a:t>
            </a:r>
            <a:r>
              <a:rPr sz="3200" b="1" dirty="0">
                <a:solidFill>
                  <a:srgbClr val="0000FF"/>
                </a:solidFill>
                <a:latin typeface="Courier New"/>
                <a:cs typeface="Courier New"/>
              </a:rPr>
              <a:t>a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3200" spc="345" dirty="0">
                <a:solidFill>
                  <a:srgbClr val="3B3B3B"/>
                </a:solidFill>
                <a:latin typeface="Cambria"/>
                <a:cs typeface="Cambria"/>
              </a:rPr>
              <a:t>a  </a:t>
            </a:r>
            <a:r>
              <a:rPr sz="3200" spc="210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3200" spc="390" dirty="0">
                <a:solidFill>
                  <a:srgbClr val="3B3B3B"/>
                </a:solidFill>
                <a:latin typeface="Cambria"/>
                <a:cs typeface="Cambria"/>
              </a:rPr>
              <a:t>e</a:t>
            </a:r>
            <a:r>
              <a:rPr sz="3200" spc="405" dirty="0">
                <a:solidFill>
                  <a:srgbClr val="3B3B3B"/>
                </a:solidFill>
                <a:latin typeface="Cambria"/>
                <a:cs typeface="Cambria"/>
              </a:rPr>
              <a:t>g</a:t>
            </a:r>
            <a:r>
              <a:rPr sz="3200" spc="245" dirty="0">
                <a:solidFill>
                  <a:srgbClr val="3B3B3B"/>
                </a:solidFill>
                <a:latin typeface="Cambria"/>
                <a:cs typeface="Cambria"/>
              </a:rPr>
              <a:t>ula</a:t>
            </a:r>
            <a:r>
              <a:rPr sz="3200" spc="235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30" dirty="0">
                <a:solidFill>
                  <a:srgbClr val="3B3B3B"/>
                </a:solidFill>
                <a:latin typeface="Cambria"/>
                <a:cs typeface="Cambria"/>
              </a:rPr>
              <a:t>e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x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p</a:t>
            </a:r>
            <a:r>
              <a:rPr sz="3200" spc="204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e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3200" spc="180" dirty="0">
                <a:solidFill>
                  <a:srgbClr val="3B3B3B"/>
                </a:solidFill>
                <a:latin typeface="Cambria"/>
                <a:cs typeface="Cambria"/>
              </a:rPr>
              <a:t>io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n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190" dirty="0">
                <a:solidFill>
                  <a:srgbClr val="3B3B3B"/>
                </a:solidFill>
                <a:latin typeface="Cambria"/>
                <a:cs typeface="Cambria"/>
              </a:rPr>
              <a:t>t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h</a:t>
            </a:r>
            <a:r>
              <a:rPr sz="3200" spc="315" dirty="0">
                <a:solidFill>
                  <a:srgbClr val="3B3B3B"/>
                </a:solidFill>
                <a:latin typeface="Cambria"/>
                <a:cs typeface="Cambria"/>
              </a:rPr>
              <a:t>a</a:t>
            </a:r>
            <a:r>
              <a:rPr sz="3200" spc="220" dirty="0">
                <a:solidFill>
                  <a:srgbClr val="3B3B3B"/>
                </a:solidFill>
                <a:latin typeface="Cambria"/>
                <a:cs typeface="Cambria"/>
              </a:rPr>
              <a:t>t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3B3B3B"/>
                </a:solidFill>
                <a:latin typeface="Cambria"/>
                <a:cs typeface="Cambria"/>
              </a:rPr>
              <a:t>j</a:t>
            </a:r>
            <a:r>
              <a:rPr sz="3200" spc="295" dirty="0">
                <a:solidFill>
                  <a:srgbClr val="3B3B3B"/>
                </a:solidFill>
                <a:latin typeface="Cambria"/>
                <a:cs typeface="Cambria"/>
              </a:rPr>
              <a:t>u</a:t>
            </a:r>
            <a:r>
              <a:rPr sz="3200" spc="260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3200" spc="200" dirty="0">
                <a:solidFill>
                  <a:srgbClr val="3B3B3B"/>
                </a:solidFill>
                <a:latin typeface="Cambria"/>
                <a:cs typeface="Cambria"/>
              </a:rPr>
              <a:t>t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365" dirty="0">
                <a:solidFill>
                  <a:srgbClr val="3B3B3B"/>
                </a:solidFill>
                <a:latin typeface="Cambria"/>
                <a:cs typeface="Cambria"/>
              </a:rPr>
              <a:t>m</a:t>
            </a:r>
            <a:r>
              <a:rPr sz="3200" spc="265" dirty="0">
                <a:solidFill>
                  <a:srgbClr val="3B3B3B"/>
                </a:solidFill>
                <a:latin typeface="Cambria"/>
                <a:cs typeface="Cambria"/>
              </a:rPr>
              <a:t>at</a:t>
            </a:r>
            <a:r>
              <a:rPr sz="3200" spc="385" dirty="0">
                <a:solidFill>
                  <a:srgbClr val="3B3B3B"/>
                </a:solidFill>
                <a:latin typeface="Cambria"/>
                <a:cs typeface="Cambria"/>
              </a:rPr>
              <a:t>c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h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e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3200" dirty="0">
                <a:solidFill>
                  <a:srgbClr val="3B3B3B"/>
                </a:solidFill>
                <a:latin typeface="Cambria"/>
                <a:cs typeface="Cambria"/>
              </a:rPr>
              <a:t>	</a:t>
            </a:r>
            <a:r>
              <a:rPr sz="3200" b="1" spc="-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3200" spc="360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39" y="586740"/>
            <a:ext cx="8266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95" dirty="0"/>
              <a:t>Compound </a:t>
            </a:r>
            <a:r>
              <a:rPr spc="390" dirty="0"/>
              <a:t>Regular</a:t>
            </a:r>
            <a:r>
              <a:rPr spc="295" dirty="0"/>
              <a:t> </a:t>
            </a:r>
            <a:r>
              <a:rPr spc="335" dirty="0"/>
              <a:t>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340" y="1871979"/>
            <a:ext cx="1308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9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340" y="3169920"/>
            <a:ext cx="1308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9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340" y="4088129"/>
            <a:ext cx="1308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9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340" y="4902200"/>
            <a:ext cx="1308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9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292735" marR="615950">
              <a:lnSpc>
                <a:spcPct val="106600"/>
              </a:lnSpc>
              <a:spcBef>
                <a:spcPts val="375"/>
              </a:spcBef>
            </a:pPr>
            <a:r>
              <a:rPr sz="2350" spc="155" dirty="0"/>
              <a:t>If </a:t>
            </a:r>
            <a:r>
              <a:rPr sz="2350" spc="210" dirty="0"/>
              <a:t>R</a:t>
            </a:r>
            <a:r>
              <a:rPr sz="2025" spc="315" baseline="-30864" dirty="0"/>
              <a:t>1 </a:t>
            </a:r>
            <a:r>
              <a:rPr sz="2350" spc="210" dirty="0"/>
              <a:t>and R</a:t>
            </a:r>
            <a:r>
              <a:rPr sz="2025" spc="315" baseline="-30864" dirty="0"/>
              <a:t>2 </a:t>
            </a:r>
            <a:r>
              <a:rPr sz="2350" spc="200" dirty="0"/>
              <a:t>are regular </a:t>
            </a:r>
            <a:r>
              <a:rPr sz="2350" spc="185" dirty="0"/>
              <a:t>expressions, </a:t>
            </a:r>
            <a:r>
              <a:rPr sz="2350" b="1" spc="325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025" b="1" spc="487" baseline="-30864" dirty="0">
                <a:solidFill>
                  <a:srgbClr val="0000FF"/>
                </a:solidFill>
                <a:latin typeface="Trebuchet MS"/>
                <a:cs typeface="Trebuchet MS"/>
              </a:rPr>
              <a:t>1</a:t>
            </a:r>
            <a:r>
              <a:rPr sz="2350" b="1" spc="325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025" b="1" spc="487" baseline="-30864" dirty="0">
                <a:solidFill>
                  <a:srgbClr val="0000FF"/>
                </a:solidFill>
                <a:latin typeface="Trebuchet MS"/>
                <a:cs typeface="Trebuchet MS"/>
              </a:rPr>
              <a:t>2 </a:t>
            </a:r>
            <a:r>
              <a:rPr sz="2350" spc="140" dirty="0"/>
              <a:t>is </a:t>
            </a:r>
            <a:r>
              <a:rPr sz="2350" spc="245" dirty="0"/>
              <a:t>a </a:t>
            </a:r>
            <a:r>
              <a:rPr sz="2350" spc="200" dirty="0"/>
              <a:t>regular  </a:t>
            </a:r>
            <a:r>
              <a:rPr sz="2350" spc="175" dirty="0"/>
              <a:t>expression </a:t>
            </a:r>
            <a:r>
              <a:rPr sz="2350" spc="185" dirty="0"/>
              <a:t>represents </a:t>
            </a:r>
            <a:r>
              <a:rPr sz="2350" spc="190" dirty="0"/>
              <a:t>the </a:t>
            </a:r>
            <a:r>
              <a:rPr sz="2350" b="1" spc="225" dirty="0">
                <a:solidFill>
                  <a:srgbClr val="0000FF"/>
                </a:solidFill>
                <a:latin typeface="Trebuchet MS"/>
                <a:cs typeface="Trebuchet MS"/>
              </a:rPr>
              <a:t>concatenation </a:t>
            </a:r>
            <a:r>
              <a:rPr sz="2350" spc="150" dirty="0"/>
              <a:t>of </a:t>
            </a:r>
            <a:r>
              <a:rPr sz="2350" spc="190" dirty="0"/>
              <a:t>the  </a:t>
            </a:r>
            <a:r>
              <a:rPr sz="2350" spc="229" dirty="0"/>
              <a:t>languages </a:t>
            </a:r>
            <a:r>
              <a:rPr sz="2350" spc="155" dirty="0"/>
              <a:t>of </a:t>
            </a:r>
            <a:r>
              <a:rPr sz="2350" spc="210" dirty="0"/>
              <a:t>R</a:t>
            </a:r>
            <a:r>
              <a:rPr sz="2025" spc="315" baseline="-30864" dirty="0"/>
              <a:t>1 </a:t>
            </a:r>
            <a:r>
              <a:rPr sz="2350" spc="204" dirty="0"/>
              <a:t>and</a:t>
            </a:r>
            <a:r>
              <a:rPr sz="2350" spc="15" dirty="0"/>
              <a:t> </a:t>
            </a:r>
            <a:r>
              <a:rPr sz="2350" spc="229" dirty="0"/>
              <a:t>R</a:t>
            </a:r>
            <a:r>
              <a:rPr sz="2025" spc="345" baseline="-30864" dirty="0"/>
              <a:t>2</a:t>
            </a:r>
            <a:r>
              <a:rPr sz="2350" spc="229" dirty="0"/>
              <a:t>.</a:t>
            </a:r>
            <a:endParaRPr sz="2350">
              <a:latin typeface="Trebuchet MS"/>
              <a:cs typeface="Trebuchet MS"/>
            </a:endParaRPr>
          </a:p>
          <a:p>
            <a:pPr marL="292735" marR="299720">
              <a:lnSpc>
                <a:spcPct val="116300"/>
              </a:lnSpc>
              <a:spcBef>
                <a:spcPts val="930"/>
              </a:spcBef>
            </a:pPr>
            <a:r>
              <a:rPr sz="2350" spc="155" dirty="0"/>
              <a:t>If </a:t>
            </a:r>
            <a:r>
              <a:rPr sz="2350" spc="210" dirty="0"/>
              <a:t>R</a:t>
            </a:r>
            <a:r>
              <a:rPr sz="2025" spc="315" baseline="-30864" dirty="0"/>
              <a:t>1 </a:t>
            </a:r>
            <a:r>
              <a:rPr sz="2350" spc="210" dirty="0"/>
              <a:t>and R</a:t>
            </a:r>
            <a:r>
              <a:rPr sz="2025" spc="315" baseline="-30864" dirty="0"/>
              <a:t>2 </a:t>
            </a:r>
            <a:r>
              <a:rPr sz="2350" spc="200" dirty="0"/>
              <a:t>are regular </a:t>
            </a:r>
            <a:r>
              <a:rPr sz="2350" spc="185" dirty="0"/>
              <a:t>expressions, </a:t>
            </a:r>
            <a:r>
              <a:rPr sz="2350" b="1" spc="325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025" b="1" spc="487" baseline="-30864" dirty="0">
                <a:solidFill>
                  <a:srgbClr val="0000FF"/>
                </a:solidFill>
                <a:latin typeface="Trebuchet MS"/>
                <a:cs typeface="Trebuchet MS"/>
              </a:rPr>
              <a:t>1 </a:t>
            </a:r>
            <a:r>
              <a:rPr sz="2350" b="1" spc="-530" dirty="0">
                <a:solidFill>
                  <a:srgbClr val="0000FF"/>
                </a:solidFill>
                <a:latin typeface="Trebuchet MS"/>
                <a:cs typeface="Trebuchet MS"/>
              </a:rPr>
              <a:t>|</a:t>
            </a:r>
            <a:r>
              <a:rPr sz="2350" b="1" spc="-35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50" b="1" spc="33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025" b="1" spc="494" baseline="-30864" dirty="0">
                <a:solidFill>
                  <a:srgbClr val="0000FF"/>
                </a:solidFill>
                <a:latin typeface="Trebuchet MS"/>
                <a:cs typeface="Trebuchet MS"/>
              </a:rPr>
              <a:t>2 </a:t>
            </a:r>
            <a:r>
              <a:rPr sz="2350" spc="135" dirty="0"/>
              <a:t>is </a:t>
            </a:r>
            <a:r>
              <a:rPr sz="2350" spc="245" dirty="0"/>
              <a:t>a </a:t>
            </a:r>
            <a:r>
              <a:rPr sz="2350" spc="200" dirty="0"/>
              <a:t>regular  </a:t>
            </a:r>
            <a:r>
              <a:rPr sz="2350" spc="175" dirty="0"/>
              <a:t>expression </a:t>
            </a:r>
            <a:r>
              <a:rPr sz="2350" spc="190" dirty="0"/>
              <a:t>representing </a:t>
            </a:r>
            <a:r>
              <a:rPr sz="2350" spc="195" dirty="0"/>
              <a:t>the </a:t>
            </a:r>
            <a:r>
              <a:rPr sz="2350" b="1" spc="265" dirty="0">
                <a:solidFill>
                  <a:srgbClr val="0000FF"/>
                </a:solidFill>
                <a:latin typeface="Trebuchet MS"/>
                <a:cs typeface="Trebuchet MS"/>
              </a:rPr>
              <a:t>union </a:t>
            </a:r>
            <a:r>
              <a:rPr sz="2350" spc="155" dirty="0"/>
              <a:t>of </a:t>
            </a:r>
            <a:r>
              <a:rPr sz="2350" spc="204" dirty="0"/>
              <a:t>R</a:t>
            </a:r>
            <a:r>
              <a:rPr sz="2025" spc="307" baseline="-30864" dirty="0"/>
              <a:t>1 </a:t>
            </a:r>
            <a:r>
              <a:rPr sz="2350" spc="204" dirty="0"/>
              <a:t>and</a:t>
            </a:r>
            <a:r>
              <a:rPr sz="2350" spc="-65" dirty="0"/>
              <a:t> </a:t>
            </a:r>
            <a:r>
              <a:rPr sz="2350" spc="229" dirty="0"/>
              <a:t>R</a:t>
            </a:r>
            <a:r>
              <a:rPr sz="2025" spc="345" baseline="-30864" dirty="0"/>
              <a:t>2</a:t>
            </a:r>
            <a:r>
              <a:rPr sz="2350" spc="229" dirty="0"/>
              <a:t>.</a:t>
            </a:r>
            <a:endParaRPr sz="2350">
              <a:latin typeface="Trebuchet MS"/>
              <a:cs typeface="Trebuchet MS"/>
            </a:endParaRPr>
          </a:p>
          <a:p>
            <a:pPr marL="292735" marR="30480">
              <a:lnSpc>
                <a:spcPts val="2750"/>
              </a:lnSpc>
              <a:spcBef>
                <a:spcPts val="1540"/>
              </a:spcBef>
            </a:pPr>
            <a:r>
              <a:rPr sz="2350" spc="155" dirty="0"/>
              <a:t>If </a:t>
            </a:r>
            <a:r>
              <a:rPr sz="2350" spc="300" dirty="0"/>
              <a:t>R </a:t>
            </a:r>
            <a:r>
              <a:rPr sz="2350" spc="135" dirty="0"/>
              <a:t>is </a:t>
            </a:r>
            <a:r>
              <a:rPr sz="2350" spc="245" dirty="0"/>
              <a:t>a </a:t>
            </a:r>
            <a:r>
              <a:rPr sz="2350" spc="200" dirty="0"/>
              <a:t>regular </a:t>
            </a:r>
            <a:r>
              <a:rPr sz="2350" spc="185" dirty="0"/>
              <a:t>expression, </a:t>
            </a:r>
            <a:r>
              <a:rPr sz="2350" b="1" spc="355" dirty="0">
                <a:solidFill>
                  <a:srgbClr val="0000FF"/>
                </a:solidFill>
                <a:latin typeface="Trebuchet MS"/>
                <a:cs typeface="Trebuchet MS"/>
              </a:rPr>
              <a:t>R* </a:t>
            </a:r>
            <a:r>
              <a:rPr sz="2350" spc="140" dirty="0"/>
              <a:t>is </a:t>
            </a:r>
            <a:r>
              <a:rPr sz="2350" spc="245" dirty="0"/>
              <a:t>a </a:t>
            </a:r>
            <a:r>
              <a:rPr sz="2350" spc="195" dirty="0"/>
              <a:t>regular </a:t>
            </a:r>
            <a:r>
              <a:rPr sz="2350" spc="175" dirty="0"/>
              <a:t>expression </a:t>
            </a:r>
            <a:r>
              <a:rPr sz="2350" spc="145" dirty="0"/>
              <a:t>for  </a:t>
            </a:r>
            <a:r>
              <a:rPr sz="2350" spc="195" dirty="0"/>
              <a:t>the </a:t>
            </a:r>
            <a:r>
              <a:rPr sz="2350" b="1" spc="245" dirty="0">
                <a:solidFill>
                  <a:srgbClr val="0000FF"/>
                </a:solidFill>
                <a:latin typeface="Trebuchet MS"/>
                <a:cs typeface="Trebuchet MS"/>
              </a:rPr>
              <a:t>Kleene </a:t>
            </a:r>
            <a:r>
              <a:rPr sz="2350" b="1" spc="229" dirty="0">
                <a:solidFill>
                  <a:srgbClr val="0000FF"/>
                </a:solidFill>
                <a:latin typeface="Trebuchet MS"/>
                <a:cs typeface="Trebuchet MS"/>
              </a:rPr>
              <a:t>closure </a:t>
            </a:r>
            <a:r>
              <a:rPr sz="2350" spc="155" dirty="0"/>
              <a:t>of</a:t>
            </a:r>
            <a:r>
              <a:rPr sz="2350" spc="-85" dirty="0"/>
              <a:t> </a:t>
            </a:r>
            <a:r>
              <a:rPr sz="2350" spc="280" dirty="0"/>
              <a:t>R.</a:t>
            </a:r>
            <a:endParaRPr sz="2350">
              <a:latin typeface="Trebuchet MS"/>
              <a:cs typeface="Trebuchet MS"/>
            </a:endParaRPr>
          </a:p>
          <a:p>
            <a:pPr marL="292735" marR="430530">
              <a:lnSpc>
                <a:spcPts val="2720"/>
              </a:lnSpc>
              <a:spcBef>
                <a:spcPts val="944"/>
              </a:spcBef>
            </a:pPr>
            <a:r>
              <a:rPr sz="2350" spc="155" dirty="0"/>
              <a:t>If </a:t>
            </a:r>
            <a:r>
              <a:rPr sz="2350" spc="300" dirty="0"/>
              <a:t>R </a:t>
            </a:r>
            <a:r>
              <a:rPr sz="2350" spc="135" dirty="0"/>
              <a:t>is </a:t>
            </a:r>
            <a:r>
              <a:rPr sz="2350" spc="245" dirty="0"/>
              <a:t>a </a:t>
            </a:r>
            <a:r>
              <a:rPr sz="2350" spc="200" dirty="0"/>
              <a:t>regular </a:t>
            </a:r>
            <a:r>
              <a:rPr sz="2350" spc="185" dirty="0"/>
              <a:t>expression, </a:t>
            </a:r>
            <a:r>
              <a:rPr sz="2350" b="1" spc="325" dirty="0">
                <a:solidFill>
                  <a:srgbClr val="0000FF"/>
                </a:solidFill>
                <a:latin typeface="Trebuchet MS"/>
                <a:cs typeface="Trebuchet MS"/>
              </a:rPr>
              <a:t>(R) </a:t>
            </a:r>
            <a:r>
              <a:rPr sz="2350" spc="135" dirty="0"/>
              <a:t>is </a:t>
            </a:r>
            <a:r>
              <a:rPr sz="2350" spc="245" dirty="0"/>
              <a:t>a </a:t>
            </a:r>
            <a:r>
              <a:rPr sz="2350" spc="200" dirty="0"/>
              <a:t>regular </a:t>
            </a:r>
            <a:r>
              <a:rPr sz="2350" spc="175" dirty="0"/>
              <a:t>expression  </a:t>
            </a:r>
            <a:r>
              <a:rPr sz="2350" spc="150" dirty="0"/>
              <a:t>with </a:t>
            </a:r>
            <a:r>
              <a:rPr sz="2350" spc="190" dirty="0"/>
              <a:t>the </a:t>
            </a:r>
            <a:r>
              <a:rPr sz="2350" spc="229" dirty="0"/>
              <a:t>same </a:t>
            </a:r>
            <a:r>
              <a:rPr sz="2350" spc="220" dirty="0"/>
              <a:t>meaning </a:t>
            </a:r>
            <a:r>
              <a:rPr sz="2350" spc="210" dirty="0"/>
              <a:t>as</a:t>
            </a:r>
            <a:r>
              <a:rPr sz="2350" spc="320" dirty="0"/>
              <a:t> </a:t>
            </a:r>
            <a:r>
              <a:rPr sz="2350" spc="275" dirty="0"/>
              <a:t>R.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425450"/>
            <a:ext cx="3439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urier New"/>
                <a:cs typeface="Courier New"/>
              </a:rPr>
              <a:t>do[for] </a:t>
            </a:r>
            <a:r>
              <a:rPr sz="2800" b="1" dirty="0">
                <a:latin typeface="Courier New"/>
                <a:cs typeface="Courier New"/>
              </a:rPr>
              <a:t>= </a:t>
            </a:r>
            <a:r>
              <a:rPr sz="2800" b="1" spc="-5" dirty="0">
                <a:latin typeface="Courier New"/>
                <a:cs typeface="Courier New"/>
              </a:rPr>
              <a:t>new</a:t>
            </a:r>
            <a:r>
              <a:rPr sz="2800" b="1" spc="-10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0;</a:t>
            </a:r>
            <a:endParaRPr sz="2800" dirty="0">
              <a:latin typeface="Courier New"/>
              <a:cs typeface="Courier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86" y="2961315"/>
            <a:ext cx="7328027" cy="1633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339850"/>
            <a:ext cx="8285182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554990"/>
            <a:ext cx="6083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95" dirty="0"/>
              <a:t>Operator</a:t>
            </a:r>
            <a:r>
              <a:rPr sz="4400" spc="370" dirty="0"/>
              <a:t> </a:t>
            </a:r>
            <a:r>
              <a:rPr sz="4400" spc="430" dirty="0"/>
              <a:t>Precedence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6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57937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889" y="1728470"/>
            <a:ext cx="8501380" cy="44424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30480">
              <a:lnSpc>
                <a:spcPts val="3729"/>
              </a:lnSpc>
              <a:spcBef>
                <a:spcPts val="315"/>
              </a:spcBef>
            </a:pP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3200" spc="25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3200" spc="250" dirty="0">
                <a:solidFill>
                  <a:srgbClr val="3B3B3B"/>
                </a:solidFill>
                <a:latin typeface="Cambria"/>
                <a:cs typeface="Cambria"/>
              </a:rPr>
              <a:t>operator </a:t>
            </a:r>
            <a:r>
              <a:rPr sz="3200" spc="310" dirty="0">
                <a:solidFill>
                  <a:srgbClr val="3B3B3B"/>
                </a:solidFill>
                <a:latin typeface="Cambria"/>
                <a:cs typeface="Cambria"/>
              </a:rPr>
              <a:t>precedence 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3200">
              <a:latin typeface="Cambria"/>
              <a:cs typeface="Cambria"/>
            </a:endParaRPr>
          </a:p>
          <a:p>
            <a:pPr marL="213995" algn="ctr">
              <a:lnSpc>
                <a:spcPct val="100000"/>
              </a:lnSpc>
              <a:spcBef>
                <a:spcPts val="1205"/>
              </a:spcBef>
            </a:pPr>
            <a:r>
              <a:rPr sz="3200" spc="150" dirty="0">
                <a:solidFill>
                  <a:srgbClr val="3B3B3B"/>
                </a:solidFill>
                <a:latin typeface="Cambria"/>
                <a:cs typeface="Cambria"/>
              </a:rPr>
              <a:t>(R)</a:t>
            </a:r>
            <a:endParaRPr sz="3200">
              <a:latin typeface="Cambria"/>
              <a:cs typeface="Cambria"/>
            </a:endParaRPr>
          </a:p>
          <a:p>
            <a:pPr marL="3964940" marR="3742054" indent="-1905" algn="ctr">
              <a:lnSpc>
                <a:spcPts val="5150"/>
              </a:lnSpc>
              <a:spcBef>
                <a:spcPts val="380"/>
              </a:spcBef>
            </a:pPr>
            <a:r>
              <a:rPr sz="3200" spc="320" dirty="0">
                <a:solidFill>
                  <a:srgbClr val="3B3B3B"/>
                </a:solidFill>
                <a:latin typeface="Cambria"/>
                <a:cs typeface="Cambria"/>
              </a:rPr>
              <a:t>R*  </a:t>
            </a:r>
            <a:r>
              <a:rPr sz="3200" spc="420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2775" spc="-509" baseline="-31531" dirty="0">
                <a:solidFill>
                  <a:srgbClr val="3B3B3B"/>
                </a:solidFill>
                <a:latin typeface="Cambria"/>
                <a:cs typeface="Cambria"/>
              </a:rPr>
              <a:t>1</a:t>
            </a:r>
            <a:r>
              <a:rPr sz="3200" spc="420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2775" spc="-517" baseline="-31531" dirty="0">
                <a:solidFill>
                  <a:srgbClr val="3B3B3B"/>
                </a:solidFill>
                <a:latin typeface="Cambria"/>
                <a:cs typeface="Cambria"/>
              </a:rPr>
              <a:t>2</a:t>
            </a:r>
            <a:endParaRPr sz="2775" baseline="-31531">
              <a:latin typeface="Cambria"/>
              <a:cs typeface="Cambria"/>
            </a:endParaRPr>
          </a:p>
          <a:p>
            <a:pPr marL="85090" algn="ctr">
              <a:lnSpc>
                <a:spcPct val="100000"/>
              </a:lnSpc>
              <a:spcBef>
                <a:spcPts val="1650"/>
              </a:spcBef>
              <a:tabLst>
                <a:tab pos="607060" algn="l"/>
              </a:tabLst>
            </a:pPr>
            <a:r>
              <a:rPr sz="3200" spc="40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2775" spc="60" baseline="-31531" dirty="0">
                <a:solidFill>
                  <a:srgbClr val="3B3B3B"/>
                </a:solidFill>
                <a:latin typeface="Cambria"/>
                <a:cs typeface="Cambria"/>
              </a:rPr>
              <a:t>1	</a:t>
            </a:r>
            <a:r>
              <a:rPr sz="3200" spc="65" dirty="0">
                <a:solidFill>
                  <a:srgbClr val="3B3B3B"/>
                </a:solidFill>
                <a:latin typeface="Cambria"/>
                <a:cs typeface="Cambria"/>
              </a:rPr>
              <a:t>|</a:t>
            </a:r>
            <a:r>
              <a:rPr sz="3200" spc="3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200" spc="45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2775" spc="67" baseline="-31531" dirty="0">
                <a:solidFill>
                  <a:srgbClr val="3B3B3B"/>
                </a:solidFill>
                <a:latin typeface="Cambria"/>
                <a:cs typeface="Cambria"/>
              </a:rPr>
              <a:t>2</a:t>
            </a:r>
            <a:endParaRPr sz="2775" baseline="-31531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2050"/>
              </a:spcBef>
            </a:pPr>
            <a:r>
              <a:rPr sz="3200" spc="415" dirty="0">
                <a:solidFill>
                  <a:srgbClr val="3B3B3B"/>
                </a:solidFill>
                <a:latin typeface="Cambria"/>
                <a:cs typeface="Cambria"/>
              </a:rPr>
              <a:t>So </a:t>
            </a:r>
            <a:r>
              <a:rPr sz="3200" b="1" spc="-5" dirty="0">
                <a:solidFill>
                  <a:srgbClr val="0000FF"/>
                </a:solidFill>
                <a:latin typeface="Lucida Sans Typewriter"/>
                <a:cs typeface="Lucida Sans Typewriter"/>
              </a:rPr>
              <a:t>ab*c|d</a:t>
            </a:r>
            <a:r>
              <a:rPr sz="3200" b="1" spc="-840" dirty="0">
                <a:solidFill>
                  <a:srgbClr val="0000FF"/>
                </a:solidFill>
                <a:latin typeface="Lucida Sans Typewriter"/>
                <a:cs typeface="Lucida Sans Typewriter"/>
              </a:rPr>
              <a:t> </a:t>
            </a:r>
            <a:r>
              <a:rPr sz="3200" spc="19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3200" spc="280" dirty="0">
                <a:solidFill>
                  <a:srgbClr val="3B3B3B"/>
                </a:solidFill>
                <a:latin typeface="Cambria"/>
                <a:cs typeface="Cambria"/>
              </a:rPr>
              <a:t>parsed </a:t>
            </a:r>
            <a:r>
              <a:rPr sz="3200" spc="300" dirty="0">
                <a:solidFill>
                  <a:srgbClr val="3B3B3B"/>
                </a:solidFill>
                <a:latin typeface="Cambria"/>
                <a:cs typeface="Cambria"/>
              </a:rPr>
              <a:t>as </a:t>
            </a:r>
            <a:r>
              <a:rPr sz="3200" b="1" spc="-5" dirty="0">
                <a:solidFill>
                  <a:srgbClr val="0000FF"/>
                </a:solidFill>
                <a:latin typeface="Lucida Sans Typewriter"/>
                <a:cs typeface="Lucida Sans Typewriter"/>
              </a:rPr>
              <a:t>((a(b*))c)|d</a:t>
            </a:r>
            <a:endParaRPr sz="3200"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51408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  <a:spcBef>
                <a:spcPts val="1490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</a:t>
            </a:r>
            <a:r>
              <a:rPr sz="2600" spc="4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containing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00</a:t>
            </a:r>
            <a:r>
              <a:rPr sz="2600" b="1" spc="-77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spc="245" dirty="0">
                <a:solidFill>
                  <a:srgbClr val="3B3B3B"/>
                </a:solidFill>
                <a:latin typeface="Cambria"/>
                <a:cs typeface="Cambria"/>
              </a:rPr>
              <a:t>as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substring: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6959" y="3460750"/>
            <a:ext cx="3278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B3B3B"/>
                </a:solidFill>
                <a:latin typeface="Arial"/>
                <a:cs typeface="Arial"/>
              </a:rPr>
              <a:t>(0 | </a:t>
            </a:r>
            <a:r>
              <a:rPr sz="3600" b="1" spc="-5" dirty="0">
                <a:solidFill>
                  <a:srgbClr val="3B3B3B"/>
                </a:solidFill>
                <a:latin typeface="Arial"/>
                <a:cs typeface="Arial"/>
              </a:rPr>
              <a:t>1)*00(0 </a:t>
            </a:r>
            <a:r>
              <a:rPr sz="3600" b="1" dirty="0">
                <a:solidFill>
                  <a:srgbClr val="3B3B3B"/>
                </a:solidFill>
                <a:latin typeface="Arial"/>
                <a:cs typeface="Arial"/>
              </a:rPr>
              <a:t>|</a:t>
            </a:r>
            <a:r>
              <a:rPr sz="3600" b="1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Arial"/>
                <a:cs typeface="Arial"/>
              </a:rPr>
              <a:t>1)*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51408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  <a:spcBef>
                <a:spcPts val="1490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</a:t>
            </a:r>
            <a:r>
              <a:rPr sz="2600" spc="4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containing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00</a:t>
            </a:r>
            <a:r>
              <a:rPr sz="2600" b="1" spc="-77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spc="245" dirty="0">
                <a:solidFill>
                  <a:srgbClr val="3B3B3B"/>
                </a:solidFill>
                <a:latin typeface="Cambria"/>
                <a:cs typeface="Cambria"/>
              </a:rPr>
              <a:t>as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substring: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6959" y="3460750"/>
            <a:ext cx="327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7F7F"/>
                </a:solidFill>
                <a:latin typeface="Arial"/>
                <a:cs typeface="Arial"/>
              </a:rPr>
              <a:t>(0 | </a:t>
            </a: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1)*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00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 </a:t>
            </a:r>
            <a:r>
              <a:rPr sz="3600" b="1" dirty="0">
                <a:solidFill>
                  <a:srgbClr val="7F007F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1)*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51408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  <a:spcBef>
                <a:spcPts val="1490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</a:t>
            </a:r>
            <a:r>
              <a:rPr sz="2600" spc="4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containing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00</a:t>
            </a:r>
            <a:r>
              <a:rPr sz="2600" b="1" spc="-77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spc="245" dirty="0">
                <a:solidFill>
                  <a:srgbClr val="3B3B3B"/>
                </a:solidFill>
                <a:latin typeface="Cambria"/>
                <a:cs typeface="Cambria"/>
              </a:rPr>
              <a:t>as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substring: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1859" y="3460750"/>
            <a:ext cx="3444240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7F7F"/>
                </a:solidFill>
                <a:latin typeface="Arial"/>
                <a:cs typeface="Arial"/>
              </a:rPr>
              <a:t>(0 | </a:t>
            </a: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1)*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00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 </a:t>
            </a:r>
            <a:r>
              <a:rPr sz="3600" b="1" dirty="0">
                <a:solidFill>
                  <a:srgbClr val="7F007F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1)*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262890" algn="ctr">
              <a:lnSpc>
                <a:spcPts val="3240"/>
              </a:lnSpc>
            </a:pPr>
            <a:r>
              <a:rPr sz="2800" b="1" spc="-50" dirty="0">
                <a:solidFill>
                  <a:srgbClr val="3B3B3B"/>
                </a:solidFill>
                <a:latin typeface="Arial"/>
                <a:cs typeface="Arial"/>
              </a:rPr>
              <a:t>11011100101</a:t>
            </a:r>
            <a:endParaRPr sz="2800">
              <a:latin typeface="Arial"/>
              <a:cs typeface="Arial"/>
            </a:endParaRPr>
          </a:p>
          <a:p>
            <a:pPr marR="260350" algn="ctr">
              <a:lnSpc>
                <a:spcPts val="3120"/>
              </a:lnSpc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0000</a:t>
            </a:r>
            <a:endParaRPr sz="2800">
              <a:latin typeface="Arial"/>
              <a:cs typeface="Arial"/>
            </a:endParaRPr>
          </a:p>
          <a:p>
            <a:pPr marR="261620" algn="ctr">
              <a:lnSpc>
                <a:spcPts val="3240"/>
              </a:lnSpc>
            </a:pPr>
            <a:r>
              <a:rPr sz="2800" b="1" spc="-105" dirty="0">
                <a:solidFill>
                  <a:srgbClr val="3B3B3B"/>
                </a:solidFill>
                <a:latin typeface="Arial"/>
                <a:cs typeface="Arial"/>
              </a:rPr>
              <a:t>11111011110011111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51408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  <a:spcBef>
                <a:spcPts val="1490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</a:t>
            </a:r>
            <a:r>
              <a:rPr sz="2600" spc="40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containing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3070"/>
              </a:lnSpc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00</a:t>
            </a:r>
            <a:r>
              <a:rPr sz="2600" b="1" spc="-775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600" spc="245" dirty="0">
                <a:solidFill>
                  <a:srgbClr val="3B3B3B"/>
                </a:solidFill>
                <a:latin typeface="Cambria"/>
                <a:cs typeface="Cambria"/>
              </a:rPr>
              <a:t>as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substring: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1859" y="3460750"/>
            <a:ext cx="3444240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7F7F"/>
                </a:solidFill>
                <a:latin typeface="Arial"/>
                <a:cs typeface="Arial"/>
              </a:rPr>
              <a:t>(0 | </a:t>
            </a: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1)*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00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 </a:t>
            </a:r>
            <a:r>
              <a:rPr sz="3600" b="1" dirty="0">
                <a:solidFill>
                  <a:srgbClr val="7F007F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1)*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260985" algn="ctr">
              <a:lnSpc>
                <a:spcPts val="3240"/>
              </a:lnSpc>
            </a:pPr>
            <a:r>
              <a:rPr sz="2800" b="1" spc="-45" dirty="0">
                <a:solidFill>
                  <a:srgbClr val="007F7F"/>
                </a:solidFill>
                <a:latin typeface="Arial"/>
                <a:cs typeface="Arial"/>
              </a:rPr>
              <a:t>110111</a:t>
            </a:r>
            <a:r>
              <a:rPr sz="2800" b="1" spc="-45" dirty="0">
                <a:solidFill>
                  <a:srgbClr val="7F7F00"/>
                </a:solidFill>
                <a:latin typeface="Arial"/>
                <a:cs typeface="Arial"/>
              </a:rPr>
              <a:t>00</a:t>
            </a:r>
            <a:r>
              <a:rPr sz="2800" b="1" spc="-45" dirty="0">
                <a:solidFill>
                  <a:srgbClr val="7F007F"/>
                </a:solidFill>
                <a:latin typeface="Arial"/>
                <a:cs typeface="Arial"/>
              </a:rPr>
              <a:t>101</a:t>
            </a:r>
            <a:endParaRPr sz="2800">
              <a:latin typeface="Arial"/>
              <a:cs typeface="Arial"/>
            </a:endParaRPr>
          </a:p>
          <a:p>
            <a:pPr marR="261620" algn="ctr">
              <a:lnSpc>
                <a:spcPts val="3120"/>
              </a:lnSpc>
            </a:pP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00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00</a:t>
            </a:r>
            <a:endParaRPr sz="2800">
              <a:latin typeface="Arial"/>
              <a:cs typeface="Arial"/>
            </a:endParaRPr>
          </a:p>
          <a:p>
            <a:pPr marR="260350" algn="ctr">
              <a:lnSpc>
                <a:spcPts val="3240"/>
              </a:lnSpc>
            </a:pPr>
            <a:r>
              <a:rPr sz="2800" b="1" spc="-105" dirty="0">
                <a:solidFill>
                  <a:srgbClr val="007F7F"/>
                </a:solidFill>
                <a:latin typeface="Arial"/>
                <a:cs typeface="Arial"/>
              </a:rPr>
              <a:t>1111101111</a:t>
            </a:r>
            <a:r>
              <a:rPr sz="2800" b="1" spc="-105" dirty="0">
                <a:solidFill>
                  <a:srgbClr val="7F7F00"/>
                </a:solidFill>
                <a:latin typeface="Arial"/>
                <a:cs typeface="Arial"/>
              </a:rPr>
              <a:t>00</a:t>
            </a:r>
            <a:r>
              <a:rPr sz="2800" b="1" spc="-105" dirty="0">
                <a:solidFill>
                  <a:srgbClr val="7F007F"/>
                </a:solidFill>
                <a:latin typeface="Arial"/>
                <a:cs typeface="Arial"/>
              </a:rPr>
              <a:t>11111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1690" y="3460750"/>
            <a:ext cx="3790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3B3B3B"/>
                </a:solidFill>
                <a:latin typeface="Arial"/>
                <a:cs typeface="Arial"/>
              </a:rPr>
              <a:t>(0|1)(0|1)(0|1)(0|1)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1690" y="3460750"/>
            <a:ext cx="379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7F7F"/>
                </a:solidFill>
                <a:latin typeface="Arial"/>
                <a:cs typeface="Arial"/>
              </a:rPr>
              <a:t>(0|1)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1690" y="3460750"/>
            <a:ext cx="379158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7F7F"/>
                </a:solidFill>
                <a:latin typeface="Arial"/>
                <a:cs typeface="Arial"/>
              </a:rPr>
              <a:t>(0|1)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427355" algn="ctr">
              <a:lnSpc>
                <a:spcPts val="3240"/>
              </a:lnSpc>
            </a:pPr>
            <a:r>
              <a:rPr sz="2800" b="1" spc="-5" dirty="0">
                <a:latin typeface="Arial"/>
                <a:cs typeface="Arial"/>
              </a:rPr>
              <a:t>0000</a:t>
            </a:r>
            <a:endParaRPr sz="2800">
              <a:latin typeface="Arial"/>
              <a:cs typeface="Arial"/>
            </a:endParaRPr>
          </a:p>
          <a:p>
            <a:pPr marR="427355" algn="ctr">
              <a:lnSpc>
                <a:spcPts val="3120"/>
              </a:lnSpc>
            </a:pPr>
            <a:r>
              <a:rPr sz="2800" b="1" spc="-5" dirty="0">
                <a:latin typeface="Arial"/>
                <a:cs typeface="Arial"/>
              </a:rPr>
              <a:t>1010</a:t>
            </a:r>
            <a:endParaRPr sz="2800">
              <a:latin typeface="Arial"/>
              <a:cs typeface="Arial"/>
            </a:endParaRPr>
          </a:p>
          <a:p>
            <a:pPr marR="427355" algn="ctr">
              <a:lnSpc>
                <a:spcPts val="3120"/>
              </a:lnSpc>
            </a:pPr>
            <a:r>
              <a:rPr sz="2800" b="1" spc="-120" dirty="0">
                <a:latin typeface="Arial"/>
                <a:cs typeface="Arial"/>
              </a:rPr>
              <a:t>1111</a:t>
            </a:r>
            <a:endParaRPr sz="2800">
              <a:latin typeface="Arial"/>
              <a:cs typeface="Arial"/>
            </a:endParaRPr>
          </a:p>
          <a:p>
            <a:pPr marR="427355" algn="ctr">
              <a:lnSpc>
                <a:spcPts val="3240"/>
              </a:lnSpc>
            </a:pPr>
            <a:r>
              <a:rPr sz="2800" b="1" spc="-5" dirty="0">
                <a:latin typeface="Arial"/>
                <a:cs typeface="Arial"/>
              </a:rPr>
              <a:t>1000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1690" y="3460750"/>
            <a:ext cx="379158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(0|1)</a:t>
            </a:r>
            <a:r>
              <a:rPr sz="3600" b="1" spc="-5" dirty="0">
                <a:solidFill>
                  <a:srgbClr val="7F7F7F"/>
                </a:solidFill>
                <a:latin typeface="Arial"/>
                <a:cs typeface="Arial"/>
              </a:rPr>
              <a:t>(0|1)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427355" algn="ctr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R="427355" algn="ctr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R="427355" algn="ctr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R="427355" algn="ctr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657600"/>
            <a:ext cx="9144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T_Do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[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200" y="36576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T_For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0" y="3657600"/>
            <a:ext cx="11430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T_New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00" y="36576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2057400" y="0"/>
                </a:moveTo>
                <a:lnTo>
                  <a:pt x="0" y="0"/>
                </a:lnTo>
                <a:lnTo>
                  <a:pt x="0" y="685800"/>
                </a:lnTo>
                <a:lnTo>
                  <a:pt x="2057400" y="6858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600" y="36576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86600" y="3657600"/>
            <a:ext cx="20574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T_IntConst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6600" y="43434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2057400" y="0"/>
                </a:moveTo>
                <a:lnTo>
                  <a:pt x="0" y="0"/>
                </a:lnTo>
                <a:lnTo>
                  <a:pt x="0" y="685800"/>
                </a:lnTo>
                <a:lnTo>
                  <a:pt x="2057400" y="6858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6600" y="43434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31480" y="4467859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0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371600" y="5486400"/>
          <a:ext cx="7315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43434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]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9200" y="3657600"/>
            <a:ext cx="4572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6200" y="685800"/>
            <a:ext cx="2056130" cy="2056130"/>
          </a:xfrm>
          <a:custGeom>
            <a:avLst/>
            <a:gdLst/>
            <a:ahLst/>
            <a:cxnLst/>
            <a:rect l="l" t="t" r="r" b="b"/>
            <a:pathLst>
              <a:path w="2056129" h="2056130">
                <a:moveTo>
                  <a:pt x="1028700" y="0"/>
                </a:moveTo>
                <a:lnTo>
                  <a:pt x="978974" y="1081"/>
                </a:lnTo>
                <a:lnTo>
                  <a:pt x="929976" y="4297"/>
                </a:lnTo>
                <a:lnTo>
                  <a:pt x="881748" y="9605"/>
                </a:lnTo>
                <a:lnTo>
                  <a:pt x="834331" y="16962"/>
                </a:lnTo>
                <a:lnTo>
                  <a:pt x="787770" y="26325"/>
                </a:lnTo>
                <a:lnTo>
                  <a:pt x="742106" y="37653"/>
                </a:lnTo>
                <a:lnTo>
                  <a:pt x="697382" y="50901"/>
                </a:lnTo>
                <a:lnTo>
                  <a:pt x="653641" y="66028"/>
                </a:lnTo>
                <a:lnTo>
                  <a:pt x="610925" y="82991"/>
                </a:lnTo>
                <a:lnTo>
                  <a:pt x="569278" y="101748"/>
                </a:lnTo>
                <a:lnTo>
                  <a:pt x="528741" y="122255"/>
                </a:lnTo>
                <a:lnTo>
                  <a:pt x="489358" y="144469"/>
                </a:lnTo>
                <a:lnTo>
                  <a:pt x="451171" y="168350"/>
                </a:lnTo>
                <a:lnTo>
                  <a:pt x="414223" y="193852"/>
                </a:lnTo>
                <a:lnTo>
                  <a:pt x="378556" y="220935"/>
                </a:lnTo>
                <a:lnTo>
                  <a:pt x="344213" y="249555"/>
                </a:lnTo>
                <a:lnTo>
                  <a:pt x="311237" y="279670"/>
                </a:lnTo>
                <a:lnTo>
                  <a:pt x="279670" y="311237"/>
                </a:lnTo>
                <a:lnTo>
                  <a:pt x="249555" y="344213"/>
                </a:lnTo>
                <a:lnTo>
                  <a:pt x="220935" y="378556"/>
                </a:lnTo>
                <a:lnTo>
                  <a:pt x="193852" y="414223"/>
                </a:lnTo>
                <a:lnTo>
                  <a:pt x="168350" y="451171"/>
                </a:lnTo>
                <a:lnTo>
                  <a:pt x="144469" y="489358"/>
                </a:lnTo>
                <a:lnTo>
                  <a:pt x="122255" y="528741"/>
                </a:lnTo>
                <a:lnTo>
                  <a:pt x="101748" y="569278"/>
                </a:lnTo>
                <a:lnTo>
                  <a:pt x="82991" y="610925"/>
                </a:lnTo>
                <a:lnTo>
                  <a:pt x="66028" y="653641"/>
                </a:lnTo>
                <a:lnTo>
                  <a:pt x="50901" y="697382"/>
                </a:lnTo>
                <a:lnTo>
                  <a:pt x="37653" y="742106"/>
                </a:lnTo>
                <a:lnTo>
                  <a:pt x="26325" y="787770"/>
                </a:lnTo>
                <a:lnTo>
                  <a:pt x="16962" y="834331"/>
                </a:lnTo>
                <a:lnTo>
                  <a:pt x="9605" y="881748"/>
                </a:lnTo>
                <a:lnTo>
                  <a:pt x="4297" y="929976"/>
                </a:lnTo>
                <a:lnTo>
                  <a:pt x="1081" y="978974"/>
                </a:lnTo>
                <a:lnTo>
                  <a:pt x="0" y="1028700"/>
                </a:lnTo>
                <a:lnTo>
                  <a:pt x="1081" y="1078319"/>
                </a:lnTo>
                <a:lnTo>
                  <a:pt x="4297" y="1127217"/>
                </a:lnTo>
                <a:lnTo>
                  <a:pt x="9605" y="1175352"/>
                </a:lnTo>
                <a:lnTo>
                  <a:pt x="16962" y="1222680"/>
                </a:lnTo>
                <a:lnTo>
                  <a:pt x="26325" y="1269159"/>
                </a:lnTo>
                <a:lnTo>
                  <a:pt x="37653" y="1314746"/>
                </a:lnTo>
                <a:lnTo>
                  <a:pt x="50901" y="1359397"/>
                </a:lnTo>
                <a:lnTo>
                  <a:pt x="66028" y="1403071"/>
                </a:lnTo>
                <a:lnTo>
                  <a:pt x="82991" y="1445724"/>
                </a:lnTo>
                <a:lnTo>
                  <a:pt x="101748" y="1487314"/>
                </a:lnTo>
                <a:lnTo>
                  <a:pt x="122255" y="1527797"/>
                </a:lnTo>
                <a:lnTo>
                  <a:pt x="144469" y="1567131"/>
                </a:lnTo>
                <a:lnTo>
                  <a:pt x="168350" y="1605273"/>
                </a:lnTo>
                <a:lnTo>
                  <a:pt x="193852" y="1642181"/>
                </a:lnTo>
                <a:lnTo>
                  <a:pt x="220935" y="1677810"/>
                </a:lnTo>
                <a:lnTo>
                  <a:pt x="249555" y="1712119"/>
                </a:lnTo>
                <a:lnTo>
                  <a:pt x="279670" y="1745065"/>
                </a:lnTo>
                <a:lnTo>
                  <a:pt x="311237" y="1776605"/>
                </a:lnTo>
                <a:lnTo>
                  <a:pt x="344213" y="1806695"/>
                </a:lnTo>
                <a:lnTo>
                  <a:pt x="378556" y="1835294"/>
                </a:lnTo>
                <a:lnTo>
                  <a:pt x="414223" y="1862358"/>
                </a:lnTo>
                <a:lnTo>
                  <a:pt x="451171" y="1887845"/>
                </a:lnTo>
                <a:lnTo>
                  <a:pt x="489358" y="1911711"/>
                </a:lnTo>
                <a:lnTo>
                  <a:pt x="528741" y="1933914"/>
                </a:lnTo>
                <a:lnTo>
                  <a:pt x="569278" y="1954411"/>
                </a:lnTo>
                <a:lnTo>
                  <a:pt x="610925" y="1973159"/>
                </a:lnTo>
                <a:lnTo>
                  <a:pt x="653641" y="1990116"/>
                </a:lnTo>
                <a:lnTo>
                  <a:pt x="697382" y="2005238"/>
                </a:lnTo>
                <a:lnTo>
                  <a:pt x="742106" y="2018483"/>
                </a:lnTo>
                <a:lnTo>
                  <a:pt x="787770" y="2029808"/>
                </a:lnTo>
                <a:lnTo>
                  <a:pt x="834331" y="2039169"/>
                </a:lnTo>
                <a:lnTo>
                  <a:pt x="881748" y="2046525"/>
                </a:lnTo>
                <a:lnTo>
                  <a:pt x="929976" y="2051832"/>
                </a:lnTo>
                <a:lnTo>
                  <a:pt x="978974" y="2055048"/>
                </a:lnTo>
                <a:lnTo>
                  <a:pt x="1028700" y="2056129"/>
                </a:lnTo>
                <a:lnTo>
                  <a:pt x="1078319" y="2055048"/>
                </a:lnTo>
                <a:lnTo>
                  <a:pt x="1127217" y="2051832"/>
                </a:lnTo>
                <a:lnTo>
                  <a:pt x="1175352" y="2046525"/>
                </a:lnTo>
                <a:lnTo>
                  <a:pt x="1222680" y="2039169"/>
                </a:lnTo>
                <a:lnTo>
                  <a:pt x="1269159" y="2029808"/>
                </a:lnTo>
                <a:lnTo>
                  <a:pt x="1314746" y="2018483"/>
                </a:lnTo>
                <a:lnTo>
                  <a:pt x="1359397" y="2005238"/>
                </a:lnTo>
                <a:lnTo>
                  <a:pt x="1403071" y="1990116"/>
                </a:lnTo>
                <a:lnTo>
                  <a:pt x="1445724" y="1973159"/>
                </a:lnTo>
                <a:lnTo>
                  <a:pt x="1487314" y="1954411"/>
                </a:lnTo>
                <a:lnTo>
                  <a:pt x="1527797" y="1933914"/>
                </a:lnTo>
                <a:lnTo>
                  <a:pt x="1567131" y="1911711"/>
                </a:lnTo>
                <a:lnTo>
                  <a:pt x="1605273" y="1887845"/>
                </a:lnTo>
                <a:lnTo>
                  <a:pt x="1642181" y="1862358"/>
                </a:lnTo>
                <a:lnTo>
                  <a:pt x="1677810" y="1835294"/>
                </a:lnTo>
                <a:lnTo>
                  <a:pt x="1712119" y="1806695"/>
                </a:lnTo>
                <a:lnTo>
                  <a:pt x="1745065" y="1776605"/>
                </a:lnTo>
                <a:lnTo>
                  <a:pt x="1776605" y="1745065"/>
                </a:lnTo>
                <a:lnTo>
                  <a:pt x="1806695" y="1712119"/>
                </a:lnTo>
                <a:lnTo>
                  <a:pt x="1835294" y="1677810"/>
                </a:lnTo>
                <a:lnTo>
                  <a:pt x="1862358" y="1642181"/>
                </a:lnTo>
                <a:lnTo>
                  <a:pt x="1887845" y="1605273"/>
                </a:lnTo>
                <a:lnTo>
                  <a:pt x="1911711" y="1567131"/>
                </a:lnTo>
                <a:lnTo>
                  <a:pt x="1933914" y="1527797"/>
                </a:lnTo>
                <a:lnTo>
                  <a:pt x="1954411" y="1487314"/>
                </a:lnTo>
                <a:lnTo>
                  <a:pt x="1973159" y="1445724"/>
                </a:lnTo>
                <a:lnTo>
                  <a:pt x="1990116" y="1403071"/>
                </a:lnTo>
                <a:lnTo>
                  <a:pt x="2005238" y="1359397"/>
                </a:lnTo>
                <a:lnTo>
                  <a:pt x="2018483" y="1314746"/>
                </a:lnTo>
                <a:lnTo>
                  <a:pt x="2029808" y="1269159"/>
                </a:lnTo>
                <a:lnTo>
                  <a:pt x="2039169" y="1222680"/>
                </a:lnTo>
                <a:lnTo>
                  <a:pt x="2046525" y="1175352"/>
                </a:lnTo>
                <a:lnTo>
                  <a:pt x="2051832" y="1127217"/>
                </a:lnTo>
                <a:lnTo>
                  <a:pt x="2055048" y="1078319"/>
                </a:lnTo>
                <a:lnTo>
                  <a:pt x="2056129" y="1028700"/>
                </a:lnTo>
                <a:lnTo>
                  <a:pt x="2055048" y="978974"/>
                </a:lnTo>
                <a:lnTo>
                  <a:pt x="2051832" y="929976"/>
                </a:lnTo>
                <a:lnTo>
                  <a:pt x="2046525" y="881748"/>
                </a:lnTo>
                <a:lnTo>
                  <a:pt x="2039169" y="834331"/>
                </a:lnTo>
                <a:lnTo>
                  <a:pt x="2029808" y="787770"/>
                </a:lnTo>
                <a:lnTo>
                  <a:pt x="2018483" y="742106"/>
                </a:lnTo>
                <a:lnTo>
                  <a:pt x="2005238" y="697382"/>
                </a:lnTo>
                <a:lnTo>
                  <a:pt x="1990116" y="653641"/>
                </a:lnTo>
                <a:lnTo>
                  <a:pt x="1973159" y="610925"/>
                </a:lnTo>
                <a:lnTo>
                  <a:pt x="1954411" y="569278"/>
                </a:lnTo>
                <a:lnTo>
                  <a:pt x="1933914" y="528741"/>
                </a:lnTo>
                <a:lnTo>
                  <a:pt x="1911711" y="489358"/>
                </a:lnTo>
                <a:lnTo>
                  <a:pt x="1887845" y="451171"/>
                </a:lnTo>
                <a:lnTo>
                  <a:pt x="1862358" y="414223"/>
                </a:lnTo>
                <a:lnTo>
                  <a:pt x="1835294" y="378556"/>
                </a:lnTo>
                <a:lnTo>
                  <a:pt x="1806695" y="344213"/>
                </a:lnTo>
                <a:lnTo>
                  <a:pt x="1776605" y="311237"/>
                </a:lnTo>
                <a:lnTo>
                  <a:pt x="1745065" y="279670"/>
                </a:lnTo>
                <a:lnTo>
                  <a:pt x="1712119" y="249555"/>
                </a:lnTo>
                <a:lnTo>
                  <a:pt x="1677810" y="220935"/>
                </a:lnTo>
                <a:lnTo>
                  <a:pt x="1642181" y="193852"/>
                </a:lnTo>
                <a:lnTo>
                  <a:pt x="1605273" y="168350"/>
                </a:lnTo>
                <a:lnTo>
                  <a:pt x="1567131" y="144469"/>
                </a:lnTo>
                <a:lnTo>
                  <a:pt x="1527797" y="122255"/>
                </a:lnTo>
                <a:lnTo>
                  <a:pt x="1487314" y="101748"/>
                </a:lnTo>
                <a:lnTo>
                  <a:pt x="1445724" y="82991"/>
                </a:lnTo>
                <a:lnTo>
                  <a:pt x="1403071" y="66028"/>
                </a:lnTo>
                <a:lnTo>
                  <a:pt x="1359397" y="50901"/>
                </a:lnTo>
                <a:lnTo>
                  <a:pt x="1314746" y="37653"/>
                </a:lnTo>
                <a:lnTo>
                  <a:pt x="1269159" y="26325"/>
                </a:lnTo>
                <a:lnTo>
                  <a:pt x="1222680" y="16962"/>
                </a:lnTo>
                <a:lnTo>
                  <a:pt x="1175352" y="9605"/>
                </a:lnTo>
                <a:lnTo>
                  <a:pt x="1127217" y="4297"/>
                </a:lnTo>
                <a:lnTo>
                  <a:pt x="1078319" y="1081"/>
                </a:lnTo>
                <a:lnTo>
                  <a:pt x="1028700" y="0"/>
                </a:lnTo>
                <a:close/>
              </a:path>
            </a:pathLst>
          </a:custGeom>
          <a:solidFill>
            <a:srgbClr val="004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685800"/>
            <a:ext cx="2056130" cy="2056130"/>
          </a:xfrm>
          <a:custGeom>
            <a:avLst/>
            <a:gdLst/>
            <a:ahLst/>
            <a:cxnLst/>
            <a:rect l="l" t="t" r="r" b="b"/>
            <a:pathLst>
              <a:path w="2056129" h="2056130">
                <a:moveTo>
                  <a:pt x="1028700" y="0"/>
                </a:moveTo>
                <a:lnTo>
                  <a:pt x="1078319" y="1081"/>
                </a:lnTo>
                <a:lnTo>
                  <a:pt x="1127217" y="4297"/>
                </a:lnTo>
                <a:lnTo>
                  <a:pt x="1175352" y="9605"/>
                </a:lnTo>
                <a:lnTo>
                  <a:pt x="1222680" y="16962"/>
                </a:lnTo>
                <a:lnTo>
                  <a:pt x="1269159" y="26325"/>
                </a:lnTo>
                <a:lnTo>
                  <a:pt x="1314746" y="37653"/>
                </a:lnTo>
                <a:lnTo>
                  <a:pt x="1359397" y="50901"/>
                </a:lnTo>
                <a:lnTo>
                  <a:pt x="1403071" y="66028"/>
                </a:lnTo>
                <a:lnTo>
                  <a:pt x="1445724" y="82991"/>
                </a:lnTo>
                <a:lnTo>
                  <a:pt x="1487314" y="101748"/>
                </a:lnTo>
                <a:lnTo>
                  <a:pt x="1527797" y="122255"/>
                </a:lnTo>
                <a:lnTo>
                  <a:pt x="1567131" y="144469"/>
                </a:lnTo>
                <a:lnTo>
                  <a:pt x="1605273" y="168350"/>
                </a:lnTo>
                <a:lnTo>
                  <a:pt x="1642181" y="193852"/>
                </a:lnTo>
                <a:lnTo>
                  <a:pt x="1677810" y="220935"/>
                </a:lnTo>
                <a:lnTo>
                  <a:pt x="1712119" y="249555"/>
                </a:lnTo>
                <a:lnTo>
                  <a:pt x="1745065" y="279670"/>
                </a:lnTo>
                <a:lnTo>
                  <a:pt x="1776605" y="311237"/>
                </a:lnTo>
                <a:lnTo>
                  <a:pt x="1806695" y="344213"/>
                </a:lnTo>
                <a:lnTo>
                  <a:pt x="1835294" y="378556"/>
                </a:lnTo>
                <a:lnTo>
                  <a:pt x="1862358" y="414223"/>
                </a:lnTo>
                <a:lnTo>
                  <a:pt x="1887845" y="451171"/>
                </a:lnTo>
                <a:lnTo>
                  <a:pt x="1911711" y="489358"/>
                </a:lnTo>
                <a:lnTo>
                  <a:pt x="1933914" y="528741"/>
                </a:lnTo>
                <a:lnTo>
                  <a:pt x="1954411" y="569278"/>
                </a:lnTo>
                <a:lnTo>
                  <a:pt x="1973159" y="610925"/>
                </a:lnTo>
                <a:lnTo>
                  <a:pt x="1990116" y="653641"/>
                </a:lnTo>
                <a:lnTo>
                  <a:pt x="2005238" y="697382"/>
                </a:lnTo>
                <a:lnTo>
                  <a:pt x="2018483" y="742106"/>
                </a:lnTo>
                <a:lnTo>
                  <a:pt x="2029808" y="787770"/>
                </a:lnTo>
                <a:lnTo>
                  <a:pt x="2039169" y="834331"/>
                </a:lnTo>
                <a:lnTo>
                  <a:pt x="2046525" y="881748"/>
                </a:lnTo>
                <a:lnTo>
                  <a:pt x="2051832" y="929976"/>
                </a:lnTo>
                <a:lnTo>
                  <a:pt x="2055048" y="978974"/>
                </a:lnTo>
                <a:lnTo>
                  <a:pt x="2056129" y="1028700"/>
                </a:lnTo>
                <a:lnTo>
                  <a:pt x="2055048" y="1078319"/>
                </a:lnTo>
                <a:lnTo>
                  <a:pt x="2051832" y="1127217"/>
                </a:lnTo>
                <a:lnTo>
                  <a:pt x="2046525" y="1175352"/>
                </a:lnTo>
                <a:lnTo>
                  <a:pt x="2039169" y="1222680"/>
                </a:lnTo>
                <a:lnTo>
                  <a:pt x="2029808" y="1269159"/>
                </a:lnTo>
                <a:lnTo>
                  <a:pt x="2018483" y="1314746"/>
                </a:lnTo>
                <a:lnTo>
                  <a:pt x="2005238" y="1359397"/>
                </a:lnTo>
                <a:lnTo>
                  <a:pt x="1990116" y="1403071"/>
                </a:lnTo>
                <a:lnTo>
                  <a:pt x="1973159" y="1445724"/>
                </a:lnTo>
                <a:lnTo>
                  <a:pt x="1954411" y="1487314"/>
                </a:lnTo>
                <a:lnTo>
                  <a:pt x="1933914" y="1527797"/>
                </a:lnTo>
                <a:lnTo>
                  <a:pt x="1911711" y="1567131"/>
                </a:lnTo>
                <a:lnTo>
                  <a:pt x="1887845" y="1605273"/>
                </a:lnTo>
                <a:lnTo>
                  <a:pt x="1862358" y="1642181"/>
                </a:lnTo>
                <a:lnTo>
                  <a:pt x="1835294" y="1677810"/>
                </a:lnTo>
                <a:lnTo>
                  <a:pt x="1806695" y="1712119"/>
                </a:lnTo>
                <a:lnTo>
                  <a:pt x="1776605" y="1745065"/>
                </a:lnTo>
                <a:lnTo>
                  <a:pt x="1745065" y="1776605"/>
                </a:lnTo>
                <a:lnTo>
                  <a:pt x="1712119" y="1806695"/>
                </a:lnTo>
                <a:lnTo>
                  <a:pt x="1677810" y="1835294"/>
                </a:lnTo>
                <a:lnTo>
                  <a:pt x="1642181" y="1862358"/>
                </a:lnTo>
                <a:lnTo>
                  <a:pt x="1605273" y="1887845"/>
                </a:lnTo>
                <a:lnTo>
                  <a:pt x="1567131" y="1911711"/>
                </a:lnTo>
                <a:lnTo>
                  <a:pt x="1527797" y="1933914"/>
                </a:lnTo>
                <a:lnTo>
                  <a:pt x="1487314" y="1954411"/>
                </a:lnTo>
                <a:lnTo>
                  <a:pt x="1445724" y="1973159"/>
                </a:lnTo>
                <a:lnTo>
                  <a:pt x="1403071" y="1990116"/>
                </a:lnTo>
                <a:lnTo>
                  <a:pt x="1359397" y="2005238"/>
                </a:lnTo>
                <a:lnTo>
                  <a:pt x="1314746" y="2018483"/>
                </a:lnTo>
                <a:lnTo>
                  <a:pt x="1269159" y="2029808"/>
                </a:lnTo>
                <a:lnTo>
                  <a:pt x="1222680" y="2039169"/>
                </a:lnTo>
                <a:lnTo>
                  <a:pt x="1175352" y="2046525"/>
                </a:lnTo>
                <a:lnTo>
                  <a:pt x="1127217" y="2051832"/>
                </a:lnTo>
                <a:lnTo>
                  <a:pt x="1078319" y="2055048"/>
                </a:lnTo>
                <a:lnTo>
                  <a:pt x="1028700" y="2056129"/>
                </a:lnTo>
                <a:lnTo>
                  <a:pt x="978974" y="2055048"/>
                </a:lnTo>
                <a:lnTo>
                  <a:pt x="929976" y="2051832"/>
                </a:lnTo>
                <a:lnTo>
                  <a:pt x="881748" y="2046525"/>
                </a:lnTo>
                <a:lnTo>
                  <a:pt x="834331" y="2039169"/>
                </a:lnTo>
                <a:lnTo>
                  <a:pt x="787770" y="2029808"/>
                </a:lnTo>
                <a:lnTo>
                  <a:pt x="742106" y="2018483"/>
                </a:lnTo>
                <a:lnTo>
                  <a:pt x="697382" y="2005238"/>
                </a:lnTo>
                <a:lnTo>
                  <a:pt x="653641" y="1990116"/>
                </a:lnTo>
                <a:lnTo>
                  <a:pt x="610925" y="1973159"/>
                </a:lnTo>
                <a:lnTo>
                  <a:pt x="569278" y="1954411"/>
                </a:lnTo>
                <a:lnTo>
                  <a:pt x="528741" y="1933914"/>
                </a:lnTo>
                <a:lnTo>
                  <a:pt x="489358" y="1911711"/>
                </a:lnTo>
                <a:lnTo>
                  <a:pt x="451171" y="1887845"/>
                </a:lnTo>
                <a:lnTo>
                  <a:pt x="414223" y="1862358"/>
                </a:lnTo>
                <a:lnTo>
                  <a:pt x="378556" y="1835294"/>
                </a:lnTo>
                <a:lnTo>
                  <a:pt x="344213" y="1806695"/>
                </a:lnTo>
                <a:lnTo>
                  <a:pt x="311237" y="1776605"/>
                </a:lnTo>
                <a:lnTo>
                  <a:pt x="279670" y="1745065"/>
                </a:lnTo>
                <a:lnTo>
                  <a:pt x="249555" y="1712119"/>
                </a:lnTo>
                <a:lnTo>
                  <a:pt x="220935" y="1677810"/>
                </a:lnTo>
                <a:lnTo>
                  <a:pt x="193852" y="1642181"/>
                </a:lnTo>
                <a:lnTo>
                  <a:pt x="168350" y="1605273"/>
                </a:lnTo>
                <a:lnTo>
                  <a:pt x="144469" y="1567131"/>
                </a:lnTo>
                <a:lnTo>
                  <a:pt x="122255" y="1527797"/>
                </a:lnTo>
                <a:lnTo>
                  <a:pt x="101748" y="1487314"/>
                </a:lnTo>
                <a:lnTo>
                  <a:pt x="82991" y="1445724"/>
                </a:lnTo>
                <a:lnTo>
                  <a:pt x="66028" y="1403071"/>
                </a:lnTo>
                <a:lnTo>
                  <a:pt x="50901" y="1359397"/>
                </a:lnTo>
                <a:lnTo>
                  <a:pt x="37653" y="1314746"/>
                </a:lnTo>
                <a:lnTo>
                  <a:pt x="26325" y="1269159"/>
                </a:lnTo>
                <a:lnTo>
                  <a:pt x="16962" y="1222680"/>
                </a:lnTo>
                <a:lnTo>
                  <a:pt x="9605" y="1175352"/>
                </a:lnTo>
                <a:lnTo>
                  <a:pt x="4297" y="1127217"/>
                </a:lnTo>
                <a:lnTo>
                  <a:pt x="1081" y="1078319"/>
                </a:lnTo>
                <a:lnTo>
                  <a:pt x="0" y="1028700"/>
                </a:lnTo>
                <a:lnTo>
                  <a:pt x="1081" y="978974"/>
                </a:lnTo>
                <a:lnTo>
                  <a:pt x="4297" y="929976"/>
                </a:lnTo>
                <a:lnTo>
                  <a:pt x="9605" y="881748"/>
                </a:lnTo>
                <a:lnTo>
                  <a:pt x="16962" y="834331"/>
                </a:lnTo>
                <a:lnTo>
                  <a:pt x="26325" y="787770"/>
                </a:lnTo>
                <a:lnTo>
                  <a:pt x="37653" y="742106"/>
                </a:lnTo>
                <a:lnTo>
                  <a:pt x="50901" y="697382"/>
                </a:lnTo>
                <a:lnTo>
                  <a:pt x="66028" y="653641"/>
                </a:lnTo>
                <a:lnTo>
                  <a:pt x="82991" y="610925"/>
                </a:lnTo>
                <a:lnTo>
                  <a:pt x="101748" y="569278"/>
                </a:lnTo>
                <a:lnTo>
                  <a:pt x="122255" y="528741"/>
                </a:lnTo>
                <a:lnTo>
                  <a:pt x="144469" y="489358"/>
                </a:lnTo>
                <a:lnTo>
                  <a:pt x="168350" y="451171"/>
                </a:lnTo>
                <a:lnTo>
                  <a:pt x="193852" y="414223"/>
                </a:lnTo>
                <a:lnTo>
                  <a:pt x="220935" y="378556"/>
                </a:lnTo>
                <a:lnTo>
                  <a:pt x="249555" y="344213"/>
                </a:lnTo>
                <a:lnTo>
                  <a:pt x="279670" y="311237"/>
                </a:lnTo>
                <a:lnTo>
                  <a:pt x="311237" y="279670"/>
                </a:lnTo>
                <a:lnTo>
                  <a:pt x="344213" y="249555"/>
                </a:lnTo>
                <a:lnTo>
                  <a:pt x="378556" y="220935"/>
                </a:lnTo>
                <a:lnTo>
                  <a:pt x="414223" y="193852"/>
                </a:lnTo>
                <a:lnTo>
                  <a:pt x="451171" y="168350"/>
                </a:lnTo>
                <a:lnTo>
                  <a:pt x="489358" y="144469"/>
                </a:lnTo>
                <a:lnTo>
                  <a:pt x="528741" y="122255"/>
                </a:lnTo>
                <a:lnTo>
                  <a:pt x="569278" y="101748"/>
                </a:lnTo>
                <a:lnTo>
                  <a:pt x="610925" y="82991"/>
                </a:lnTo>
                <a:lnTo>
                  <a:pt x="653641" y="66028"/>
                </a:lnTo>
                <a:lnTo>
                  <a:pt x="697382" y="50901"/>
                </a:lnTo>
                <a:lnTo>
                  <a:pt x="742106" y="37653"/>
                </a:lnTo>
                <a:lnTo>
                  <a:pt x="787770" y="26325"/>
                </a:lnTo>
                <a:lnTo>
                  <a:pt x="834331" y="16962"/>
                </a:lnTo>
                <a:lnTo>
                  <a:pt x="881748" y="9605"/>
                </a:lnTo>
                <a:lnTo>
                  <a:pt x="929976" y="4297"/>
                </a:lnTo>
                <a:lnTo>
                  <a:pt x="978974" y="1081"/>
                </a:lnTo>
                <a:lnTo>
                  <a:pt x="10287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68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0400" y="1290319"/>
            <a:ext cx="220979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68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5879" y="1290319"/>
            <a:ext cx="222250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68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3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9750" y="2210752"/>
            <a:ext cx="1130300" cy="144145"/>
          </a:xfrm>
          <a:custGeom>
            <a:avLst/>
            <a:gdLst/>
            <a:ahLst/>
            <a:cxnLst/>
            <a:rect l="l" t="t" r="r" b="b"/>
            <a:pathLst>
              <a:path w="1130300" h="144144">
                <a:moveTo>
                  <a:pt x="0" y="143827"/>
                </a:moveTo>
                <a:lnTo>
                  <a:pt x="45608" y="120855"/>
                </a:lnTo>
                <a:lnTo>
                  <a:pt x="91604" y="99880"/>
                </a:lnTo>
                <a:lnTo>
                  <a:pt x="137953" y="80902"/>
                </a:lnTo>
                <a:lnTo>
                  <a:pt x="184620" y="63923"/>
                </a:lnTo>
                <a:lnTo>
                  <a:pt x="231569" y="48941"/>
                </a:lnTo>
                <a:lnTo>
                  <a:pt x="278764" y="35956"/>
                </a:lnTo>
                <a:lnTo>
                  <a:pt x="326172" y="24970"/>
                </a:lnTo>
                <a:lnTo>
                  <a:pt x="373756" y="15980"/>
                </a:lnTo>
                <a:lnTo>
                  <a:pt x="421481" y="8989"/>
                </a:lnTo>
                <a:lnTo>
                  <a:pt x="469312" y="3995"/>
                </a:lnTo>
                <a:lnTo>
                  <a:pt x="517213" y="998"/>
                </a:lnTo>
                <a:lnTo>
                  <a:pt x="565149" y="0"/>
                </a:lnTo>
                <a:lnTo>
                  <a:pt x="613086" y="998"/>
                </a:lnTo>
                <a:lnTo>
                  <a:pt x="660987" y="3995"/>
                </a:lnTo>
                <a:lnTo>
                  <a:pt x="708818" y="8989"/>
                </a:lnTo>
                <a:lnTo>
                  <a:pt x="756543" y="15980"/>
                </a:lnTo>
                <a:lnTo>
                  <a:pt x="804127" y="24970"/>
                </a:lnTo>
                <a:lnTo>
                  <a:pt x="851534" y="35956"/>
                </a:lnTo>
                <a:lnTo>
                  <a:pt x="898730" y="48941"/>
                </a:lnTo>
                <a:lnTo>
                  <a:pt x="945679" y="63923"/>
                </a:lnTo>
                <a:lnTo>
                  <a:pt x="992346" y="80902"/>
                </a:lnTo>
                <a:lnTo>
                  <a:pt x="1038695" y="99880"/>
                </a:lnTo>
                <a:lnTo>
                  <a:pt x="1084691" y="120855"/>
                </a:lnTo>
                <a:lnTo>
                  <a:pt x="1130300" y="143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200" y="68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3600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21050" y="6396856"/>
            <a:ext cx="151892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do[for]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7686" y="6396856"/>
            <a:ext cx="23939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4372" y="6396856"/>
            <a:ext cx="66548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new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07708" y="6396856"/>
            <a:ext cx="45212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800" b="1" spc="-5" dirty="0">
                <a:solidFill>
                  <a:srgbClr val="3B3B3B"/>
                </a:solidFill>
                <a:latin typeface="Courier New"/>
                <a:cs typeface="Courier New"/>
              </a:rPr>
              <a:t>0;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9129" y="3460750"/>
            <a:ext cx="157797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(0|1){4}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L="175260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175260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175260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75260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8235315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</a:t>
            </a:r>
            <a:r>
              <a:rPr sz="2600" spc="180" dirty="0">
                <a:solidFill>
                  <a:srgbClr val="3B3B3B"/>
                </a:solidFill>
                <a:latin typeface="Cambria"/>
                <a:cs typeface="Cambria"/>
              </a:rPr>
              <a:t>of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length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exactly</a:t>
            </a:r>
            <a:r>
              <a:rPr sz="2600" spc="25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0" dirty="0">
                <a:solidFill>
                  <a:srgbClr val="3B3B3B"/>
                </a:solidFill>
                <a:latin typeface="Cambria"/>
                <a:cs typeface="Cambria"/>
              </a:rPr>
              <a:t>four: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9129" y="3460750"/>
            <a:ext cx="157670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7F7F"/>
                </a:solidFill>
                <a:latin typeface="Arial"/>
                <a:cs typeface="Arial"/>
              </a:rPr>
              <a:t>(</a:t>
            </a:r>
            <a:r>
              <a:rPr sz="3600" b="1" dirty="0">
                <a:solidFill>
                  <a:srgbClr val="007F7F"/>
                </a:solidFill>
                <a:latin typeface="Arial"/>
                <a:cs typeface="Arial"/>
              </a:rPr>
              <a:t>0|</a:t>
            </a: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1)</a:t>
            </a:r>
            <a:r>
              <a:rPr sz="3600" b="1" spc="5" dirty="0">
                <a:solidFill>
                  <a:srgbClr val="007F7F"/>
                </a:solidFill>
                <a:latin typeface="Arial"/>
                <a:cs typeface="Arial"/>
              </a:rPr>
              <a:t>{</a:t>
            </a: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4}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L="175260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0000</a:t>
            </a:r>
            <a:endParaRPr sz="2800">
              <a:latin typeface="Arial"/>
              <a:cs typeface="Arial"/>
            </a:endParaRPr>
          </a:p>
          <a:p>
            <a:pPr marL="175260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1010</a:t>
            </a:r>
            <a:endParaRPr sz="2800">
              <a:latin typeface="Arial"/>
              <a:cs typeface="Arial"/>
            </a:endParaRPr>
          </a:p>
          <a:p>
            <a:pPr marL="204470">
              <a:lnSpc>
                <a:spcPts val="3120"/>
              </a:lnSpc>
            </a:pPr>
            <a:r>
              <a:rPr sz="2800" b="1" spc="-120" dirty="0">
                <a:solidFill>
                  <a:srgbClr val="007F7F"/>
                </a:solidFill>
                <a:latin typeface="Arial"/>
                <a:cs typeface="Arial"/>
              </a:rPr>
              <a:t>1111</a:t>
            </a:r>
            <a:endParaRPr sz="2800">
              <a:latin typeface="Arial"/>
              <a:cs typeface="Arial"/>
            </a:endParaRPr>
          </a:p>
          <a:p>
            <a:pPr marL="175260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1000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741553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that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contain </a:t>
            </a:r>
            <a:r>
              <a:rPr sz="2600" spc="22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most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one</a:t>
            </a:r>
            <a:r>
              <a:rPr sz="26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zero: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741553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that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contain </a:t>
            </a:r>
            <a:r>
              <a:rPr sz="2600" spc="22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most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one</a:t>
            </a:r>
            <a:r>
              <a:rPr sz="26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zero: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179" y="3460750"/>
            <a:ext cx="204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3B3B3B"/>
                </a:solidFill>
                <a:latin typeface="Arial"/>
                <a:cs typeface="Arial"/>
              </a:rPr>
              <a:t>1*(0 </a:t>
            </a:r>
            <a:r>
              <a:rPr sz="3600" b="1" dirty="0">
                <a:solidFill>
                  <a:srgbClr val="3B3B3B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Arial"/>
                <a:cs typeface="Arial"/>
              </a:rPr>
              <a:t>ε)1*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741553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that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contain </a:t>
            </a:r>
            <a:r>
              <a:rPr sz="2600" spc="22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most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one</a:t>
            </a:r>
            <a:r>
              <a:rPr sz="26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zero: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179" y="3460750"/>
            <a:ext cx="2047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1*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 </a:t>
            </a:r>
            <a:r>
              <a:rPr sz="3600" b="1" dirty="0">
                <a:solidFill>
                  <a:srgbClr val="7F007F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ε)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1*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741553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that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contain </a:t>
            </a:r>
            <a:r>
              <a:rPr sz="2600" spc="22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most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one</a:t>
            </a:r>
            <a:r>
              <a:rPr sz="26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zero: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179" y="3460750"/>
            <a:ext cx="204787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1*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 </a:t>
            </a:r>
            <a:r>
              <a:rPr sz="3600" b="1" dirty="0">
                <a:solidFill>
                  <a:srgbClr val="7F007F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ε)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1*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429895" algn="ctr">
              <a:lnSpc>
                <a:spcPts val="3240"/>
              </a:lnSpc>
            </a:pPr>
            <a:r>
              <a:rPr sz="2800" b="1" spc="-100" dirty="0">
                <a:solidFill>
                  <a:srgbClr val="3B3B3B"/>
                </a:solidFill>
                <a:latin typeface="Arial"/>
                <a:cs typeface="Arial"/>
              </a:rPr>
              <a:t>11110111</a:t>
            </a:r>
            <a:endParaRPr sz="2800">
              <a:latin typeface="Arial"/>
              <a:cs typeface="Arial"/>
            </a:endParaRPr>
          </a:p>
          <a:p>
            <a:pPr marR="426720" algn="ctr">
              <a:lnSpc>
                <a:spcPts val="3120"/>
              </a:lnSpc>
            </a:pPr>
            <a:r>
              <a:rPr sz="2800" b="1" spc="-130" dirty="0">
                <a:solidFill>
                  <a:srgbClr val="3B3B3B"/>
                </a:solidFill>
                <a:latin typeface="Arial"/>
                <a:cs typeface="Arial"/>
              </a:rPr>
              <a:t>111111</a:t>
            </a:r>
            <a:endParaRPr sz="2800">
              <a:latin typeface="Arial"/>
              <a:cs typeface="Arial"/>
            </a:endParaRPr>
          </a:p>
          <a:p>
            <a:pPr marR="428625" algn="ctr">
              <a:lnSpc>
                <a:spcPts val="3120"/>
              </a:lnSpc>
            </a:pPr>
            <a:r>
              <a:rPr sz="2800" b="1" spc="-80" dirty="0">
                <a:solidFill>
                  <a:srgbClr val="3B3B3B"/>
                </a:solidFill>
                <a:latin typeface="Arial"/>
                <a:cs typeface="Arial"/>
              </a:rPr>
              <a:t>0111</a:t>
            </a:r>
            <a:endParaRPr sz="2800">
              <a:latin typeface="Arial"/>
              <a:cs typeface="Arial"/>
            </a:endParaRPr>
          </a:p>
          <a:p>
            <a:pPr marR="426720" algn="ctr">
              <a:lnSpc>
                <a:spcPts val="3240"/>
              </a:lnSpc>
            </a:pPr>
            <a:r>
              <a:rPr sz="2800" b="1" dirty="0">
                <a:solidFill>
                  <a:srgbClr val="3B3B3B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741553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that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contain </a:t>
            </a:r>
            <a:r>
              <a:rPr sz="2600" spc="22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most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one</a:t>
            </a:r>
            <a:r>
              <a:rPr sz="26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zero: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179" y="3460750"/>
            <a:ext cx="204787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F7F"/>
                </a:solidFill>
                <a:latin typeface="Arial"/>
                <a:cs typeface="Arial"/>
              </a:rPr>
              <a:t>1*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(0 </a:t>
            </a:r>
            <a:r>
              <a:rPr sz="3600" b="1" dirty="0">
                <a:solidFill>
                  <a:srgbClr val="7F007F"/>
                </a:solidFill>
                <a:latin typeface="Arial"/>
                <a:cs typeface="Arial"/>
              </a:rPr>
              <a:t>|</a:t>
            </a:r>
            <a:r>
              <a:rPr sz="3600" b="1" spc="-8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ε)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1*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426720" algn="ctr">
              <a:lnSpc>
                <a:spcPts val="3240"/>
              </a:lnSpc>
            </a:pPr>
            <a:r>
              <a:rPr sz="2800" b="1" spc="-100" dirty="0">
                <a:solidFill>
                  <a:srgbClr val="007F7F"/>
                </a:solidFill>
                <a:latin typeface="Arial"/>
                <a:cs typeface="Arial"/>
              </a:rPr>
              <a:t>1111</a:t>
            </a:r>
            <a:r>
              <a:rPr sz="2800" b="1" spc="-100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100" dirty="0">
                <a:solidFill>
                  <a:srgbClr val="7F7F00"/>
                </a:solidFill>
                <a:latin typeface="Arial"/>
                <a:cs typeface="Arial"/>
              </a:rPr>
              <a:t>111</a:t>
            </a:r>
            <a:endParaRPr sz="2800">
              <a:latin typeface="Arial"/>
              <a:cs typeface="Arial"/>
            </a:endParaRPr>
          </a:p>
          <a:p>
            <a:pPr marR="426720" algn="ctr">
              <a:lnSpc>
                <a:spcPts val="3120"/>
              </a:lnSpc>
            </a:pPr>
            <a:r>
              <a:rPr sz="2800" b="1" spc="-130" dirty="0">
                <a:solidFill>
                  <a:srgbClr val="007F7F"/>
                </a:solidFill>
                <a:latin typeface="Arial"/>
                <a:cs typeface="Arial"/>
              </a:rPr>
              <a:t>111111</a:t>
            </a:r>
            <a:endParaRPr sz="2800">
              <a:latin typeface="Arial"/>
              <a:cs typeface="Arial"/>
            </a:endParaRPr>
          </a:p>
          <a:p>
            <a:pPr marR="427990" algn="ctr">
              <a:lnSpc>
                <a:spcPts val="3120"/>
              </a:lnSpc>
            </a:pPr>
            <a:r>
              <a:rPr sz="2800" b="1" spc="-80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80" dirty="0">
                <a:solidFill>
                  <a:srgbClr val="7F7F00"/>
                </a:solidFill>
                <a:latin typeface="Arial"/>
                <a:cs typeface="Arial"/>
              </a:rPr>
              <a:t>111</a:t>
            </a:r>
            <a:endParaRPr sz="2800">
              <a:latin typeface="Arial"/>
              <a:cs typeface="Arial"/>
            </a:endParaRPr>
          </a:p>
          <a:p>
            <a:pPr marR="426720" algn="ctr">
              <a:lnSpc>
                <a:spcPts val="3240"/>
              </a:lnSpc>
            </a:pP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54990"/>
            <a:ext cx="7988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0" dirty="0"/>
              <a:t>Simple </a:t>
            </a:r>
            <a:r>
              <a:rPr sz="4400" spc="430" dirty="0"/>
              <a:t>Regular</a:t>
            </a:r>
            <a:r>
              <a:rPr sz="4400" spc="390" dirty="0"/>
              <a:t> </a:t>
            </a:r>
            <a:r>
              <a:rPr sz="4400" spc="365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42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2951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43049"/>
            <a:ext cx="7415530" cy="15798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600" spc="260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only </a:t>
            </a:r>
            <a:r>
              <a:rPr sz="2600" spc="235" dirty="0">
                <a:solidFill>
                  <a:srgbClr val="3B3B3B"/>
                </a:solidFill>
                <a:latin typeface="Cambria"/>
                <a:cs typeface="Cambria"/>
              </a:rPr>
              <a:t>characters are 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0 </a:t>
            </a:r>
            <a:r>
              <a:rPr sz="26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sz="2600" spc="-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b="1" spc="135" dirty="0">
                <a:solidFill>
                  <a:srgbClr val="3B3B3B"/>
                </a:solidFill>
                <a:latin typeface="Courier New"/>
                <a:cs typeface="Courier New"/>
              </a:rPr>
              <a:t>1</a:t>
            </a:r>
            <a:r>
              <a:rPr sz="2600" spc="135" dirty="0">
                <a:solidFill>
                  <a:srgbClr val="3B3B3B"/>
                </a:solidFill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ts val="3020"/>
              </a:lnSpc>
              <a:spcBef>
                <a:spcPts val="1675"/>
              </a:spcBef>
            </a:pPr>
            <a:r>
              <a:rPr sz="2600" spc="295" dirty="0">
                <a:solidFill>
                  <a:srgbClr val="3B3B3B"/>
                </a:solidFill>
                <a:latin typeface="Cambria"/>
                <a:cs typeface="Cambria"/>
              </a:rPr>
              <a:t>Here </a:t>
            </a:r>
            <a:r>
              <a:rPr sz="2600" spc="15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600" spc="280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600" spc="229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600" spc="17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600" spc="204" dirty="0">
                <a:solidFill>
                  <a:srgbClr val="3B3B3B"/>
                </a:solidFill>
                <a:latin typeface="Cambria"/>
                <a:cs typeface="Cambria"/>
              </a:rPr>
              <a:t>strings that  </a:t>
            </a:r>
            <a:r>
              <a:rPr sz="2600" spc="210" dirty="0">
                <a:solidFill>
                  <a:srgbClr val="3B3B3B"/>
                </a:solidFill>
                <a:latin typeface="Cambria"/>
                <a:cs typeface="Cambria"/>
              </a:rPr>
              <a:t>contain </a:t>
            </a:r>
            <a:r>
              <a:rPr sz="2600" spc="220" dirty="0">
                <a:solidFill>
                  <a:srgbClr val="3B3B3B"/>
                </a:solidFill>
                <a:latin typeface="Cambria"/>
                <a:cs typeface="Cambria"/>
              </a:rPr>
              <a:t>at </a:t>
            </a:r>
            <a:r>
              <a:rPr sz="2600" spc="215" dirty="0">
                <a:solidFill>
                  <a:srgbClr val="3B3B3B"/>
                </a:solidFill>
                <a:latin typeface="Cambria"/>
                <a:cs typeface="Cambria"/>
              </a:rPr>
              <a:t>most </a:t>
            </a:r>
            <a:r>
              <a:rPr sz="2600" spc="225" dirty="0">
                <a:solidFill>
                  <a:srgbClr val="3B3B3B"/>
                </a:solidFill>
                <a:latin typeface="Cambria"/>
                <a:cs typeface="Cambria"/>
              </a:rPr>
              <a:t>one</a:t>
            </a:r>
            <a:r>
              <a:rPr sz="2600" spc="3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600" spc="195" dirty="0">
                <a:solidFill>
                  <a:srgbClr val="3B3B3B"/>
                </a:solidFill>
                <a:latin typeface="Cambria"/>
                <a:cs typeface="Cambria"/>
              </a:rPr>
              <a:t>zero: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4979" y="3460750"/>
            <a:ext cx="168465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7F7F"/>
                </a:solidFill>
                <a:latin typeface="Arial"/>
                <a:cs typeface="Arial"/>
              </a:rPr>
              <a:t>1*</a:t>
            </a:r>
            <a:r>
              <a:rPr sz="3600" b="1" spc="-5" dirty="0">
                <a:solidFill>
                  <a:srgbClr val="7F007F"/>
                </a:solidFill>
                <a:latin typeface="Arial"/>
                <a:cs typeface="Arial"/>
              </a:rPr>
              <a:t>0?</a:t>
            </a:r>
            <a:r>
              <a:rPr sz="3600" b="1" spc="-5" dirty="0">
                <a:solidFill>
                  <a:srgbClr val="7F7F00"/>
                </a:solidFill>
                <a:latin typeface="Arial"/>
                <a:cs typeface="Arial"/>
              </a:rPr>
              <a:t>1*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Arial"/>
              <a:cs typeface="Arial"/>
            </a:endParaRPr>
          </a:p>
          <a:p>
            <a:pPr marR="165100" algn="ctr">
              <a:lnSpc>
                <a:spcPts val="3240"/>
              </a:lnSpc>
            </a:pPr>
            <a:r>
              <a:rPr sz="2800" b="1" spc="-160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150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spc="-160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160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r>
              <a:rPr sz="2800" b="1" spc="-150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R="165100" algn="ctr">
              <a:lnSpc>
                <a:spcPts val="3120"/>
              </a:lnSpc>
            </a:pPr>
            <a:r>
              <a:rPr sz="2800" b="1" spc="-130" dirty="0">
                <a:solidFill>
                  <a:srgbClr val="007F7F"/>
                </a:solidFill>
                <a:latin typeface="Arial"/>
                <a:cs typeface="Arial"/>
              </a:rPr>
              <a:t>111111</a:t>
            </a:r>
            <a:endParaRPr sz="2800">
              <a:latin typeface="Arial"/>
              <a:cs typeface="Arial"/>
            </a:endParaRPr>
          </a:p>
          <a:p>
            <a:pPr marR="166370" algn="ctr">
              <a:lnSpc>
                <a:spcPts val="3120"/>
              </a:lnSpc>
            </a:pPr>
            <a:r>
              <a:rPr sz="2800" b="1" spc="-80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r>
              <a:rPr sz="2800" b="1" spc="-80" dirty="0">
                <a:solidFill>
                  <a:srgbClr val="7F7F00"/>
                </a:solidFill>
                <a:latin typeface="Arial"/>
                <a:cs typeface="Arial"/>
              </a:rPr>
              <a:t>111</a:t>
            </a:r>
            <a:endParaRPr sz="2800">
              <a:latin typeface="Arial"/>
              <a:cs typeface="Arial"/>
            </a:endParaRPr>
          </a:p>
          <a:p>
            <a:pPr marR="165100" algn="ctr">
              <a:lnSpc>
                <a:spcPts val="3240"/>
              </a:lnSpc>
            </a:pP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5429" y="3755390"/>
            <a:ext cx="4683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4735" algn="l"/>
                <a:tab pos="3660775" algn="l"/>
              </a:tabLst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aa*</a:t>
            </a:r>
            <a:r>
              <a:rPr sz="2800" b="1" spc="35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(.aa*)*</a:t>
            </a:r>
            <a:r>
              <a:rPr sz="2800" b="1" spc="204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B3B3B"/>
                </a:solidFill>
                <a:latin typeface="Arial"/>
                <a:cs typeface="Arial"/>
              </a:rPr>
              <a:t>@	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aa*.aa*	</a:t>
            </a:r>
            <a:r>
              <a:rPr sz="2800" b="1" spc="-5" dirty="0">
                <a:latin typeface="Arial"/>
                <a:cs typeface="Arial"/>
              </a:rPr>
              <a:t>(.aa*)*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6950" y="3755390"/>
            <a:ext cx="5440045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0"/>
              </a:spcBef>
              <a:tabLst>
                <a:tab pos="2863215" algn="l"/>
                <a:tab pos="4199255" algn="l"/>
              </a:tabLst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aa*</a:t>
            </a:r>
            <a:r>
              <a:rPr sz="2800" b="1" spc="35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(.aa*)*</a:t>
            </a:r>
            <a:r>
              <a:rPr sz="2800" b="1" spc="204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B3B3B"/>
                </a:solidFill>
                <a:latin typeface="Arial"/>
                <a:cs typeface="Arial"/>
              </a:rPr>
              <a:t>@	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aa*.aa*	</a:t>
            </a:r>
            <a:r>
              <a:rPr sz="2800" b="1" spc="-5" dirty="0">
                <a:latin typeface="Arial"/>
                <a:cs typeface="Arial"/>
              </a:rPr>
              <a:t>(.aa*)*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Arial"/>
              <a:cs typeface="Arial"/>
            </a:endParaRPr>
          </a:p>
          <a:p>
            <a:pPr marL="12700" marR="5080" indent="102870" algn="ctr">
              <a:lnSpc>
                <a:spcPts val="3120"/>
              </a:lnSpc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cs143@cs.stanford.edu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first.middle.last@mail.site.org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B3B3B"/>
                </a:solidFill>
                <a:latin typeface="Arial"/>
                <a:cs typeface="Arial"/>
                <a:hlinkClick r:id="rId4"/>
              </a:rPr>
              <a:t>barack.obama@whitehouse.gov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101339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5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01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45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1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9880" y="164280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7080" y="164280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05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49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21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5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33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05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718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06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2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94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866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38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87740" y="1641531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154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726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6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0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13716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600" b="1" spc="114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3" name="object 3"/>
          <p:cNvSpPr txBox="1"/>
          <p:nvPr/>
        </p:nvSpPr>
        <p:spPr>
          <a:xfrm>
            <a:off x="3037839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34950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48666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6" name="object 6"/>
          <p:cNvSpPr txBox="1"/>
          <p:nvPr/>
        </p:nvSpPr>
        <p:spPr>
          <a:xfrm>
            <a:off x="57810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62382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6596380" y="25254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39" name="object 9"/>
          <p:cNvSpPr txBox="1"/>
          <p:nvPr/>
        </p:nvSpPr>
        <p:spPr>
          <a:xfrm>
            <a:off x="7053580" y="25254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40" name="object 10"/>
          <p:cNvSpPr txBox="1"/>
          <p:nvPr/>
        </p:nvSpPr>
        <p:spPr>
          <a:xfrm>
            <a:off x="80670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1" name="object 11"/>
          <p:cNvSpPr txBox="1"/>
          <p:nvPr/>
        </p:nvSpPr>
        <p:spPr>
          <a:xfrm>
            <a:off x="85242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89814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3" name="object 13"/>
          <p:cNvSpPr txBox="1"/>
          <p:nvPr/>
        </p:nvSpPr>
        <p:spPr>
          <a:xfrm>
            <a:off x="94386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4" name="object 14"/>
          <p:cNvSpPr txBox="1"/>
          <p:nvPr/>
        </p:nvSpPr>
        <p:spPr>
          <a:xfrm>
            <a:off x="39522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76098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6" name="object 16"/>
          <p:cNvSpPr txBox="1"/>
          <p:nvPr/>
        </p:nvSpPr>
        <p:spPr>
          <a:xfrm>
            <a:off x="8067040" y="2525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7" name="object 17"/>
          <p:cNvSpPr/>
          <p:nvPr/>
        </p:nvSpPr>
        <p:spPr>
          <a:xfrm>
            <a:off x="29083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/>
          <p:cNvSpPr/>
          <p:nvPr/>
        </p:nvSpPr>
        <p:spPr>
          <a:xfrm>
            <a:off x="33655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/>
          <p:cNvSpPr/>
          <p:nvPr/>
        </p:nvSpPr>
        <p:spPr>
          <a:xfrm>
            <a:off x="47371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/>
          <p:cNvSpPr/>
          <p:nvPr/>
        </p:nvSpPr>
        <p:spPr>
          <a:xfrm>
            <a:off x="56515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/>
          <p:cNvSpPr/>
          <p:nvPr/>
        </p:nvSpPr>
        <p:spPr>
          <a:xfrm>
            <a:off x="61087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/>
          <p:cNvSpPr/>
          <p:nvPr/>
        </p:nvSpPr>
        <p:spPr>
          <a:xfrm>
            <a:off x="65659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/>
          <p:cNvSpPr/>
          <p:nvPr/>
        </p:nvSpPr>
        <p:spPr>
          <a:xfrm>
            <a:off x="70231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/>
          <p:cNvSpPr/>
          <p:nvPr/>
        </p:nvSpPr>
        <p:spPr>
          <a:xfrm>
            <a:off x="74803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/>
          <p:cNvSpPr txBox="1"/>
          <p:nvPr/>
        </p:nvSpPr>
        <p:spPr>
          <a:xfrm>
            <a:off x="8524240" y="2524181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6" name="object 26"/>
          <p:cNvSpPr/>
          <p:nvPr/>
        </p:nvSpPr>
        <p:spPr>
          <a:xfrm>
            <a:off x="88519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/>
          <p:cNvSpPr/>
          <p:nvPr/>
        </p:nvSpPr>
        <p:spPr>
          <a:xfrm>
            <a:off x="93091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/>
          <p:cNvSpPr/>
          <p:nvPr/>
        </p:nvSpPr>
        <p:spPr>
          <a:xfrm>
            <a:off x="38227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/>
          <p:cNvSpPr/>
          <p:nvPr/>
        </p:nvSpPr>
        <p:spPr>
          <a:xfrm>
            <a:off x="79375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/>
          <p:cNvSpPr/>
          <p:nvPr/>
        </p:nvSpPr>
        <p:spPr>
          <a:xfrm>
            <a:off x="8394700" y="2482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13337"/>
              </p:ext>
            </p:extLst>
          </p:nvPr>
        </p:nvGraphicFramePr>
        <p:xfrm>
          <a:off x="165100" y="248285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13716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600" b="1" spc="114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2" name="object 3"/>
          <p:cNvSpPr txBox="1"/>
          <p:nvPr/>
        </p:nvSpPr>
        <p:spPr>
          <a:xfrm>
            <a:off x="3037839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3" name="object 4"/>
          <p:cNvSpPr txBox="1"/>
          <p:nvPr/>
        </p:nvSpPr>
        <p:spPr>
          <a:xfrm>
            <a:off x="34950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4" name="object 5"/>
          <p:cNvSpPr txBox="1"/>
          <p:nvPr/>
        </p:nvSpPr>
        <p:spPr>
          <a:xfrm>
            <a:off x="48666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57810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6" name="object 7"/>
          <p:cNvSpPr txBox="1"/>
          <p:nvPr/>
        </p:nvSpPr>
        <p:spPr>
          <a:xfrm>
            <a:off x="62382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7" name="object 8"/>
          <p:cNvSpPr txBox="1"/>
          <p:nvPr/>
        </p:nvSpPr>
        <p:spPr>
          <a:xfrm>
            <a:off x="6596380" y="34398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68" name="object 9"/>
          <p:cNvSpPr txBox="1"/>
          <p:nvPr/>
        </p:nvSpPr>
        <p:spPr>
          <a:xfrm>
            <a:off x="7053580" y="34398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69" name="object 10"/>
          <p:cNvSpPr txBox="1"/>
          <p:nvPr/>
        </p:nvSpPr>
        <p:spPr>
          <a:xfrm>
            <a:off x="80670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0" name="object 11"/>
          <p:cNvSpPr txBox="1"/>
          <p:nvPr/>
        </p:nvSpPr>
        <p:spPr>
          <a:xfrm>
            <a:off x="85242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1" name="object 12"/>
          <p:cNvSpPr txBox="1"/>
          <p:nvPr/>
        </p:nvSpPr>
        <p:spPr>
          <a:xfrm>
            <a:off x="89814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2" name="object 13"/>
          <p:cNvSpPr txBox="1"/>
          <p:nvPr/>
        </p:nvSpPr>
        <p:spPr>
          <a:xfrm>
            <a:off x="94386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3" name="object 14"/>
          <p:cNvSpPr txBox="1"/>
          <p:nvPr/>
        </p:nvSpPr>
        <p:spPr>
          <a:xfrm>
            <a:off x="39522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4" name="object 15"/>
          <p:cNvSpPr txBox="1"/>
          <p:nvPr/>
        </p:nvSpPr>
        <p:spPr>
          <a:xfrm>
            <a:off x="76098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5" name="object 16"/>
          <p:cNvSpPr txBox="1"/>
          <p:nvPr/>
        </p:nvSpPr>
        <p:spPr>
          <a:xfrm>
            <a:off x="8067040" y="3439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76" name="object 17"/>
          <p:cNvSpPr/>
          <p:nvPr/>
        </p:nvSpPr>
        <p:spPr>
          <a:xfrm>
            <a:off x="29083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8"/>
          <p:cNvSpPr/>
          <p:nvPr/>
        </p:nvSpPr>
        <p:spPr>
          <a:xfrm>
            <a:off x="33655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9"/>
          <p:cNvSpPr/>
          <p:nvPr/>
        </p:nvSpPr>
        <p:spPr>
          <a:xfrm>
            <a:off x="47371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0"/>
          <p:cNvSpPr/>
          <p:nvPr/>
        </p:nvSpPr>
        <p:spPr>
          <a:xfrm>
            <a:off x="56515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1"/>
          <p:cNvSpPr/>
          <p:nvPr/>
        </p:nvSpPr>
        <p:spPr>
          <a:xfrm>
            <a:off x="61087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2"/>
          <p:cNvSpPr/>
          <p:nvPr/>
        </p:nvSpPr>
        <p:spPr>
          <a:xfrm>
            <a:off x="65659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3"/>
          <p:cNvSpPr/>
          <p:nvPr/>
        </p:nvSpPr>
        <p:spPr>
          <a:xfrm>
            <a:off x="70231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4"/>
          <p:cNvSpPr/>
          <p:nvPr/>
        </p:nvSpPr>
        <p:spPr>
          <a:xfrm>
            <a:off x="74803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5"/>
          <p:cNvSpPr txBox="1"/>
          <p:nvPr/>
        </p:nvSpPr>
        <p:spPr>
          <a:xfrm>
            <a:off x="8524240" y="3438581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85" name="object 26"/>
          <p:cNvSpPr/>
          <p:nvPr/>
        </p:nvSpPr>
        <p:spPr>
          <a:xfrm>
            <a:off x="88519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7"/>
          <p:cNvSpPr/>
          <p:nvPr/>
        </p:nvSpPr>
        <p:spPr>
          <a:xfrm>
            <a:off x="93091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8"/>
          <p:cNvSpPr/>
          <p:nvPr/>
        </p:nvSpPr>
        <p:spPr>
          <a:xfrm>
            <a:off x="38227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9"/>
          <p:cNvSpPr/>
          <p:nvPr/>
        </p:nvSpPr>
        <p:spPr>
          <a:xfrm>
            <a:off x="79375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0"/>
          <p:cNvSpPr/>
          <p:nvPr/>
        </p:nvSpPr>
        <p:spPr>
          <a:xfrm>
            <a:off x="8394700" y="3397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0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69200"/>
              </p:ext>
            </p:extLst>
          </p:nvPr>
        </p:nvGraphicFramePr>
        <p:xfrm>
          <a:off x="165100" y="339725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13716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600" b="1" spc="114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1" name="object 3"/>
          <p:cNvSpPr txBox="1"/>
          <p:nvPr/>
        </p:nvSpPr>
        <p:spPr>
          <a:xfrm>
            <a:off x="3037839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2" name="object 4"/>
          <p:cNvSpPr txBox="1"/>
          <p:nvPr/>
        </p:nvSpPr>
        <p:spPr>
          <a:xfrm>
            <a:off x="34950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3" name="object 5"/>
          <p:cNvSpPr txBox="1"/>
          <p:nvPr/>
        </p:nvSpPr>
        <p:spPr>
          <a:xfrm>
            <a:off x="48666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4" name="object 6"/>
          <p:cNvSpPr txBox="1"/>
          <p:nvPr/>
        </p:nvSpPr>
        <p:spPr>
          <a:xfrm>
            <a:off x="57810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5" name="object 7"/>
          <p:cNvSpPr txBox="1"/>
          <p:nvPr/>
        </p:nvSpPr>
        <p:spPr>
          <a:xfrm>
            <a:off x="62382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6" name="object 8"/>
          <p:cNvSpPr txBox="1"/>
          <p:nvPr/>
        </p:nvSpPr>
        <p:spPr>
          <a:xfrm>
            <a:off x="6596380" y="42018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97" name="object 9"/>
          <p:cNvSpPr txBox="1"/>
          <p:nvPr/>
        </p:nvSpPr>
        <p:spPr>
          <a:xfrm>
            <a:off x="7053580" y="42018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98" name="object 10"/>
          <p:cNvSpPr txBox="1"/>
          <p:nvPr/>
        </p:nvSpPr>
        <p:spPr>
          <a:xfrm>
            <a:off x="80670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9" name="object 11"/>
          <p:cNvSpPr txBox="1"/>
          <p:nvPr/>
        </p:nvSpPr>
        <p:spPr>
          <a:xfrm>
            <a:off x="85242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0" name="object 12"/>
          <p:cNvSpPr txBox="1"/>
          <p:nvPr/>
        </p:nvSpPr>
        <p:spPr>
          <a:xfrm>
            <a:off x="89814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1" name="object 13"/>
          <p:cNvSpPr txBox="1"/>
          <p:nvPr/>
        </p:nvSpPr>
        <p:spPr>
          <a:xfrm>
            <a:off x="94386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2" name="object 14"/>
          <p:cNvSpPr txBox="1"/>
          <p:nvPr/>
        </p:nvSpPr>
        <p:spPr>
          <a:xfrm>
            <a:off x="39522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3" name="object 15"/>
          <p:cNvSpPr txBox="1"/>
          <p:nvPr/>
        </p:nvSpPr>
        <p:spPr>
          <a:xfrm>
            <a:off x="76098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4" name="object 16"/>
          <p:cNvSpPr txBox="1"/>
          <p:nvPr/>
        </p:nvSpPr>
        <p:spPr>
          <a:xfrm>
            <a:off x="8067040" y="42018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5" name="object 17"/>
          <p:cNvSpPr/>
          <p:nvPr/>
        </p:nvSpPr>
        <p:spPr>
          <a:xfrm>
            <a:off x="29083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8"/>
          <p:cNvSpPr/>
          <p:nvPr/>
        </p:nvSpPr>
        <p:spPr>
          <a:xfrm>
            <a:off x="33655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9"/>
          <p:cNvSpPr/>
          <p:nvPr/>
        </p:nvSpPr>
        <p:spPr>
          <a:xfrm>
            <a:off x="47371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20"/>
          <p:cNvSpPr/>
          <p:nvPr/>
        </p:nvSpPr>
        <p:spPr>
          <a:xfrm>
            <a:off x="56515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21"/>
          <p:cNvSpPr/>
          <p:nvPr/>
        </p:nvSpPr>
        <p:spPr>
          <a:xfrm>
            <a:off x="61087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22"/>
          <p:cNvSpPr/>
          <p:nvPr/>
        </p:nvSpPr>
        <p:spPr>
          <a:xfrm>
            <a:off x="65659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23"/>
          <p:cNvSpPr/>
          <p:nvPr/>
        </p:nvSpPr>
        <p:spPr>
          <a:xfrm>
            <a:off x="70231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4"/>
          <p:cNvSpPr/>
          <p:nvPr/>
        </p:nvSpPr>
        <p:spPr>
          <a:xfrm>
            <a:off x="74803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5"/>
          <p:cNvSpPr txBox="1"/>
          <p:nvPr/>
        </p:nvSpPr>
        <p:spPr>
          <a:xfrm>
            <a:off x="8524240" y="4200581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14" name="object 26"/>
          <p:cNvSpPr/>
          <p:nvPr/>
        </p:nvSpPr>
        <p:spPr>
          <a:xfrm>
            <a:off x="88519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27"/>
          <p:cNvSpPr/>
          <p:nvPr/>
        </p:nvSpPr>
        <p:spPr>
          <a:xfrm>
            <a:off x="93091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28"/>
          <p:cNvSpPr/>
          <p:nvPr/>
        </p:nvSpPr>
        <p:spPr>
          <a:xfrm>
            <a:off x="38227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29"/>
          <p:cNvSpPr/>
          <p:nvPr/>
        </p:nvSpPr>
        <p:spPr>
          <a:xfrm>
            <a:off x="79375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30"/>
          <p:cNvSpPr/>
          <p:nvPr/>
        </p:nvSpPr>
        <p:spPr>
          <a:xfrm>
            <a:off x="8394700" y="4159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9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20399"/>
              </p:ext>
            </p:extLst>
          </p:nvPr>
        </p:nvGraphicFramePr>
        <p:xfrm>
          <a:off x="165100" y="415925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13716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600" b="1" spc="114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0" name="object 3"/>
          <p:cNvSpPr txBox="1"/>
          <p:nvPr/>
        </p:nvSpPr>
        <p:spPr>
          <a:xfrm>
            <a:off x="3114039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1" name="object 4"/>
          <p:cNvSpPr txBox="1"/>
          <p:nvPr/>
        </p:nvSpPr>
        <p:spPr>
          <a:xfrm>
            <a:off x="35712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2" name="object 5"/>
          <p:cNvSpPr txBox="1"/>
          <p:nvPr/>
        </p:nvSpPr>
        <p:spPr>
          <a:xfrm>
            <a:off x="49428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3" name="object 6"/>
          <p:cNvSpPr txBox="1"/>
          <p:nvPr/>
        </p:nvSpPr>
        <p:spPr>
          <a:xfrm>
            <a:off x="58572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4" name="object 7"/>
          <p:cNvSpPr txBox="1"/>
          <p:nvPr/>
        </p:nvSpPr>
        <p:spPr>
          <a:xfrm>
            <a:off x="63144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5" name="object 8"/>
          <p:cNvSpPr txBox="1"/>
          <p:nvPr/>
        </p:nvSpPr>
        <p:spPr>
          <a:xfrm>
            <a:off x="6672580" y="51162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126" name="object 9"/>
          <p:cNvSpPr txBox="1"/>
          <p:nvPr/>
        </p:nvSpPr>
        <p:spPr>
          <a:xfrm>
            <a:off x="7129780" y="51162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127" name="object 10"/>
          <p:cNvSpPr txBox="1"/>
          <p:nvPr/>
        </p:nvSpPr>
        <p:spPr>
          <a:xfrm>
            <a:off x="81432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8" name="object 11"/>
          <p:cNvSpPr txBox="1"/>
          <p:nvPr/>
        </p:nvSpPr>
        <p:spPr>
          <a:xfrm>
            <a:off x="86004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29" name="object 12"/>
          <p:cNvSpPr txBox="1"/>
          <p:nvPr/>
        </p:nvSpPr>
        <p:spPr>
          <a:xfrm>
            <a:off x="90576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30" name="object 13"/>
          <p:cNvSpPr txBox="1"/>
          <p:nvPr/>
        </p:nvSpPr>
        <p:spPr>
          <a:xfrm>
            <a:off x="95148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31" name="object 14"/>
          <p:cNvSpPr txBox="1"/>
          <p:nvPr/>
        </p:nvSpPr>
        <p:spPr>
          <a:xfrm>
            <a:off x="40284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32" name="object 15"/>
          <p:cNvSpPr txBox="1"/>
          <p:nvPr/>
        </p:nvSpPr>
        <p:spPr>
          <a:xfrm>
            <a:off x="76860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33" name="object 16"/>
          <p:cNvSpPr txBox="1"/>
          <p:nvPr/>
        </p:nvSpPr>
        <p:spPr>
          <a:xfrm>
            <a:off x="8143240" y="51162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34" name="object 17"/>
          <p:cNvSpPr/>
          <p:nvPr/>
        </p:nvSpPr>
        <p:spPr>
          <a:xfrm>
            <a:off x="29845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8"/>
          <p:cNvSpPr/>
          <p:nvPr/>
        </p:nvSpPr>
        <p:spPr>
          <a:xfrm>
            <a:off x="34417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9"/>
          <p:cNvSpPr/>
          <p:nvPr/>
        </p:nvSpPr>
        <p:spPr>
          <a:xfrm>
            <a:off x="48133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20"/>
          <p:cNvSpPr/>
          <p:nvPr/>
        </p:nvSpPr>
        <p:spPr>
          <a:xfrm>
            <a:off x="57277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21"/>
          <p:cNvSpPr/>
          <p:nvPr/>
        </p:nvSpPr>
        <p:spPr>
          <a:xfrm>
            <a:off x="61849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2"/>
          <p:cNvSpPr/>
          <p:nvPr/>
        </p:nvSpPr>
        <p:spPr>
          <a:xfrm>
            <a:off x="66421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23"/>
          <p:cNvSpPr/>
          <p:nvPr/>
        </p:nvSpPr>
        <p:spPr>
          <a:xfrm>
            <a:off x="70993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24"/>
          <p:cNvSpPr/>
          <p:nvPr/>
        </p:nvSpPr>
        <p:spPr>
          <a:xfrm>
            <a:off x="75565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25"/>
          <p:cNvSpPr txBox="1"/>
          <p:nvPr/>
        </p:nvSpPr>
        <p:spPr>
          <a:xfrm>
            <a:off x="8600440" y="5114981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3" name="object 26"/>
          <p:cNvSpPr/>
          <p:nvPr/>
        </p:nvSpPr>
        <p:spPr>
          <a:xfrm>
            <a:off x="89281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27"/>
          <p:cNvSpPr/>
          <p:nvPr/>
        </p:nvSpPr>
        <p:spPr>
          <a:xfrm>
            <a:off x="93853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28"/>
          <p:cNvSpPr/>
          <p:nvPr/>
        </p:nvSpPr>
        <p:spPr>
          <a:xfrm>
            <a:off x="38989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29"/>
          <p:cNvSpPr/>
          <p:nvPr/>
        </p:nvSpPr>
        <p:spPr>
          <a:xfrm>
            <a:off x="80137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30"/>
          <p:cNvSpPr/>
          <p:nvPr/>
        </p:nvSpPr>
        <p:spPr>
          <a:xfrm>
            <a:off x="8470900" y="507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8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27328"/>
              </p:ext>
            </p:extLst>
          </p:nvPr>
        </p:nvGraphicFramePr>
        <p:xfrm>
          <a:off x="241300" y="507365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13716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600" b="1" spc="114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9" name="object 3"/>
          <p:cNvSpPr txBox="1"/>
          <p:nvPr/>
        </p:nvSpPr>
        <p:spPr>
          <a:xfrm>
            <a:off x="3037839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0" name="object 4"/>
          <p:cNvSpPr txBox="1"/>
          <p:nvPr/>
        </p:nvSpPr>
        <p:spPr>
          <a:xfrm>
            <a:off x="34950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1" name="object 5"/>
          <p:cNvSpPr txBox="1"/>
          <p:nvPr/>
        </p:nvSpPr>
        <p:spPr>
          <a:xfrm>
            <a:off x="48666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2" name="object 6"/>
          <p:cNvSpPr txBox="1"/>
          <p:nvPr/>
        </p:nvSpPr>
        <p:spPr>
          <a:xfrm>
            <a:off x="57810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3" name="object 7"/>
          <p:cNvSpPr txBox="1"/>
          <p:nvPr/>
        </p:nvSpPr>
        <p:spPr>
          <a:xfrm>
            <a:off x="62382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4" name="object 8"/>
          <p:cNvSpPr txBox="1"/>
          <p:nvPr/>
        </p:nvSpPr>
        <p:spPr>
          <a:xfrm>
            <a:off x="6596380" y="59544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155" name="object 9"/>
          <p:cNvSpPr txBox="1"/>
          <p:nvPr/>
        </p:nvSpPr>
        <p:spPr>
          <a:xfrm>
            <a:off x="7053580" y="5954452"/>
            <a:ext cx="396240" cy="35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spc="-5" dirty="0" smtClean="0">
                <a:solidFill>
                  <a:srgbClr val="3B3B3B"/>
                </a:solidFill>
                <a:latin typeface="Courier New"/>
                <a:cs typeface="Courier New"/>
              </a:rPr>
              <a:t>\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156" name="object 10"/>
          <p:cNvSpPr txBox="1"/>
          <p:nvPr/>
        </p:nvSpPr>
        <p:spPr>
          <a:xfrm>
            <a:off x="80670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7" name="object 11"/>
          <p:cNvSpPr txBox="1"/>
          <p:nvPr/>
        </p:nvSpPr>
        <p:spPr>
          <a:xfrm>
            <a:off x="85242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i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8" name="object 12"/>
          <p:cNvSpPr txBox="1"/>
          <p:nvPr/>
        </p:nvSpPr>
        <p:spPr>
          <a:xfrm>
            <a:off x="89814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9" name="object 13"/>
          <p:cNvSpPr txBox="1"/>
          <p:nvPr/>
        </p:nvSpPr>
        <p:spPr>
          <a:xfrm>
            <a:off x="94386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;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60" name="object 14"/>
          <p:cNvSpPr txBox="1"/>
          <p:nvPr/>
        </p:nvSpPr>
        <p:spPr>
          <a:xfrm>
            <a:off x="39522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p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61" name="object 15"/>
          <p:cNvSpPr txBox="1"/>
          <p:nvPr/>
        </p:nvSpPr>
        <p:spPr>
          <a:xfrm>
            <a:off x="76098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62" name="object 16"/>
          <p:cNvSpPr txBox="1"/>
          <p:nvPr/>
        </p:nvSpPr>
        <p:spPr>
          <a:xfrm>
            <a:off x="8067040" y="595445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63" name="object 17"/>
          <p:cNvSpPr/>
          <p:nvPr/>
        </p:nvSpPr>
        <p:spPr>
          <a:xfrm>
            <a:off x="29083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8"/>
          <p:cNvSpPr/>
          <p:nvPr/>
        </p:nvSpPr>
        <p:spPr>
          <a:xfrm>
            <a:off x="33655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9"/>
          <p:cNvSpPr/>
          <p:nvPr/>
        </p:nvSpPr>
        <p:spPr>
          <a:xfrm>
            <a:off x="47371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20"/>
          <p:cNvSpPr/>
          <p:nvPr/>
        </p:nvSpPr>
        <p:spPr>
          <a:xfrm>
            <a:off x="56515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21"/>
          <p:cNvSpPr/>
          <p:nvPr/>
        </p:nvSpPr>
        <p:spPr>
          <a:xfrm>
            <a:off x="61087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22"/>
          <p:cNvSpPr/>
          <p:nvPr/>
        </p:nvSpPr>
        <p:spPr>
          <a:xfrm>
            <a:off x="65659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23"/>
          <p:cNvSpPr/>
          <p:nvPr/>
        </p:nvSpPr>
        <p:spPr>
          <a:xfrm>
            <a:off x="70231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24"/>
          <p:cNvSpPr/>
          <p:nvPr/>
        </p:nvSpPr>
        <p:spPr>
          <a:xfrm>
            <a:off x="74803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25"/>
          <p:cNvSpPr txBox="1"/>
          <p:nvPr/>
        </p:nvSpPr>
        <p:spPr>
          <a:xfrm>
            <a:off x="8524240" y="5953181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2" name="object 26"/>
          <p:cNvSpPr/>
          <p:nvPr/>
        </p:nvSpPr>
        <p:spPr>
          <a:xfrm>
            <a:off x="88519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27"/>
          <p:cNvSpPr/>
          <p:nvPr/>
        </p:nvSpPr>
        <p:spPr>
          <a:xfrm>
            <a:off x="93091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28"/>
          <p:cNvSpPr/>
          <p:nvPr/>
        </p:nvSpPr>
        <p:spPr>
          <a:xfrm>
            <a:off x="38227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29"/>
          <p:cNvSpPr/>
          <p:nvPr/>
        </p:nvSpPr>
        <p:spPr>
          <a:xfrm>
            <a:off x="79375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30"/>
          <p:cNvSpPr/>
          <p:nvPr/>
        </p:nvSpPr>
        <p:spPr>
          <a:xfrm>
            <a:off x="8394700" y="591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7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47347"/>
              </p:ext>
            </p:extLst>
          </p:nvPr>
        </p:nvGraphicFramePr>
        <p:xfrm>
          <a:off x="165100" y="591185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13716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10"/>
                        </a:lnSpc>
                      </a:pPr>
                      <a:r>
                        <a:rPr sz="2600" b="1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600" b="1" spc="114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1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6950" y="3755390"/>
            <a:ext cx="5440045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0"/>
              </a:spcBef>
              <a:tabLst>
                <a:tab pos="2863215" algn="l"/>
                <a:tab pos="4199255" algn="l"/>
              </a:tabLst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aa*</a:t>
            </a:r>
            <a:r>
              <a:rPr sz="2800" b="1" spc="35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(.aa*)*</a:t>
            </a:r>
            <a:r>
              <a:rPr sz="2800" b="1" spc="2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aa*.aa*	</a:t>
            </a:r>
            <a:r>
              <a:rPr sz="2800" b="1" spc="-5" dirty="0">
                <a:latin typeface="Arial"/>
                <a:cs typeface="Arial"/>
              </a:rPr>
              <a:t>(.aa*)*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Arial"/>
              <a:cs typeface="Arial"/>
            </a:endParaRPr>
          </a:p>
          <a:p>
            <a:pPr marL="12700" marR="5080" indent="102870" algn="ctr">
              <a:lnSpc>
                <a:spcPts val="3120"/>
              </a:lnSpc>
            </a:pPr>
            <a:r>
              <a:rPr sz="2800" b="1" spc="-5" dirty="0">
                <a:latin typeface="Arial"/>
                <a:cs typeface="Arial"/>
                <a:hlinkClick r:id="rId2"/>
              </a:rPr>
              <a:t>cs143@cs.stanford.edu 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  <a:hlinkClick r:id="rId3"/>
              </a:rPr>
              <a:t>first.middle.last@mail.site.org 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  <a:hlinkClick r:id="rId4"/>
              </a:rPr>
              <a:t>barack.obama@whitehouse.gov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6950" y="3755390"/>
            <a:ext cx="5444490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0"/>
              </a:spcBef>
              <a:tabLst>
                <a:tab pos="2863215" algn="l"/>
                <a:tab pos="4199255" algn="l"/>
              </a:tabLst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aa*</a:t>
            </a:r>
            <a:r>
              <a:rPr sz="2800" b="1" spc="35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(.aa*)*</a:t>
            </a:r>
            <a:r>
              <a:rPr sz="2800" b="1" spc="2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aa*.aa*	</a:t>
            </a:r>
            <a:r>
              <a:rPr sz="2800" b="1" spc="-5" dirty="0">
                <a:latin typeface="Arial"/>
                <a:cs typeface="Arial"/>
              </a:rPr>
              <a:t>(.aa*)*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Arial"/>
              <a:cs typeface="Arial"/>
            </a:endParaRPr>
          </a:p>
          <a:p>
            <a:pPr marL="12700" marR="5080" indent="102235" algn="ctr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cs.stanford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.edu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mail.site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.org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</a:t>
            </a:r>
            <a:r>
              <a:rPr sz="2800" b="1" spc="20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k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ba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m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i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u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se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g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430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  <a:p>
            <a:pPr marL="2124710" marR="1529715" indent="-229870">
              <a:lnSpc>
                <a:spcPts val="8220"/>
              </a:lnSpc>
              <a:spcBef>
                <a:spcPts val="685"/>
              </a:spcBef>
              <a:tabLst>
                <a:tab pos="4206875" algn="l"/>
                <a:tab pos="5542915" algn="l"/>
              </a:tabLst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aa</a:t>
            </a: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*</a:t>
            </a:r>
            <a:r>
              <a:rPr sz="2800" b="1" spc="34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.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7F007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7F007F"/>
                </a:solidFill>
                <a:latin typeface="Arial"/>
                <a:cs typeface="Arial"/>
              </a:rPr>
              <a:t>*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)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*</a:t>
            </a:r>
            <a:r>
              <a:rPr sz="2800" b="1" spc="195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aa*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aa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*	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1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*</a:t>
            </a:r>
            <a:r>
              <a:rPr sz="2800" b="1" spc="-5" dirty="0">
                <a:latin typeface="Arial"/>
                <a:cs typeface="Arial"/>
              </a:rPr>
              <a:t>)</a:t>
            </a:r>
            <a:r>
              <a:rPr sz="2800" b="1" dirty="0">
                <a:latin typeface="Arial"/>
                <a:cs typeface="Arial"/>
              </a:rPr>
              <a:t>* 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cs.stanford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.edu</a:t>
            </a:r>
            <a:endParaRPr sz="2800">
              <a:latin typeface="Arial"/>
              <a:cs typeface="Arial"/>
            </a:endParaRPr>
          </a:p>
          <a:p>
            <a:pPr marL="143510" algn="ctr">
              <a:lnSpc>
                <a:spcPts val="1914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mail.site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.org</a:t>
            </a:r>
            <a:endParaRPr sz="2800">
              <a:latin typeface="Arial"/>
              <a:cs typeface="Arial"/>
            </a:endParaRPr>
          </a:p>
          <a:p>
            <a:pPr marL="41275" algn="ctr">
              <a:lnSpc>
                <a:spcPts val="324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barack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.obama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whitehouse.gov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250" y="3637279"/>
            <a:ext cx="393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="1" baseline="-18849" dirty="0">
                <a:solidFill>
                  <a:srgbClr val="007F7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7F7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2340" y="3755390"/>
            <a:ext cx="4006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  <a:tab pos="2983865" algn="l"/>
              </a:tabLst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(.aa*)*</a:t>
            </a:r>
            <a:r>
              <a:rPr sz="2800" b="1" spc="2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aa*.aa*	</a:t>
            </a:r>
            <a:r>
              <a:rPr sz="2800" b="1" spc="-5" dirty="0">
                <a:latin typeface="Arial"/>
                <a:cs typeface="Arial"/>
              </a:rPr>
              <a:t>(.aa*)*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6950" y="4799329"/>
            <a:ext cx="5444490" cy="1244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02235" algn="ctr">
              <a:lnSpc>
                <a:spcPts val="3120"/>
              </a:lnSpc>
              <a:spcBef>
                <a:spcPts val="400"/>
              </a:spcBef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cs.stanford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.edu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mail.site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.org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</a:t>
            </a:r>
            <a:r>
              <a:rPr sz="2800" b="1" spc="20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k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ba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m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i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u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se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g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250" y="3637279"/>
            <a:ext cx="393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="1" baseline="-18849" dirty="0">
                <a:solidFill>
                  <a:srgbClr val="007F7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7F7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9490" y="3755390"/>
            <a:ext cx="3879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087755" algn="l"/>
                <a:tab pos="1806575" algn="l"/>
                <a:tab pos="3034665" algn="l"/>
              </a:tabLst>
            </a:pP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(.a</a:t>
            </a:r>
            <a:r>
              <a:rPr sz="2400" b="1" baseline="32986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)*	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400" b="1" baseline="32986" dirty="0">
                <a:solidFill>
                  <a:srgbClr val="7F7F7F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.a</a:t>
            </a:r>
            <a:r>
              <a:rPr sz="2400" b="1" baseline="32986" dirty="0">
                <a:solidFill>
                  <a:srgbClr val="7F7F7F"/>
                </a:solidFill>
                <a:latin typeface="Arial"/>
                <a:cs typeface="Arial"/>
              </a:rPr>
              <a:t>+	</a:t>
            </a:r>
            <a:r>
              <a:rPr sz="2800" b="1" dirty="0">
                <a:latin typeface="Arial"/>
                <a:cs typeface="Arial"/>
              </a:rPr>
              <a:t>(.a</a:t>
            </a:r>
            <a:r>
              <a:rPr sz="2400" b="1" baseline="32986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)*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6950" y="4799329"/>
            <a:ext cx="5444490" cy="1244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02235" algn="ctr">
              <a:lnSpc>
                <a:spcPts val="3120"/>
              </a:lnSpc>
              <a:spcBef>
                <a:spcPts val="400"/>
              </a:spcBef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cs.stanford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.edu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mail.site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.org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</a:t>
            </a:r>
            <a:r>
              <a:rPr sz="2800" b="1" spc="20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k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ba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m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i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u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se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g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250" y="3637279"/>
            <a:ext cx="393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="1" baseline="-18849" dirty="0">
                <a:solidFill>
                  <a:srgbClr val="007F7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7F7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9490" y="3755390"/>
            <a:ext cx="3879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087755" algn="l"/>
                <a:tab pos="1806575" algn="l"/>
                <a:tab pos="3034665" algn="l"/>
              </a:tabLst>
            </a:pP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(.a</a:t>
            </a:r>
            <a:r>
              <a:rPr sz="2400" b="1" baseline="32986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)*	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400" b="1" baseline="32986" dirty="0">
                <a:solidFill>
                  <a:srgbClr val="7F7F7F"/>
                </a:solidFill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.a</a:t>
            </a:r>
            <a:r>
              <a:rPr sz="2400" b="1" baseline="32986" dirty="0">
                <a:latin typeface="Arial"/>
                <a:cs typeface="Arial"/>
              </a:rPr>
              <a:t>+	</a:t>
            </a:r>
            <a:r>
              <a:rPr sz="2800" b="1" dirty="0">
                <a:latin typeface="Arial"/>
                <a:cs typeface="Arial"/>
              </a:rPr>
              <a:t>(.a</a:t>
            </a:r>
            <a:r>
              <a:rPr sz="2400" b="1" baseline="32986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)*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6950" y="4799329"/>
            <a:ext cx="5445760" cy="1244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01600" algn="ctr">
              <a:lnSpc>
                <a:spcPts val="3120"/>
              </a:lnSpc>
              <a:spcBef>
                <a:spcPts val="400"/>
              </a:spcBef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.stanford.edu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.site.org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</a:t>
            </a:r>
            <a:r>
              <a:rPr sz="2800" b="1" spc="20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k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ba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m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i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u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s</a:t>
            </a:r>
            <a:r>
              <a:rPr sz="2800" b="1" spc="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dirty="0">
                <a:solidFill>
                  <a:srgbClr val="3B3B3B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3B3B3B"/>
                </a:solidFill>
                <a:latin typeface="Arial"/>
                <a:cs typeface="Arial"/>
                <a:hlinkClick r:id="rId4"/>
              </a:rPr>
              <a:t>g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4"/>
              </a:rPr>
              <a:t>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1550" y="3755390"/>
            <a:ext cx="5496560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algn="ctr">
              <a:lnSpc>
                <a:spcPct val="100000"/>
              </a:lnSpc>
              <a:spcBef>
                <a:spcPts val="100"/>
              </a:spcBef>
              <a:tabLst>
                <a:tab pos="982344" algn="l"/>
                <a:tab pos="2007235" algn="l"/>
                <a:tab pos="2935605" algn="l"/>
                <a:tab pos="3964304" algn="l"/>
              </a:tabLst>
            </a:pP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a</a:t>
            </a:r>
            <a:r>
              <a:rPr sz="2400" b="1" baseline="32986" dirty="0">
                <a:solidFill>
                  <a:srgbClr val="007F7F"/>
                </a:solidFill>
                <a:latin typeface="Arial"/>
                <a:cs typeface="Arial"/>
              </a:rPr>
              <a:t>+	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(.a</a:t>
            </a:r>
            <a:r>
              <a:rPr sz="2400" b="1" baseline="32986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)*	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	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400" b="1" spc="7" baseline="32986" dirty="0">
                <a:solidFill>
                  <a:srgbClr val="7F7F7F"/>
                </a:solidFill>
                <a:latin typeface="Arial"/>
                <a:cs typeface="Arial"/>
              </a:rPr>
              <a:t>+	</a:t>
            </a:r>
            <a:r>
              <a:rPr sz="2800" b="1" dirty="0">
                <a:latin typeface="Arial"/>
                <a:cs typeface="Arial"/>
              </a:rPr>
              <a:t>(.a</a:t>
            </a:r>
            <a:r>
              <a:rPr sz="2400" b="1" baseline="32986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r>
              <a:rPr sz="2400" b="1" baseline="32986" dirty="0">
                <a:latin typeface="Arial"/>
                <a:cs typeface="Arial"/>
              </a:rPr>
              <a:t>+</a:t>
            </a:r>
            <a:endParaRPr sz="2400" baseline="3298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Arial"/>
              <a:cs typeface="Arial"/>
            </a:endParaRPr>
          </a:p>
          <a:p>
            <a:pPr marL="38100" marR="30480" indent="101600" algn="ctr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</a:t>
            </a:r>
            <a:r>
              <a:rPr sz="2800" b="1" spc="-5" dirty="0">
                <a:latin typeface="Arial"/>
                <a:cs typeface="Arial"/>
                <a:hlinkClick r:id="rId2"/>
              </a:rPr>
              <a:t>.stanford.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</a:t>
            </a:r>
            <a:r>
              <a:rPr sz="2800" b="1" spc="-5" dirty="0">
                <a:latin typeface="Arial"/>
                <a:cs typeface="Arial"/>
                <a:hlinkClick r:id="rId3"/>
              </a:rPr>
              <a:t>.site.o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</a:t>
            </a:r>
            <a:r>
              <a:rPr sz="2800" b="1" spc="20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k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ba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m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i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u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s</a:t>
            </a:r>
            <a:r>
              <a:rPr sz="2800" b="1" spc="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dirty="0"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latin typeface="Arial"/>
                <a:cs typeface="Arial"/>
                <a:hlinkClick r:id="rId4"/>
              </a:rPr>
              <a:t>g</a:t>
            </a:r>
            <a:r>
              <a:rPr sz="2800" b="1" spc="-5" dirty="0">
                <a:latin typeface="Arial"/>
                <a:cs typeface="Arial"/>
                <a:hlinkClick r:id="rId4"/>
              </a:rPr>
              <a:t>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6435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8290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34820"/>
            <a:ext cx="809053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b="1" spc="155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r>
              <a:rPr sz="2800" spc="15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b="1" spc="475" dirty="0">
                <a:solidFill>
                  <a:srgbClr val="3B3B3B"/>
                </a:solidFill>
                <a:latin typeface="Trebuchet MS"/>
                <a:cs typeface="Trebuchet MS"/>
              </a:rPr>
              <a:t>@</a:t>
            </a:r>
            <a:r>
              <a:rPr sz="2800" spc="47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and </a:t>
            </a:r>
            <a:r>
              <a:rPr sz="2800" b="1" spc="125" dirty="0">
                <a:solidFill>
                  <a:srgbClr val="3B3B3B"/>
                </a:solidFill>
                <a:latin typeface="Trebuchet MS"/>
                <a:cs typeface="Trebuchet MS"/>
              </a:rPr>
              <a:t>.</a:t>
            </a:r>
            <a:r>
              <a:rPr sz="2800" spc="125" dirty="0">
                <a:solidFill>
                  <a:srgbClr val="3B3B3B"/>
                </a:solidFill>
                <a:latin typeface="Cambria"/>
                <a:cs typeface="Cambria"/>
              </a:rPr>
              <a:t>,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where</a:t>
            </a:r>
            <a:r>
              <a:rPr sz="2800" spc="4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B3B3B"/>
                </a:solidFill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represents </a:t>
            </a:r>
            <a:r>
              <a:rPr sz="2800" spc="280" dirty="0">
                <a:solidFill>
                  <a:srgbClr val="3B3B3B"/>
                </a:solidFill>
                <a:latin typeface="Cambria"/>
                <a:cs typeface="Cambria"/>
              </a:rPr>
              <a:t>“some</a:t>
            </a:r>
            <a:r>
              <a:rPr sz="2800" spc="2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3B3B3B"/>
                </a:solidFill>
                <a:latin typeface="Cambria"/>
                <a:cs typeface="Cambria"/>
              </a:rPr>
              <a:t>letter.”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29" dirty="0">
                <a:solidFill>
                  <a:srgbClr val="3B3B3B"/>
                </a:solidFill>
                <a:latin typeface="Cambria"/>
                <a:cs typeface="Cambria"/>
              </a:rPr>
              <a:t>email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addresses</a:t>
            </a:r>
            <a:r>
              <a:rPr sz="2800" spc="43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4250" y="3755390"/>
            <a:ext cx="5471160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a</a:t>
            </a:r>
            <a:r>
              <a:rPr sz="2400" b="1" baseline="32986" dirty="0">
                <a:solidFill>
                  <a:srgbClr val="007F7F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(.a</a:t>
            </a:r>
            <a:r>
              <a:rPr sz="2400" b="1" baseline="32986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</a:rPr>
              <a:t>)*</a:t>
            </a: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@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400" b="1" baseline="32986" dirty="0">
                <a:solidFill>
                  <a:srgbClr val="7F7F7F"/>
                </a:solidFill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(.a</a:t>
            </a:r>
            <a:r>
              <a:rPr sz="2400" b="1" baseline="32986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r>
              <a:rPr sz="2400" b="1" baseline="32986" dirty="0">
                <a:latin typeface="Arial"/>
                <a:cs typeface="Arial"/>
              </a:rPr>
              <a:t>+</a:t>
            </a:r>
            <a:endParaRPr sz="2400" baseline="3298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Arial"/>
              <a:cs typeface="Arial"/>
            </a:endParaRPr>
          </a:p>
          <a:p>
            <a:pPr marL="25400" marR="17780" indent="101600" algn="ctr">
              <a:lnSpc>
                <a:spcPts val="3120"/>
              </a:lnSpc>
            </a:pP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2"/>
              </a:rPr>
              <a:t>cs143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2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cs</a:t>
            </a:r>
            <a:r>
              <a:rPr sz="2800" b="1" spc="-5" dirty="0">
                <a:latin typeface="Arial"/>
                <a:cs typeface="Arial"/>
                <a:hlinkClick r:id="rId2"/>
              </a:rPr>
              <a:t>.stanford.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2"/>
              </a:rPr>
              <a:t>edu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3"/>
              </a:rPr>
              <a:t>first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3"/>
              </a:rPr>
              <a:t>.middle.last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3"/>
              </a:rPr>
              <a:t>@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mail</a:t>
            </a:r>
            <a:r>
              <a:rPr sz="2800" b="1" spc="-5" dirty="0">
                <a:latin typeface="Arial"/>
                <a:cs typeface="Arial"/>
                <a:hlinkClick r:id="rId3"/>
              </a:rPr>
              <a:t>.site.o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rg </a:t>
            </a: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barac</a:t>
            </a:r>
            <a:r>
              <a:rPr sz="2800" b="1" spc="20" dirty="0">
                <a:solidFill>
                  <a:srgbClr val="007F7F"/>
                </a:solidFill>
                <a:latin typeface="Arial"/>
                <a:cs typeface="Arial"/>
                <a:hlinkClick r:id="rId4"/>
              </a:rPr>
              <a:t>k</a:t>
            </a:r>
            <a:r>
              <a:rPr sz="2800" b="1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ba</a:t>
            </a:r>
            <a:r>
              <a:rPr sz="2800" b="1" spc="-15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m</a:t>
            </a:r>
            <a:r>
              <a:rPr sz="2800" b="1" spc="10" dirty="0">
                <a:solidFill>
                  <a:srgbClr val="7F007F"/>
                </a:solidFill>
                <a:latin typeface="Arial"/>
                <a:cs typeface="Arial"/>
                <a:hlinkClick r:id="rId4"/>
              </a:rPr>
              <a:t>a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  <a:hlinkClick r:id="rId4"/>
              </a:rPr>
              <a:t>@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i</a:t>
            </a:r>
            <a:r>
              <a:rPr sz="2800" b="1" spc="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spc="-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h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o</a:t>
            </a:r>
            <a:r>
              <a:rPr sz="2800" b="1" spc="-1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u</a:t>
            </a: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s</a:t>
            </a:r>
            <a:r>
              <a:rPr sz="2800" b="1" spc="1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e</a:t>
            </a:r>
            <a:r>
              <a:rPr sz="2800" b="1" dirty="0">
                <a:latin typeface="Arial"/>
                <a:cs typeface="Arial"/>
                <a:hlinkClick r:id="rId4"/>
              </a:rPr>
              <a:t>.</a:t>
            </a:r>
            <a:r>
              <a:rPr sz="2800" b="1" spc="-15" dirty="0">
                <a:latin typeface="Arial"/>
                <a:cs typeface="Arial"/>
                <a:hlinkClick r:id="rId4"/>
              </a:rPr>
              <a:t>g</a:t>
            </a:r>
            <a:r>
              <a:rPr sz="2800" b="1" spc="-5" dirty="0">
                <a:latin typeface="Arial"/>
                <a:cs typeface="Arial"/>
                <a:hlinkClick r:id="rId4"/>
              </a:rPr>
              <a:t>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038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562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9740"/>
            <a:ext cx="7465695" cy="14579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38480">
              <a:lnSpc>
                <a:spcPts val="3250"/>
              </a:lnSpc>
              <a:spcBef>
                <a:spcPts val="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345" dirty="0">
                <a:solidFill>
                  <a:srgbClr val="3B3B3B"/>
                </a:solidFill>
                <a:latin typeface="Cambria"/>
                <a:cs typeface="Cambria"/>
              </a:rPr>
              <a:t>ASCII 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characters.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even numbers</a:t>
            </a:r>
            <a:r>
              <a:rPr sz="28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4250" y="3755390"/>
            <a:ext cx="5777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(+|-)?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(0|1|2|3|4|5|6|7|8|9)*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(0|2|4|6|8)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038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562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9740"/>
            <a:ext cx="7465695" cy="14579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38480">
              <a:lnSpc>
                <a:spcPts val="3250"/>
              </a:lnSpc>
              <a:spcBef>
                <a:spcPts val="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345" dirty="0">
                <a:solidFill>
                  <a:srgbClr val="3B3B3B"/>
                </a:solidFill>
                <a:latin typeface="Cambria"/>
                <a:cs typeface="Cambria"/>
              </a:rPr>
              <a:t>ASCII 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characters.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even numbers</a:t>
            </a:r>
            <a:r>
              <a:rPr sz="28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4250" y="3755390"/>
            <a:ext cx="5777230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(+|-)?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(0|1|2|3|4|5|6|7|8|9)*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(0|2|4|6|8)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Arial"/>
              <a:cs typeface="Arial"/>
            </a:endParaRPr>
          </a:p>
          <a:p>
            <a:pPr marR="196850" algn="ctr">
              <a:lnSpc>
                <a:spcPts val="3240"/>
              </a:lnSpc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42</a:t>
            </a:r>
            <a:endParaRPr sz="2800">
              <a:latin typeface="Arial"/>
              <a:cs typeface="Arial"/>
            </a:endParaRPr>
          </a:p>
          <a:p>
            <a:pPr marR="198755" algn="ctr">
              <a:lnSpc>
                <a:spcPts val="3120"/>
              </a:lnSpc>
            </a:pPr>
            <a:r>
              <a:rPr sz="2800" b="1" spc="-10" dirty="0">
                <a:solidFill>
                  <a:srgbClr val="3B3B3B"/>
                </a:solidFill>
                <a:latin typeface="Arial"/>
                <a:cs typeface="Arial"/>
              </a:rPr>
              <a:t>+1370</a:t>
            </a:r>
            <a:endParaRPr sz="2800">
              <a:latin typeface="Arial"/>
              <a:cs typeface="Arial"/>
            </a:endParaRPr>
          </a:p>
          <a:p>
            <a:pPr marR="198755" algn="ctr">
              <a:lnSpc>
                <a:spcPts val="3120"/>
              </a:lnSpc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-3248</a:t>
            </a:r>
            <a:endParaRPr sz="2800">
              <a:latin typeface="Arial"/>
              <a:cs typeface="Arial"/>
            </a:endParaRPr>
          </a:p>
          <a:p>
            <a:pPr marR="198755" algn="ctr">
              <a:lnSpc>
                <a:spcPts val="3240"/>
              </a:lnSpc>
            </a:pPr>
            <a:r>
              <a:rPr sz="2800" b="1" spc="-5" dirty="0">
                <a:solidFill>
                  <a:srgbClr val="3B3B3B"/>
                </a:solidFill>
                <a:latin typeface="Arial"/>
                <a:cs typeface="Arial"/>
              </a:rPr>
              <a:t>-9999912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038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562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9740"/>
            <a:ext cx="7465695" cy="14579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38480">
              <a:lnSpc>
                <a:spcPts val="3250"/>
              </a:lnSpc>
              <a:spcBef>
                <a:spcPts val="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345" dirty="0">
                <a:solidFill>
                  <a:srgbClr val="3B3B3B"/>
                </a:solidFill>
                <a:latin typeface="Cambria"/>
                <a:cs typeface="Cambria"/>
              </a:rPr>
              <a:t>ASCII 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characters.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even numbers</a:t>
            </a:r>
            <a:r>
              <a:rPr sz="28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4250" y="3755390"/>
            <a:ext cx="5777230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(+|-)?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(0|1|2|3|4|5|6|7|8|9)*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(0|2|4|6|8)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Arial"/>
              <a:cs typeface="Arial"/>
            </a:endParaRPr>
          </a:p>
          <a:p>
            <a:pPr marR="196215" algn="ctr">
              <a:lnSpc>
                <a:spcPts val="3240"/>
              </a:lnSpc>
            </a:pP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4</a:t>
            </a: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 marR="197485" algn="ctr">
              <a:lnSpc>
                <a:spcPts val="312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137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R="197485" algn="ctr">
              <a:lnSpc>
                <a:spcPts val="312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324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R="197485" algn="ctr">
              <a:lnSpc>
                <a:spcPts val="324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999991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038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562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9740"/>
            <a:ext cx="7465695" cy="14579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38480">
              <a:lnSpc>
                <a:spcPts val="3250"/>
              </a:lnSpc>
              <a:spcBef>
                <a:spcPts val="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345" dirty="0">
                <a:solidFill>
                  <a:srgbClr val="3B3B3B"/>
                </a:solidFill>
                <a:latin typeface="Cambria"/>
                <a:cs typeface="Cambria"/>
              </a:rPr>
              <a:t>ASCII 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characters.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even numbers</a:t>
            </a:r>
            <a:r>
              <a:rPr sz="28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8139" y="3755390"/>
            <a:ext cx="4488180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(+|-)?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[0123456789]*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[02468]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Arial"/>
              <a:cs typeface="Arial"/>
            </a:endParaRPr>
          </a:p>
          <a:p>
            <a:pPr marR="194945" algn="ctr">
              <a:lnSpc>
                <a:spcPts val="3240"/>
              </a:lnSpc>
            </a:pP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4</a:t>
            </a: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 marR="196215" algn="ctr">
              <a:lnSpc>
                <a:spcPts val="312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137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R="196215" algn="ctr">
              <a:lnSpc>
                <a:spcPts val="312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324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R="196215" algn="ctr">
              <a:lnSpc>
                <a:spcPts val="324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999991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54990"/>
            <a:ext cx="8199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40" dirty="0"/>
              <a:t>Applied </a:t>
            </a:r>
            <a:r>
              <a:rPr sz="4400" spc="430" dirty="0"/>
              <a:t>Regular</a:t>
            </a:r>
            <a:r>
              <a:rPr sz="4400" spc="425" dirty="0"/>
              <a:t> </a:t>
            </a:r>
            <a:r>
              <a:rPr sz="4400" spc="370" dirty="0"/>
              <a:t>Expressions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440" y="185038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5622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4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9740"/>
            <a:ext cx="7465695" cy="14579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38480">
              <a:lnSpc>
                <a:spcPts val="3250"/>
              </a:lnSpc>
              <a:spcBef>
                <a:spcPts val="30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Suppose </a:t>
            </a:r>
            <a:r>
              <a:rPr sz="2800" spc="225" dirty="0">
                <a:solidFill>
                  <a:srgbClr val="3B3B3B"/>
                </a:solidFill>
                <a:latin typeface="Cambria"/>
                <a:cs typeface="Cambria"/>
              </a:rPr>
              <a:t>that </a:t>
            </a:r>
            <a:r>
              <a:rPr sz="2800" spc="204" dirty="0">
                <a:solidFill>
                  <a:srgbClr val="3B3B3B"/>
                </a:solidFill>
                <a:latin typeface="Cambria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Cambria"/>
                <a:cs typeface="Cambria"/>
              </a:rPr>
              <a:t>alphabet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 </a:t>
            </a:r>
            <a:r>
              <a:rPr sz="2800" spc="185" dirty="0">
                <a:solidFill>
                  <a:srgbClr val="3B3B3B"/>
                </a:solidFill>
                <a:latin typeface="Cambria"/>
                <a:cs typeface="Cambria"/>
              </a:rPr>
              <a:t>all </a:t>
            </a:r>
            <a:r>
              <a:rPr sz="2800" spc="345" dirty="0">
                <a:solidFill>
                  <a:srgbClr val="3B3B3B"/>
                </a:solidFill>
                <a:latin typeface="Cambria"/>
                <a:cs typeface="Cambria"/>
              </a:rPr>
              <a:t>ASCII  </a:t>
            </a:r>
            <a:r>
              <a:rPr sz="2800" spc="254" dirty="0">
                <a:solidFill>
                  <a:srgbClr val="3B3B3B"/>
                </a:solidFill>
                <a:latin typeface="Cambria"/>
                <a:cs typeface="Cambria"/>
              </a:rPr>
              <a:t>characters.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spc="27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regular </a:t>
            </a:r>
            <a:r>
              <a:rPr sz="2800" spc="215" dirty="0">
                <a:solidFill>
                  <a:srgbClr val="3B3B3B"/>
                </a:solidFill>
                <a:latin typeface="Cambria"/>
                <a:cs typeface="Cambria"/>
              </a:rPr>
              <a:t>expression </a:t>
            </a:r>
            <a:r>
              <a:rPr sz="2800" spc="180" dirty="0">
                <a:solidFill>
                  <a:srgbClr val="3B3B3B"/>
                </a:solidFill>
                <a:latin typeface="Cambria"/>
                <a:cs typeface="Cambria"/>
              </a:rPr>
              <a:t>for </a:t>
            </a:r>
            <a:r>
              <a:rPr sz="2800" spc="245" dirty="0">
                <a:solidFill>
                  <a:srgbClr val="3B3B3B"/>
                </a:solidFill>
                <a:latin typeface="Cambria"/>
                <a:cs typeface="Cambria"/>
              </a:rPr>
              <a:t>even numbers</a:t>
            </a:r>
            <a:r>
              <a:rPr sz="2800" spc="40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800" spc="175" dirty="0">
                <a:solidFill>
                  <a:srgbClr val="3B3B3B"/>
                </a:solidFill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0929" y="3755390"/>
            <a:ext cx="3022600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(+|-)?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[0-9]*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[02468]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Arial"/>
              <a:cs typeface="Arial"/>
            </a:endParaRPr>
          </a:p>
          <a:p>
            <a:pPr marR="194945" algn="ctr">
              <a:lnSpc>
                <a:spcPts val="3240"/>
              </a:lnSpc>
            </a:pPr>
            <a:r>
              <a:rPr sz="2800" b="1" dirty="0">
                <a:solidFill>
                  <a:srgbClr val="7F7F00"/>
                </a:solidFill>
                <a:latin typeface="Arial"/>
                <a:cs typeface="Arial"/>
              </a:rPr>
              <a:t>4</a:t>
            </a:r>
            <a:r>
              <a:rPr sz="2800" b="1" dirty="0">
                <a:solidFill>
                  <a:srgbClr val="007F7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 marR="196215" algn="ctr">
              <a:lnSpc>
                <a:spcPts val="312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+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137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R="196215" algn="ctr">
              <a:lnSpc>
                <a:spcPts val="312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324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R="196215" algn="ctr">
              <a:lnSpc>
                <a:spcPts val="3240"/>
              </a:lnSpc>
            </a:pPr>
            <a:r>
              <a:rPr sz="2800" b="1" spc="-5" dirty="0">
                <a:solidFill>
                  <a:srgbClr val="7F007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7F7F00"/>
                </a:solidFill>
                <a:latin typeface="Arial"/>
                <a:cs typeface="Arial"/>
              </a:rPr>
              <a:t>999991</a:t>
            </a:r>
            <a:r>
              <a:rPr sz="2800" b="1" spc="-5" dirty="0">
                <a:solidFill>
                  <a:srgbClr val="007F7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929" y="3186429"/>
            <a:ext cx="6365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0" dirty="0"/>
              <a:t>Matching </a:t>
            </a:r>
            <a:r>
              <a:rPr sz="3200" spc="310" dirty="0"/>
              <a:t>Regular</a:t>
            </a:r>
            <a:r>
              <a:rPr sz="3200" spc="254" dirty="0"/>
              <a:t> </a:t>
            </a:r>
            <a:r>
              <a:rPr sz="3200" spc="270" dirty="0"/>
              <a:t>Expressions</a:t>
            </a:r>
            <a:endParaRPr sz="3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569" y="586740"/>
            <a:ext cx="9079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45" dirty="0"/>
              <a:t>Implementing </a:t>
            </a:r>
            <a:r>
              <a:rPr spc="390" dirty="0"/>
              <a:t>Regular</a:t>
            </a:r>
            <a:r>
              <a:rPr spc="440" dirty="0"/>
              <a:t> </a:t>
            </a:r>
            <a:r>
              <a:rPr spc="330" dirty="0"/>
              <a:t>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1861819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2946400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26720" marR="5080">
              <a:lnSpc>
                <a:spcPts val="3600"/>
              </a:lnSpc>
              <a:spcBef>
                <a:spcPts val="290"/>
              </a:spcBef>
            </a:pPr>
            <a:r>
              <a:rPr sz="3050" spc="310" dirty="0"/>
              <a:t>Regular </a:t>
            </a:r>
            <a:r>
              <a:rPr sz="3050" spc="250" dirty="0"/>
              <a:t>expressions </a:t>
            </a:r>
            <a:r>
              <a:rPr sz="3050" spc="325" dirty="0"/>
              <a:t>can </a:t>
            </a:r>
            <a:r>
              <a:rPr sz="3050" spc="310" dirty="0"/>
              <a:t>be </a:t>
            </a:r>
            <a:r>
              <a:rPr sz="3050" spc="275" dirty="0"/>
              <a:t>implemented  </a:t>
            </a:r>
            <a:r>
              <a:rPr sz="3050" spc="280" dirty="0"/>
              <a:t>using </a:t>
            </a:r>
            <a:r>
              <a:rPr sz="3050" b="1" spc="254" dirty="0">
                <a:solidFill>
                  <a:srgbClr val="0000FF"/>
                </a:solidFill>
                <a:latin typeface="Trebuchet MS"/>
                <a:cs typeface="Trebuchet MS"/>
              </a:rPr>
              <a:t>finite</a:t>
            </a:r>
            <a:r>
              <a:rPr sz="3050" b="1" spc="17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050" b="1" spc="355" dirty="0">
                <a:solidFill>
                  <a:srgbClr val="0000FF"/>
                </a:solidFill>
                <a:latin typeface="Trebuchet MS"/>
                <a:cs typeface="Trebuchet MS"/>
              </a:rPr>
              <a:t>automata</a:t>
            </a:r>
            <a:r>
              <a:rPr sz="3050" spc="355" dirty="0"/>
              <a:t>.</a:t>
            </a:r>
            <a:endParaRPr sz="3050">
              <a:latin typeface="Trebuchet MS"/>
              <a:cs typeface="Trebuchet MS"/>
            </a:endParaRPr>
          </a:p>
          <a:p>
            <a:pPr marL="426720" marR="1440180">
              <a:lnSpc>
                <a:spcPts val="3579"/>
              </a:lnSpc>
              <a:spcBef>
                <a:spcPts val="1345"/>
              </a:spcBef>
            </a:pPr>
            <a:r>
              <a:rPr sz="3050" spc="275" dirty="0"/>
              <a:t>There </a:t>
            </a:r>
            <a:r>
              <a:rPr sz="3050" spc="285" dirty="0"/>
              <a:t>are </a:t>
            </a:r>
            <a:r>
              <a:rPr sz="3050" spc="229" dirty="0"/>
              <a:t>two </a:t>
            </a:r>
            <a:r>
              <a:rPr sz="3050" spc="280" dirty="0"/>
              <a:t>main </a:t>
            </a:r>
            <a:r>
              <a:rPr sz="3050" spc="235" dirty="0"/>
              <a:t>kinds </a:t>
            </a:r>
            <a:r>
              <a:rPr sz="3050" spc="215" dirty="0"/>
              <a:t>of </a:t>
            </a:r>
            <a:r>
              <a:rPr sz="3050" spc="210" dirty="0"/>
              <a:t>finite  </a:t>
            </a:r>
            <a:r>
              <a:rPr sz="3050" spc="280" dirty="0"/>
              <a:t>automata:</a:t>
            </a:r>
            <a:endParaRPr sz="3050"/>
          </a:p>
        </p:txBody>
      </p:sp>
      <p:sp>
        <p:nvSpPr>
          <p:cNvPr id="6" name="object 6"/>
          <p:cNvSpPr txBox="1"/>
          <p:nvPr/>
        </p:nvSpPr>
        <p:spPr>
          <a:xfrm>
            <a:off x="1009650" y="4014470"/>
            <a:ext cx="14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2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9650" y="4951729"/>
            <a:ext cx="14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2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0800" y="3900170"/>
            <a:ext cx="7926070" cy="17703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393700">
              <a:lnSpc>
                <a:spcPts val="3130"/>
              </a:lnSpc>
              <a:spcBef>
                <a:spcPts val="285"/>
              </a:spcBef>
            </a:pPr>
            <a:r>
              <a:rPr sz="2700" b="1" spc="355" dirty="0">
                <a:solidFill>
                  <a:srgbClr val="0000FF"/>
                </a:solidFill>
                <a:latin typeface="Trebuchet MS"/>
                <a:cs typeface="Trebuchet MS"/>
              </a:rPr>
              <a:t>NFA</a:t>
            </a:r>
            <a:r>
              <a:rPr sz="2700" spc="355" dirty="0">
                <a:solidFill>
                  <a:srgbClr val="3B3B3B"/>
                </a:solidFill>
                <a:latin typeface="Cambria"/>
                <a:cs typeface="Cambria"/>
              </a:rPr>
              <a:t>s </a:t>
            </a:r>
            <a:r>
              <a:rPr sz="2700" spc="250" dirty="0">
                <a:solidFill>
                  <a:srgbClr val="3B3B3B"/>
                </a:solidFill>
                <a:latin typeface="Cambria"/>
                <a:cs typeface="Cambria"/>
              </a:rPr>
              <a:t>(</a:t>
            </a:r>
            <a:r>
              <a:rPr sz="2700" b="1" spc="250" dirty="0">
                <a:solidFill>
                  <a:srgbClr val="0000FF"/>
                </a:solidFill>
                <a:latin typeface="Trebuchet MS"/>
                <a:cs typeface="Trebuchet MS"/>
              </a:rPr>
              <a:t>nondeterministic </a:t>
            </a:r>
            <a:r>
              <a:rPr sz="2700" spc="175" dirty="0">
                <a:solidFill>
                  <a:srgbClr val="3B3B3B"/>
                </a:solidFill>
                <a:latin typeface="Cambria"/>
                <a:cs typeface="Cambria"/>
              </a:rPr>
              <a:t>finite</a:t>
            </a:r>
            <a:r>
              <a:rPr sz="2700" spc="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spc="215" dirty="0">
                <a:solidFill>
                  <a:srgbClr val="3B3B3B"/>
                </a:solidFill>
                <a:latin typeface="Cambria"/>
                <a:cs typeface="Cambria"/>
              </a:rPr>
              <a:t>automata),  which </a:t>
            </a:r>
            <a:r>
              <a:rPr sz="2700" spc="165" dirty="0">
                <a:solidFill>
                  <a:srgbClr val="3B3B3B"/>
                </a:solidFill>
                <a:latin typeface="Cambria"/>
                <a:cs typeface="Cambria"/>
              </a:rPr>
              <a:t>we'll </a:t>
            </a:r>
            <a:r>
              <a:rPr sz="2700" spc="254" dirty="0">
                <a:solidFill>
                  <a:srgbClr val="3B3B3B"/>
                </a:solidFill>
                <a:latin typeface="Cambria"/>
                <a:cs typeface="Cambria"/>
              </a:rPr>
              <a:t>see </a:t>
            </a:r>
            <a:r>
              <a:rPr sz="2700" spc="17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700" spc="285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700" spc="240" dirty="0">
                <a:solidFill>
                  <a:srgbClr val="3B3B3B"/>
                </a:solidFill>
                <a:latin typeface="Cambria"/>
                <a:cs typeface="Cambria"/>
              </a:rPr>
              <a:t>second,</a:t>
            </a:r>
            <a:r>
              <a:rPr sz="2700" spc="43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spc="24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endParaRPr sz="2700">
              <a:latin typeface="Cambria"/>
              <a:cs typeface="Cambria"/>
            </a:endParaRPr>
          </a:p>
          <a:p>
            <a:pPr marL="12700" marR="5080">
              <a:lnSpc>
                <a:spcPts val="3140"/>
              </a:lnSpc>
              <a:spcBef>
                <a:spcPts val="1100"/>
              </a:spcBef>
            </a:pPr>
            <a:r>
              <a:rPr sz="2700" b="1" spc="340" dirty="0">
                <a:solidFill>
                  <a:srgbClr val="0000FF"/>
                </a:solidFill>
                <a:latin typeface="Trebuchet MS"/>
                <a:cs typeface="Trebuchet MS"/>
              </a:rPr>
              <a:t>DFA</a:t>
            </a:r>
            <a:r>
              <a:rPr sz="2700" spc="340" dirty="0">
                <a:solidFill>
                  <a:srgbClr val="3B3B3B"/>
                </a:solidFill>
                <a:latin typeface="Cambria"/>
                <a:cs typeface="Cambria"/>
              </a:rPr>
              <a:t>s </a:t>
            </a:r>
            <a:r>
              <a:rPr sz="2700" spc="235" dirty="0">
                <a:solidFill>
                  <a:srgbClr val="3B3B3B"/>
                </a:solidFill>
                <a:latin typeface="Cambria"/>
                <a:cs typeface="Cambria"/>
              </a:rPr>
              <a:t>(</a:t>
            </a:r>
            <a:r>
              <a:rPr sz="2700" b="1" spc="235" dirty="0">
                <a:solidFill>
                  <a:srgbClr val="0000FF"/>
                </a:solidFill>
                <a:latin typeface="Trebuchet MS"/>
                <a:cs typeface="Trebuchet MS"/>
              </a:rPr>
              <a:t>deterministic </a:t>
            </a:r>
            <a:r>
              <a:rPr sz="2700" spc="170" dirty="0">
                <a:solidFill>
                  <a:srgbClr val="3B3B3B"/>
                </a:solidFill>
                <a:latin typeface="Cambria"/>
                <a:cs typeface="Cambria"/>
              </a:rPr>
              <a:t>finite </a:t>
            </a:r>
            <a:r>
              <a:rPr sz="2700" spc="215" dirty="0">
                <a:solidFill>
                  <a:srgbClr val="3B3B3B"/>
                </a:solidFill>
                <a:latin typeface="Cambria"/>
                <a:cs typeface="Cambria"/>
              </a:rPr>
              <a:t>automata),</a:t>
            </a:r>
            <a:r>
              <a:rPr sz="2700" spc="8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spc="220" dirty="0">
                <a:solidFill>
                  <a:srgbClr val="3B3B3B"/>
                </a:solidFill>
                <a:latin typeface="Cambria"/>
                <a:cs typeface="Cambria"/>
              </a:rPr>
              <a:t>which  </a:t>
            </a:r>
            <a:r>
              <a:rPr sz="2700" spc="165" dirty="0">
                <a:solidFill>
                  <a:srgbClr val="3B3B3B"/>
                </a:solidFill>
                <a:latin typeface="Cambria"/>
                <a:cs typeface="Cambria"/>
              </a:rPr>
              <a:t>we'll </a:t>
            </a:r>
            <a:r>
              <a:rPr sz="2700" spc="254" dirty="0">
                <a:solidFill>
                  <a:srgbClr val="3B3B3B"/>
                </a:solidFill>
                <a:latin typeface="Cambria"/>
                <a:cs typeface="Cambria"/>
              </a:rPr>
              <a:t>see</a:t>
            </a:r>
            <a:r>
              <a:rPr sz="2700" spc="33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700" spc="165" dirty="0">
                <a:solidFill>
                  <a:srgbClr val="3B3B3B"/>
                </a:solidFill>
                <a:latin typeface="Cambria"/>
                <a:cs typeface="Cambria"/>
              </a:rPr>
              <a:t>later.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59" y="5900420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510" y="5768340"/>
            <a:ext cx="846137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285" dirty="0">
                <a:solidFill>
                  <a:srgbClr val="3B3B3B"/>
                </a:solidFill>
                <a:latin typeface="Cambria"/>
                <a:cs typeface="Cambria"/>
              </a:rPr>
              <a:t>Automata </a:t>
            </a:r>
            <a:r>
              <a:rPr sz="3050" spc="290" dirty="0">
                <a:solidFill>
                  <a:srgbClr val="3B3B3B"/>
                </a:solidFill>
                <a:latin typeface="Cambria"/>
                <a:cs typeface="Cambria"/>
              </a:rPr>
              <a:t>are </a:t>
            </a:r>
            <a:r>
              <a:rPr sz="3050" spc="270" dirty="0">
                <a:solidFill>
                  <a:srgbClr val="3B3B3B"/>
                </a:solidFill>
                <a:latin typeface="Cambria"/>
                <a:cs typeface="Cambria"/>
              </a:rPr>
              <a:t>best </a:t>
            </a:r>
            <a:r>
              <a:rPr sz="3050" spc="260" dirty="0">
                <a:solidFill>
                  <a:srgbClr val="3B3B3B"/>
                </a:solidFill>
                <a:latin typeface="Cambria"/>
                <a:cs typeface="Cambria"/>
              </a:rPr>
              <a:t>explained </a:t>
            </a:r>
            <a:r>
              <a:rPr sz="3050" spc="245" dirty="0">
                <a:solidFill>
                  <a:srgbClr val="3B3B3B"/>
                </a:solidFill>
                <a:latin typeface="Cambria"/>
                <a:cs typeface="Cambria"/>
              </a:rPr>
              <a:t>by</a:t>
            </a:r>
            <a:r>
              <a:rPr sz="3050" spc="3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050" spc="305" dirty="0">
                <a:solidFill>
                  <a:srgbClr val="3B3B3B"/>
                </a:solidFill>
                <a:latin typeface="Cambria"/>
                <a:cs typeface="Cambria"/>
              </a:rPr>
              <a:t>example...</a:t>
            </a:r>
            <a:endParaRPr sz="3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8550" y="4222750"/>
            <a:ext cx="4572000" cy="1774189"/>
          </a:xfrm>
          <a:custGeom>
            <a:avLst/>
            <a:gdLst/>
            <a:ahLst/>
            <a:cxnLst/>
            <a:rect l="l" t="t" r="r" b="b"/>
            <a:pathLst>
              <a:path w="4572000" h="1774189">
                <a:moveTo>
                  <a:pt x="4572000" y="0"/>
                </a:moveTo>
                <a:lnTo>
                  <a:pt x="0" y="0"/>
                </a:lnTo>
                <a:lnTo>
                  <a:pt x="0" y="1774189"/>
                </a:lnTo>
                <a:lnTo>
                  <a:pt x="4572000" y="17741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8550" y="4222750"/>
            <a:ext cx="4572000" cy="1774189"/>
          </a:xfrm>
          <a:custGeom>
            <a:avLst/>
            <a:gdLst/>
            <a:ahLst/>
            <a:cxnLst/>
            <a:rect l="l" t="t" r="r" b="b"/>
            <a:pathLst>
              <a:path w="4572000" h="1774189">
                <a:moveTo>
                  <a:pt x="2286000" y="1774189"/>
                </a:moveTo>
                <a:lnTo>
                  <a:pt x="0" y="1774189"/>
                </a:lnTo>
                <a:lnTo>
                  <a:pt x="0" y="0"/>
                </a:lnTo>
                <a:lnTo>
                  <a:pt x="4572000" y="0"/>
                </a:lnTo>
                <a:lnTo>
                  <a:pt x="4572000" y="1774189"/>
                </a:lnTo>
                <a:lnTo>
                  <a:pt x="2286000" y="1774189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600" y="4114800"/>
            <a:ext cx="4572000" cy="1774189"/>
          </a:xfrm>
          <a:custGeom>
            <a:avLst/>
            <a:gdLst/>
            <a:ahLst/>
            <a:cxnLst/>
            <a:rect l="l" t="t" r="r" b="b"/>
            <a:pathLst>
              <a:path w="4572000" h="1774189">
                <a:moveTo>
                  <a:pt x="4572000" y="0"/>
                </a:moveTo>
                <a:lnTo>
                  <a:pt x="0" y="0"/>
                </a:lnTo>
                <a:lnTo>
                  <a:pt x="0" y="1774189"/>
                </a:lnTo>
                <a:lnTo>
                  <a:pt x="4572000" y="1774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800600" y="4114800"/>
            <a:ext cx="4572000" cy="1774189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  <a:tabLst>
                <a:tab pos="734060" algn="l"/>
                <a:tab pos="1624330" algn="l"/>
                <a:tab pos="1983105" algn="l"/>
                <a:tab pos="2292985" algn="l"/>
                <a:tab pos="3226435" algn="l"/>
                <a:tab pos="3715385" algn="l"/>
              </a:tabLst>
            </a:pP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Each	</a:t>
            </a:r>
            <a:r>
              <a:rPr sz="2000" spc="170" dirty="0">
                <a:solidFill>
                  <a:srgbClr val="3B3B3B"/>
                </a:solidFill>
                <a:latin typeface="Arial"/>
                <a:cs typeface="Arial"/>
              </a:rPr>
              <a:t>circle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	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	</a:t>
            </a:r>
            <a:r>
              <a:rPr sz="2000" b="1" spc="270" dirty="0">
                <a:solidFill>
                  <a:srgbClr val="0000FF"/>
                </a:solidFill>
                <a:latin typeface="Arial"/>
                <a:cs typeface="Arial"/>
              </a:rPr>
              <a:t>state	</a:t>
            </a:r>
            <a:r>
              <a:rPr sz="2000" spc="440" dirty="0">
                <a:solidFill>
                  <a:srgbClr val="3B3B3B"/>
                </a:solidFill>
                <a:latin typeface="Arial"/>
                <a:cs typeface="Arial"/>
              </a:rPr>
              <a:t>of	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69545" marR="167005" algn="ctr">
              <a:lnSpc>
                <a:spcPct val="134600"/>
              </a:lnSpc>
              <a:spcBef>
                <a:spcPts val="30"/>
              </a:spcBef>
              <a:tabLst>
                <a:tab pos="634365" algn="l"/>
                <a:tab pos="1386205" algn="l"/>
                <a:tab pos="2042160" algn="l"/>
                <a:tab pos="2163445" algn="l"/>
                <a:tab pos="2524125" algn="l"/>
                <a:tab pos="2691130" algn="l"/>
                <a:tab pos="2712085" algn="l"/>
                <a:tab pos="3058795" algn="l"/>
                <a:tab pos="3417570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ma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53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ma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4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840" dirty="0">
                <a:solidFill>
                  <a:srgbClr val="3B3B3B"/>
                </a:solidFill>
                <a:latin typeface="Arial"/>
                <a:cs typeface="Arial"/>
              </a:rPr>
              <a:t>'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s  </a:t>
            </a:r>
            <a:r>
              <a:rPr sz="2000" spc="225" dirty="0">
                <a:solidFill>
                  <a:srgbClr val="3B3B3B"/>
                </a:solidFill>
                <a:latin typeface="Arial"/>
                <a:cs typeface="Arial"/>
              </a:rPr>
              <a:t>configuration	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	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determined  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by	</a:t>
            </a:r>
            <a:r>
              <a:rPr sz="2000" spc="95" dirty="0">
                <a:solidFill>
                  <a:srgbClr val="3B3B3B"/>
                </a:solidFill>
                <a:latin typeface="Arial"/>
                <a:cs typeface="Arial"/>
              </a:rPr>
              <a:t>what	</a:t>
            </a:r>
            <a:r>
              <a:rPr sz="2000" spc="285" dirty="0">
                <a:solidFill>
                  <a:srgbClr val="3B3B3B"/>
                </a:solidFill>
                <a:latin typeface="Arial"/>
                <a:cs typeface="Arial"/>
              </a:rPr>
              <a:t>state(s)		</a:t>
            </a:r>
            <a:r>
              <a:rPr sz="2000" spc="295" dirty="0">
                <a:solidFill>
                  <a:srgbClr val="3B3B3B"/>
                </a:solidFill>
                <a:latin typeface="Arial"/>
                <a:cs typeface="Arial"/>
              </a:rPr>
              <a:t>it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	</a:t>
            </a:r>
            <a:r>
              <a:rPr sz="2000" spc="250" dirty="0">
                <a:solidFill>
                  <a:srgbClr val="3B3B3B"/>
                </a:solidFill>
                <a:latin typeface="Arial"/>
                <a:cs typeface="Arial"/>
              </a:rPr>
              <a:t>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27" name="object 27"/>
          <p:cNvSpPr/>
          <p:nvPr/>
        </p:nvSpPr>
        <p:spPr>
          <a:xfrm>
            <a:off x="3218179" y="3752850"/>
            <a:ext cx="1582420" cy="1248410"/>
          </a:xfrm>
          <a:custGeom>
            <a:avLst/>
            <a:gdLst/>
            <a:ahLst/>
            <a:cxnLst/>
            <a:rect l="l" t="t" r="r" b="b"/>
            <a:pathLst>
              <a:path w="1582420" h="1248410">
                <a:moveTo>
                  <a:pt x="1582420" y="1248410"/>
                </a:moveTo>
                <a:lnTo>
                  <a:pt x="1517916" y="1247889"/>
                </a:lnTo>
                <a:lnTo>
                  <a:pt x="1455024" y="1246328"/>
                </a:lnTo>
                <a:lnTo>
                  <a:pt x="1393726" y="1243725"/>
                </a:lnTo>
                <a:lnTo>
                  <a:pt x="1334004" y="1240082"/>
                </a:lnTo>
                <a:lnTo>
                  <a:pt x="1275842" y="1235399"/>
                </a:lnTo>
                <a:lnTo>
                  <a:pt x="1219222" y="1229674"/>
                </a:lnTo>
                <a:lnTo>
                  <a:pt x="1164127" y="1222910"/>
                </a:lnTo>
                <a:lnTo>
                  <a:pt x="1110540" y="1215104"/>
                </a:lnTo>
                <a:lnTo>
                  <a:pt x="1058443" y="1206258"/>
                </a:lnTo>
                <a:lnTo>
                  <a:pt x="1007821" y="1196372"/>
                </a:lnTo>
                <a:lnTo>
                  <a:pt x="958655" y="1185445"/>
                </a:lnTo>
                <a:lnTo>
                  <a:pt x="910928" y="1173479"/>
                </a:lnTo>
                <a:lnTo>
                  <a:pt x="864623" y="1160472"/>
                </a:lnTo>
                <a:lnTo>
                  <a:pt x="819723" y="1146424"/>
                </a:lnTo>
                <a:lnTo>
                  <a:pt x="776211" y="1131337"/>
                </a:lnTo>
                <a:lnTo>
                  <a:pt x="734070" y="1115210"/>
                </a:lnTo>
                <a:lnTo>
                  <a:pt x="693282" y="1098043"/>
                </a:lnTo>
                <a:lnTo>
                  <a:pt x="653831" y="1079836"/>
                </a:lnTo>
                <a:lnTo>
                  <a:pt x="615698" y="1060589"/>
                </a:lnTo>
                <a:lnTo>
                  <a:pt x="578868" y="1040303"/>
                </a:lnTo>
                <a:lnTo>
                  <a:pt x="543323" y="1018976"/>
                </a:lnTo>
                <a:lnTo>
                  <a:pt x="509045" y="996611"/>
                </a:lnTo>
                <a:lnTo>
                  <a:pt x="476017" y="973205"/>
                </a:lnTo>
                <a:lnTo>
                  <a:pt x="444223" y="948760"/>
                </a:lnTo>
                <a:lnTo>
                  <a:pt x="413645" y="923276"/>
                </a:lnTo>
                <a:lnTo>
                  <a:pt x="384266" y="896753"/>
                </a:lnTo>
                <a:lnTo>
                  <a:pt x="356069" y="869190"/>
                </a:lnTo>
                <a:lnTo>
                  <a:pt x="329037" y="840588"/>
                </a:lnTo>
                <a:lnTo>
                  <a:pt x="303152" y="810946"/>
                </a:lnTo>
                <a:lnTo>
                  <a:pt x="278397" y="780266"/>
                </a:lnTo>
                <a:lnTo>
                  <a:pt x="254756" y="748547"/>
                </a:lnTo>
                <a:lnTo>
                  <a:pt x="232211" y="715788"/>
                </a:lnTo>
                <a:lnTo>
                  <a:pt x="210744" y="681991"/>
                </a:lnTo>
                <a:lnTo>
                  <a:pt x="190340" y="647155"/>
                </a:lnTo>
                <a:lnTo>
                  <a:pt x="170979" y="611280"/>
                </a:lnTo>
                <a:lnTo>
                  <a:pt x="152646" y="574367"/>
                </a:lnTo>
                <a:lnTo>
                  <a:pt x="135324" y="536415"/>
                </a:lnTo>
                <a:lnTo>
                  <a:pt x="118994" y="497424"/>
                </a:lnTo>
                <a:lnTo>
                  <a:pt x="103640" y="457395"/>
                </a:lnTo>
                <a:lnTo>
                  <a:pt x="89245" y="416327"/>
                </a:lnTo>
                <a:lnTo>
                  <a:pt x="75792" y="374221"/>
                </a:lnTo>
                <a:lnTo>
                  <a:pt x="63263" y="331077"/>
                </a:lnTo>
                <a:lnTo>
                  <a:pt x="51641" y="286894"/>
                </a:lnTo>
                <a:lnTo>
                  <a:pt x="40909" y="241674"/>
                </a:lnTo>
                <a:lnTo>
                  <a:pt x="31050" y="195415"/>
                </a:lnTo>
                <a:lnTo>
                  <a:pt x="22047" y="148118"/>
                </a:lnTo>
                <a:lnTo>
                  <a:pt x="13882" y="99783"/>
                </a:lnTo>
                <a:lnTo>
                  <a:pt x="6539" y="50410"/>
                </a:lnTo>
                <a:lnTo>
                  <a:pt x="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36900" y="3440429"/>
            <a:ext cx="163830" cy="327660"/>
          </a:xfrm>
          <a:custGeom>
            <a:avLst/>
            <a:gdLst/>
            <a:ahLst/>
            <a:cxnLst/>
            <a:rect l="l" t="t" r="r" b="b"/>
            <a:pathLst>
              <a:path w="163829" h="327660">
                <a:moveTo>
                  <a:pt x="69850" y="0"/>
                </a:moveTo>
                <a:lnTo>
                  <a:pt x="63500" y="0"/>
                </a:lnTo>
                <a:lnTo>
                  <a:pt x="57150" y="1270"/>
                </a:lnTo>
                <a:lnTo>
                  <a:pt x="52069" y="5080"/>
                </a:lnTo>
                <a:lnTo>
                  <a:pt x="49530" y="11430"/>
                </a:lnTo>
                <a:lnTo>
                  <a:pt x="48260" y="17780"/>
                </a:lnTo>
                <a:lnTo>
                  <a:pt x="0" y="309880"/>
                </a:lnTo>
                <a:lnTo>
                  <a:pt x="0" y="314960"/>
                </a:lnTo>
                <a:lnTo>
                  <a:pt x="2539" y="320040"/>
                </a:lnTo>
                <a:lnTo>
                  <a:pt x="7619" y="325120"/>
                </a:lnTo>
                <a:lnTo>
                  <a:pt x="12700" y="327660"/>
                </a:lnTo>
                <a:lnTo>
                  <a:pt x="19050" y="327660"/>
                </a:lnTo>
                <a:lnTo>
                  <a:pt x="69850" y="90170"/>
                </a:lnTo>
                <a:lnTo>
                  <a:pt x="102593" y="90170"/>
                </a:lnTo>
                <a:lnTo>
                  <a:pt x="81280" y="15240"/>
                </a:lnTo>
                <a:lnTo>
                  <a:pt x="80010" y="8890"/>
                </a:lnTo>
                <a:lnTo>
                  <a:pt x="76200" y="3810"/>
                </a:lnTo>
                <a:lnTo>
                  <a:pt x="69850" y="0"/>
                </a:lnTo>
                <a:close/>
              </a:path>
              <a:path w="163829" h="327660">
                <a:moveTo>
                  <a:pt x="102593" y="90170"/>
                </a:moveTo>
                <a:lnTo>
                  <a:pt x="69850" y="90170"/>
                </a:lnTo>
                <a:lnTo>
                  <a:pt x="130810" y="307340"/>
                </a:lnTo>
                <a:lnTo>
                  <a:pt x="133350" y="312420"/>
                </a:lnTo>
                <a:lnTo>
                  <a:pt x="138429" y="317500"/>
                </a:lnTo>
                <a:lnTo>
                  <a:pt x="143510" y="320040"/>
                </a:lnTo>
                <a:lnTo>
                  <a:pt x="149860" y="320040"/>
                </a:lnTo>
                <a:lnTo>
                  <a:pt x="156210" y="318770"/>
                </a:lnTo>
                <a:lnTo>
                  <a:pt x="161289" y="313690"/>
                </a:lnTo>
                <a:lnTo>
                  <a:pt x="163829" y="307340"/>
                </a:lnTo>
                <a:lnTo>
                  <a:pt x="162560" y="302260"/>
                </a:lnTo>
                <a:lnTo>
                  <a:pt x="162560" y="300990"/>
                </a:lnTo>
                <a:lnTo>
                  <a:pt x="102593" y="90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7150" y="4734559"/>
            <a:ext cx="4572000" cy="1774189"/>
          </a:xfrm>
          <a:custGeom>
            <a:avLst/>
            <a:gdLst/>
            <a:ahLst/>
            <a:cxnLst/>
            <a:rect l="l" t="t" r="r" b="b"/>
            <a:pathLst>
              <a:path w="4572000" h="1774190">
                <a:moveTo>
                  <a:pt x="4572000" y="0"/>
                </a:moveTo>
                <a:lnTo>
                  <a:pt x="0" y="0"/>
                </a:lnTo>
                <a:lnTo>
                  <a:pt x="0" y="1774189"/>
                </a:lnTo>
                <a:lnTo>
                  <a:pt x="4572000" y="17741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7150" y="4734559"/>
            <a:ext cx="4572000" cy="1774189"/>
          </a:xfrm>
          <a:custGeom>
            <a:avLst/>
            <a:gdLst/>
            <a:ahLst/>
            <a:cxnLst/>
            <a:rect l="l" t="t" r="r" b="b"/>
            <a:pathLst>
              <a:path w="4572000" h="1774190">
                <a:moveTo>
                  <a:pt x="2286000" y="1774189"/>
                </a:moveTo>
                <a:lnTo>
                  <a:pt x="0" y="1774189"/>
                </a:lnTo>
                <a:lnTo>
                  <a:pt x="0" y="0"/>
                </a:lnTo>
                <a:lnTo>
                  <a:pt x="4572000" y="0"/>
                </a:lnTo>
                <a:lnTo>
                  <a:pt x="4572000" y="1774189"/>
                </a:lnTo>
                <a:lnTo>
                  <a:pt x="2286000" y="1774189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200" y="4626609"/>
            <a:ext cx="4572000" cy="1774189"/>
          </a:xfrm>
          <a:custGeom>
            <a:avLst/>
            <a:gdLst/>
            <a:ahLst/>
            <a:cxnLst/>
            <a:rect l="l" t="t" r="r" b="b"/>
            <a:pathLst>
              <a:path w="4572000" h="1774189">
                <a:moveTo>
                  <a:pt x="4572000" y="0"/>
                </a:moveTo>
                <a:lnTo>
                  <a:pt x="0" y="0"/>
                </a:lnTo>
                <a:lnTo>
                  <a:pt x="0" y="1774189"/>
                </a:lnTo>
                <a:lnTo>
                  <a:pt x="4572000" y="1774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9200" y="4626609"/>
            <a:ext cx="4572000" cy="1774189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tabLst>
                <a:tab pos="951230" algn="l"/>
                <a:tab pos="1992630" algn="l"/>
                <a:tab pos="2590165" algn="l"/>
              </a:tabLst>
            </a:pP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These	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arrows	</a:t>
            </a:r>
            <a:r>
              <a:rPr sz="2000" spc="165" dirty="0">
                <a:solidFill>
                  <a:srgbClr val="3B3B3B"/>
                </a:solidFill>
                <a:latin typeface="Arial"/>
                <a:cs typeface="Arial"/>
              </a:rPr>
              <a:t>are	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called</a:t>
            </a:r>
            <a:endParaRPr sz="2000">
              <a:latin typeface="Arial"/>
              <a:cs typeface="Arial"/>
            </a:endParaRPr>
          </a:p>
          <a:p>
            <a:pPr marL="137160" marR="135255" indent="3175" algn="ctr">
              <a:lnSpc>
                <a:spcPct val="135200"/>
              </a:lnSpc>
              <a:spcBef>
                <a:spcPts val="5"/>
              </a:spcBef>
              <a:tabLst>
                <a:tab pos="601345" algn="l"/>
                <a:tab pos="1341755" algn="l"/>
                <a:tab pos="1990725" algn="l"/>
                <a:tab pos="2167890" algn="l"/>
                <a:tab pos="2837815" algn="l"/>
                <a:tab pos="3476625" algn="l"/>
                <a:tab pos="3843020" algn="l"/>
                <a:tab pos="4202430" algn="l"/>
              </a:tabLst>
            </a:pPr>
            <a:r>
              <a:rPr sz="2000" b="1" spc="210" dirty="0">
                <a:solidFill>
                  <a:srgbClr val="0000FF"/>
                </a:solidFill>
                <a:latin typeface="Arial"/>
                <a:cs typeface="Arial"/>
              </a:rPr>
              <a:t>transitions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.	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The	automaton  </a:t>
            </a:r>
            <a:r>
              <a:rPr sz="2000" spc="50" dirty="0">
                <a:solidFill>
                  <a:srgbClr val="3B3B3B"/>
                </a:solidFill>
                <a:latin typeface="Arial"/>
                <a:cs typeface="Arial"/>
              </a:rPr>
              <a:t>ch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305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50" dirty="0">
                <a:solidFill>
                  <a:srgbClr val="3B3B3B"/>
                </a:solidFill>
                <a:latin typeface="Arial"/>
                <a:cs typeface="Arial"/>
              </a:rPr>
              <a:t>ch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6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2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30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r>
              <a:rPr sz="2000" spc="640" dirty="0">
                <a:solidFill>
                  <a:srgbClr val="3B3B3B"/>
                </a:solidFill>
                <a:latin typeface="Arial"/>
                <a:cs typeface="Arial"/>
              </a:rPr>
              <a:t>(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605" dirty="0">
                <a:solidFill>
                  <a:srgbClr val="3B3B3B"/>
                </a:solidFill>
                <a:latin typeface="Arial"/>
                <a:cs typeface="Arial"/>
              </a:rPr>
              <a:t>)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n  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by	</a:t>
            </a:r>
            <a:r>
              <a:rPr sz="2000" spc="204" dirty="0">
                <a:solidFill>
                  <a:srgbClr val="3B3B3B"/>
                </a:solidFill>
                <a:latin typeface="Arial"/>
                <a:cs typeface="Arial"/>
              </a:rPr>
              <a:t>following	transitions.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sp>
        <p:nvSpPr>
          <p:cNvPr id="27" name="object 27"/>
          <p:cNvSpPr/>
          <p:nvPr/>
        </p:nvSpPr>
        <p:spPr>
          <a:xfrm>
            <a:off x="4231640" y="3300729"/>
            <a:ext cx="797560" cy="2213610"/>
          </a:xfrm>
          <a:custGeom>
            <a:avLst/>
            <a:gdLst/>
            <a:ahLst/>
            <a:cxnLst/>
            <a:rect l="l" t="t" r="r" b="b"/>
            <a:pathLst>
              <a:path w="797560" h="2213610">
                <a:moveTo>
                  <a:pt x="797560" y="2213610"/>
                </a:moveTo>
                <a:lnTo>
                  <a:pt x="740564" y="2210682"/>
                </a:lnTo>
                <a:lnTo>
                  <a:pt x="685937" y="2201901"/>
                </a:lnTo>
                <a:lnTo>
                  <a:pt x="633648" y="2187266"/>
                </a:lnTo>
                <a:lnTo>
                  <a:pt x="583667" y="2166776"/>
                </a:lnTo>
                <a:lnTo>
                  <a:pt x="535964" y="2140432"/>
                </a:lnTo>
                <a:lnTo>
                  <a:pt x="490509" y="2108234"/>
                </a:lnTo>
                <a:lnTo>
                  <a:pt x="447272" y="2070182"/>
                </a:lnTo>
                <a:lnTo>
                  <a:pt x="406222" y="2026276"/>
                </a:lnTo>
                <a:lnTo>
                  <a:pt x="367330" y="1976515"/>
                </a:lnTo>
                <a:lnTo>
                  <a:pt x="330566" y="1920901"/>
                </a:lnTo>
                <a:lnTo>
                  <a:pt x="295899" y="1859432"/>
                </a:lnTo>
                <a:lnTo>
                  <a:pt x="263300" y="1792109"/>
                </a:lnTo>
                <a:lnTo>
                  <a:pt x="247767" y="1756252"/>
                </a:lnTo>
                <a:lnTo>
                  <a:pt x="232739" y="1718932"/>
                </a:lnTo>
                <a:lnTo>
                  <a:pt x="218213" y="1680148"/>
                </a:lnTo>
                <a:lnTo>
                  <a:pt x="204185" y="1639900"/>
                </a:lnTo>
                <a:lnTo>
                  <a:pt x="190652" y="1598189"/>
                </a:lnTo>
                <a:lnTo>
                  <a:pt x="177609" y="1555015"/>
                </a:lnTo>
                <a:lnTo>
                  <a:pt x="165053" y="1510377"/>
                </a:lnTo>
                <a:lnTo>
                  <a:pt x="152980" y="1464275"/>
                </a:lnTo>
                <a:lnTo>
                  <a:pt x="141386" y="1416710"/>
                </a:lnTo>
                <a:lnTo>
                  <a:pt x="130268" y="1367681"/>
                </a:lnTo>
                <a:lnTo>
                  <a:pt x="119622" y="1317189"/>
                </a:lnTo>
                <a:lnTo>
                  <a:pt x="109444" y="1265233"/>
                </a:lnTo>
                <a:lnTo>
                  <a:pt x="99730" y="1211814"/>
                </a:lnTo>
                <a:lnTo>
                  <a:pt x="90477" y="1156931"/>
                </a:lnTo>
                <a:lnTo>
                  <a:pt x="81680" y="1100584"/>
                </a:lnTo>
                <a:lnTo>
                  <a:pt x="73337" y="1042774"/>
                </a:lnTo>
                <a:lnTo>
                  <a:pt x="65443" y="983501"/>
                </a:lnTo>
                <a:lnTo>
                  <a:pt x="57994" y="922764"/>
                </a:lnTo>
                <a:lnTo>
                  <a:pt x="50988" y="860563"/>
                </a:lnTo>
                <a:lnTo>
                  <a:pt x="44419" y="796899"/>
                </a:lnTo>
                <a:lnTo>
                  <a:pt x="38285" y="731771"/>
                </a:lnTo>
                <a:lnTo>
                  <a:pt x="32581" y="665180"/>
                </a:lnTo>
                <a:lnTo>
                  <a:pt x="27304" y="597125"/>
                </a:lnTo>
                <a:lnTo>
                  <a:pt x="22449" y="527607"/>
                </a:lnTo>
                <a:lnTo>
                  <a:pt x="18015" y="456625"/>
                </a:lnTo>
                <a:lnTo>
                  <a:pt x="13995" y="384180"/>
                </a:lnTo>
                <a:lnTo>
                  <a:pt x="10388" y="310271"/>
                </a:lnTo>
                <a:lnTo>
                  <a:pt x="7188" y="234898"/>
                </a:lnTo>
                <a:lnTo>
                  <a:pt x="4393" y="158062"/>
                </a:lnTo>
                <a:lnTo>
                  <a:pt x="1998" y="79763"/>
                </a:lnTo>
                <a:lnTo>
                  <a:pt x="0" y="0"/>
                </a:lnTo>
              </a:path>
            </a:pathLst>
          </a:custGeom>
          <a:ln w="36829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0359" y="2983229"/>
            <a:ext cx="163830" cy="325120"/>
          </a:xfrm>
          <a:custGeom>
            <a:avLst/>
            <a:gdLst/>
            <a:ahLst/>
            <a:cxnLst/>
            <a:rect l="l" t="t" r="r" b="b"/>
            <a:pathLst>
              <a:path w="163829" h="325120">
                <a:moveTo>
                  <a:pt x="78739" y="0"/>
                </a:moveTo>
                <a:lnTo>
                  <a:pt x="72389" y="1270"/>
                </a:lnTo>
                <a:lnTo>
                  <a:pt x="67310" y="5080"/>
                </a:lnTo>
                <a:lnTo>
                  <a:pt x="63500" y="10160"/>
                </a:lnTo>
                <a:lnTo>
                  <a:pt x="62229" y="16510"/>
                </a:lnTo>
                <a:lnTo>
                  <a:pt x="0" y="306070"/>
                </a:lnTo>
                <a:lnTo>
                  <a:pt x="0" y="311150"/>
                </a:lnTo>
                <a:lnTo>
                  <a:pt x="2539" y="317500"/>
                </a:lnTo>
                <a:lnTo>
                  <a:pt x="6350" y="322580"/>
                </a:lnTo>
                <a:lnTo>
                  <a:pt x="12700" y="325120"/>
                </a:lnTo>
                <a:lnTo>
                  <a:pt x="19050" y="325120"/>
                </a:lnTo>
                <a:lnTo>
                  <a:pt x="80010" y="90170"/>
                </a:lnTo>
                <a:lnTo>
                  <a:pt x="112448" y="90170"/>
                </a:lnTo>
                <a:lnTo>
                  <a:pt x="95250" y="16510"/>
                </a:lnTo>
                <a:lnTo>
                  <a:pt x="93979" y="10160"/>
                </a:lnTo>
                <a:lnTo>
                  <a:pt x="90169" y="3810"/>
                </a:lnTo>
                <a:lnTo>
                  <a:pt x="85089" y="1270"/>
                </a:lnTo>
                <a:lnTo>
                  <a:pt x="78739" y="0"/>
                </a:lnTo>
                <a:close/>
              </a:path>
              <a:path w="163829" h="325120">
                <a:moveTo>
                  <a:pt x="112448" y="90170"/>
                </a:moveTo>
                <a:lnTo>
                  <a:pt x="80010" y="90170"/>
                </a:lnTo>
                <a:lnTo>
                  <a:pt x="132079" y="309880"/>
                </a:lnTo>
                <a:lnTo>
                  <a:pt x="133350" y="316230"/>
                </a:lnTo>
                <a:lnTo>
                  <a:pt x="137160" y="321310"/>
                </a:lnTo>
                <a:lnTo>
                  <a:pt x="143510" y="323850"/>
                </a:lnTo>
                <a:lnTo>
                  <a:pt x="149860" y="323850"/>
                </a:lnTo>
                <a:lnTo>
                  <a:pt x="156210" y="322580"/>
                </a:lnTo>
                <a:lnTo>
                  <a:pt x="163829" y="312420"/>
                </a:lnTo>
                <a:lnTo>
                  <a:pt x="162560" y="306070"/>
                </a:lnTo>
                <a:lnTo>
                  <a:pt x="162560" y="304800"/>
                </a:lnTo>
                <a:lnTo>
                  <a:pt x="112448" y="90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137150" y="6051550"/>
            <a:ext cx="4800600" cy="1371600"/>
          </a:xfrm>
          <a:custGeom>
            <a:avLst/>
            <a:gdLst/>
            <a:ahLst/>
            <a:cxnLst/>
            <a:rect l="l" t="t" r="r" b="b"/>
            <a:pathLst>
              <a:path w="4800600" h="1371600">
                <a:moveTo>
                  <a:pt x="4800600" y="0"/>
                </a:moveTo>
                <a:lnTo>
                  <a:pt x="0" y="0"/>
                </a:lnTo>
                <a:lnTo>
                  <a:pt x="0" y="1371600"/>
                </a:lnTo>
                <a:lnTo>
                  <a:pt x="4800600" y="137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7150" y="6051550"/>
            <a:ext cx="4800600" cy="1371600"/>
          </a:xfrm>
          <a:custGeom>
            <a:avLst/>
            <a:gdLst/>
            <a:ahLst/>
            <a:cxnLst/>
            <a:rect l="l" t="t" r="r" b="b"/>
            <a:pathLst>
              <a:path w="4800600" h="1371600">
                <a:moveTo>
                  <a:pt x="2400300" y="1371600"/>
                </a:moveTo>
                <a:lnTo>
                  <a:pt x="0" y="1371600"/>
                </a:lnTo>
                <a:lnTo>
                  <a:pt x="0" y="0"/>
                </a:lnTo>
                <a:lnTo>
                  <a:pt x="4800600" y="0"/>
                </a:lnTo>
                <a:lnTo>
                  <a:pt x="4800600" y="1371600"/>
                </a:lnTo>
                <a:lnTo>
                  <a:pt x="2400300" y="1371600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9200" y="5943600"/>
            <a:ext cx="4800600" cy="1371600"/>
          </a:xfrm>
          <a:custGeom>
            <a:avLst/>
            <a:gdLst/>
            <a:ahLst/>
            <a:cxnLst/>
            <a:rect l="l" t="t" r="r" b="b"/>
            <a:pathLst>
              <a:path w="4800600" h="1371600">
                <a:moveTo>
                  <a:pt x="4800600" y="0"/>
                </a:moveTo>
                <a:lnTo>
                  <a:pt x="0" y="0"/>
                </a:lnTo>
                <a:lnTo>
                  <a:pt x="0" y="1371600"/>
                </a:lnTo>
                <a:lnTo>
                  <a:pt x="4800600" y="137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9200" y="5943600"/>
            <a:ext cx="4800600" cy="137160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334010" marR="297815" indent="-34290">
              <a:lnSpc>
                <a:spcPts val="3220"/>
              </a:lnSpc>
              <a:spcBef>
                <a:spcPts val="140"/>
              </a:spcBef>
              <a:tabLst>
                <a:tab pos="763905" algn="l"/>
                <a:tab pos="970280" algn="l"/>
                <a:tab pos="1607820" algn="l"/>
                <a:tab pos="2252345" algn="l"/>
                <a:tab pos="2539365" algn="l"/>
                <a:tab pos="3391535" algn="l"/>
                <a:tab pos="3432810" algn="l"/>
                <a:tab pos="3697604" algn="l"/>
              </a:tabLst>
            </a:pPr>
            <a:r>
              <a:rPr sz="2000" spc="44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18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6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2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75" dirty="0">
                <a:solidFill>
                  <a:srgbClr val="3B3B3B"/>
                </a:solidFill>
                <a:latin typeface="Arial"/>
                <a:cs typeface="Arial"/>
              </a:rPr>
              <a:t>ke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49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0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195" dirty="0">
                <a:solidFill>
                  <a:srgbClr val="3B3B3B"/>
                </a:solidFill>
                <a:latin typeface="Arial"/>
                <a:cs typeface="Arial"/>
              </a:rPr>
              <a:t>g  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as	</a:t>
            </a:r>
            <a:r>
              <a:rPr sz="2000" spc="200" dirty="0">
                <a:solidFill>
                  <a:srgbClr val="3B3B3B"/>
                </a:solidFill>
                <a:latin typeface="Arial"/>
                <a:cs typeface="Arial"/>
              </a:rPr>
              <a:t>input	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and	</a:t>
            </a:r>
            <a:r>
              <a:rPr sz="2000" spc="155" dirty="0">
                <a:solidFill>
                  <a:srgbClr val="3B3B3B"/>
                </a:solidFill>
                <a:latin typeface="Arial"/>
                <a:cs typeface="Arial"/>
              </a:rPr>
              <a:t>decides		</a:t>
            </a:r>
            <a:r>
              <a:rPr sz="2000" spc="135" dirty="0">
                <a:solidFill>
                  <a:srgbClr val="3B3B3B"/>
                </a:solidFill>
                <a:latin typeface="Arial"/>
                <a:cs typeface="Arial"/>
              </a:rPr>
              <a:t>whether</a:t>
            </a:r>
            <a:endParaRPr sz="20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590"/>
              </a:spcBef>
              <a:tabLst>
                <a:tab pos="604520" algn="l"/>
                <a:tab pos="1654810" algn="l"/>
                <a:tab pos="2118360" algn="l"/>
                <a:tab pos="3126105" algn="l"/>
                <a:tab pos="3716020" algn="l"/>
              </a:tabLst>
            </a:pPr>
            <a:r>
              <a:rPr sz="2000" spc="335" dirty="0">
                <a:solidFill>
                  <a:srgbClr val="3B3B3B"/>
                </a:solidFill>
                <a:latin typeface="Arial"/>
                <a:cs typeface="Arial"/>
              </a:rPr>
              <a:t>to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accept	</a:t>
            </a:r>
            <a:r>
              <a:rPr sz="2000" spc="285" dirty="0">
                <a:solidFill>
                  <a:srgbClr val="3B3B3B"/>
                </a:solidFill>
                <a:latin typeface="Arial"/>
                <a:cs typeface="Arial"/>
              </a:rPr>
              <a:t>or	reject	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</a:t>
            </a:r>
            <a:r>
              <a:rPr sz="2000" spc="270" dirty="0">
                <a:solidFill>
                  <a:srgbClr val="3B3B3B"/>
                </a:solidFill>
                <a:latin typeface="Arial"/>
                <a:cs typeface="Arial"/>
              </a:rPr>
              <a:t>string.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26739" y="5796279"/>
            <a:ext cx="1902460" cy="833119"/>
          </a:xfrm>
          <a:custGeom>
            <a:avLst/>
            <a:gdLst/>
            <a:ahLst/>
            <a:cxnLst/>
            <a:rect l="l" t="t" r="r" b="b"/>
            <a:pathLst>
              <a:path w="1902460" h="833120">
                <a:moveTo>
                  <a:pt x="1902460" y="833120"/>
                </a:moveTo>
                <a:lnTo>
                  <a:pt x="1820925" y="832742"/>
                </a:lnTo>
                <a:lnTo>
                  <a:pt x="1741668" y="831609"/>
                </a:lnTo>
                <a:lnTo>
                  <a:pt x="1664657" y="829720"/>
                </a:lnTo>
                <a:lnTo>
                  <a:pt x="1589858" y="827077"/>
                </a:lnTo>
                <a:lnTo>
                  <a:pt x="1517239" y="823678"/>
                </a:lnTo>
                <a:lnTo>
                  <a:pt x="1446766" y="819524"/>
                </a:lnTo>
                <a:lnTo>
                  <a:pt x="1378408" y="814615"/>
                </a:lnTo>
                <a:lnTo>
                  <a:pt x="1312131" y="808951"/>
                </a:lnTo>
                <a:lnTo>
                  <a:pt x="1247901" y="802533"/>
                </a:lnTo>
                <a:lnTo>
                  <a:pt x="1185687" y="795359"/>
                </a:lnTo>
                <a:lnTo>
                  <a:pt x="1125456" y="787431"/>
                </a:lnTo>
                <a:lnTo>
                  <a:pt x="1067174" y="778749"/>
                </a:lnTo>
                <a:lnTo>
                  <a:pt x="1010808" y="769311"/>
                </a:lnTo>
                <a:lnTo>
                  <a:pt x="956326" y="759119"/>
                </a:lnTo>
                <a:lnTo>
                  <a:pt x="903696" y="748173"/>
                </a:lnTo>
                <a:lnTo>
                  <a:pt x="852883" y="736473"/>
                </a:lnTo>
                <a:lnTo>
                  <a:pt x="803855" y="724018"/>
                </a:lnTo>
                <a:lnTo>
                  <a:pt x="756579" y="710809"/>
                </a:lnTo>
                <a:lnTo>
                  <a:pt x="711023" y="696845"/>
                </a:lnTo>
                <a:lnTo>
                  <a:pt x="667153" y="682128"/>
                </a:lnTo>
                <a:lnTo>
                  <a:pt x="624937" y="666657"/>
                </a:lnTo>
                <a:lnTo>
                  <a:pt x="584341" y="650432"/>
                </a:lnTo>
                <a:lnTo>
                  <a:pt x="545333" y="633453"/>
                </a:lnTo>
                <a:lnTo>
                  <a:pt x="507880" y="615720"/>
                </a:lnTo>
                <a:lnTo>
                  <a:pt x="471950" y="597234"/>
                </a:lnTo>
                <a:lnTo>
                  <a:pt x="437508" y="577994"/>
                </a:lnTo>
                <a:lnTo>
                  <a:pt x="404523" y="558000"/>
                </a:lnTo>
                <a:lnTo>
                  <a:pt x="342789" y="515753"/>
                </a:lnTo>
                <a:lnTo>
                  <a:pt x="286486" y="470492"/>
                </a:lnTo>
                <a:lnTo>
                  <a:pt x="235351" y="422219"/>
                </a:lnTo>
                <a:lnTo>
                  <a:pt x="189120" y="370933"/>
                </a:lnTo>
                <a:lnTo>
                  <a:pt x="147531" y="316636"/>
                </a:lnTo>
                <a:lnTo>
                  <a:pt x="110320" y="259329"/>
                </a:lnTo>
                <a:lnTo>
                  <a:pt x="77225" y="199010"/>
                </a:lnTo>
                <a:lnTo>
                  <a:pt x="47981" y="135682"/>
                </a:lnTo>
                <a:lnTo>
                  <a:pt x="22327" y="69345"/>
                </a:lnTo>
                <a:lnTo>
                  <a:pt x="10764" y="35048"/>
                </a:lnTo>
                <a:lnTo>
                  <a:pt x="0" y="0"/>
                </a:lnTo>
              </a:path>
            </a:pathLst>
          </a:custGeom>
          <a:ln w="3683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0" y="5486400"/>
            <a:ext cx="161290" cy="331470"/>
          </a:xfrm>
          <a:custGeom>
            <a:avLst/>
            <a:gdLst/>
            <a:ahLst/>
            <a:cxnLst/>
            <a:rect l="l" t="t" r="r" b="b"/>
            <a:pathLst>
              <a:path w="161289" h="331470">
                <a:moveTo>
                  <a:pt x="44450" y="0"/>
                </a:moveTo>
                <a:lnTo>
                  <a:pt x="38100" y="0"/>
                </a:lnTo>
                <a:lnTo>
                  <a:pt x="31750" y="1269"/>
                </a:lnTo>
                <a:lnTo>
                  <a:pt x="27939" y="6350"/>
                </a:lnTo>
                <a:lnTo>
                  <a:pt x="24130" y="12700"/>
                </a:lnTo>
                <a:lnTo>
                  <a:pt x="24130" y="19050"/>
                </a:lnTo>
                <a:lnTo>
                  <a:pt x="0" y="313689"/>
                </a:lnTo>
                <a:lnTo>
                  <a:pt x="0" y="318769"/>
                </a:lnTo>
                <a:lnTo>
                  <a:pt x="2539" y="325119"/>
                </a:lnTo>
                <a:lnTo>
                  <a:pt x="7619" y="328930"/>
                </a:lnTo>
                <a:lnTo>
                  <a:pt x="13969" y="331469"/>
                </a:lnTo>
                <a:lnTo>
                  <a:pt x="20319" y="331469"/>
                </a:lnTo>
                <a:lnTo>
                  <a:pt x="50800" y="88900"/>
                </a:lnTo>
                <a:lnTo>
                  <a:pt x="129539" y="300989"/>
                </a:lnTo>
                <a:lnTo>
                  <a:pt x="132080" y="307339"/>
                </a:lnTo>
                <a:lnTo>
                  <a:pt x="137160" y="311150"/>
                </a:lnTo>
                <a:lnTo>
                  <a:pt x="143510" y="313689"/>
                </a:lnTo>
                <a:lnTo>
                  <a:pt x="149860" y="312419"/>
                </a:lnTo>
                <a:lnTo>
                  <a:pt x="154939" y="309880"/>
                </a:lnTo>
                <a:lnTo>
                  <a:pt x="160019" y="304800"/>
                </a:lnTo>
                <a:lnTo>
                  <a:pt x="161289" y="298450"/>
                </a:lnTo>
                <a:lnTo>
                  <a:pt x="161289" y="292100"/>
                </a:lnTo>
                <a:lnTo>
                  <a:pt x="160019" y="292100"/>
                </a:lnTo>
                <a:lnTo>
                  <a:pt x="57150" y="13969"/>
                </a:lnTo>
                <a:lnTo>
                  <a:pt x="54610" y="8889"/>
                </a:lnTo>
                <a:lnTo>
                  <a:pt x="50800" y="3810"/>
                </a:lnTo>
                <a:lnTo>
                  <a:pt x="444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360" y="554990"/>
            <a:ext cx="6597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/>
              <a:t>Scanning </a:t>
            </a:r>
            <a:r>
              <a:rPr sz="4400" spc="470" dirty="0"/>
              <a:t>a </a:t>
            </a:r>
            <a:r>
              <a:rPr sz="4400" spc="459" dirty="0"/>
              <a:t>Source</a:t>
            </a:r>
            <a:r>
              <a:rPr sz="4400" spc="330" dirty="0"/>
              <a:t> </a:t>
            </a:r>
            <a:r>
              <a:rPr sz="4400" spc="380" dirty="0"/>
              <a:t>File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87740" y="1642802"/>
            <a:ext cx="1987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600200"/>
          <a:ext cx="9601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6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6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" y="4114800"/>
            <a:ext cx="1371600" cy="685800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0"/>
              </a:spcBef>
            </a:pPr>
            <a:r>
              <a:rPr sz="2200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36950" y="5420359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5486400" y="0"/>
                </a:moveTo>
                <a:lnTo>
                  <a:pt x="0" y="0"/>
                </a:lnTo>
                <a:lnTo>
                  <a:pt x="0" y="1774189"/>
                </a:lnTo>
                <a:lnTo>
                  <a:pt x="5486400" y="17741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6950" y="5420359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2743200" y="1774189"/>
                </a:moveTo>
                <a:lnTo>
                  <a:pt x="0" y="1774189"/>
                </a:lnTo>
                <a:lnTo>
                  <a:pt x="0" y="0"/>
                </a:lnTo>
                <a:lnTo>
                  <a:pt x="5486400" y="0"/>
                </a:lnTo>
                <a:lnTo>
                  <a:pt x="5486400" y="1774189"/>
                </a:lnTo>
                <a:lnTo>
                  <a:pt x="2743200" y="1774189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0" y="5312409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5486400" y="0"/>
                </a:moveTo>
                <a:lnTo>
                  <a:pt x="0" y="0"/>
                </a:lnTo>
                <a:lnTo>
                  <a:pt x="0" y="1774189"/>
                </a:lnTo>
                <a:lnTo>
                  <a:pt x="5486400" y="1774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5312409"/>
            <a:ext cx="5486400" cy="1774189"/>
          </a:xfrm>
          <a:custGeom>
            <a:avLst/>
            <a:gdLst/>
            <a:ahLst/>
            <a:cxnLst/>
            <a:rect l="l" t="t" r="r" b="b"/>
            <a:pathLst>
              <a:path w="5486400" h="1774190">
                <a:moveTo>
                  <a:pt x="2743200" y="1774189"/>
                </a:moveTo>
                <a:lnTo>
                  <a:pt x="0" y="1774189"/>
                </a:lnTo>
                <a:lnTo>
                  <a:pt x="0" y="0"/>
                </a:lnTo>
                <a:lnTo>
                  <a:pt x="5486400" y="0"/>
                </a:lnTo>
                <a:lnTo>
                  <a:pt x="5486400" y="1774189"/>
                </a:lnTo>
                <a:lnTo>
                  <a:pt x="2743200" y="1774189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99509" y="5284469"/>
            <a:ext cx="4953000" cy="16738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indent="5080" algn="ctr">
              <a:lnSpc>
                <a:spcPct val="135000"/>
              </a:lnSpc>
              <a:spcBef>
                <a:spcPts val="120"/>
              </a:spcBef>
              <a:tabLst>
                <a:tab pos="712470" algn="l"/>
                <a:tab pos="777875" algn="l"/>
                <a:tab pos="1071880" algn="l"/>
                <a:tab pos="1282065" algn="l"/>
                <a:tab pos="1394460" algn="l"/>
                <a:tab pos="1648460" algn="l"/>
                <a:tab pos="1884045" algn="l"/>
                <a:tab pos="2011680" algn="l"/>
                <a:tab pos="2079625" algn="l"/>
                <a:tab pos="2320925" algn="l"/>
                <a:tab pos="2473325" algn="l"/>
                <a:tab pos="2543175" algn="l"/>
                <a:tab pos="2640965" algn="l"/>
                <a:tab pos="3517900" algn="l"/>
                <a:tab pos="3604895" algn="l"/>
                <a:tab pos="3659504" algn="l"/>
                <a:tab pos="4274820" algn="l"/>
                <a:tab pos="4605655" algn="l"/>
              </a:tabLst>
            </a:pP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This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	</a:t>
            </a: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called		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	</a:t>
            </a:r>
            <a:r>
              <a:rPr sz="2000" b="1" spc="265" dirty="0">
                <a:solidFill>
                  <a:srgbClr val="0000FF"/>
                </a:solidFill>
                <a:latin typeface="Arial"/>
                <a:cs typeface="Arial"/>
              </a:rPr>
              <a:t>token</a:t>
            </a:r>
            <a:r>
              <a:rPr sz="2000" spc="265" dirty="0">
                <a:solidFill>
                  <a:srgbClr val="3B3B3B"/>
                </a:solidFill>
                <a:latin typeface="Arial"/>
                <a:cs typeface="Arial"/>
              </a:rPr>
              <a:t>.		</a:t>
            </a:r>
            <a:r>
              <a:rPr sz="2000" spc="140" dirty="0">
                <a:solidFill>
                  <a:srgbClr val="3B3B3B"/>
                </a:solidFill>
                <a:latin typeface="Arial"/>
                <a:cs typeface="Arial"/>
              </a:rPr>
              <a:t>You	</a:t>
            </a:r>
            <a:r>
              <a:rPr sz="2000" spc="85" dirty="0">
                <a:solidFill>
                  <a:srgbClr val="3B3B3B"/>
                </a:solidFill>
                <a:latin typeface="Arial"/>
                <a:cs typeface="Arial"/>
              </a:rPr>
              <a:t>can  </a:t>
            </a:r>
            <a:r>
              <a:rPr sz="2000" spc="140" dirty="0">
                <a:solidFill>
                  <a:srgbClr val="3B3B3B"/>
                </a:solidFill>
                <a:latin typeface="Arial"/>
                <a:cs typeface="Arial"/>
              </a:rPr>
              <a:t>think		</a:t>
            </a:r>
            <a:r>
              <a:rPr sz="2000" spc="434" dirty="0">
                <a:solidFill>
                  <a:srgbClr val="3B3B3B"/>
                </a:solidFill>
                <a:latin typeface="Arial"/>
                <a:cs typeface="Arial"/>
              </a:rPr>
              <a:t>of	</a:t>
            </a:r>
            <a:r>
              <a:rPr sz="2000" spc="290" dirty="0">
                <a:solidFill>
                  <a:srgbClr val="3B3B3B"/>
                </a:solidFill>
                <a:latin typeface="Arial"/>
                <a:cs typeface="Arial"/>
              </a:rPr>
              <a:t>it	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as		</a:t>
            </a:r>
            <a:r>
              <a:rPr sz="2000" spc="60" dirty="0">
                <a:solidFill>
                  <a:srgbClr val="3B3B3B"/>
                </a:solidFill>
                <a:latin typeface="Arial"/>
                <a:cs typeface="Arial"/>
              </a:rPr>
              <a:t>an		</a:t>
            </a:r>
            <a:r>
              <a:rPr sz="2000" spc="175" dirty="0">
                <a:solidFill>
                  <a:srgbClr val="3B3B3B"/>
                </a:solidFill>
                <a:latin typeface="Arial"/>
                <a:cs typeface="Arial"/>
              </a:rPr>
              <a:t>enumerated	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type  </a:t>
            </a:r>
            <a:r>
              <a:rPr sz="2000" spc="39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36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235" dirty="0">
                <a:solidFill>
                  <a:srgbClr val="3B3B3B"/>
                </a:solidFill>
                <a:latin typeface="Arial"/>
                <a:cs typeface="Arial"/>
              </a:rPr>
              <a:t>nti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295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48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9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000" spc="25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200" dirty="0">
                <a:solidFill>
                  <a:srgbClr val="3B3B3B"/>
                </a:solidFill>
                <a:latin typeface="Arial"/>
                <a:cs typeface="Arial"/>
              </a:rPr>
              <a:t>gi</a:t>
            </a:r>
            <a:r>
              <a:rPr sz="2000" spc="65" dirty="0">
                <a:solidFill>
                  <a:srgbClr val="3B3B3B"/>
                </a:solidFill>
                <a:latin typeface="Arial"/>
                <a:cs typeface="Arial"/>
              </a:rPr>
              <a:t>ca</a:t>
            </a:r>
            <a:r>
              <a:rPr sz="2000" spc="15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	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295" dirty="0">
                <a:solidFill>
                  <a:srgbClr val="3B3B3B"/>
                </a:solidFill>
                <a:latin typeface="Arial"/>
                <a:cs typeface="Arial"/>
              </a:rPr>
              <a:t>ti</a:t>
            </a:r>
            <a:r>
              <a:rPr sz="2000" spc="265" dirty="0">
                <a:solidFill>
                  <a:srgbClr val="3B3B3B"/>
                </a:solidFill>
                <a:latin typeface="Arial"/>
                <a:cs typeface="Arial"/>
              </a:rPr>
              <a:t>ty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e  </a:t>
            </a:r>
            <a:r>
              <a:rPr sz="2000" spc="204" dirty="0">
                <a:solidFill>
                  <a:srgbClr val="3B3B3B"/>
                </a:solidFill>
                <a:latin typeface="Arial"/>
                <a:cs typeface="Arial"/>
              </a:rPr>
              <a:t>read		</a:t>
            </a:r>
            <a:r>
              <a:rPr sz="2000" spc="254" dirty="0">
                <a:solidFill>
                  <a:srgbClr val="3B3B3B"/>
                </a:solidFill>
                <a:latin typeface="Arial"/>
                <a:cs typeface="Arial"/>
              </a:rPr>
              <a:t>out		</a:t>
            </a:r>
            <a:r>
              <a:rPr sz="2000" spc="440" dirty="0">
                <a:solidFill>
                  <a:srgbClr val="3B3B3B"/>
                </a:solidFill>
                <a:latin typeface="Arial"/>
                <a:cs typeface="Arial"/>
              </a:rPr>
              <a:t>of	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	</a:t>
            </a:r>
            <a:r>
              <a:rPr sz="2000" spc="150" dirty="0">
                <a:solidFill>
                  <a:srgbClr val="3B3B3B"/>
                </a:solidFill>
                <a:latin typeface="Arial"/>
                <a:cs typeface="Arial"/>
              </a:rPr>
              <a:t>source	</a:t>
            </a:r>
            <a:r>
              <a:rPr sz="2000" spc="260" dirty="0">
                <a:solidFill>
                  <a:srgbClr val="3B3B3B"/>
                </a:solidFill>
                <a:latin typeface="Arial"/>
                <a:cs typeface="Arial"/>
              </a:rPr>
              <a:t>code.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0619" y="4955540"/>
            <a:ext cx="2278380" cy="1244600"/>
          </a:xfrm>
          <a:custGeom>
            <a:avLst/>
            <a:gdLst/>
            <a:ahLst/>
            <a:cxnLst/>
            <a:rect l="l" t="t" r="r" b="b"/>
            <a:pathLst>
              <a:path w="2278379" h="1244600">
                <a:moveTo>
                  <a:pt x="2278380" y="1244600"/>
                </a:moveTo>
                <a:lnTo>
                  <a:pt x="2205301" y="1244275"/>
                </a:lnTo>
                <a:lnTo>
                  <a:pt x="2133543" y="1243303"/>
                </a:lnTo>
                <a:lnTo>
                  <a:pt x="2063101" y="1241683"/>
                </a:lnTo>
                <a:lnTo>
                  <a:pt x="1993967" y="1239414"/>
                </a:lnTo>
                <a:lnTo>
                  <a:pt x="1926136" y="1236497"/>
                </a:lnTo>
                <a:lnTo>
                  <a:pt x="1859600" y="1232933"/>
                </a:lnTo>
                <a:lnTo>
                  <a:pt x="1794353" y="1228720"/>
                </a:lnTo>
                <a:lnTo>
                  <a:pt x="1730388" y="1223859"/>
                </a:lnTo>
                <a:lnTo>
                  <a:pt x="1667700" y="1218351"/>
                </a:lnTo>
                <a:lnTo>
                  <a:pt x="1606280" y="1212194"/>
                </a:lnTo>
                <a:lnTo>
                  <a:pt x="1546124" y="1205390"/>
                </a:lnTo>
                <a:lnTo>
                  <a:pt x="1487224" y="1197937"/>
                </a:lnTo>
                <a:lnTo>
                  <a:pt x="1429575" y="1189837"/>
                </a:lnTo>
                <a:lnTo>
                  <a:pt x="1373168" y="1181089"/>
                </a:lnTo>
                <a:lnTo>
                  <a:pt x="1317998" y="1171693"/>
                </a:lnTo>
                <a:lnTo>
                  <a:pt x="1264059" y="1161650"/>
                </a:lnTo>
                <a:lnTo>
                  <a:pt x="1211343" y="1150959"/>
                </a:lnTo>
                <a:lnTo>
                  <a:pt x="1159845" y="1139620"/>
                </a:lnTo>
                <a:lnTo>
                  <a:pt x="1109557" y="1127633"/>
                </a:lnTo>
                <a:lnTo>
                  <a:pt x="1060474" y="1114999"/>
                </a:lnTo>
                <a:lnTo>
                  <a:pt x="1012588" y="1101717"/>
                </a:lnTo>
                <a:lnTo>
                  <a:pt x="965894" y="1087788"/>
                </a:lnTo>
                <a:lnTo>
                  <a:pt x="920384" y="1073211"/>
                </a:lnTo>
                <a:lnTo>
                  <a:pt x="876052" y="1057987"/>
                </a:lnTo>
                <a:lnTo>
                  <a:pt x="832892" y="1042115"/>
                </a:lnTo>
                <a:lnTo>
                  <a:pt x="790897" y="1025596"/>
                </a:lnTo>
                <a:lnTo>
                  <a:pt x="750060" y="1008430"/>
                </a:lnTo>
                <a:lnTo>
                  <a:pt x="710376" y="990616"/>
                </a:lnTo>
                <a:lnTo>
                  <a:pt x="671837" y="972155"/>
                </a:lnTo>
                <a:lnTo>
                  <a:pt x="634437" y="953046"/>
                </a:lnTo>
                <a:lnTo>
                  <a:pt x="598170" y="933291"/>
                </a:lnTo>
                <a:lnTo>
                  <a:pt x="563028" y="912888"/>
                </a:lnTo>
                <a:lnTo>
                  <a:pt x="529006" y="891838"/>
                </a:lnTo>
                <a:lnTo>
                  <a:pt x="496097" y="870140"/>
                </a:lnTo>
                <a:lnTo>
                  <a:pt x="464294" y="847796"/>
                </a:lnTo>
                <a:lnTo>
                  <a:pt x="433591" y="824805"/>
                </a:lnTo>
                <a:lnTo>
                  <a:pt x="375459" y="776880"/>
                </a:lnTo>
                <a:lnTo>
                  <a:pt x="321648" y="726368"/>
                </a:lnTo>
                <a:lnTo>
                  <a:pt x="272105" y="673268"/>
                </a:lnTo>
                <a:lnTo>
                  <a:pt x="226780" y="617581"/>
                </a:lnTo>
                <a:lnTo>
                  <a:pt x="185619" y="559306"/>
                </a:lnTo>
                <a:lnTo>
                  <a:pt x="148571" y="498445"/>
                </a:lnTo>
                <a:lnTo>
                  <a:pt x="115583" y="434996"/>
                </a:lnTo>
                <a:lnTo>
                  <a:pt x="86603" y="368962"/>
                </a:lnTo>
                <a:lnTo>
                  <a:pt x="61580" y="300341"/>
                </a:lnTo>
                <a:lnTo>
                  <a:pt x="40459" y="229134"/>
                </a:lnTo>
                <a:lnTo>
                  <a:pt x="23191" y="155341"/>
                </a:lnTo>
                <a:lnTo>
                  <a:pt x="15984" y="117475"/>
                </a:lnTo>
                <a:lnTo>
                  <a:pt x="9722" y="78963"/>
                </a:lnTo>
                <a:lnTo>
                  <a:pt x="4395" y="398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7280" y="4800600"/>
            <a:ext cx="107950" cy="165100"/>
          </a:xfrm>
          <a:custGeom>
            <a:avLst/>
            <a:gdLst/>
            <a:ahLst/>
            <a:cxnLst/>
            <a:rect l="l" t="t" r="r" b="b"/>
            <a:pathLst>
              <a:path w="107950" h="165100">
                <a:moveTo>
                  <a:pt x="45719" y="0"/>
                </a:moveTo>
                <a:lnTo>
                  <a:pt x="0" y="165100"/>
                </a:lnTo>
                <a:lnTo>
                  <a:pt x="107950" y="158750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6950" y="2677160"/>
            <a:ext cx="5486400" cy="1363980"/>
          </a:xfrm>
          <a:custGeom>
            <a:avLst/>
            <a:gdLst/>
            <a:ahLst/>
            <a:cxnLst/>
            <a:rect l="l" t="t" r="r" b="b"/>
            <a:pathLst>
              <a:path w="5486400" h="1363979">
                <a:moveTo>
                  <a:pt x="5486400" y="0"/>
                </a:moveTo>
                <a:lnTo>
                  <a:pt x="0" y="0"/>
                </a:lnTo>
                <a:lnTo>
                  <a:pt x="0" y="1363979"/>
                </a:lnTo>
                <a:lnTo>
                  <a:pt x="5486400" y="13639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6950" y="2677160"/>
            <a:ext cx="5486400" cy="1363980"/>
          </a:xfrm>
          <a:custGeom>
            <a:avLst/>
            <a:gdLst/>
            <a:ahLst/>
            <a:cxnLst/>
            <a:rect l="l" t="t" r="r" b="b"/>
            <a:pathLst>
              <a:path w="5486400" h="1363979">
                <a:moveTo>
                  <a:pt x="2743200" y="1363979"/>
                </a:moveTo>
                <a:lnTo>
                  <a:pt x="0" y="1363979"/>
                </a:lnTo>
                <a:lnTo>
                  <a:pt x="0" y="0"/>
                </a:lnTo>
                <a:lnTo>
                  <a:pt x="5486400" y="0"/>
                </a:lnTo>
                <a:lnTo>
                  <a:pt x="5486400" y="1363979"/>
                </a:lnTo>
                <a:lnTo>
                  <a:pt x="2743200" y="1363979"/>
                </a:lnTo>
                <a:close/>
              </a:path>
            </a:pathLst>
          </a:custGeom>
          <a:ln w="366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000" y="2569210"/>
            <a:ext cx="5486400" cy="1363980"/>
          </a:xfrm>
          <a:custGeom>
            <a:avLst/>
            <a:gdLst/>
            <a:ahLst/>
            <a:cxnLst/>
            <a:rect l="l" t="t" r="r" b="b"/>
            <a:pathLst>
              <a:path w="5486400" h="1363979">
                <a:moveTo>
                  <a:pt x="5486400" y="0"/>
                </a:moveTo>
                <a:lnTo>
                  <a:pt x="0" y="0"/>
                </a:lnTo>
                <a:lnTo>
                  <a:pt x="0" y="1363979"/>
                </a:lnTo>
                <a:lnTo>
                  <a:pt x="5486400" y="136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9000" y="2569210"/>
            <a:ext cx="5486400" cy="1363980"/>
          </a:xfrm>
          <a:prstGeom prst="rect">
            <a:avLst/>
          </a:prstGeom>
          <a:ln w="36659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288925" marR="287020" algn="ctr">
              <a:lnSpc>
                <a:spcPts val="3229"/>
              </a:lnSpc>
              <a:spcBef>
                <a:spcPts val="135"/>
              </a:spcBef>
              <a:tabLst>
                <a:tab pos="958850" algn="l"/>
                <a:tab pos="1126490" algn="l"/>
                <a:tab pos="1818005" algn="l"/>
                <a:tab pos="1955800" algn="l"/>
                <a:tab pos="2306320" algn="l"/>
                <a:tab pos="2453640" algn="l"/>
                <a:tab pos="2897505" algn="l"/>
                <a:tab pos="3312795" algn="l"/>
                <a:tab pos="3903345" algn="l"/>
                <a:tab pos="4055745" algn="l"/>
                <a:tab pos="4811395" algn="l"/>
              </a:tabLst>
            </a:pPr>
            <a:r>
              <a:rPr sz="2000" spc="44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	</a:t>
            </a:r>
            <a:r>
              <a:rPr sz="2000" spc="21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ce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69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2000" spc="1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305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2000" spc="10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spc="6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spc="5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5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		</a:t>
            </a:r>
            <a:r>
              <a:rPr sz="2000" spc="36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2000" spc="2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spc="305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2000" spc="38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m  </a:t>
            </a:r>
            <a:r>
              <a:rPr sz="2000" spc="320" dirty="0">
                <a:solidFill>
                  <a:srgbClr val="3B3B3B"/>
                </a:solidFill>
                <a:latin typeface="Arial"/>
                <a:cs typeface="Arial"/>
              </a:rPr>
              <a:t>from	</a:t>
            </a:r>
            <a:r>
              <a:rPr sz="2000" spc="20" dirty="0">
                <a:solidFill>
                  <a:srgbClr val="3B3B3B"/>
                </a:solidFill>
                <a:latin typeface="Arial"/>
                <a:cs typeface="Arial"/>
              </a:rPr>
              <a:t>which		</a:t>
            </a:r>
            <a:r>
              <a:rPr sz="2000" spc="30" dirty="0">
                <a:solidFill>
                  <a:srgbClr val="3B3B3B"/>
                </a:solidFill>
                <a:latin typeface="Arial"/>
                <a:cs typeface="Arial"/>
              </a:rPr>
              <a:t>we		</a:t>
            </a:r>
            <a:r>
              <a:rPr sz="2000" spc="114" dirty="0">
                <a:solidFill>
                  <a:srgbClr val="3B3B3B"/>
                </a:solidFill>
                <a:latin typeface="Arial"/>
                <a:cs typeface="Arial"/>
              </a:rPr>
              <a:t>made	</a:t>
            </a:r>
            <a:r>
              <a:rPr sz="2000" spc="185" dirty="0">
                <a:solidFill>
                  <a:srgbClr val="3B3B3B"/>
                </a:solidFill>
                <a:latin typeface="Arial"/>
                <a:cs typeface="Arial"/>
              </a:rPr>
              <a:t>the	</a:t>
            </a:r>
            <a:r>
              <a:rPr sz="2000" spc="190" dirty="0">
                <a:solidFill>
                  <a:srgbClr val="3B3B3B"/>
                </a:solidFill>
                <a:latin typeface="Arial"/>
                <a:cs typeface="Arial"/>
              </a:rPr>
              <a:t>token	</a:t>
            </a:r>
            <a:r>
              <a:rPr sz="2000" spc="40" dirty="0">
                <a:solidFill>
                  <a:srgbClr val="3B3B3B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  <a:tabLst>
                <a:tab pos="940435" algn="l"/>
                <a:tab pos="1247775" algn="l"/>
              </a:tabLst>
            </a:pPr>
            <a:r>
              <a:rPr sz="2000" spc="145" dirty="0">
                <a:solidFill>
                  <a:srgbClr val="3B3B3B"/>
                </a:solidFill>
                <a:latin typeface="Arial"/>
                <a:cs typeface="Arial"/>
              </a:rPr>
              <a:t>called	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	</a:t>
            </a:r>
            <a:r>
              <a:rPr sz="2000" b="1" spc="220" dirty="0">
                <a:solidFill>
                  <a:srgbClr val="0000FF"/>
                </a:solidFill>
                <a:latin typeface="Arial"/>
                <a:cs typeface="Arial"/>
              </a:rPr>
              <a:t>lexeme</a:t>
            </a:r>
            <a:r>
              <a:rPr sz="2000" spc="22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0489" y="2211070"/>
            <a:ext cx="2048510" cy="1040130"/>
          </a:xfrm>
          <a:custGeom>
            <a:avLst/>
            <a:gdLst/>
            <a:ahLst/>
            <a:cxnLst/>
            <a:rect l="l" t="t" r="r" b="b"/>
            <a:pathLst>
              <a:path w="2048510" h="1040129">
                <a:moveTo>
                  <a:pt x="2048510" y="1040129"/>
                </a:moveTo>
                <a:lnTo>
                  <a:pt x="1973111" y="1039773"/>
                </a:lnTo>
                <a:lnTo>
                  <a:pt x="1899310" y="1038703"/>
                </a:lnTo>
                <a:lnTo>
                  <a:pt x="1827094" y="1036919"/>
                </a:lnTo>
                <a:lnTo>
                  <a:pt x="1756454" y="1034422"/>
                </a:lnTo>
                <a:lnTo>
                  <a:pt x="1687378" y="1031212"/>
                </a:lnTo>
                <a:lnTo>
                  <a:pt x="1619857" y="1027288"/>
                </a:lnTo>
                <a:lnTo>
                  <a:pt x="1553880" y="1022651"/>
                </a:lnTo>
                <a:lnTo>
                  <a:pt x="1489436" y="1017301"/>
                </a:lnTo>
                <a:lnTo>
                  <a:pt x="1426515" y="1011237"/>
                </a:lnTo>
                <a:lnTo>
                  <a:pt x="1365106" y="1004460"/>
                </a:lnTo>
                <a:lnTo>
                  <a:pt x="1305199" y="996969"/>
                </a:lnTo>
                <a:lnTo>
                  <a:pt x="1246782" y="988765"/>
                </a:lnTo>
                <a:lnTo>
                  <a:pt x="1189846" y="979848"/>
                </a:lnTo>
                <a:lnTo>
                  <a:pt x="1134381" y="970217"/>
                </a:lnTo>
                <a:lnTo>
                  <a:pt x="1080374" y="959873"/>
                </a:lnTo>
                <a:lnTo>
                  <a:pt x="1027816" y="948815"/>
                </a:lnTo>
                <a:lnTo>
                  <a:pt x="976697" y="937044"/>
                </a:lnTo>
                <a:lnTo>
                  <a:pt x="927005" y="924559"/>
                </a:lnTo>
                <a:lnTo>
                  <a:pt x="878731" y="911362"/>
                </a:lnTo>
                <a:lnTo>
                  <a:pt x="831863" y="897450"/>
                </a:lnTo>
                <a:lnTo>
                  <a:pt x="786392" y="882826"/>
                </a:lnTo>
                <a:lnTo>
                  <a:pt x="742306" y="867488"/>
                </a:lnTo>
                <a:lnTo>
                  <a:pt x="699595" y="851437"/>
                </a:lnTo>
                <a:lnTo>
                  <a:pt x="658248" y="834672"/>
                </a:lnTo>
                <a:lnTo>
                  <a:pt x="618255" y="817194"/>
                </a:lnTo>
                <a:lnTo>
                  <a:pt x="579606" y="799002"/>
                </a:lnTo>
                <a:lnTo>
                  <a:pt x="542289" y="780097"/>
                </a:lnTo>
                <a:lnTo>
                  <a:pt x="506295" y="760479"/>
                </a:lnTo>
                <a:lnTo>
                  <a:pt x="471613" y="740147"/>
                </a:lnTo>
                <a:lnTo>
                  <a:pt x="438231" y="719102"/>
                </a:lnTo>
                <a:lnTo>
                  <a:pt x="406141" y="697343"/>
                </a:lnTo>
                <a:lnTo>
                  <a:pt x="375330" y="674871"/>
                </a:lnTo>
                <a:lnTo>
                  <a:pt x="317507" y="627787"/>
                </a:lnTo>
                <a:lnTo>
                  <a:pt x="264677" y="577849"/>
                </a:lnTo>
                <a:lnTo>
                  <a:pt x="216756" y="525058"/>
                </a:lnTo>
                <a:lnTo>
                  <a:pt x="173661" y="469413"/>
                </a:lnTo>
                <a:lnTo>
                  <a:pt x="135306" y="410915"/>
                </a:lnTo>
                <a:lnTo>
                  <a:pt x="101607" y="349563"/>
                </a:lnTo>
                <a:lnTo>
                  <a:pt x="72480" y="285358"/>
                </a:lnTo>
                <a:lnTo>
                  <a:pt x="47840" y="218298"/>
                </a:lnTo>
                <a:lnTo>
                  <a:pt x="27603" y="148386"/>
                </a:lnTo>
                <a:lnTo>
                  <a:pt x="11684" y="75619"/>
                </a:lnTo>
                <a:lnTo>
                  <a:pt x="5318" y="3816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7150" y="2057400"/>
            <a:ext cx="107950" cy="165100"/>
          </a:xfrm>
          <a:custGeom>
            <a:avLst/>
            <a:gdLst/>
            <a:ahLst/>
            <a:cxnLst/>
            <a:rect l="l" t="t" r="r" b="b"/>
            <a:pathLst>
              <a:path w="107950" h="165100">
                <a:moveTo>
                  <a:pt x="44450" y="0"/>
                </a:moveTo>
                <a:lnTo>
                  <a:pt x="0" y="165100"/>
                </a:lnTo>
                <a:lnTo>
                  <a:pt x="107950" y="15875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4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30" y="321310"/>
                </a:lnTo>
                <a:lnTo>
                  <a:pt x="176530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30" y="685800"/>
                </a:moveTo>
                <a:lnTo>
                  <a:pt x="176530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3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1148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342900" y="0"/>
                </a:moveTo>
                <a:lnTo>
                  <a:pt x="0" y="322580"/>
                </a:lnTo>
                <a:lnTo>
                  <a:pt x="176529" y="322580"/>
                </a:lnTo>
                <a:lnTo>
                  <a:pt x="176529" y="687070"/>
                </a:lnTo>
                <a:lnTo>
                  <a:pt x="508000" y="687070"/>
                </a:lnTo>
                <a:lnTo>
                  <a:pt x="508000" y="322580"/>
                </a:lnTo>
                <a:lnTo>
                  <a:pt x="685800" y="32258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4800" y="5485129"/>
            <a:ext cx="685800" cy="687070"/>
          </a:xfrm>
          <a:custGeom>
            <a:avLst/>
            <a:gdLst/>
            <a:ahLst/>
            <a:cxnLst/>
            <a:rect l="l" t="t" r="r" b="b"/>
            <a:pathLst>
              <a:path w="685800" h="687070">
                <a:moveTo>
                  <a:pt x="176529" y="687070"/>
                </a:moveTo>
                <a:lnTo>
                  <a:pt x="176529" y="322580"/>
                </a:lnTo>
                <a:lnTo>
                  <a:pt x="0" y="322580"/>
                </a:lnTo>
                <a:lnTo>
                  <a:pt x="342900" y="0"/>
                </a:lnTo>
                <a:lnTo>
                  <a:pt x="685800" y="322580"/>
                </a:lnTo>
                <a:lnTo>
                  <a:pt x="508000" y="322580"/>
                </a:lnTo>
                <a:lnTo>
                  <a:pt x="508000" y="687070"/>
                </a:lnTo>
                <a:lnTo>
                  <a:pt x="176529" y="687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8006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864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5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4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6172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2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4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317646" y="2746"/>
                </a:lnTo>
                <a:lnTo>
                  <a:pt x="272856" y="10788"/>
                </a:lnTo>
                <a:lnTo>
                  <a:pt x="230415" y="23832"/>
                </a:lnTo>
                <a:lnTo>
                  <a:pt x="190616" y="41583"/>
                </a:lnTo>
                <a:lnTo>
                  <a:pt x="153754" y="63745"/>
                </a:lnTo>
                <a:lnTo>
                  <a:pt x="120126" y="90024"/>
                </a:lnTo>
                <a:lnTo>
                  <a:pt x="90024" y="120126"/>
                </a:lnTo>
                <a:lnTo>
                  <a:pt x="63745" y="153754"/>
                </a:lnTo>
                <a:lnTo>
                  <a:pt x="41583" y="190616"/>
                </a:lnTo>
                <a:lnTo>
                  <a:pt x="23832" y="230415"/>
                </a:lnTo>
                <a:lnTo>
                  <a:pt x="10788" y="272856"/>
                </a:lnTo>
                <a:lnTo>
                  <a:pt x="2746" y="317646"/>
                </a:lnTo>
                <a:lnTo>
                  <a:pt x="0" y="364489"/>
                </a:lnTo>
                <a:lnTo>
                  <a:pt x="2746" y="411354"/>
                </a:lnTo>
                <a:lnTo>
                  <a:pt x="10788" y="456204"/>
                </a:lnTo>
                <a:lnTo>
                  <a:pt x="23832" y="498736"/>
                </a:lnTo>
                <a:lnTo>
                  <a:pt x="41583" y="538650"/>
                </a:lnTo>
                <a:lnTo>
                  <a:pt x="63745" y="575644"/>
                </a:lnTo>
                <a:lnTo>
                  <a:pt x="90024" y="609415"/>
                </a:lnTo>
                <a:lnTo>
                  <a:pt x="120126" y="639663"/>
                </a:lnTo>
                <a:lnTo>
                  <a:pt x="153754" y="666085"/>
                </a:lnTo>
                <a:lnTo>
                  <a:pt x="190616" y="688379"/>
                </a:lnTo>
                <a:lnTo>
                  <a:pt x="230415" y="706245"/>
                </a:lnTo>
                <a:lnTo>
                  <a:pt x="272856" y="719380"/>
                </a:lnTo>
                <a:lnTo>
                  <a:pt x="317646" y="727482"/>
                </a:lnTo>
                <a:lnTo>
                  <a:pt x="364489" y="730250"/>
                </a:lnTo>
                <a:lnTo>
                  <a:pt x="411604" y="727482"/>
                </a:lnTo>
                <a:lnTo>
                  <a:pt x="456623" y="719380"/>
                </a:lnTo>
                <a:lnTo>
                  <a:pt x="499256" y="706245"/>
                </a:lnTo>
                <a:lnTo>
                  <a:pt x="539212" y="688379"/>
                </a:lnTo>
                <a:lnTo>
                  <a:pt x="576199" y="666085"/>
                </a:lnTo>
                <a:lnTo>
                  <a:pt x="609925" y="639663"/>
                </a:lnTo>
                <a:lnTo>
                  <a:pt x="640100" y="609415"/>
                </a:lnTo>
                <a:lnTo>
                  <a:pt x="666432" y="575644"/>
                </a:lnTo>
                <a:lnTo>
                  <a:pt x="688629" y="538650"/>
                </a:lnTo>
                <a:lnTo>
                  <a:pt x="706401" y="498736"/>
                </a:lnTo>
                <a:lnTo>
                  <a:pt x="719456" y="456204"/>
                </a:lnTo>
                <a:lnTo>
                  <a:pt x="727503" y="411354"/>
                </a:lnTo>
                <a:lnTo>
                  <a:pt x="730250" y="364489"/>
                </a:lnTo>
                <a:lnTo>
                  <a:pt x="727503" y="317646"/>
                </a:lnTo>
                <a:lnTo>
                  <a:pt x="719456" y="272856"/>
                </a:lnTo>
                <a:lnTo>
                  <a:pt x="706401" y="230415"/>
                </a:lnTo>
                <a:lnTo>
                  <a:pt x="688629" y="190616"/>
                </a:lnTo>
                <a:lnTo>
                  <a:pt x="666432" y="153754"/>
                </a:lnTo>
                <a:lnTo>
                  <a:pt x="640100" y="120126"/>
                </a:lnTo>
                <a:lnTo>
                  <a:pt x="609925" y="90024"/>
                </a:lnTo>
                <a:lnTo>
                  <a:pt x="576199" y="63745"/>
                </a:lnTo>
                <a:lnTo>
                  <a:pt x="539212" y="41583"/>
                </a:lnTo>
                <a:lnTo>
                  <a:pt x="499256" y="23832"/>
                </a:lnTo>
                <a:lnTo>
                  <a:pt x="456623" y="10788"/>
                </a:lnTo>
                <a:lnTo>
                  <a:pt x="411604" y="2746"/>
                </a:lnTo>
                <a:lnTo>
                  <a:pt x="36448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6172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0" y="321310"/>
                </a:lnTo>
                <a:lnTo>
                  <a:pt x="176529" y="321310"/>
                </a:lnTo>
                <a:lnTo>
                  <a:pt x="176529" y="685800"/>
                </a:lnTo>
                <a:lnTo>
                  <a:pt x="508000" y="685800"/>
                </a:lnTo>
                <a:lnTo>
                  <a:pt x="508000" y="321310"/>
                </a:lnTo>
                <a:lnTo>
                  <a:pt x="685800" y="321310"/>
                </a:lnTo>
                <a:lnTo>
                  <a:pt x="342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2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6529" y="685800"/>
                </a:moveTo>
                <a:lnTo>
                  <a:pt x="176529" y="321310"/>
                </a:lnTo>
                <a:lnTo>
                  <a:pt x="0" y="321310"/>
                </a:lnTo>
                <a:lnTo>
                  <a:pt x="342900" y="0"/>
                </a:lnTo>
                <a:lnTo>
                  <a:pt x="685800" y="321310"/>
                </a:lnTo>
                <a:lnTo>
                  <a:pt x="508000" y="321310"/>
                </a:lnTo>
                <a:lnTo>
                  <a:pt x="508000" y="685800"/>
                </a:lnTo>
                <a:lnTo>
                  <a:pt x="176529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4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4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5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09370" y="2288"/>
                </a:lnTo>
                <a:lnTo>
                  <a:pt x="363170" y="9018"/>
                </a:lnTo>
                <a:lnTo>
                  <a:pt x="318801" y="19991"/>
                </a:lnTo>
                <a:lnTo>
                  <a:pt x="276463" y="35004"/>
                </a:lnTo>
                <a:lnTo>
                  <a:pt x="236357" y="53857"/>
                </a:lnTo>
                <a:lnTo>
                  <a:pt x="198685" y="76348"/>
                </a:lnTo>
                <a:lnTo>
                  <a:pt x="163647" y="102278"/>
                </a:lnTo>
                <a:lnTo>
                  <a:pt x="131444" y="131445"/>
                </a:lnTo>
                <a:lnTo>
                  <a:pt x="102278" y="163647"/>
                </a:lnTo>
                <a:lnTo>
                  <a:pt x="76348" y="198685"/>
                </a:lnTo>
                <a:lnTo>
                  <a:pt x="53857" y="236357"/>
                </a:lnTo>
                <a:lnTo>
                  <a:pt x="35004" y="276463"/>
                </a:lnTo>
                <a:lnTo>
                  <a:pt x="19991" y="318801"/>
                </a:lnTo>
                <a:lnTo>
                  <a:pt x="9018" y="363170"/>
                </a:lnTo>
                <a:lnTo>
                  <a:pt x="2288" y="409370"/>
                </a:lnTo>
                <a:lnTo>
                  <a:pt x="0" y="457200"/>
                </a:lnTo>
                <a:lnTo>
                  <a:pt x="2288" y="505029"/>
                </a:lnTo>
                <a:lnTo>
                  <a:pt x="9018" y="551229"/>
                </a:lnTo>
                <a:lnTo>
                  <a:pt x="19991" y="595598"/>
                </a:lnTo>
                <a:lnTo>
                  <a:pt x="35004" y="637936"/>
                </a:lnTo>
                <a:lnTo>
                  <a:pt x="53857" y="678042"/>
                </a:lnTo>
                <a:lnTo>
                  <a:pt x="76348" y="715714"/>
                </a:lnTo>
                <a:lnTo>
                  <a:pt x="102278" y="750752"/>
                </a:lnTo>
                <a:lnTo>
                  <a:pt x="131445" y="782954"/>
                </a:lnTo>
                <a:lnTo>
                  <a:pt x="163647" y="812121"/>
                </a:lnTo>
                <a:lnTo>
                  <a:pt x="198685" y="838051"/>
                </a:lnTo>
                <a:lnTo>
                  <a:pt x="236357" y="860542"/>
                </a:lnTo>
                <a:lnTo>
                  <a:pt x="276463" y="879395"/>
                </a:lnTo>
                <a:lnTo>
                  <a:pt x="318801" y="894408"/>
                </a:lnTo>
                <a:lnTo>
                  <a:pt x="363170" y="905381"/>
                </a:lnTo>
                <a:lnTo>
                  <a:pt x="409370" y="912111"/>
                </a:lnTo>
                <a:lnTo>
                  <a:pt x="457200" y="914400"/>
                </a:lnTo>
                <a:lnTo>
                  <a:pt x="505029" y="912111"/>
                </a:lnTo>
                <a:lnTo>
                  <a:pt x="551229" y="905381"/>
                </a:lnTo>
                <a:lnTo>
                  <a:pt x="595598" y="894408"/>
                </a:lnTo>
                <a:lnTo>
                  <a:pt x="637936" y="879395"/>
                </a:lnTo>
                <a:lnTo>
                  <a:pt x="678042" y="860542"/>
                </a:lnTo>
                <a:lnTo>
                  <a:pt x="715714" y="838051"/>
                </a:lnTo>
                <a:lnTo>
                  <a:pt x="750752" y="812121"/>
                </a:lnTo>
                <a:lnTo>
                  <a:pt x="782955" y="782954"/>
                </a:lnTo>
                <a:lnTo>
                  <a:pt x="812121" y="750752"/>
                </a:lnTo>
                <a:lnTo>
                  <a:pt x="838051" y="715714"/>
                </a:lnTo>
                <a:lnTo>
                  <a:pt x="860542" y="678042"/>
                </a:lnTo>
                <a:lnTo>
                  <a:pt x="879395" y="637936"/>
                </a:lnTo>
                <a:lnTo>
                  <a:pt x="894408" y="595598"/>
                </a:lnTo>
                <a:lnTo>
                  <a:pt x="905381" y="551229"/>
                </a:lnTo>
                <a:lnTo>
                  <a:pt x="912111" y="505029"/>
                </a:lnTo>
                <a:lnTo>
                  <a:pt x="914400" y="457200"/>
                </a:lnTo>
                <a:lnTo>
                  <a:pt x="912111" y="409370"/>
                </a:lnTo>
                <a:lnTo>
                  <a:pt x="905381" y="363170"/>
                </a:lnTo>
                <a:lnTo>
                  <a:pt x="894408" y="318801"/>
                </a:lnTo>
                <a:lnTo>
                  <a:pt x="879395" y="276463"/>
                </a:lnTo>
                <a:lnTo>
                  <a:pt x="860542" y="236357"/>
                </a:lnTo>
                <a:lnTo>
                  <a:pt x="838051" y="198685"/>
                </a:lnTo>
                <a:lnTo>
                  <a:pt x="812121" y="163647"/>
                </a:lnTo>
                <a:lnTo>
                  <a:pt x="782954" y="131445"/>
                </a:lnTo>
                <a:lnTo>
                  <a:pt x="750752" y="102278"/>
                </a:lnTo>
                <a:lnTo>
                  <a:pt x="715714" y="76348"/>
                </a:lnTo>
                <a:lnTo>
                  <a:pt x="678042" y="53857"/>
                </a:lnTo>
                <a:lnTo>
                  <a:pt x="637936" y="35004"/>
                </a:lnTo>
                <a:lnTo>
                  <a:pt x="595598" y="19991"/>
                </a:lnTo>
                <a:lnTo>
                  <a:pt x="551229" y="9018"/>
                </a:lnTo>
                <a:lnTo>
                  <a:pt x="505029" y="2288"/>
                </a:lnTo>
                <a:lnTo>
                  <a:pt x="4572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260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505029" y="2288"/>
                </a:lnTo>
                <a:lnTo>
                  <a:pt x="551229" y="9018"/>
                </a:lnTo>
                <a:lnTo>
                  <a:pt x="595598" y="19991"/>
                </a:lnTo>
                <a:lnTo>
                  <a:pt x="637936" y="35004"/>
                </a:lnTo>
                <a:lnTo>
                  <a:pt x="678042" y="53857"/>
                </a:lnTo>
                <a:lnTo>
                  <a:pt x="715714" y="76348"/>
                </a:lnTo>
                <a:lnTo>
                  <a:pt x="750752" y="102278"/>
                </a:lnTo>
                <a:lnTo>
                  <a:pt x="782954" y="131445"/>
                </a:lnTo>
                <a:lnTo>
                  <a:pt x="812121" y="163647"/>
                </a:lnTo>
                <a:lnTo>
                  <a:pt x="838051" y="198685"/>
                </a:lnTo>
                <a:lnTo>
                  <a:pt x="860542" y="236357"/>
                </a:lnTo>
                <a:lnTo>
                  <a:pt x="879395" y="276463"/>
                </a:lnTo>
                <a:lnTo>
                  <a:pt x="894408" y="318801"/>
                </a:lnTo>
                <a:lnTo>
                  <a:pt x="905381" y="363170"/>
                </a:lnTo>
                <a:lnTo>
                  <a:pt x="912111" y="409370"/>
                </a:lnTo>
                <a:lnTo>
                  <a:pt x="914400" y="457200"/>
                </a:lnTo>
                <a:lnTo>
                  <a:pt x="912111" y="505029"/>
                </a:lnTo>
                <a:lnTo>
                  <a:pt x="905381" y="551229"/>
                </a:lnTo>
                <a:lnTo>
                  <a:pt x="894408" y="595598"/>
                </a:lnTo>
                <a:lnTo>
                  <a:pt x="879395" y="637936"/>
                </a:lnTo>
                <a:lnTo>
                  <a:pt x="860542" y="678042"/>
                </a:lnTo>
                <a:lnTo>
                  <a:pt x="838051" y="715714"/>
                </a:lnTo>
                <a:lnTo>
                  <a:pt x="812121" y="750752"/>
                </a:lnTo>
                <a:lnTo>
                  <a:pt x="782955" y="782954"/>
                </a:lnTo>
                <a:lnTo>
                  <a:pt x="750752" y="812121"/>
                </a:lnTo>
                <a:lnTo>
                  <a:pt x="715714" y="838051"/>
                </a:lnTo>
                <a:lnTo>
                  <a:pt x="678042" y="860542"/>
                </a:lnTo>
                <a:lnTo>
                  <a:pt x="637936" y="879395"/>
                </a:lnTo>
                <a:lnTo>
                  <a:pt x="595598" y="894408"/>
                </a:lnTo>
                <a:lnTo>
                  <a:pt x="551229" y="905381"/>
                </a:lnTo>
                <a:lnTo>
                  <a:pt x="505029" y="912111"/>
                </a:lnTo>
                <a:lnTo>
                  <a:pt x="457200" y="914400"/>
                </a:lnTo>
                <a:lnTo>
                  <a:pt x="409370" y="912111"/>
                </a:lnTo>
                <a:lnTo>
                  <a:pt x="363170" y="905381"/>
                </a:lnTo>
                <a:lnTo>
                  <a:pt x="318801" y="894408"/>
                </a:lnTo>
                <a:lnTo>
                  <a:pt x="276463" y="879395"/>
                </a:lnTo>
                <a:lnTo>
                  <a:pt x="236357" y="860542"/>
                </a:lnTo>
                <a:lnTo>
                  <a:pt x="198685" y="838051"/>
                </a:lnTo>
                <a:lnTo>
                  <a:pt x="163647" y="812121"/>
                </a:lnTo>
                <a:lnTo>
                  <a:pt x="131445" y="782954"/>
                </a:lnTo>
                <a:lnTo>
                  <a:pt x="102278" y="750752"/>
                </a:lnTo>
                <a:lnTo>
                  <a:pt x="76348" y="715714"/>
                </a:lnTo>
                <a:lnTo>
                  <a:pt x="53857" y="678042"/>
                </a:lnTo>
                <a:lnTo>
                  <a:pt x="35004" y="637936"/>
                </a:lnTo>
                <a:lnTo>
                  <a:pt x="19991" y="595598"/>
                </a:lnTo>
                <a:lnTo>
                  <a:pt x="9018" y="551229"/>
                </a:lnTo>
                <a:lnTo>
                  <a:pt x="2288" y="505029"/>
                </a:lnTo>
                <a:lnTo>
                  <a:pt x="0" y="457200"/>
                </a:lnTo>
                <a:lnTo>
                  <a:pt x="2288" y="409370"/>
                </a:lnTo>
                <a:lnTo>
                  <a:pt x="9018" y="363170"/>
                </a:lnTo>
                <a:lnTo>
                  <a:pt x="19991" y="318801"/>
                </a:lnTo>
                <a:lnTo>
                  <a:pt x="35004" y="276463"/>
                </a:lnTo>
                <a:lnTo>
                  <a:pt x="53857" y="236357"/>
                </a:lnTo>
                <a:lnTo>
                  <a:pt x="76348" y="198685"/>
                </a:lnTo>
                <a:lnTo>
                  <a:pt x="102278" y="163647"/>
                </a:lnTo>
                <a:lnTo>
                  <a:pt x="131444" y="131445"/>
                </a:lnTo>
                <a:lnTo>
                  <a:pt x="163647" y="102278"/>
                </a:lnTo>
                <a:lnTo>
                  <a:pt x="198685" y="76348"/>
                </a:lnTo>
                <a:lnTo>
                  <a:pt x="236357" y="53857"/>
                </a:lnTo>
                <a:lnTo>
                  <a:pt x="276463" y="35004"/>
                </a:lnTo>
                <a:lnTo>
                  <a:pt x="318801" y="19991"/>
                </a:lnTo>
                <a:lnTo>
                  <a:pt x="363170" y="9018"/>
                </a:lnTo>
                <a:lnTo>
                  <a:pt x="409370" y="2288"/>
                </a:lnTo>
                <a:lnTo>
                  <a:pt x="457200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52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3440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59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4900" y="2598420"/>
            <a:ext cx="2992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069464" algn="l"/>
                <a:tab pos="2541905" algn="l"/>
                <a:tab pos="2978785" algn="l"/>
              </a:tabLst>
            </a:pPr>
            <a:r>
              <a:rPr sz="26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"</a:t>
            </a:r>
            <a:r>
              <a:rPr sz="2600" b="1" dirty="0">
                <a:solidFill>
                  <a:srgbClr val="3B3B3B"/>
                </a:solidFill>
                <a:latin typeface="Courier New"/>
                <a:cs typeface="Courier New"/>
              </a:rPr>
              <a:t>	</a:t>
            </a:r>
            <a:r>
              <a:rPr sz="2600" b="1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	"	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2901950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950" y="2259530"/>
            <a:ext cx="591820" cy="400050"/>
          </a:xfrm>
          <a:custGeom>
            <a:avLst/>
            <a:gdLst/>
            <a:ahLst/>
            <a:cxnLst/>
            <a:rect l="l" t="t" r="r" b="b"/>
            <a:pathLst>
              <a:path w="591820" h="400050">
                <a:moveTo>
                  <a:pt x="0" y="399849"/>
                </a:moveTo>
                <a:lnTo>
                  <a:pt x="2210" y="340278"/>
                </a:lnTo>
                <a:lnTo>
                  <a:pt x="8637" y="285948"/>
                </a:lnTo>
                <a:lnTo>
                  <a:pt x="18970" y="236741"/>
                </a:lnTo>
                <a:lnTo>
                  <a:pt x="32902" y="192539"/>
                </a:lnTo>
                <a:lnTo>
                  <a:pt x="50123" y="153225"/>
                </a:lnTo>
                <a:lnTo>
                  <a:pt x="70326" y="118683"/>
                </a:lnTo>
                <a:lnTo>
                  <a:pt x="118439" y="63440"/>
                </a:lnTo>
                <a:lnTo>
                  <a:pt x="174771" y="25871"/>
                </a:lnTo>
                <a:lnTo>
                  <a:pt x="236854" y="5038"/>
                </a:lnTo>
                <a:lnTo>
                  <a:pt x="302218" y="0"/>
                </a:lnTo>
                <a:lnTo>
                  <a:pt x="335359" y="3110"/>
                </a:lnTo>
                <a:lnTo>
                  <a:pt x="401014" y="20004"/>
                </a:lnTo>
                <a:lnTo>
                  <a:pt x="463776" y="50346"/>
                </a:lnTo>
                <a:lnTo>
                  <a:pt x="521176" y="93196"/>
                </a:lnTo>
                <a:lnTo>
                  <a:pt x="570744" y="147615"/>
                </a:lnTo>
                <a:lnTo>
                  <a:pt x="591820" y="178869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900" y="2693670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149985" algn="l"/>
              </a:tabLst>
            </a:pP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solidFill>
                  <a:srgbClr val="3B3B3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9409" y="2402839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57479" y="0"/>
                </a:moveTo>
                <a:lnTo>
                  <a:pt x="0" y="41910"/>
                </a:lnTo>
                <a:lnTo>
                  <a:pt x="142239" y="256539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15459" y="165354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A,B,C,</a:t>
            </a:r>
            <a:r>
              <a:rPr sz="2600" b="1" spc="-5" dirty="0">
                <a:solidFill>
                  <a:srgbClr val="3B3B3B"/>
                </a:solidFill>
                <a:latin typeface="Arial"/>
                <a:cs typeface="Arial"/>
              </a:rPr>
              <a:t>...</a:t>
            </a:r>
            <a:r>
              <a:rPr sz="2600" b="1" spc="-5" dirty="0">
                <a:solidFill>
                  <a:srgbClr val="3B3B3B"/>
                </a:solidFill>
                <a:latin typeface="Courier New"/>
                <a:cs typeface="Courier New"/>
              </a:rPr>
              <a:t>,Z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317646" y="2746"/>
                </a:lnTo>
                <a:lnTo>
                  <a:pt x="272856" y="10788"/>
                </a:lnTo>
                <a:lnTo>
                  <a:pt x="230415" y="23832"/>
                </a:lnTo>
                <a:lnTo>
                  <a:pt x="190616" y="41583"/>
                </a:lnTo>
                <a:lnTo>
                  <a:pt x="153754" y="63745"/>
                </a:lnTo>
                <a:lnTo>
                  <a:pt x="120126" y="90024"/>
                </a:lnTo>
                <a:lnTo>
                  <a:pt x="90024" y="120126"/>
                </a:lnTo>
                <a:lnTo>
                  <a:pt x="63745" y="153754"/>
                </a:lnTo>
                <a:lnTo>
                  <a:pt x="41583" y="190616"/>
                </a:lnTo>
                <a:lnTo>
                  <a:pt x="23832" y="230415"/>
                </a:lnTo>
                <a:lnTo>
                  <a:pt x="10788" y="272856"/>
                </a:lnTo>
                <a:lnTo>
                  <a:pt x="2746" y="317646"/>
                </a:lnTo>
                <a:lnTo>
                  <a:pt x="0" y="364489"/>
                </a:lnTo>
                <a:lnTo>
                  <a:pt x="2746" y="411354"/>
                </a:lnTo>
                <a:lnTo>
                  <a:pt x="10788" y="456204"/>
                </a:lnTo>
                <a:lnTo>
                  <a:pt x="23832" y="498736"/>
                </a:lnTo>
                <a:lnTo>
                  <a:pt x="41583" y="538650"/>
                </a:lnTo>
                <a:lnTo>
                  <a:pt x="63745" y="575644"/>
                </a:lnTo>
                <a:lnTo>
                  <a:pt x="90024" y="609415"/>
                </a:lnTo>
                <a:lnTo>
                  <a:pt x="120126" y="639663"/>
                </a:lnTo>
                <a:lnTo>
                  <a:pt x="153754" y="666085"/>
                </a:lnTo>
                <a:lnTo>
                  <a:pt x="190616" y="688379"/>
                </a:lnTo>
                <a:lnTo>
                  <a:pt x="230415" y="706245"/>
                </a:lnTo>
                <a:lnTo>
                  <a:pt x="272856" y="719380"/>
                </a:lnTo>
                <a:lnTo>
                  <a:pt x="317646" y="727482"/>
                </a:lnTo>
                <a:lnTo>
                  <a:pt x="364489" y="730250"/>
                </a:lnTo>
                <a:lnTo>
                  <a:pt x="411604" y="727482"/>
                </a:lnTo>
                <a:lnTo>
                  <a:pt x="456623" y="719380"/>
                </a:lnTo>
                <a:lnTo>
                  <a:pt x="499256" y="706245"/>
                </a:lnTo>
                <a:lnTo>
                  <a:pt x="539212" y="688379"/>
                </a:lnTo>
                <a:lnTo>
                  <a:pt x="576199" y="666085"/>
                </a:lnTo>
                <a:lnTo>
                  <a:pt x="609925" y="639663"/>
                </a:lnTo>
                <a:lnTo>
                  <a:pt x="640100" y="609415"/>
                </a:lnTo>
                <a:lnTo>
                  <a:pt x="666432" y="575644"/>
                </a:lnTo>
                <a:lnTo>
                  <a:pt x="688629" y="538650"/>
                </a:lnTo>
                <a:lnTo>
                  <a:pt x="706401" y="498736"/>
                </a:lnTo>
                <a:lnTo>
                  <a:pt x="719456" y="456204"/>
                </a:lnTo>
                <a:lnTo>
                  <a:pt x="727503" y="411354"/>
                </a:lnTo>
                <a:lnTo>
                  <a:pt x="730250" y="364489"/>
                </a:lnTo>
                <a:lnTo>
                  <a:pt x="727503" y="317646"/>
                </a:lnTo>
                <a:lnTo>
                  <a:pt x="719456" y="272856"/>
                </a:lnTo>
                <a:lnTo>
                  <a:pt x="706401" y="230415"/>
                </a:lnTo>
                <a:lnTo>
                  <a:pt x="688629" y="190616"/>
                </a:lnTo>
                <a:lnTo>
                  <a:pt x="666432" y="153754"/>
                </a:lnTo>
                <a:lnTo>
                  <a:pt x="640100" y="120126"/>
                </a:lnTo>
                <a:lnTo>
                  <a:pt x="609925" y="90024"/>
                </a:lnTo>
                <a:lnTo>
                  <a:pt x="576199" y="63745"/>
                </a:lnTo>
                <a:lnTo>
                  <a:pt x="539212" y="41583"/>
                </a:lnTo>
                <a:lnTo>
                  <a:pt x="499256" y="23832"/>
                </a:lnTo>
                <a:lnTo>
                  <a:pt x="456623" y="10788"/>
                </a:lnTo>
                <a:lnTo>
                  <a:pt x="411604" y="2746"/>
                </a:lnTo>
                <a:lnTo>
                  <a:pt x="364489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0" y="2617470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730250" h="730250">
                <a:moveTo>
                  <a:pt x="364489" y="0"/>
                </a:moveTo>
                <a:lnTo>
                  <a:pt x="411604" y="2746"/>
                </a:lnTo>
                <a:lnTo>
                  <a:pt x="456623" y="10788"/>
                </a:lnTo>
                <a:lnTo>
                  <a:pt x="499256" y="23832"/>
                </a:lnTo>
                <a:lnTo>
                  <a:pt x="539212" y="41583"/>
                </a:lnTo>
                <a:lnTo>
                  <a:pt x="576199" y="63745"/>
                </a:lnTo>
                <a:lnTo>
                  <a:pt x="609925" y="90024"/>
                </a:lnTo>
                <a:lnTo>
                  <a:pt x="640100" y="120126"/>
                </a:lnTo>
                <a:lnTo>
                  <a:pt x="666432" y="153754"/>
                </a:lnTo>
                <a:lnTo>
                  <a:pt x="688629" y="190616"/>
                </a:lnTo>
                <a:lnTo>
                  <a:pt x="706401" y="230415"/>
                </a:lnTo>
                <a:lnTo>
                  <a:pt x="719456" y="272856"/>
                </a:lnTo>
                <a:lnTo>
                  <a:pt x="727503" y="317646"/>
                </a:lnTo>
                <a:lnTo>
                  <a:pt x="730250" y="364489"/>
                </a:lnTo>
                <a:lnTo>
                  <a:pt x="727503" y="411354"/>
                </a:lnTo>
                <a:lnTo>
                  <a:pt x="719456" y="456204"/>
                </a:lnTo>
                <a:lnTo>
                  <a:pt x="706401" y="498736"/>
                </a:lnTo>
                <a:lnTo>
                  <a:pt x="688629" y="538650"/>
                </a:lnTo>
                <a:lnTo>
                  <a:pt x="666432" y="575644"/>
                </a:lnTo>
                <a:lnTo>
                  <a:pt x="640100" y="609415"/>
                </a:lnTo>
                <a:lnTo>
                  <a:pt x="609925" y="639663"/>
                </a:lnTo>
                <a:lnTo>
                  <a:pt x="576199" y="666085"/>
                </a:lnTo>
                <a:lnTo>
                  <a:pt x="539212" y="688379"/>
                </a:lnTo>
                <a:lnTo>
                  <a:pt x="499256" y="706245"/>
                </a:lnTo>
                <a:lnTo>
                  <a:pt x="456623" y="719380"/>
                </a:lnTo>
                <a:lnTo>
                  <a:pt x="411604" y="727482"/>
                </a:lnTo>
                <a:lnTo>
                  <a:pt x="364489" y="730250"/>
                </a:lnTo>
                <a:lnTo>
                  <a:pt x="317646" y="727482"/>
                </a:lnTo>
                <a:lnTo>
                  <a:pt x="272856" y="719380"/>
                </a:lnTo>
                <a:lnTo>
                  <a:pt x="230415" y="706245"/>
                </a:lnTo>
                <a:lnTo>
                  <a:pt x="190616" y="688379"/>
                </a:lnTo>
                <a:lnTo>
                  <a:pt x="153754" y="666085"/>
                </a:lnTo>
                <a:lnTo>
                  <a:pt x="120126" y="639663"/>
                </a:lnTo>
                <a:lnTo>
                  <a:pt x="90024" y="609415"/>
                </a:lnTo>
                <a:lnTo>
                  <a:pt x="63745" y="575644"/>
                </a:lnTo>
                <a:lnTo>
                  <a:pt x="41583" y="538650"/>
                </a:lnTo>
                <a:lnTo>
                  <a:pt x="23832" y="498736"/>
                </a:lnTo>
                <a:lnTo>
                  <a:pt x="10788" y="456204"/>
                </a:lnTo>
                <a:lnTo>
                  <a:pt x="2746" y="411354"/>
                </a:lnTo>
                <a:lnTo>
                  <a:pt x="0" y="364489"/>
                </a:lnTo>
                <a:lnTo>
                  <a:pt x="2746" y="317646"/>
                </a:lnTo>
                <a:lnTo>
                  <a:pt x="10788" y="272856"/>
                </a:lnTo>
                <a:lnTo>
                  <a:pt x="23832" y="230415"/>
                </a:lnTo>
                <a:lnTo>
                  <a:pt x="41583" y="190616"/>
                </a:lnTo>
                <a:lnTo>
                  <a:pt x="63745" y="153754"/>
                </a:lnTo>
                <a:lnTo>
                  <a:pt x="90024" y="120126"/>
                </a:lnTo>
                <a:lnTo>
                  <a:pt x="120126" y="90024"/>
                </a:lnTo>
                <a:lnTo>
                  <a:pt x="153754" y="63745"/>
                </a:lnTo>
                <a:lnTo>
                  <a:pt x="190616" y="41583"/>
                </a:lnTo>
                <a:lnTo>
                  <a:pt x="230415" y="23832"/>
                </a:lnTo>
                <a:lnTo>
                  <a:pt x="272856" y="10788"/>
                </a:lnTo>
                <a:lnTo>
                  <a:pt x="317646" y="2746"/>
                </a:lnTo>
                <a:lnTo>
                  <a:pt x="364489" y="0"/>
                </a:lnTo>
                <a:close/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261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3279" y="554990"/>
            <a:ext cx="5847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34" dirty="0"/>
              <a:t>A </a:t>
            </a:r>
            <a:r>
              <a:rPr sz="4400" spc="420" dirty="0"/>
              <a:t>Simple</a:t>
            </a:r>
            <a:r>
              <a:rPr sz="4400" spc="365" dirty="0"/>
              <a:t> </a:t>
            </a:r>
            <a:r>
              <a:rPr sz="4400" spc="370" dirty="0"/>
              <a:t>Automaton</a:t>
            </a:r>
            <a:endParaRPr sz="44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43200" y="4799965"/>
          <a:ext cx="4114800" cy="68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86435"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4755"/>
                        </a:lnSpc>
                      </a:pPr>
                      <a:r>
                        <a:rPr sz="440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4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8336</Words>
  <Application>Microsoft Office PowerPoint</Application>
  <PresentationFormat>Custom</PresentationFormat>
  <Paragraphs>4422</Paragraphs>
  <Slides>289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289</vt:i4>
      </vt:variant>
    </vt:vector>
  </HeadingPairs>
  <TitlesOfParts>
    <vt:vector size="299" baseType="lpstr">
      <vt:lpstr>Arial</vt:lpstr>
      <vt:lpstr>Calibri</vt:lpstr>
      <vt:lpstr>Cambria</vt:lpstr>
      <vt:lpstr>Courier New</vt:lpstr>
      <vt:lpstr>Georgia</vt:lpstr>
      <vt:lpstr>Lucida Console</vt:lpstr>
      <vt:lpstr>Lucida Sans Typewriter</vt:lpstr>
      <vt:lpstr>Times New Roman</vt:lpstr>
      <vt:lpstr>Trebuchet MS</vt:lpstr>
      <vt:lpstr>Office Theme</vt:lpstr>
      <vt:lpstr>Lexical Analysis</vt:lpstr>
      <vt:lpstr>Where We Are</vt:lpstr>
      <vt:lpstr>while (ip &lt; z)</vt:lpstr>
      <vt:lpstr>While</vt:lpstr>
      <vt:lpstr>do[for] = new 0;</vt:lpstr>
      <vt:lpstr>PowerPoint Presentation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Scanning a Source File</vt:lpstr>
      <vt:lpstr>Goals of Lexical Analysis</vt:lpstr>
      <vt:lpstr>Choosing Tokens</vt:lpstr>
      <vt:lpstr>What Tokens are Useful Here?</vt:lpstr>
      <vt:lpstr>What Tokens are Useful Here?</vt:lpstr>
      <vt:lpstr>What Tokens are Useful Here?</vt:lpstr>
      <vt:lpstr>Choosing Good Tokens</vt:lpstr>
      <vt:lpstr>Scanning is Hard</vt:lpstr>
      <vt:lpstr>Scanning is Hard</vt:lpstr>
      <vt:lpstr>Scanning is Hard</vt:lpstr>
      <vt:lpstr>Scanning is Hard</vt:lpstr>
      <vt:lpstr>Scanning is Hard</vt:lpstr>
      <vt:lpstr>Scanning is Hard</vt:lpstr>
      <vt:lpstr>Scanning is Hard</vt:lpstr>
      <vt:lpstr>Scanning is Hard</vt:lpstr>
      <vt:lpstr>Scanning is Hard</vt:lpstr>
      <vt:lpstr>Scanning is Hard</vt:lpstr>
      <vt:lpstr>Scanning is Hard</vt:lpstr>
      <vt:lpstr>Challenges in Scanning</vt:lpstr>
      <vt:lpstr>Associating Lexemes with Tokens</vt:lpstr>
      <vt:lpstr>Lexemes and Tokens</vt:lpstr>
      <vt:lpstr>Sets of Lexemes</vt:lpstr>
      <vt:lpstr>How do we describe which (potentially  infinite) set of lexemes is associated with  each token type?</vt:lpstr>
      <vt:lpstr>Formal Languages</vt:lpstr>
      <vt:lpstr>Regular Expressions</vt:lpstr>
      <vt:lpstr>Atomic Regular Expressions</vt:lpstr>
      <vt:lpstr>Compound Regular Expressions</vt:lpstr>
      <vt:lpstr>Operator Precedence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Simple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Applied Regular Expressions</vt:lpstr>
      <vt:lpstr>Matching Regular Expressions</vt:lpstr>
      <vt:lpstr>Implementing Regular Expressions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Simple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An Even More Complex Automaton</vt:lpstr>
      <vt:lpstr>Simulating an NFA</vt:lpstr>
      <vt:lpstr>From Regular Expressions to NFAs</vt:lpstr>
      <vt:lpstr>Base Cases</vt:lpstr>
      <vt:lpstr>Construction for R1R2</vt:lpstr>
      <vt:lpstr>Construction for R1R2</vt:lpstr>
      <vt:lpstr>Construction for R1R2</vt:lpstr>
      <vt:lpstr>Construction for R1R2</vt:lpstr>
      <vt:lpstr>Construction for R1R2</vt:lpstr>
      <vt:lpstr>Construction for R1 | R2</vt:lpstr>
      <vt:lpstr>Construction for R1 | R2</vt:lpstr>
      <vt:lpstr>Construction for R1 | R2</vt:lpstr>
      <vt:lpstr>Construction for R1 | R2</vt:lpstr>
      <vt:lpstr>Construction for R1 | R2</vt:lpstr>
      <vt:lpstr>Construction for R1 | R2</vt:lpstr>
      <vt:lpstr>Construction for R1 | R2</vt:lpstr>
      <vt:lpstr>Construction for R*</vt:lpstr>
      <vt:lpstr>Construction for R*</vt:lpstr>
      <vt:lpstr>Construction for R*</vt:lpstr>
      <vt:lpstr>Construction for R*</vt:lpstr>
      <vt:lpstr>Construction for R*</vt:lpstr>
      <vt:lpstr>Construction for R*</vt:lpstr>
      <vt:lpstr>Construction for R*</vt:lpstr>
      <vt:lpstr>Overall Result</vt:lpstr>
      <vt:lpstr>A Quick Diversion...</vt:lpstr>
      <vt:lpstr>PowerPoint Presentation</vt:lpstr>
      <vt:lpstr>PowerPoint Presentation</vt:lpstr>
      <vt:lpstr>I am having some difficulty compiling a C++ program that I've  written.</vt:lpstr>
      <vt:lpstr>Challenges in Scanning</vt:lpstr>
      <vt:lpstr>Challenges in Scanning</vt:lpstr>
      <vt:lpstr>Lexing Ambiguities</vt:lpstr>
      <vt:lpstr>Lexing Ambiguities</vt:lpstr>
      <vt:lpstr>Lexing Ambiguities</vt:lpstr>
      <vt:lpstr>Conflict Resolution</vt:lpstr>
      <vt:lpstr>Lexing Ambiguities</vt:lpstr>
      <vt:lpstr>Lexing Ambiguities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Implementing Maximal Munch</vt:lpstr>
      <vt:lpstr>A Minor Simplification</vt:lpstr>
      <vt:lpstr>A Minor Simplification</vt:lpstr>
      <vt:lpstr>A Minor Simplification</vt:lpstr>
      <vt:lpstr>A Minor Simplification</vt:lpstr>
      <vt:lpstr>A Minor Simplification</vt:lpstr>
      <vt:lpstr>A Minor Simplification</vt:lpstr>
      <vt:lpstr>A Minor Simplification</vt:lpstr>
      <vt:lpstr>Other Conflicts</vt:lpstr>
      <vt:lpstr>Other Conflicts</vt:lpstr>
      <vt:lpstr>Other Conflicts</vt:lpstr>
      <vt:lpstr>More Tiebreaking</vt:lpstr>
      <vt:lpstr>Other Conflicts</vt:lpstr>
      <vt:lpstr>Other Conflicts</vt:lpstr>
      <vt:lpstr>Other Conflicts</vt:lpstr>
      <vt:lpstr>One Last Detail...</vt:lpstr>
      <vt:lpstr>Summary of Conflict Resolution</vt:lpstr>
      <vt:lpstr>Challenges in Scanning</vt:lpstr>
      <vt:lpstr>Challenges in Scanning</vt:lpstr>
      <vt:lpstr>DFAs</vt:lpstr>
      <vt:lpstr>A Sample DFA</vt:lpstr>
      <vt:lpstr>A Sample DFA</vt:lpstr>
      <vt:lpstr>A Sample DFA</vt:lpstr>
      <vt:lpstr>A Sample DFA</vt:lpstr>
      <vt:lpstr>Code for DFAs</vt:lpstr>
      <vt:lpstr>Code for DFAs</vt:lpstr>
      <vt:lpstr>Speeding up Matching</vt:lpstr>
      <vt:lpstr>Subset Construction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From NFA to DFA</vt:lpstr>
      <vt:lpstr>Modified Subset Construction</vt:lpstr>
      <vt:lpstr>Performance Concerns</vt:lpstr>
      <vt:lpstr>Real-World Scanning: Python</vt:lpstr>
      <vt:lpstr>While</vt:lpstr>
      <vt:lpstr>Python Blocks</vt:lpstr>
      <vt:lpstr>Whitespace Tokens</vt:lpstr>
      <vt:lpstr>Scanning Python</vt:lpstr>
      <vt:lpstr>Scanning Python</vt:lpstr>
      <vt:lpstr>Scanning Python</vt:lpstr>
      <vt:lpstr>Scanning Python</vt:lpstr>
      <vt:lpstr>Where to INDENT/DEDENT?</vt:lpstr>
      <vt:lpstr>Interesting Observation</vt:lpstr>
      <vt:lpstr>Summary</vt:lpstr>
      <vt:lpstr>Next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Analysis</dc:title>
  <dc:creator>Keith Schwarz</dc:creator>
  <cp:lastModifiedBy>hp</cp:lastModifiedBy>
  <cp:revision>4</cp:revision>
  <dcterms:created xsi:type="dcterms:W3CDTF">2019-10-15T12:27:10Z</dcterms:created>
  <dcterms:modified xsi:type="dcterms:W3CDTF">2019-10-22T15:50:16Z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2012-06-27T00:00:00Z</vt:filetime>
  </property>
  <property fmtid="{D5CDD505-2E9C-101B-9397-08002B2CF9AE}" pid="3" name="Creator">
    <vt:lpwstr>Impress</vt:lpwstr>
  </property>
  <property fmtid="{D5CDD505-2E9C-101B-9397-08002B2CF9AE}" pid="4" name="LastSaved">
    <vt:filetime>2012-06-27T00:00:00Z</vt:filetime>
  </property>
</Properties>
</file>