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Image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Image"/>
          <p:cNvSpPr/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Image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4" name="Type a quote here."/>
          <p:cNvSpPr txBox="1"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5" name="”"/>
          <p:cNvSpPr txBox="1"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6" name="“"/>
          <p:cNvSpPr txBox="1"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/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hueOff val="328198"/>
                <a:lumOff val="-10185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ySQL Lab Guide"/>
          <p:cNvSpPr txBox="1"/>
          <p:nvPr>
            <p:ph type="ctrTitle"/>
          </p:nvPr>
        </p:nvSpPr>
        <p:spPr>
          <a:xfrm>
            <a:off x="673100" y="4076700"/>
            <a:ext cx="11658600" cy="3886200"/>
          </a:xfrm>
          <a:prstGeom prst="rect">
            <a:avLst/>
          </a:prstGeom>
        </p:spPr>
        <p:txBody>
          <a:bodyPr/>
          <a:lstStyle/>
          <a:p>
            <a:pPr>
              <a:defRPr cap="none"/>
            </a:pPr>
            <a:r>
              <a:t>MySQL Lab</a:t>
            </a:r>
            <a:r>
              <a:rPr>
                <a:solidFill>
                  <a:srgbClr val="545454"/>
                </a:solidFill>
              </a:rPr>
              <a:t> Guide</a:t>
            </a:r>
          </a:p>
        </p:txBody>
      </p:sp>
      <p:sp>
        <p:nvSpPr>
          <p:cNvPr id="159" name="Database Management System"/>
          <p:cNvSpPr txBox="1"/>
          <p:nvPr>
            <p:ph type="subTitle" sz="quarter" idx="1"/>
          </p:nvPr>
        </p:nvSpPr>
        <p:spPr>
          <a:xfrm>
            <a:off x="1028700" y="7404100"/>
            <a:ext cx="11658600" cy="1778000"/>
          </a:xfrm>
          <a:prstGeom prst="rect">
            <a:avLst/>
          </a:prstGeom>
        </p:spPr>
        <p:txBody>
          <a:bodyPr/>
          <a:lstStyle>
            <a:lvl1pPr>
              <a:defRPr spc="72" sz="1800"/>
            </a:lvl1pPr>
          </a:lstStyle>
          <a:p>
            <a:pPr/>
            <a:r>
              <a:t>Database Management System </a:t>
            </a:r>
          </a:p>
        </p:txBody>
      </p:sp>
      <p:pic>
        <p:nvPicPr>
          <p:cNvPr id="160" name="1200px-MySQL.svg.png" descr="1200px-MySQL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714" y="492392"/>
            <a:ext cx="5771787" cy="2986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1" name="By: Alkhaldi Khalid"/>
          <p:cNvSpPr txBox="1"/>
          <p:nvPr/>
        </p:nvSpPr>
        <p:spPr>
          <a:xfrm>
            <a:off x="247588" y="9124950"/>
            <a:ext cx="2349624" cy="400348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32" sz="1600">
                <a:solidFill>
                  <a:srgbClr val="C9C3BA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elect statement used to retrieve…"/>
          <p:cNvSpPr txBox="1"/>
          <p:nvPr>
            <p:ph type="body" idx="13"/>
          </p:nvPr>
        </p:nvSpPr>
        <p:spPr>
          <a:xfrm>
            <a:off x="304800" y="1320799"/>
            <a:ext cx="11658600" cy="980766"/>
          </a:xfrm>
          <a:prstGeom prst="rect">
            <a:avLst/>
          </a:prstGeom>
        </p:spPr>
        <p:txBody>
          <a:bodyPr anchor="ctr"/>
          <a:lstStyle/>
          <a:p>
            <a:pPr algn="l">
              <a:defRPr cap="none"/>
            </a:pPr>
            <a:r>
              <a:t>select statement used to retrieve</a:t>
            </a:r>
          </a:p>
          <a:p>
            <a:pPr algn="l">
              <a:defRPr cap="none"/>
            </a:pPr>
            <a:r>
              <a:t>data from tables</a:t>
            </a:r>
          </a:p>
        </p:txBody>
      </p:sp>
      <p:sp>
        <p:nvSpPr>
          <p:cNvPr id="283" name="select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select data</a:t>
            </a:r>
          </a:p>
        </p:txBody>
      </p:sp>
      <p:sp>
        <p:nvSpPr>
          <p:cNvPr id="284" name="Examples:"/>
          <p:cNvSpPr txBox="1"/>
          <p:nvPr/>
        </p:nvSpPr>
        <p:spPr>
          <a:xfrm>
            <a:off x="418337" y="3076575"/>
            <a:ext cx="1525525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Examples:</a:t>
            </a:r>
          </a:p>
        </p:txBody>
      </p:sp>
      <p:pic>
        <p:nvPicPr>
          <p:cNvPr id="285" name="database-2-1.png" descr="database-2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4932" y="596900"/>
            <a:ext cx="2169468" cy="2169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6" name="table-icon-84318.png" descr="table-icon-843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9695" y="1201663"/>
            <a:ext cx="959943" cy="9599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87" name="mysql&gt; SELECT 1 + 1;…"/>
          <p:cNvSpPr txBox="1"/>
          <p:nvPr/>
        </p:nvSpPr>
        <p:spPr>
          <a:xfrm>
            <a:off x="451918" y="3898900"/>
            <a:ext cx="2873769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1</a:t>
            </a:r>
            <a:r>
              <a:rPr>
                <a:solidFill>
                  <a:srgbClr val="555555"/>
                </a:solidFill>
              </a:rPr>
              <a:t> </a:t>
            </a:r>
            <a:r>
              <a:t>+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1</a:t>
            </a:r>
            <a:r>
              <a:rPr>
                <a:solidFill>
                  <a:srgbClr val="999999"/>
                </a:solidFill>
              </a:rPr>
              <a:t>;</a:t>
            </a:r>
            <a:endParaRPr>
              <a:solidFill>
                <a:srgbClr val="555555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    -&gt;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2</a:t>
            </a:r>
          </a:p>
        </p:txBody>
      </p:sp>
      <p:sp>
        <p:nvSpPr>
          <p:cNvPr id="288" name="mysql&gt; SELECT 1 + 1 FROM DUAL;…"/>
          <p:cNvSpPr txBox="1"/>
          <p:nvPr/>
        </p:nvSpPr>
        <p:spPr>
          <a:xfrm>
            <a:off x="432090" y="5060950"/>
            <a:ext cx="450519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1</a:t>
            </a:r>
            <a:r>
              <a:rPr>
                <a:solidFill>
                  <a:srgbClr val="555555"/>
                </a:solidFill>
              </a:rPr>
              <a:t> </a:t>
            </a:r>
            <a:r>
              <a:t>+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1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FROM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DUAL</a:t>
            </a:r>
            <a:r>
              <a:rPr>
                <a:solidFill>
                  <a:srgbClr val="999999"/>
                </a:solidFill>
              </a:rPr>
              <a:t>;</a:t>
            </a:r>
            <a:endParaRPr>
              <a:solidFill>
                <a:srgbClr val="555555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    -&gt;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2</a:t>
            </a:r>
          </a:p>
        </p:txBody>
      </p:sp>
      <p:sp>
        <p:nvSpPr>
          <p:cNvPr id="289" name="mysql&gt; SELECT *  FROM table_name;"/>
          <p:cNvSpPr txBox="1"/>
          <p:nvPr/>
        </p:nvSpPr>
        <p:spPr>
          <a:xfrm>
            <a:off x="457490" y="6064248"/>
            <a:ext cx="468925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*</a:t>
            </a: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0077AA"/>
                </a:solidFill>
              </a:rPr>
              <a:t>FROM</a:t>
            </a:r>
            <a:r>
              <a:t> </a:t>
            </a:r>
            <a:r>
              <a:rPr>
                <a:solidFill>
                  <a:srgbClr val="555555"/>
                </a:solidFill>
              </a:rPr>
              <a:t>table_name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90" name="mysql&gt; SELECT col1, col2, col3…"/>
          <p:cNvSpPr txBox="1"/>
          <p:nvPr/>
        </p:nvSpPr>
        <p:spPr>
          <a:xfrm>
            <a:off x="457490" y="7318373"/>
            <a:ext cx="395440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col1, col2, col3</a:t>
            </a:r>
            <a:endParaRPr>
              <a:solidFill>
                <a:srgbClr val="555555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         </a:t>
            </a:r>
            <a:r>
              <a:rPr>
                <a:solidFill>
                  <a:srgbClr val="0077AA"/>
                </a:solidFill>
              </a:rPr>
              <a:t>FROM</a:t>
            </a:r>
            <a:r>
              <a:t> </a:t>
            </a:r>
            <a:r>
              <a:rPr>
                <a:solidFill>
                  <a:srgbClr val="555555"/>
                </a:solidFill>
              </a:rPr>
              <a:t>table1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91" name="mysql&gt; SELECT col1, col2, col3…"/>
          <p:cNvSpPr txBox="1"/>
          <p:nvPr/>
        </p:nvSpPr>
        <p:spPr>
          <a:xfrm>
            <a:off x="7277390" y="3898900"/>
            <a:ext cx="3954408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col1, col2, col3</a:t>
            </a:r>
            <a:endParaRPr>
              <a:solidFill>
                <a:srgbClr val="555555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         </a:t>
            </a:r>
            <a:r>
              <a:rPr>
                <a:solidFill>
                  <a:srgbClr val="0077AA"/>
                </a:solidFill>
              </a:rPr>
              <a:t>FROM</a:t>
            </a:r>
            <a:r>
              <a:t> </a:t>
            </a:r>
            <a:r>
              <a:rPr>
                <a:solidFill>
                  <a:srgbClr val="555555"/>
                </a:solidFill>
              </a:rPr>
              <a:t>table1</a:t>
            </a:r>
            <a:endParaRPr>
              <a:solidFill>
                <a:srgbClr val="999999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999999"/>
                </a:solidFill>
              </a:rPr>
              <a:t>             </a:t>
            </a:r>
            <a:r>
              <a:rPr>
                <a:solidFill>
                  <a:srgbClr val="0077AA"/>
                </a:solidFill>
              </a:rPr>
              <a:t>WHERE </a:t>
            </a:r>
            <a:r>
              <a:rPr>
                <a:solidFill>
                  <a:srgbClr val="555555"/>
                </a:solidFill>
              </a:rPr>
              <a:t>id=</a:t>
            </a:r>
            <a:r>
              <a:t> </a:t>
            </a:r>
            <a:r>
              <a:rPr>
                <a:solidFill>
                  <a:srgbClr val="990055"/>
                </a:solidFill>
              </a:rPr>
              <a:t>2 </a:t>
            </a:r>
            <a:r>
              <a:rPr>
                <a:solidFill>
                  <a:srgbClr val="9A958E"/>
                </a:solidFill>
              </a:rPr>
              <a:t>;</a:t>
            </a:r>
          </a:p>
        </p:txBody>
      </p:sp>
      <p:sp>
        <p:nvSpPr>
          <p:cNvPr id="292" name="mysql&gt; SELECT  *…"/>
          <p:cNvSpPr txBox="1"/>
          <p:nvPr/>
        </p:nvSpPr>
        <p:spPr>
          <a:xfrm>
            <a:off x="7277390" y="5168900"/>
            <a:ext cx="4691455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990055"/>
                </a:solidFill>
              </a:rPr>
              <a:t>*</a:t>
            </a:r>
            <a:endParaRPr>
              <a:solidFill>
                <a:srgbClr val="555555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         </a:t>
            </a:r>
            <a:r>
              <a:rPr>
                <a:solidFill>
                  <a:srgbClr val="0077AA"/>
                </a:solidFill>
              </a:rPr>
              <a:t>FROM</a:t>
            </a:r>
            <a:r>
              <a:t> </a:t>
            </a:r>
            <a:r>
              <a:rPr>
                <a:solidFill>
                  <a:srgbClr val="555555"/>
                </a:solidFill>
              </a:rPr>
              <a:t>table1</a:t>
            </a:r>
            <a:endParaRPr>
              <a:solidFill>
                <a:srgbClr val="999999"/>
              </a:solidFill>
            </a:endParaRP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999999"/>
                </a:solidFill>
              </a:rPr>
              <a:t>             </a:t>
            </a:r>
            <a:r>
              <a:rPr>
                <a:solidFill>
                  <a:srgbClr val="0077AA"/>
                </a:solidFill>
              </a:rPr>
              <a:t>WHERE </a:t>
            </a:r>
            <a:r>
              <a:rPr>
                <a:solidFill>
                  <a:srgbClr val="555555"/>
                </a:solidFill>
              </a:rPr>
              <a:t>id=</a:t>
            </a:r>
            <a:r>
              <a:t> </a:t>
            </a:r>
            <a:r>
              <a:rPr>
                <a:solidFill>
                  <a:srgbClr val="990055"/>
                </a:solidFill>
              </a:rPr>
              <a:t>2 AND </a:t>
            </a:r>
            <a:r>
              <a:rPr>
                <a:solidFill>
                  <a:srgbClr val="555555"/>
                </a:solidFill>
              </a:rPr>
              <a:t>col2=</a:t>
            </a:r>
            <a:r>
              <a:rPr>
                <a:solidFill>
                  <a:srgbClr val="990055"/>
                </a:solidFill>
              </a:rPr>
              <a:t>‘Saif’</a:t>
            </a:r>
            <a:r>
              <a:rPr>
                <a:solidFill>
                  <a:srgbClr val="9A958E"/>
                </a:solidFill>
              </a:rPr>
              <a:t>;</a:t>
            </a:r>
          </a:p>
        </p:txBody>
      </p:sp>
      <p:sp>
        <p:nvSpPr>
          <p:cNvPr id="293" name="mysql&gt; SELECT name, MAX(salary)…"/>
          <p:cNvSpPr txBox="1"/>
          <p:nvPr/>
        </p:nvSpPr>
        <p:spPr>
          <a:xfrm>
            <a:off x="7277390" y="6432550"/>
            <a:ext cx="4541875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t> </a:t>
            </a:r>
            <a:r>
              <a:rPr>
                <a:solidFill>
                  <a:srgbClr val="0077AA"/>
                </a:solidFill>
              </a:rPr>
              <a:t>name</a:t>
            </a:r>
            <a:r>
              <a:rPr>
                <a:solidFill>
                  <a:srgbClr val="999999"/>
                </a:solidFill>
              </a:rPr>
              <a:t>,</a:t>
            </a:r>
            <a:r>
              <a:t> </a:t>
            </a:r>
            <a:r>
              <a:rPr>
                <a:solidFill>
                  <a:srgbClr val="DD4A68"/>
                </a:solidFill>
              </a:rPr>
              <a:t>MAX</a:t>
            </a:r>
            <a:r>
              <a:rPr>
                <a:solidFill>
                  <a:srgbClr val="999999"/>
                </a:solidFill>
              </a:rPr>
              <a:t>(</a:t>
            </a:r>
            <a:r>
              <a:t>salary</a:t>
            </a:r>
            <a:r>
              <a:rPr>
                <a:solidFill>
                  <a:srgbClr val="999999"/>
                </a:solidFill>
              </a:rPr>
              <a:t>)</a:t>
            </a:r>
            <a:r>
              <a:t> </a:t>
            </a:r>
          </a:p>
          <a:p>
            <a:pPr algn="l">
              <a:defRPr sz="20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</a:t>
            </a:r>
            <a:r>
              <a:rPr>
                <a:solidFill>
                  <a:srgbClr val="0077AA"/>
                </a:solidFill>
              </a:rPr>
              <a:t>FROM</a:t>
            </a:r>
            <a:r>
              <a:t> users 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94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reates new MySQL accounts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cap="none"/>
            </a:lvl1pPr>
          </a:lstStyle>
          <a:p>
            <a:pPr/>
            <a:r>
              <a:t>creates new MySQL accounts</a:t>
            </a:r>
          </a:p>
        </p:txBody>
      </p:sp>
      <p:sp>
        <p:nvSpPr>
          <p:cNvPr id="164" name="Create us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Create users</a:t>
            </a:r>
          </a:p>
        </p:txBody>
      </p:sp>
      <p:pic>
        <p:nvPicPr>
          <p:cNvPr id="165" name="db_repository_bigdata_database_server_computing_data_storage_rack-512.png" descr="db_repository_bigdata_database_server_computing_data_storage_rack-5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0258" y="714250"/>
            <a:ext cx="1651249" cy="1651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66" name="CREATE USER [IF NOT EXISTS]…"/>
          <p:cNvSpPr txBox="1"/>
          <p:nvPr/>
        </p:nvSpPr>
        <p:spPr>
          <a:xfrm>
            <a:off x="8928582" y="2247900"/>
            <a:ext cx="2932768" cy="6667500"/>
          </a:xfrm>
          <a:prstGeom prst="rect">
            <a:avLst/>
          </a:prstGeom>
          <a:ln w="12700">
            <a:solidFill>
              <a:schemeClr val="accent2">
                <a:hueOff val="-1122706"/>
                <a:satOff val="6504"/>
                <a:lumOff val="15871"/>
              </a:schemeClr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CREATE USER [IF NOT EXISTS]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   user [auth_option] [, user [auth_option]] ...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 [REQUIRE {NONE | tls_option [[AND] tls_option] ...}]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   [WITH resource_option [resource_option] ...]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   [password_option | lock_option] ...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user: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 (see Section 6.2.3, “Specifying Account Names”)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auth_option: {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 IDENTIFIED BY 'auth_string'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IDENTIFIED WITH auth_plugin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IDENTIFIED WITH auth_plugin BY 'auth_string'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IDENTIFIED WITH auth_plugin AS 'hash_string'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IDENTIFIED BY PASSWORD 'hash_string'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}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tls_option: {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SSL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| X509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| CIPHER 'cipher'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| ISSUER 'issuer'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| SUBJECT 'subject'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}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resource_option: {                    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 MAX_QUERIES_PER_HOUR count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MAX_UPDATES_PER_HOUR count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MAX_CONNECTIONS_PER_HOUR count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MAX_USER_CONNECTIONS count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}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password_option: {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 PASSWORD EXPIRE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PASSWORD EXPIRE DEFAULT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PASSWORD EXPIRE NEVER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PASSWORD EXPIRE INTERVAL N DAY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}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lock_option: {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  ACCOUNT LOCK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  | ACCOUNT UNLOCK</a:t>
            </a:r>
            <a:endParaRPr i="1">
              <a:latin typeface="Avenir Medium"/>
              <a:ea typeface="Avenir Medium"/>
              <a:cs typeface="Avenir Medium"/>
              <a:sym typeface="Avenir Medium"/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1">
                <a:latin typeface="Avenir Medium"/>
                <a:ea typeface="Avenir Medium"/>
                <a:cs typeface="Avenir Medium"/>
                <a:sym typeface="Avenir Medium"/>
              </a:rPr>
              <a:t>}</a:t>
            </a:r>
          </a:p>
        </p:txBody>
      </p:sp>
      <p:sp>
        <p:nvSpPr>
          <p:cNvPr id="167" name="CREATE USER ‘username’@‘localhost’…"/>
          <p:cNvSpPr txBox="1"/>
          <p:nvPr/>
        </p:nvSpPr>
        <p:spPr>
          <a:xfrm>
            <a:off x="708618" y="3478057"/>
            <a:ext cx="740504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0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CREATE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‘username’</a:t>
            </a:r>
            <a:r>
              <a:rPr>
                <a:solidFill>
                  <a:srgbClr val="555555"/>
                </a:solidFill>
              </a:rPr>
              <a:t>@</a:t>
            </a:r>
            <a:r>
              <a:t>‘localhost’</a:t>
            </a:r>
            <a:endParaRPr>
              <a:solidFill>
                <a:srgbClr val="555555"/>
              </a:solidFill>
            </a:endParaRPr>
          </a:p>
          <a:p>
            <a:pPr algn="l">
              <a:defRPr sz="30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t>IDENTIFIED</a:t>
            </a:r>
            <a:r>
              <a:rPr>
                <a:solidFill>
                  <a:srgbClr val="555555"/>
                </a:solidFill>
              </a:rPr>
              <a:t> </a:t>
            </a:r>
            <a:r>
              <a:t>BY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669900"/>
                </a:solidFill>
              </a:rPr>
              <a:t>'</a:t>
            </a:r>
            <a:r>
              <a:rPr i="1">
                <a:solidFill>
                  <a:srgbClr val="669900"/>
                </a:solidFill>
              </a:rPr>
              <a:t>password</a:t>
            </a:r>
            <a:r>
              <a:rPr>
                <a:solidFill>
                  <a:srgbClr val="669900"/>
                </a:solidFill>
              </a:rPr>
              <a:t>'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168" name="Example1:"/>
          <p:cNvSpPr txBox="1"/>
          <p:nvPr/>
        </p:nvSpPr>
        <p:spPr>
          <a:xfrm>
            <a:off x="286969" y="29781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sp>
        <p:nvSpPr>
          <p:cNvPr id="169" name="Example2"/>
          <p:cNvSpPr txBox="1"/>
          <p:nvPr/>
        </p:nvSpPr>
        <p:spPr>
          <a:xfrm>
            <a:off x="227736" y="4989363"/>
            <a:ext cx="14749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Example2</a:t>
            </a:r>
          </a:p>
        </p:txBody>
      </p:sp>
      <p:sp>
        <p:nvSpPr>
          <p:cNvPr id="170" name="CREATE USER 'username'@'localhost'…"/>
          <p:cNvSpPr txBox="1"/>
          <p:nvPr/>
        </p:nvSpPr>
        <p:spPr>
          <a:xfrm>
            <a:off x="731190" y="5436443"/>
            <a:ext cx="8371885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100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CREATE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t>'username'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endParaRPr>
              <a:solidFill>
                <a:srgbClr val="555555"/>
              </a:solidFill>
            </a:endParaRPr>
          </a:p>
          <a:p>
            <a:pPr algn="l">
              <a:defRPr sz="3100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WITH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MAX_QUERIES_PER_HOUR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500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MAX_UPDATES_PER_HOUR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100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177" name="Connection Line"/>
          <p:cNvSpPr/>
          <p:nvPr/>
        </p:nvSpPr>
        <p:spPr>
          <a:xfrm>
            <a:off x="108842" y="4466679"/>
            <a:ext cx="8426799" cy="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172" name="Example3"/>
          <p:cNvSpPr txBox="1"/>
          <p:nvPr/>
        </p:nvSpPr>
        <p:spPr>
          <a:xfrm>
            <a:off x="227736" y="7442200"/>
            <a:ext cx="1474928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Example3</a:t>
            </a:r>
          </a:p>
        </p:txBody>
      </p:sp>
      <p:sp>
        <p:nvSpPr>
          <p:cNvPr id="173" name="CREATE USER ‘us1'@'localhost' PASSWORD EXPIRE INTERVAL 180 DAY;"/>
          <p:cNvSpPr txBox="1"/>
          <p:nvPr/>
        </p:nvSpPr>
        <p:spPr>
          <a:xfrm>
            <a:off x="438987" y="8086427"/>
            <a:ext cx="832530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000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CREATE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‘us1'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PASSWORD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EXPIRE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INTERVAL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180</a:t>
            </a:r>
            <a:r>
              <a:rPr>
                <a:solidFill>
                  <a:srgbClr val="555555"/>
                </a:solidFill>
              </a:rPr>
              <a:t> DAY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178" name="Connection Line"/>
          <p:cNvSpPr/>
          <p:nvPr/>
        </p:nvSpPr>
        <p:spPr>
          <a:xfrm>
            <a:off x="7242" y="7069087"/>
            <a:ext cx="8535741" cy="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179" name="Connection Line"/>
          <p:cNvSpPr/>
          <p:nvPr/>
        </p:nvSpPr>
        <p:spPr>
          <a:xfrm>
            <a:off x="8661945" y="2593181"/>
            <a:ext cx="3375" cy="655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176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rants privileges to MySQL user accounts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cap="none"/>
            </a:lvl1pPr>
          </a:lstStyle>
          <a:p>
            <a:pPr/>
            <a:r>
              <a:t>grants privileges to MySQL user accounts</a:t>
            </a:r>
          </a:p>
        </p:txBody>
      </p:sp>
      <p:sp>
        <p:nvSpPr>
          <p:cNvPr id="182" name="grant us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grant users</a:t>
            </a:r>
          </a:p>
        </p:txBody>
      </p:sp>
      <p:sp>
        <p:nvSpPr>
          <p:cNvPr id="183" name="GRANT ALL ON db1.* TO ‘user1'@'localhost';"/>
          <p:cNvSpPr txBox="1"/>
          <p:nvPr/>
        </p:nvSpPr>
        <p:spPr>
          <a:xfrm>
            <a:off x="244200" y="3721100"/>
            <a:ext cx="8124978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0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GRANT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ALL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ON</a:t>
            </a:r>
            <a:r>
              <a:rPr>
                <a:solidFill>
                  <a:srgbClr val="555555"/>
                </a:solidFill>
              </a:rPr>
              <a:t> db1</a:t>
            </a:r>
            <a:r>
              <a:rPr>
                <a:solidFill>
                  <a:srgbClr val="999999"/>
                </a:solidFill>
              </a:rPr>
              <a:t>.</a:t>
            </a:r>
            <a:r>
              <a:rPr>
                <a:solidFill>
                  <a:srgbClr val="A67F59"/>
                </a:solidFill>
              </a:rPr>
              <a:t>*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TO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‘user1'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184" name="Example1:"/>
          <p:cNvSpPr txBox="1"/>
          <p:nvPr/>
        </p:nvSpPr>
        <p:spPr>
          <a:xfrm>
            <a:off x="286969" y="29781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sp>
        <p:nvSpPr>
          <p:cNvPr id="185" name="Example2"/>
          <p:cNvSpPr txBox="1"/>
          <p:nvPr/>
        </p:nvSpPr>
        <p:spPr>
          <a:xfrm>
            <a:off x="227736" y="4989363"/>
            <a:ext cx="14749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Example2</a:t>
            </a:r>
          </a:p>
        </p:txBody>
      </p:sp>
      <p:sp>
        <p:nvSpPr>
          <p:cNvPr id="186" name="GRANT SELECT ON db2.invoice TO ‘user1'@'localhost';"/>
          <p:cNvSpPr txBox="1"/>
          <p:nvPr/>
        </p:nvSpPr>
        <p:spPr>
          <a:xfrm>
            <a:off x="146990" y="6051550"/>
            <a:ext cx="8452103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GRANT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ON</a:t>
            </a:r>
            <a:r>
              <a:rPr>
                <a:solidFill>
                  <a:srgbClr val="555555"/>
                </a:solidFill>
              </a:rPr>
              <a:t> db2</a:t>
            </a:r>
            <a:r>
              <a:rPr>
                <a:solidFill>
                  <a:srgbClr val="999999"/>
                </a:solidFill>
              </a:rPr>
              <a:t>.</a:t>
            </a:r>
            <a:r>
              <a:rPr>
                <a:solidFill>
                  <a:srgbClr val="555555"/>
                </a:solidFill>
              </a:rPr>
              <a:t>invoice </a:t>
            </a:r>
            <a:r>
              <a:rPr>
                <a:solidFill>
                  <a:srgbClr val="0077AA"/>
                </a:solidFill>
              </a:rPr>
              <a:t>TO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‘user1'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999999"/>
                </a:solidFill>
              </a:rPr>
              <a:t>;</a:t>
            </a:r>
            <a:endParaRPr>
              <a:solidFill>
                <a:srgbClr val="555555"/>
              </a:solidFill>
            </a:endParaRPr>
          </a:p>
        </p:txBody>
      </p:sp>
      <p:sp>
        <p:nvSpPr>
          <p:cNvPr id="195" name="Connection Line"/>
          <p:cNvSpPr/>
          <p:nvPr/>
        </p:nvSpPr>
        <p:spPr>
          <a:xfrm>
            <a:off x="108842" y="4466679"/>
            <a:ext cx="8426799" cy="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188" name="Example3"/>
          <p:cNvSpPr txBox="1"/>
          <p:nvPr/>
        </p:nvSpPr>
        <p:spPr>
          <a:xfrm>
            <a:off x="227736" y="7442200"/>
            <a:ext cx="1474928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Example3</a:t>
            </a:r>
          </a:p>
        </p:txBody>
      </p:sp>
      <p:sp>
        <p:nvSpPr>
          <p:cNvPr id="189" name="GRANT SELECT ON db2.tb1 TO ‘user1’@'localhost';"/>
          <p:cNvSpPr txBox="1"/>
          <p:nvPr/>
        </p:nvSpPr>
        <p:spPr>
          <a:xfrm>
            <a:off x="121487" y="8137227"/>
            <a:ext cx="86244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600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GRANT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SELECT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ON</a:t>
            </a:r>
            <a:r>
              <a:rPr>
                <a:solidFill>
                  <a:srgbClr val="555555"/>
                </a:solidFill>
              </a:rPr>
              <a:t> db2</a:t>
            </a:r>
            <a:r>
              <a:rPr>
                <a:solidFill>
                  <a:srgbClr val="999999"/>
                </a:solidFill>
              </a:rPr>
              <a:t>.</a:t>
            </a:r>
            <a:r>
              <a:rPr>
                <a:solidFill>
                  <a:srgbClr val="555555"/>
                </a:solidFill>
              </a:rPr>
              <a:t>tb1 </a:t>
            </a:r>
            <a:r>
              <a:rPr>
                <a:solidFill>
                  <a:srgbClr val="0077AA"/>
                </a:solidFill>
              </a:rPr>
              <a:t>TO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‘user1’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196" name="Connection Line"/>
          <p:cNvSpPr/>
          <p:nvPr/>
        </p:nvSpPr>
        <p:spPr>
          <a:xfrm>
            <a:off x="7242" y="7069087"/>
            <a:ext cx="8535741" cy="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197" name="Connection Line"/>
          <p:cNvSpPr/>
          <p:nvPr/>
        </p:nvSpPr>
        <p:spPr>
          <a:xfrm>
            <a:off x="8661945" y="2593181"/>
            <a:ext cx="3375" cy="655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192" name="GRANT…"/>
          <p:cNvSpPr txBox="1"/>
          <p:nvPr/>
        </p:nvSpPr>
        <p:spPr>
          <a:xfrm>
            <a:off x="9173987" y="2516013"/>
            <a:ext cx="3307225" cy="670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GRANT</a:t>
            </a:r>
            <a:endParaRPr>
              <a:solidFill>
                <a:srgbClr val="555555"/>
              </a:solidFill>
            </a:endParaRP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t>priv_type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[(</a:t>
            </a:r>
            <a:r>
              <a:t>column_list</a:t>
            </a:r>
            <a:r>
              <a:rPr i="0">
                <a:solidFill>
                  <a:srgbClr val="999999"/>
                </a:solidFill>
              </a:rPr>
              <a:t>)]</a:t>
            </a:r>
            <a:endParaRPr i="0"/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  </a:t>
            </a:r>
            <a:r>
              <a:rPr i="0">
                <a:solidFill>
                  <a:srgbClr val="999999"/>
                </a:solidFill>
              </a:rPr>
              <a:t>[,</a:t>
            </a:r>
            <a:r>
              <a:rPr i="0"/>
              <a:t> </a:t>
            </a:r>
            <a:r>
              <a:t>priv_type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[(</a:t>
            </a:r>
            <a:r>
              <a:t>column_list</a:t>
            </a:r>
            <a:r>
              <a:rPr i="0">
                <a:solidFill>
                  <a:srgbClr val="999999"/>
                </a:solidFill>
              </a:rPr>
              <a:t>)]]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...</a:t>
            </a:r>
            <a:endParaRPr i="0"/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rPr i="0">
                <a:solidFill>
                  <a:srgbClr val="0077AA"/>
                </a:solidFill>
              </a:rPr>
              <a:t>ON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object_type</a:t>
            </a:r>
            <a:r>
              <a:rPr i="0">
                <a:solidFill>
                  <a:srgbClr val="999999"/>
                </a:solidFill>
              </a:rPr>
              <a:t>]</a:t>
            </a:r>
            <a:r>
              <a:rPr i="0"/>
              <a:t> </a:t>
            </a:r>
            <a:r>
              <a:t>priv_level</a:t>
            </a:r>
            <a:endParaRPr i="0"/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rPr i="0">
                <a:solidFill>
                  <a:srgbClr val="0077AA"/>
                </a:solidFill>
              </a:rPr>
              <a:t>TO</a:t>
            </a:r>
            <a:r>
              <a:rPr i="0"/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auth_option</a:t>
            </a:r>
            <a:r>
              <a:rPr i="0">
                <a:solidFill>
                  <a:srgbClr val="999999"/>
                </a:solidFill>
              </a:rPr>
              <a:t>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[,</a:t>
            </a:r>
            <a:r>
              <a:rPr i="0"/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auth_option</a:t>
            </a:r>
            <a:r>
              <a:rPr i="0">
                <a:solidFill>
                  <a:srgbClr val="999999"/>
                </a:solidFill>
              </a:rPr>
              <a:t>]]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...</a:t>
            </a:r>
            <a:endParaRPr i="0"/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0077AA"/>
                </a:solidFill>
              </a:rPr>
              <a:t>REQUIRE</a:t>
            </a:r>
            <a:r>
              <a:t> {</a:t>
            </a:r>
            <a:r>
              <a:rPr>
                <a:solidFill>
                  <a:srgbClr val="0077AA"/>
                </a:solidFill>
              </a:rPr>
              <a:t>NONE</a:t>
            </a:r>
            <a: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 i="1"/>
              <a:t>tls_option</a:t>
            </a:r>
            <a:r>
              <a:t> </a:t>
            </a:r>
            <a:r>
              <a:rPr>
                <a:solidFill>
                  <a:srgbClr val="999999"/>
                </a:solidFill>
              </a:rPr>
              <a:t>[[</a:t>
            </a:r>
            <a:r>
              <a:rPr>
                <a:solidFill>
                  <a:srgbClr val="A67F59"/>
                </a:solidFill>
              </a:rPr>
              <a:t>AND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 i="1"/>
              <a:t>tls_option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>
                <a:solidFill>
                  <a:srgbClr val="999999"/>
                </a:solidFill>
              </a:rPr>
              <a:t>...</a:t>
            </a:r>
            <a:r>
              <a:t>}</a:t>
            </a:r>
            <a:r>
              <a:rPr>
                <a:solidFill>
                  <a:srgbClr val="999999"/>
                </a:solidFill>
              </a:rPr>
              <a:t>]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{</a:t>
            </a:r>
            <a:r>
              <a:rPr>
                <a:solidFill>
                  <a:srgbClr val="0077AA"/>
                </a:solidFill>
              </a:rPr>
              <a:t>GRANT</a:t>
            </a:r>
            <a:r>
              <a:t> </a:t>
            </a:r>
            <a:r>
              <a:rPr>
                <a:solidFill>
                  <a:srgbClr val="0077AA"/>
                </a:solidFill>
              </a:rPr>
              <a:t>OPTION</a:t>
            </a:r>
            <a: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 i="1"/>
              <a:t>resource_option</a:t>
            </a:r>
            <a:r>
              <a:t>} </a:t>
            </a:r>
            <a:r>
              <a:rPr>
                <a:solidFill>
                  <a:srgbClr val="999999"/>
                </a:solidFill>
              </a:rPr>
              <a:t>...]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GRANT</a:t>
            </a:r>
            <a:r>
              <a:rPr>
                <a:solidFill>
                  <a:srgbClr val="555555"/>
                </a:solidFill>
              </a:rPr>
              <a:t> </a:t>
            </a:r>
            <a:r>
              <a:t>PROXY</a:t>
            </a:r>
            <a:r>
              <a:rPr>
                <a:solidFill>
                  <a:srgbClr val="555555"/>
                </a:solidFill>
              </a:rPr>
              <a:t> </a:t>
            </a:r>
            <a:r>
              <a:t>ON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/>
              <a:t>user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0077AA"/>
                </a:solidFill>
              </a:rPr>
              <a:t>TO</a:t>
            </a:r>
            <a:r>
              <a:t> </a:t>
            </a:r>
            <a:r>
              <a:rPr i="1">
                <a:solidFill>
                  <a:srgbClr val="0077AA"/>
                </a:solidFill>
              </a:rPr>
              <a:t>user</a:t>
            </a:r>
            <a:r>
              <a:t> </a:t>
            </a:r>
            <a:r>
              <a:rPr>
                <a:solidFill>
                  <a:srgbClr val="999999"/>
                </a:solidFill>
              </a:rPr>
              <a:t>[,</a:t>
            </a:r>
            <a:r>
              <a:t> </a:t>
            </a:r>
            <a:r>
              <a:rPr i="1"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>
                <a:solidFill>
                  <a:srgbClr val="999999"/>
                </a:solidFill>
              </a:rPr>
              <a:t>...</a:t>
            </a: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rPr>
                <a:solidFill>
                  <a:srgbClr val="999999"/>
                </a:solidFill>
              </a:rPr>
              <a:t>[</a:t>
            </a:r>
            <a:r>
              <a:t>WITH</a:t>
            </a:r>
            <a:r>
              <a:rPr>
                <a:solidFill>
                  <a:srgbClr val="555555"/>
                </a:solidFill>
              </a:rPr>
              <a:t> </a:t>
            </a:r>
            <a:r>
              <a:t>GRANT</a:t>
            </a:r>
            <a:r>
              <a:rPr>
                <a:solidFill>
                  <a:srgbClr val="555555"/>
                </a:solidFill>
              </a:rPr>
              <a:t> </a:t>
            </a:r>
            <a:r>
              <a:t>OPTION</a:t>
            </a:r>
            <a:r>
              <a:rPr>
                <a:solidFill>
                  <a:srgbClr val="999999"/>
                </a:solidFill>
              </a:rPr>
              <a:t>]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object_type</a:t>
            </a:r>
            <a:r>
              <a:rPr i="0"/>
              <a:t>: {</a:t>
            </a:r>
            <a:endParaRPr i="0"/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t>TABLE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FUNCTION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PROCEDURE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priv_level</a:t>
            </a:r>
            <a:r>
              <a:rPr i="0"/>
              <a:t>: {</a:t>
            </a:r>
            <a:endParaRPr i="0"/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A67F59"/>
                </a:solidFill>
              </a:rPr>
              <a:t>*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A67F59"/>
                </a:solidFill>
              </a:rPr>
              <a:t>*</a:t>
            </a:r>
            <a:r>
              <a:rPr>
                <a:solidFill>
                  <a:srgbClr val="999999"/>
                </a:solidFill>
              </a:rPr>
              <a:t>.</a:t>
            </a:r>
            <a:r>
              <a:rPr>
                <a:solidFill>
                  <a:srgbClr val="A67F59"/>
                </a:solidFill>
              </a:rPr>
              <a:t>*</a:t>
            </a: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</a:t>
            </a:r>
            <a:r>
              <a:rPr i="0">
                <a:solidFill>
                  <a:srgbClr val="A67F59"/>
                </a:solidFill>
              </a:rPr>
              <a:t>|</a:t>
            </a:r>
            <a:r>
              <a:rPr i="0"/>
              <a:t> </a:t>
            </a:r>
            <a:r>
              <a:t>db_name</a:t>
            </a:r>
            <a:r>
              <a:rPr i="0">
                <a:solidFill>
                  <a:srgbClr val="999999"/>
                </a:solidFill>
              </a:rPr>
              <a:t>.</a:t>
            </a:r>
            <a:r>
              <a:rPr i="0">
                <a:solidFill>
                  <a:srgbClr val="A67F59"/>
                </a:solidFill>
              </a:rPr>
              <a:t>*</a:t>
            </a:r>
            <a:endParaRPr i="0"/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</a:t>
            </a:r>
            <a:r>
              <a:rPr i="0">
                <a:solidFill>
                  <a:srgbClr val="A67F59"/>
                </a:solidFill>
              </a:rPr>
              <a:t>|</a:t>
            </a:r>
            <a:r>
              <a:rPr i="0"/>
              <a:t> </a:t>
            </a:r>
            <a:r>
              <a:t>db_name</a:t>
            </a:r>
            <a:r>
              <a:rPr>
                <a:solidFill>
                  <a:srgbClr val="999999"/>
                </a:solidFill>
              </a:rPr>
              <a:t>.</a:t>
            </a:r>
            <a:r>
              <a:t>tbl_name</a:t>
            </a:r>
            <a:endParaRPr i="0"/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</a:t>
            </a:r>
            <a:r>
              <a:rPr i="0">
                <a:solidFill>
                  <a:srgbClr val="A67F59"/>
                </a:solidFill>
              </a:rPr>
              <a:t>|</a:t>
            </a:r>
            <a:r>
              <a:rPr i="0"/>
              <a:t> </a:t>
            </a:r>
            <a:r>
              <a:t>tbl_name</a:t>
            </a:r>
            <a:endParaRPr i="0"/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</a:t>
            </a:r>
            <a:r>
              <a:rPr i="0">
                <a:solidFill>
                  <a:srgbClr val="A67F59"/>
                </a:solidFill>
              </a:rPr>
              <a:t>|</a:t>
            </a:r>
            <a:r>
              <a:rPr i="0"/>
              <a:t> </a:t>
            </a:r>
            <a:r>
              <a:t>db_name</a:t>
            </a:r>
            <a:r>
              <a:rPr i="0">
                <a:solidFill>
                  <a:srgbClr val="999999"/>
                </a:solidFill>
              </a:rPr>
              <a:t>.</a:t>
            </a:r>
            <a:r>
              <a:t>routine_name</a:t>
            </a:r>
            <a:endParaRPr i="0"/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user</a:t>
            </a:r>
            <a:r>
              <a:rPr i="0">
                <a:solidFill>
                  <a:srgbClr val="555555"/>
                </a:solidFill>
              </a:rPr>
              <a:t>:</a:t>
            </a:r>
            <a:endParaRPr i="0"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999999"/>
                </a:solidFill>
              </a:rPr>
              <a:t>(</a:t>
            </a:r>
            <a:r>
              <a:t>see Section </a:t>
            </a:r>
            <a:r>
              <a:rPr>
                <a:solidFill>
                  <a:srgbClr val="990055"/>
                </a:solidFill>
              </a:rPr>
              <a:t>6.2</a:t>
            </a:r>
            <a:r>
              <a:rPr>
                <a:solidFill>
                  <a:srgbClr val="999999"/>
                </a:solidFill>
              </a:rPr>
              <a:t>.</a:t>
            </a:r>
            <a:r>
              <a:rPr>
                <a:solidFill>
                  <a:srgbClr val="990055"/>
                </a:solidFill>
              </a:rPr>
              <a:t>3</a:t>
            </a:r>
            <a:r>
              <a:rPr>
                <a:solidFill>
                  <a:srgbClr val="999999"/>
                </a:solidFill>
              </a:rPr>
              <a:t>,</a:t>
            </a:r>
            <a:r>
              <a:t> “Specifying </a:t>
            </a:r>
            <a:r>
              <a:rPr>
                <a:solidFill>
                  <a:srgbClr val="0077AA"/>
                </a:solidFill>
              </a:rPr>
              <a:t>Account</a:t>
            </a:r>
            <a:r>
              <a:t> </a:t>
            </a:r>
            <a:r>
              <a:rPr>
                <a:solidFill>
                  <a:srgbClr val="0077AA"/>
                </a:solidFill>
              </a:rPr>
              <a:t>Names</a:t>
            </a:r>
            <a:r>
              <a:t>”</a:t>
            </a:r>
            <a:r>
              <a:rPr>
                <a:solidFill>
                  <a:srgbClr val="999999"/>
                </a:solidFill>
              </a:rPr>
              <a:t>)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auth_option</a:t>
            </a:r>
            <a:r>
              <a:rPr i="0"/>
              <a:t>: {</a:t>
            </a:r>
            <a:endParaRPr i="0"/>
          </a:p>
          <a:p>
            <a:pPr algn="l">
              <a:defRPr sz="7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auth_string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t> 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</a:t>
            </a:r>
            <a:r>
              <a:rPr i="1"/>
              <a:t>auth_plugin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t> 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</a:t>
            </a:r>
            <a:r>
              <a:rPr i="1"/>
              <a:t>auth_plugin</a:t>
            </a:r>
            <a: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t> </a:t>
            </a:r>
            <a:r>
              <a:rPr>
                <a:solidFill>
                  <a:srgbClr val="669900"/>
                </a:solidFill>
              </a:rPr>
              <a:t>'</a:t>
            </a:r>
            <a:r>
              <a:rPr i="1">
                <a:solidFill>
                  <a:srgbClr val="669900"/>
                </a:solidFill>
              </a:rPr>
              <a:t>auth_string</a:t>
            </a:r>
            <a:r>
              <a:rPr>
                <a:solidFill>
                  <a:srgbClr val="669900"/>
                </a:solidFill>
              </a:rPr>
              <a:t>'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t> 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</a:t>
            </a:r>
            <a:r>
              <a:rPr i="1"/>
              <a:t>auth_plugin</a:t>
            </a:r>
            <a:r>
              <a:t> </a:t>
            </a:r>
            <a:r>
              <a:rPr>
                <a:solidFill>
                  <a:srgbClr val="0077AA"/>
                </a:solidFill>
              </a:rPr>
              <a:t>AS</a:t>
            </a:r>
            <a:r>
              <a:t> </a:t>
            </a:r>
            <a:r>
              <a:rPr>
                <a:solidFill>
                  <a:srgbClr val="669900"/>
                </a:solidFill>
              </a:rPr>
              <a:t>'</a:t>
            </a:r>
            <a:r>
              <a:rPr i="1">
                <a:solidFill>
                  <a:srgbClr val="669900"/>
                </a:solidFill>
              </a:rPr>
              <a:t>hash_string</a:t>
            </a:r>
            <a:r>
              <a:rPr>
                <a:solidFill>
                  <a:srgbClr val="669900"/>
                </a:solidFill>
              </a:rPr>
              <a:t>'</a:t>
            </a:r>
          </a:p>
          <a:p>
            <a:pPr algn="l">
              <a:defRPr sz="7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PASSWORD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hash_string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tls_option</a:t>
            </a:r>
            <a:r>
              <a:rPr i="0"/>
              <a:t>: {</a:t>
            </a:r>
            <a:endParaRPr i="0"/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0077AA"/>
                </a:solidFill>
              </a:rPr>
              <a:t>SSL</a:t>
            </a: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X509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CIPHER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cipher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ISSUER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issuer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SUBJECT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subject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resource_option</a:t>
            </a:r>
            <a:r>
              <a:rPr i="0"/>
              <a:t>: {</a:t>
            </a:r>
            <a:endParaRPr i="0"/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MAX_QUERIES_PER_HOUR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MAX_UPDATES_PER_HOUR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MAX_CONNECTIONS_PER_HOUR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MAX_USER_CONNECTIONS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7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</p:txBody>
      </p:sp>
      <p:pic>
        <p:nvPicPr>
          <p:cNvPr id="193" name="db_repository_bigdata_database_server_computing_data_storage_rack-512.png" descr="db_repository_bigdata_database_server_computing_data_storage_rack-5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0258" y="714250"/>
            <a:ext cx="1651249" cy="1651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94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t modifies MySql accounts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cap="none"/>
            </a:lvl1pPr>
          </a:lstStyle>
          <a:p>
            <a:pPr/>
            <a:r>
              <a:t>It modifies MySql accounts </a:t>
            </a:r>
          </a:p>
        </p:txBody>
      </p:sp>
      <p:sp>
        <p:nvSpPr>
          <p:cNvPr id="200" name="Alter us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Alter users</a:t>
            </a:r>
          </a:p>
        </p:txBody>
      </p:sp>
      <p:pic>
        <p:nvPicPr>
          <p:cNvPr id="201" name="db_repository_bigdata_database_server_computing_data_storage_rack-512.png" descr="db_repository_bigdata_database_server_computing_data_storage_rack-5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5106" y="596900"/>
            <a:ext cx="1905001" cy="190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02" name="ALTER USER ‘khalid'@'localhost' ACCOUNT LOCK;"/>
          <p:cNvSpPr txBox="1"/>
          <p:nvPr/>
        </p:nvSpPr>
        <p:spPr>
          <a:xfrm>
            <a:off x="307700" y="5285779"/>
            <a:ext cx="740504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9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ALTER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‘khalid'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ACCOUNT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LOCK</a:t>
            </a:r>
            <a:r>
              <a:rPr>
                <a:solidFill>
                  <a:srgbClr val="999999"/>
                </a:solidFill>
              </a:rPr>
              <a:t>;</a:t>
            </a:r>
            <a:endParaRPr>
              <a:solidFill>
                <a:srgbClr val="555555"/>
              </a:solidFill>
            </a:endParaRPr>
          </a:p>
        </p:txBody>
      </p:sp>
      <p:sp>
        <p:nvSpPr>
          <p:cNvPr id="203" name="Change user password:"/>
          <p:cNvSpPr txBox="1"/>
          <p:nvPr/>
        </p:nvSpPr>
        <p:spPr>
          <a:xfrm>
            <a:off x="537819" y="2971800"/>
            <a:ext cx="33439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/>
            </a:lvl1pPr>
          </a:lstStyle>
          <a:p>
            <a:pPr/>
            <a:r>
              <a:t>Change user password:</a:t>
            </a:r>
          </a:p>
        </p:txBody>
      </p:sp>
      <p:sp>
        <p:nvSpPr>
          <p:cNvPr id="204" name="Unlock an account:"/>
          <p:cNvSpPr txBox="1"/>
          <p:nvPr/>
        </p:nvSpPr>
        <p:spPr>
          <a:xfrm>
            <a:off x="542848" y="6373663"/>
            <a:ext cx="272430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/>
            </a:lvl1pPr>
          </a:lstStyle>
          <a:p>
            <a:pPr/>
            <a:r>
              <a:t>Unlock an account:</a:t>
            </a:r>
          </a:p>
        </p:txBody>
      </p:sp>
      <p:sp>
        <p:nvSpPr>
          <p:cNvPr id="205" name="ALTER USER ‘khalid'@'localhost' ACCOUNT UNLOCK;"/>
          <p:cNvSpPr txBox="1"/>
          <p:nvPr/>
        </p:nvSpPr>
        <p:spPr>
          <a:xfrm>
            <a:off x="312090" y="7016750"/>
            <a:ext cx="845210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9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ALTER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‘khalid'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ACCOUNT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UNLOCK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16" name="Connection Line"/>
          <p:cNvSpPr/>
          <p:nvPr/>
        </p:nvSpPr>
        <p:spPr>
          <a:xfrm>
            <a:off x="159642" y="5850979"/>
            <a:ext cx="8426799" cy="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217" name="Connection Line"/>
          <p:cNvSpPr/>
          <p:nvPr/>
        </p:nvSpPr>
        <p:spPr>
          <a:xfrm>
            <a:off x="8661945" y="2593181"/>
            <a:ext cx="3375" cy="655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208" name="Alter user queries:"/>
          <p:cNvSpPr txBox="1"/>
          <p:nvPr/>
        </p:nvSpPr>
        <p:spPr>
          <a:xfrm>
            <a:off x="577900" y="8011120"/>
            <a:ext cx="26542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/>
            </a:lvl1pPr>
          </a:lstStyle>
          <a:p>
            <a:pPr/>
            <a:r>
              <a:t>Alter user queries:</a:t>
            </a:r>
          </a:p>
        </p:txBody>
      </p:sp>
      <p:sp>
        <p:nvSpPr>
          <p:cNvPr id="209" name="ALTER USER ‘khalid'@'localhost' WITH MAX_QUERIES_PER_HOUR 90;"/>
          <p:cNvSpPr txBox="1"/>
          <p:nvPr/>
        </p:nvSpPr>
        <p:spPr>
          <a:xfrm>
            <a:off x="230823" y="8664227"/>
            <a:ext cx="84521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9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ALTER</a:t>
            </a:r>
            <a:r>
              <a:rPr>
                <a:solidFill>
                  <a:srgbClr val="555555"/>
                </a:solidFill>
              </a:rPr>
              <a:t> </a:t>
            </a:r>
            <a: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669900"/>
                </a:solidFill>
              </a:rPr>
              <a:t>‘khalid'</a:t>
            </a:r>
            <a:r>
              <a:rPr>
                <a:solidFill>
                  <a:srgbClr val="555555"/>
                </a:solidFill>
              </a:rPr>
              <a:t>@</a:t>
            </a:r>
            <a:r>
              <a:rPr>
                <a:solidFill>
                  <a:srgbClr val="669900"/>
                </a:solidFill>
              </a:rPr>
              <a:t>'localhost'</a:t>
            </a:r>
            <a:r>
              <a:rPr>
                <a:solidFill>
                  <a:srgbClr val="555555"/>
                </a:solidFill>
              </a:rPr>
              <a:t> </a:t>
            </a:r>
            <a:r>
              <a:t>WITH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MAX_QUERIES_PER_HOUR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90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18" name="Connection Line"/>
          <p:cNvSpPr/>
          <p:nvPr/>
        </p:nvSpPr>
        <p:spPr>
          <a:xfrm>
            <a:off x="116475" y="7523857"/>
            <a:ext cx="8426798" cy="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211" name="ALTER USER ‘khalid’@'localhost' IDENTIFIED BY 'new_password' ;"/>
          <p:cNvSpPr txBox="1"/>
          <p:nvPr/>
        </p:nvSpPr>
        <p:spPr>
          <a:xfrm>
            <a:off x="231361" y="3562350"/>
            <a:ext cx="8308762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0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ALTER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t>‘khalid’</a:t>
            </a:r>
            <a:r>
              <a:rPr>
                <a:solidFill>
                  <a:srgbClr val="555555"/>
                </a:solidFill>
              </a:rPr>
              <a:t>@</a:t>
            </a:r>
            <a:r>
              <a:t>'localhost'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new_password</a:t>
            </a:r>
            <a:r>
              <a:t>'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12" name="Lock an account:"/>
          <p:cNvSpPr txBox="1"/>
          <p:nvPr/>
        </p:nvSpPr>
        <p:spPr>
          <a:xfrm>
            <a:off x="514553" y="4563789"/>
            <a:ext cx="242529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/>
            </a:lvl1pPr>
          </a:lstStyle>
          <a:p>
            <a:pPr/>
            <a:r>
              <a:t>Lock an account:</a:t>
            </a:r>
          </a:p>
        </p:txBody>
      </p:sp>
      <p:sp>
        <p:nvSpPr>
          <p:cNvPr id="219" name="Connection Line"/>
          <p:cNvSpPr/>
          <p:nvPr/>
        </p:nvSpPr>
        <p:spPr>
          <a:xfrm>
            <a:off x="116475" y="4105597"/>
            <a:ext cx="8426798" cy="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sp>
        <p:nvSpPr>
          <p:cNvPr id="214" name="ALTER USER [IF EXISTS]…"/>
          <p:cNvSpPr txBox="1"/>
          <p:nvPr/>
        </p:nvSpPr>
        <p:spPr>
          <a:xfrm>
            <a:off x="9385918" y="2844800"/>
            <a:ext cx="2873254" cy="638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ALTER</a:t>
            </a:r>
            <a:r>
              <a:rPr>
                <a:solidFill>
                  <a:srgbClr val="555555"/>
                </a:solidFill>
              </a:rPr>
              <a:t> </a:t>
            </a:r>
            <a: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9999"/>
                </a:solidFill>
              </a:rPr>
              <a:t>[</a:t>
            </a:r>
            <a:r>
              <a:t>IF</a:t>
            </a:r>
            <a:r>
              <a:rPr>
                <a:solidFill>
                  <a:srgbClr val="555555"/>
                </a:solidFill>
              </a:rPr>
              <a:t> </a:t>
            </a:r>
            <a:r>
              <a:t>EXISTS</a:t>
            </a:r>
            <a:r>
              <a:rPr>
                <a:solidFill>
                  <a:srgbClr val="999999"/>
                </a:solidFill>
              </a:rPr>
              <a:t>]</a:t>
            </a:r>
            <a:endParaRPr>
              <a:solidFill>
                <a:srgbClr val="555555"/>
              </a:solidFill>
            </a:endParaR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auth_option</a:t>
            </a:r>
            <a:r>
              <a:rPr i="0">
                <a:solidFill>
                  <a:srgbClr val="999999"/>
                </a:solidFill>
              </a:rPr>
              <a:t>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[,</a:t>
            </a:r>
            <a:r>
              <a:rPr i="0"/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auth_option</a:t>
            </a:r>
            <a:r>
              <a:rPr i="0">
                <a:solidFill>
                  <a:srgbClr val="999999"/>
                </a:solidFill>
              </a:rPr>
              <a:t>]]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...</a:t>
            </a:r>
            <a:endParaRPr i="0"/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0077AA"/>
                </a:solidFill>
              </a:rPr>
              <a:t>REQUIRE</a:t>
            </a:r>
            <a:r>
              <a:t> {</a:t>
            </a:r>
            <a:r>
              <a:rPr>
                <a:solidFill>
                  <a:srgbClr val="0077AA"/>
                </a:solidFill>
              </a:rPr>
              <a:t>NONE</a:t>
            </a:r>
            <a: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 i="1"/>
              <a:t>tls_option</a:t>
            </a:r>
            <a:r>
              <a:t> </a:t>
            </a:r>
            <a:r>
              <a:rPr>
                <a:solidFill>
                  <a:srgbClr val="999999"/>
                </a:solidFill>
              </a:rPr>
              <a:t>[[</a:t>
            </a:r>
            <a:r>
              <a:rPr>
                <a:solidFill>
                  <a:srgbClr val="A67F59"/>
                </a:solidFill>
              </a:rPr>
              <a:t>AND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 i="1"/>
              <a:t>tls_option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>
                <a:solidFill>
                  <a:srgbClr val="999999"/>
                </a:solidFill>
              </a:rPr>
              <a:t>...</a:t>
            </a:r>
            <a:r>
              <a:t>}</a:t>
            </a:r>
            <a:r>
              <a:rPr>
                <a:solidFill>
                  <a:srgbClr val="999999"/>
                </a:solidFill>
              </a:rPr>
              <a:t>]</a:t>
            </a: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rPr i="0">
                <a:solidFill>
                  <a:srgbClr val="0077AA"/>
                </a:solidFill>
              </a:rPr>
              <a:t>WITH</a:t>
            </a:r>
            <a:r>
              <a:rPr i="0"/>
              <a:t> </a:t>
            </a:r>
            <a:r>
              <a:t>resource_option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resource_option</a:t>
            </a:r>
            <a:r>
              <a:rPr i="0">
                <a:solidFill>
                  <a:srgbClr val="999999"/>
                </a:solidFill>
              </a:rPr>
              <a:t>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...]</a:t>
            </a:r>
            <a:endParaRPr i="0"/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password_option</a:t>
            </a:r>
            <a:r>
              <a:rPr i="0"/>
              <a:t> </a:t>
            </a:r>
            <a:r>
              <a:rPr i="0">
                <a:solidFill>
                  <a:srgbClr val="A67F59"/>
                </a:solidFill>
              </a:rPr>
              <a:t>|</a:t>
            </a:r>
            <a:r>
              <a:rPr i="0"/>
              <a:t> </a:t>
            </a:r>
            <a:r>
              <a:t>lock_option</a:t>
            </a:r>
            <a:r>
              <a:rPr i="0">
                <a:solidFill>
                  <a:srgbClr val="999999"/>
                </a:solidFill>
              </a:rPr>
              <a:t>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...</a:t>
            </a:r>
            <a:endParaRPr i="0"/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ALTER</a:t>
            </a:r>
            <a:r>
              <a:rPr>
                <a:solidFill>
                  <a:srgbClr val="555555"/>
                </a:solidFill>
              </a:rPr>
              <a:t> </a:t>
            </a:r>
            <a:r>
              <a:t>USER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9999"/>
                </a:solidFill>
              </a:rPr>
              <a:t>[</a:t>
            </a:r>
            <a:r>
              <a:t>IF</a:t>
            </a:r>
            <a:r>
              <a:rPr>
                <a:solidFill>
                  <a:srgbClr val="555555"/>
                </a:solidFill>
              </a:rPr>
              <a:t> </a:t>
            </a:r>
            <a:r>
              <a:t>EXISTS</a:t>
            </a:r>
            <a:r>
              <a:rPr>
                <a:solidFill>
                  <a:srgbClr val="999999"/>
                </a:solidFill>
              </a:rPr>
              <a:t>]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rPr>
                <a:solidFill>
                  <a:srgbClr val="DD4A68"/>
                </a:solidFill>
              </a:rPr>
              <a:t>USER</a:t>
            </a:r>
            <a:r>
              <a:rPr>
                <a:solidFill>
                  <a:srgbClr val="999999"/>
                </a:solidFill>
              </a:rPr>
              <a:t>()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auth_string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user</a:t>
            </a:r>
            <a:r>
              <a:rPr i="0">
                <a:solidFill>
                  <a:srgbClr val="555555"/>
                </a:solidFill>
              </a:rPr>
              <a:t>:</a:t>
            </a:r>
            <a:endParaRPr i="0"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999999"/>
                </a:solidFill>
              </a:rPr>
              <a:t>(</a:t>
            </a:r>
            <a:r>
              <a:t>see Section </a:t>
            </a:r>
            <a:r>
              <a:rPr>
                <a:solidFill>
                  <a:srgbClr val="990055"/>
                </a:solidFill>
              </a:rPr>
              <a:t>6.2</a:t>
            </a:r>
            <a:r>
              <a:rPr>
                <a:solidFill>
                  <a:srgbClr val="999999"/>
                </a:solidFill>
              </a:rPr>
              <a:t>.</a:t>
            </a:r>
            <a:r>
              <a:rPr>
                <a:solidFill>
                  <a:srgbClr val="990055"/>
                </a:solidFill>
              </a:rPr>
              <a:t>3</a:t>
            </a:r>
            <a:r>
              <a:rPr>
                <a:solidFill>
                  <a:srgbClr val="999999"/>
                </a:solidFill>
              </a:rPr>
              <a:t>,</a:t>
            </a:r>
            <a:r>
              <a:t> “Specifying </a:t>
            </a:r>
            <a:r>
              <a:rPr>
                <a:solidFill>
                  <a:srgbClr val="0077AA"/>
                </a:solidFill>
              </a:rPr>
              <a:t>Account</a:t>
            </a:r>
            <a:r>
              <a:t> </a:t>
            </a:r>
            <a:r>
              <a:rPr>
                <a:solidFill>
                  <a:srgbClr val="0077AA"/>
                </a:solidFill>
              </a:rPr>
              <a:t>Names</a:t>
            </a:r>
            <a:r>
              <a:t>”</a:t>
            </a:r>
            <a:r>
              <a:rPr>
                <a:solidFill>
                  <a:srgbClr val="999999"/>
                </a:solidFill>
              </a:rPr>
              <a:t>)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auth_option</a:t>
            </a:r>
            <a:r>
              <a:rPr i="0"/>
              <a:t>: {</a:t>
            </a:r>
            <a:endParaRPr i="0"/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auth_string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t> 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</a:t>
            </a:r>
            <a:r>
              <a:rPr i="1"/>
              <a:t>auth_plugin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t> 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</a:t>
            </a:r>
            <a:r>
              <a:rPr i="1"/>
              <a:t>auth_plugin</a:t>
            </a:r>
            <a:r>
              <a:t> </a:t>
            </a:r>
            <a:r>
              <a:rPr>
                <a:solidFill>
                  <a:srgbClr val="0077AA"/>
                </a:solidFill>
              </a:rPr>
              <a:t>BY</a:t>
            </a:r>
            <a:r>
              <a:t> </a:t>
            </a:r>
            <a:r>
              <a:rPr>
                <a:solidFill>
                  <a:srgbClr val="669900"/>
                </a:solidFill>
              </a:rPr>
              <a:t>'</a:t>
            </a:r>
            <a:r>
              <a:rPr i="1">
                <a:solidFill>
                  <a:srgbClr val="669900"/>
                </a:solidFill>
              </a:rPr>
              <a:t>auth_string</a:t>
            </a:r>
            <a:r>
              <a:rPr>
                <a:solidFill>
                  <a:srgbClr val="669900"/>
                </a:solidFill>
              </a:rPr>
              <a:t>'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IDENTIFIED</a:t>
            </a:r>
            <a:r>
              <a:t> </a:t>
            </a:r>
            <a:r>
              <a:rPr>
                <a:solidFill>
                  <a:srgbClr val="0077AA"/>
                </a:solidFill>
              </a:rPr>
              <a:t>WITH</a:t>
            </a:r>
            <a:r>
              <a:t> </a:t>
            </a:r>
            <a:r>
              <a:rPr i="1"/>
              <a:t>auth_plugin</a:t>
            </a:r>
            <a:r>
              <a:t> </a:t>
            </a:r>
            <a:r>
              <a:rPr>
                <a:solidFill>
                  <a:srgbClr val="0077AA"/>
                </a:solidFill>
              </a:rPr>
              <a:t>AS</a:t>
            </a:r>
            <a:r>
              <a:t> </a:t>
            </a:r>
            <a:r>
              <a:rPr>
                <a:solidFill>
                  <a:srgbClr val="669900"/>
                </a:solidFill>
              </a:rPr>
              <a:t>'</a:t>
            </a:r>
            <a:r>
              <a:rPr i="1">
                <a:solidFill>
                  <a:srgbClr val="669900"/>
                </a:solidFill>
              </a:rPr>
              <a:t>hash_string</a:t>
            </a:r>
            <a:r>
              <a:rPr>
                <a:solidFill>
                  <a:srgbClr val="669900"/>
                </a:solidFill>
              </a:rPr>
              <a:t>'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tls_option</a:t>
            </a:r>
            <a:r>
              <a:rPr i="0"/>
              <a:t>: {</a:t>
            </a:r>
            <a:endParaRPr i="0"/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</a:t>
            </a:r>
            <a:r>
              <a:rPr>
                <a:solidFill>
                  <a:srgbClr val="0077AA"/>
                </a:solidFill>
              </a:rPr>
              <a:t>SSL</a:t>
            </a: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X509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CIPHER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cipher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ISSUER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issuer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SUBJECT</a:t>
            </a:r>
            <a:r>
              <a:rPr>
                <a:solidFill>
                  <a:srgbClr val="555555"/>
                </a:solidFill>
              </a:rPr>
              <a:t> </a:t>
            </a:r>
            <a:r>
              <a:t>'</a:t>
            </a:r>
            <a:r>
              <a:rPr i="1"/>
              <a:t>subject</a:t>
            </a:r>
            <a:r>
              <a:t>'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resource_option</a:t>
            </a:r>
            <a:r>
              <a:rPr i="0"/>
              <a:t>: {</a:t>
            </a:r>
            <a:endParaRPr i="0"/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t>MAX_QUERIES_PER_HOUR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MAX_UPDATES_PER_HOUR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MAX_CONNECTIONS_PER_HOUR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MAX_USER_CONNECTIONS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count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password_option</a:t>
            </a:r>
            <a:r>
              <a:rPr i="0"/>
              <a:t>: {</a:t>
            </a:r>
            <a:endParaRPr i="0"/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t>PASSWORD</a:t>
            </a:r>
            <a:r>
              <a:rPr>
                <a:solidFill>
                  <a:srgbClr val="555555"/>
                </a:solidFill>
              </a:rPr>
              <a:t> </a:t>
            </a:r>
            <a:r>
              <a:t>EXPIRE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PASSWORD</a:t>
            </a:r>
            <a:r>
              <a:rPr>
                <a:solidFill>
                  <a:srgbClr val="555555"/>
                </a:solidFill>
              </a:rPr>
              <a:t> </a:t>
            </a:r>
            <a:r>
              <a:t>EXPIRE</a:t>
            </a:r>
            <a:r>
              <a:rPr>
                <a:solidFill>
                  <a:srgbClr val="555555"/>
                </a:solidFill>
              </a:rPr>
              <a:t> </a:t>
            </a:r>
            <a:r>
              <a:t>DEFAULT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PASSWORD</a:t>
            </a:r>
            <a:r>
              <a:rPr>
                <a:solidFill>
                  <a:srgbClr val="555555"/>
                </a:solidFill>
              </a:rPr>
              <a:t> </a:t>
            </a:r>
            <a:r>
              <a:t>EXPIRE</a:t>
            </a:r>
            <a:r>
              <a:rPr>
                <a:solidFill>
                  <a:srgbClr val="555555"/>
                </a:solidFill>
              </a:rPr>
              <a:t> </a:t>
            </a:r>
            <a:r>
              <a:t>NEVER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PASSWORD</a:t>
            </a:r>
            <a:r>
              <a:rPr>
                <a:solidFill>
                  <a:srgbClr val="555555"/>
                </a:solidFill>
              </a:rPr>
              <a:t> </a:t>
            </a:r>
            <a:r>
              <a:t>EXPIRE</a:t>
            </a:r>
            <a:r>
              <a:rPr>
                <a:solidFill>
                  <a:srgbClr val="555555"/>
                </a:solidFill>
              </a:rPr>
              <a:t> </a:t>
            </a:r>
            <a:r>
              <a:t>INTERVAL</a:t>
            </a:r>
            <a:r>
              <a:rPr>
                <a:solidFill>
                  <a:srgbClr val="555555"/>
                </a:solidFill>
              </a:rPr>
              <a:t> </a:t>
            </a:r>
            <a:r>
              <a:rPr i="1">
                <a:solidFill>
                  <a:srgbClr val="555555"/>
                </a:solidFill>
              </a:rPr>
              <a:t>N</a:t>
            </a:r>
            <a:r>
              <a:rPr>
                <a:solidFill>
                  <a:srgbClr val="555555"/>
                </a:solidFill>
              </a:rPr>
              <a:t> DAY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lock_option</a:t>
            </a:r>
            <a:r>
              <a:rPr i="0"/>
              <a:t>: {</a:t>
            </a:r>
            <a:endParaRPr i="0"/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</a:t>
            </a:r>
            <a:r>
              <a:t>ACCOUNT</a:t>
            </a:r>
            <a:r>
              <a:rPr>
                <a:solidFill>
                  <a:srgbClr val="555555"/>
                </a:solidFill>
              </a:rPr>
              <a:t> </a:t>
            </a:r>
            <a:r>
              <a:t>LOCK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rPr>
                <a:solidFill>
                  <a:srgbClr val="555555"/>
                </a:solidFill>
              </a:rPr>
              <a:t> </a:t>
            </a:r>
            <a:r>
              <a:t>ACCOUNT</a:t>
            </a:r>
            <a:r>
              <a:rPr>
                <a:solidFill>
                  <a:srgbClr val="555555"/>
                </a:solidFill>
              </a:rPr>
              <a:t> </a:t>
            </a:r>
            <a:r>
              <a:t>UNLOCK</a:t>
            </a:r>
            <a:endParaRPr>
              <a:solidFill>
                <a:srgbClr val="555555"/>
              </a:solidFill>
            </a:endParaRPr>
          </a:p>
          <a:p>
            <a:pPr algn="l">
              <a:defRPr sz="8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}</a:t>
            </a:r>
          </a:p>
        </p:txBody>
      </p:sp>
      <p:sp>
        <p:nvSpPr>
          <p:cNvPr id="215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it creates a database with the given name.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cap="none"/>
            </a:lvl1pPr>
          </a:lstStyle>
          <a:p>
            <a:pPr/>
            <a:r>
              <a:t>it creates a database with the given name.</a:t>
            </a:r>
          </a:p>
        </p:txBody>
      </p:sp>
      <p:sp>
        <p:nvSpPr>
          <p:cNvPr id="222" name="Create data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Create database</a:t>
            </a:r>
          </a:p>
        </p:txBody>
      </p:sp>
      <p:sp>
        <p:nvSpPr>
          <p:cNvPr id="223" name="mysql&gt; CREATE DATABASE mydb;"/>
          <p:cNvSpPr txBox="1"/>
          <p:nvPr/>
        </p:nvSpPr>
        <p:spPr>
          <a:xfrm>
            <a:off x="371200" y="3721100"/>
            <a:ext cx="7405047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0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A67F59"/>
                </a:solidFill>
              </a:rPr>
              <a:t>mysql&gt;</a:t>
            </a:r>
            <a:r>
              <a:t> </a:t>
            </a:r>
            <a:r>
              <a:rPr>
                <a:solidFill>
                  <a:srgbClr val="0077AA"/>
                </a:solidFill>
              </a:rPr>
              <a:t>CREATE</a:t>
            </a:r>
            <a:r>
              <a:t> </a:t>
            </a:r>
            <a:r>
              <a:rPr>
                <a:solidFill>
                  <a:srgbClr val="0077AA"/>
                </a:solidFill>
              </a:rPr>
              <a:t>DATABASE</a:t>
            </a:r>
            <a:r>
              <a:t> mydb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24" name="Example1:"/>
          <p:cNvSpPr txBox="1"/>
          <p:nvPr/>
        </p:nvSpPr>
        <p:spPr>
          <a:xfrm>
            <a:off x="261569" y="29781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sp>
        <p:nvSpPr>
          <p:cNvPr id="225" name="Example2:"/>
          <p:cNvSpPr txBox="1"/>
          <p:nvPr/>
        </p:nvSpPr>
        <p:spPr>
          <a:xfrm>
            <a:off x="236169" y="4989363"/>
            <a:ext cx="155966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Example2:</a:t>
            </a:r>
          </a:p>
        </p:txBody>
      </p:sp>
      <p:sp>
        <p:nvSpPr>
          <p:cNvPr id="226" name="CREATE DATABASE mydb CHARACTER SET utf8;"/>
          <p:cNvSpPr txBox="1"/>
          <p:nvPr/>
        </p:nvSpPr>
        <p:spPr>
          <a:xfrm>
            <a:off x="172391" y="5759450"/>
            <a:ext cx="8452102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5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CREATE</a:t>
            </a:r>
            <a:r>
              <a:rPr>
                <a:solidFill>
                  <a:srgbClr val="555555"/>
                </a:solidFill>
              </a:rPr>
              <a:t> </a:t>
            </a:r>
            <a:r>
              <a:t>DATABASE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66990F"/>
                </a:solidFill>
              </a:rPr>
              <a:t>mydb</a:t>
            </a:r>
            <a:r>
              <a:rPr>
                <a:solidFill>
                  <a:srgbClr val="555555"/>
                </a:solidFill>
              </a:rPr>
              <a:t> </a:t>
            </a:r>
            <a:r>
              <a:t>CHARACTER</a:t>
            </a:r>
            <a:r>
              <a:rPr>
                <a:solidFill>
                  <a:srgbClr val="555555"/>
                </a:solidFill>
              </a:rPr>
              <a:t> </a:t>
            </a:r>
            <a:r>
              <a:t>SET</a:t>
            </a:r>
            <a:r>
              <a:rPr>
                <a:solidFill>
                  <a:srgbClr val="555555"/>
                </a:solidFill>
              </a:rPr>
              <a:t> utf8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27" name="mysql&gt; USE mydb"/>
          <p:cNvSpPr txBox="1"/>
          <p:nvPr/>
        </p:nvSpPr>
        <p:spPr>
          <a:xfrm>
            <a:off x="261187" y="7413327"/>
            <a:ext cx="703879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783">
                <a:solidFill>
                  <a:srgbClr val="A67F59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mysql&gt;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USE</a:t>
            </a:r>
            <a:r>
              <a:rPr>
                <a:solidFill>
                  <a:srgbClr val="555555"/>
                </a:solidFill>
              </a:rPr>
              <a:t> mydb</a:t>
            </a:r>
            <a:endParaRPr>
              <a:solidFill>
                <a:srgbClr val="555555"/>
              </a:solidFill>
            </a:endParaRPr>
          </a:p>
        </p:txBody>
      </p:sp>
      <p:sp>
        <p:nvSpPr>
          <p:cNvPr id="234" name="Connection Line"/>
          <p:cNvSpPr/>
          <p:nvPr/>
        </p:nvSpPr>
        <p:spPr>
          <a:xfrm>
            <a:off x="7785645" y="2593181"/>
            <a:ext cx="3375" cy="655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6F6A5A"/>
            </a:solidFill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</a:p>
        </p:txBody>
      </p:sp>
      <p:pic>
        <p:nvPicPr>
          <p:cNvPr id="229" name="database-icon.png" descr="database-i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1580" y="596900"/>
            <a:ext cx="1511301" cy="1511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30" name="add-2-icon.png" descr="add-2-i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235" y="1729630"/>
            <a:ext cx="531565" cy="53156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31" name="CREATE {DATABASE | SCHEMA} [IF NOT EXISTS] db_name…"/>
          <p:cNvSpPr txBox="1"/>
          <p:nvPr/>
        </p:nvSpPr>
        <p:spPr>
          <a:xfrm>
            <a:off x="7820154" y="3596679"/>
            <a:ext cx="465429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1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CREATE</a:t>
            </a:r>
            <a:r>
              <a:t> {</a:t>
            </a:r>
            <a:r>
              <a:rPr>
                <a:solidFill>
                  <a:srgbClr val="0077AA"/>
                </a:solidFill>
              </a:rPr>
              <a:t>DATABASE</a:t>
            </a:r>
            <a:r>
              <a:t>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0077AA"/>
                </a:solidFill>
              </a:rPr>
              <a:t>SCHEMA</a:t>
            </a:r>
            <a:r>
              <a:t>}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0077AA"/>
                </a:solidFill>
              </a:rPr>
              <a:t>IF</a:t>
            </a:r>
            <a:r>
              <a:t> </a:t>
            </a:r>
            <a:r>
              <a:rPr>
                <a:solidFill>
                  <a:srgbClr val="A67F59"/>
                </a:solidFill>
              </a:rPr>
              <a:t>NOT</a:t>
            </a:r>
            <a:r>
              <a:t> </a:t>
            </a:r>
            <a:r>
              <a:rPr>
                <a:solidFill>
                  <a:srgbClr val="0077AA"/>
                </a:solidFill>
              </a:rPr>
              <a:t>EXISTS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 i="1"/>
              <a:t>db_name</a:t>
            </a:r>
          </a:p>
          <a:p>
            <a:pPr algn="l">
              <a:defRPr i="1" sz="1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    </a:t>
            </a:r>
            <a:r>
              <a:rPr i="0">
                <a:solidFill>
                  <a:srgbClr val="999999"/>
                </a:solidFill>
              </a:rPr>
              <a:t>[</a:t>
            </a:r>
            <a:r>
              <a:t>create_specification</a:t>
            </a:r>
            <a:r>
              <a:rPr i="0">
                <a:solidFill>
                  <a:srgbClr val="999999"/>
                </a:solidFill>
              </a:rPr>
              <a:t>]</a:t>
            </a:r>
            <a:r>
              <a:rPr i="0"/>
              <a:t> </a:t>
            </a:r>
            <a:r>
              <a:rPr i="0">
                <a:solidFill>
                  <a:srgbClr val="999999"/>
                </a:solidFill>
              </a:rPr>
              <a:t>...</a:t>
            </a:r>
            <a:endParaRPr i="0"/>
          </a:p>
          <a:p>
            <a:pPr algn="l">
              <a:defRPr sz="1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i="1" sz="1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create_specification</a:t>
            </a:r>
            <a:r>
              <a:rPr i="0"/>
              <a:t>:</a:t>
            </a:r>
            <a:endParaRPr i="0"/>
          </a:p>
          <a:p>
            <a:pPr algn="l">
              <a:defRPr sz="1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0077AA"/>
                </a:solidFill>
              </a:rPr>
              <a:t>DEFAULT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>
                <a:solidFill>
                  <a:srgbClr val="0077AA"/>
                </a:solidFill>
              </a:rPr>
              <a:t>CHARACTER</a:t>
            </a:r>
            <a:r>
              <a:t> </a:t>
            </a:r>
            <a:r>
              <a:rPr>
                <a:solidFill>
                  <a:srgbClr val="0077AA"/>
                </a:solidFill>
              </a:rPr>
              <a:t>SET</a:t>
            </a:r>
            <a:r>
              <a:t>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A67F59"/>
                </a:solidFill>
              </a:rPr>
              <a:t>=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 i="1"/>
              <a:t>charset_name</a:t>
            </a:r>
          </a:p>
          <a:p>
            <a:pPr algn="l">
              <a:defRPr sz="1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>
                <a:solidFill>
                  <a:srgbClr val="A67F59"/>
                </a:solidFill>
              </a:rPr>
              <a:t>|</a:t>
            </a:r>
            <a:r>
              <a:t>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0077AA"/>
                </a:solidFill>
              </a:rPr>
              <a:t>DEFAULT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>
                <a:solidFill>
                  <a:srgbClr val="0077AA"/>
                </a:solidFill>
              </a:rPr>
              <a:t>COLLATE</a:t>
            </a:r>
            <a:r>
              <a:t> </a:t>
            </a:r>
            <a:r>
              <a:rPr>
                <a:solidFill>
                  <a:srgbClr val="999999"/>
                </a:solidFill>
              </a:rPr>
              <a:t>[</a:t>
            </a:r>
            <a:r>
              <a:rPr>
                <a:solidFill>
                  <a:srgbClr val="A67F59"/>
                </a:solidFill>
              </a:rPr>
              <a:t>=</a:t>
            </a:r>
            <a:r>
              <a:rPr>
                <a:solidFill>
                  <a:srgbClr val="999999"/>
                </a:solidFill>
              </a:rPr>
              <a:t>]</a:t>
            </a:r>
            <a:r>
              <a:t> </a:t>
            </a:r>
            <a:r>
              <a:rPr i="1"/>
              <a:t>collation_name</a:t>
            </a:r>
          </a:p>
        </p:txBody>
      </p:sp>
      <p:sp>
        <p:nvSpPr>
          <p:cNvPr id="232" name="to change the database"/>
          <p:cNvSpPr txBox="1"/>
          <p:nvPr/>
        </p:nvSpPr>
        <p:spPr>
          <a:xfrm>
            <a:off x="182171" y="6819900"/>
            <a:ext cx="757234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600"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to change the database</a:t>
            </a:r>
          </a:p>
        </p:txBody>
      </p:sp>
      <p:sp>
        <p:nvSpPr>
          <p:cNvPr id="233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reates a table with the given nam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cap="none"/>
            </a:lvl1pPr>
          </a:lstStyle>
          <a:p>
            <a:pPr/>
            <a:r>
              <a:t>creates a table with the given name</a:t>
            </a:r>
          </a:p>
        </p:txBody>
      </p:sp>
      <p:sp>
        <p:nvSpPr>
          <p:cNvPr id="237" name="Create t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Create table</a:t>
            </a:r>
          </a:p>
        </p:txBody>
      </p:sp>
      <p:sp>
        <p:nvSpPr>
          <p:cNvPr id="238" name="mysql&gt; CREATE TABLE t1 (…"/>
          <p:cNvSpPr txBox="1"/>
          <p:nvPr/>
        </p:nvSpPr>
        <p:spPr>
          <a:xfrm>
            <a:off x="612500" y="3492500"/>
            <a:ext cx="10087079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A67F59"/>
                </a:solidFill>
              </a:rPr>
              <a:t>mysql&gt;</a:t>
            </a:r>
            <a:r>
              <a:t> CREATE</a:t>
            </a:r>
            <a:r>
              <a:rPr>
                <a:solidFill>
                  <a:srgbClr val="555555"/>
                </a:solidFill>
              </a:rPr>
              <a:t> </a:t>
            </a:r>
            <a:r>
              <a:t>TABLE</a:t>
            </a:r>
            <a:r>
              <a:rPr>
                <a:solidFill>
                  <a:srgbClr val="555555"/>
                </a:solidFill>
              </a:rPr>
              <a:t> t1 </a:t>
            </a:r>
            <a:r>
              <a:rPr>
                <a:solidFill>
                  <a:srgbClr val="999999"/>
                </a:solidFill>
              </a:rPr>
              <a:t>(</a:t>
            </a:r>
            <a:endParaRPr>
              <a:solidFill>
                <a:srgbClr val="555555"/>
              </a:solidFill>
            </a:endParaRPr>
          </a:p>
          <a:p>
            <a:pPr algn="l">
              <a:defRPr sz="22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id </a:t>
            </a:r>
            <a:r>
              <a:rPr>
                <a:solidFill>
                  <a:srgbClr val="834689"/>
                </a:solidFill>
              </a:rPr>
              <a:t>INT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A67F59"/>
                </a:solidFill>
              </a:rPr>
              <a:t>NOT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NULL</a:t>
            </a:r>
            <a:r>
              <a:rPr>
                <a:solidFill>
                  <a:srgbClr val="555555"/>
                </a:solidFill>
              </a:rPr>
              <a:t> </a:t>
            </a:r>
            <a:r>
              <a:t>AUTO_INCREMENT</a:t>
            </a:r>
            <a:r>
              <a:rPr>
                <a:solidFill>
                  <a:srgbClr val="555555"/>
                </a:solidFill>
              </a:rPr>
              <a:t> </a:t>
            </a:r>
            <a:r>
              <a:t>PRIMARY</a:t>
            </a:r>
            <a:r>
              <a:rPr>
                <a:solidFill>
                  <a:srgbClr val="555555"/>
                </a:solidFill>
              </a:rPr>
              <a:t> </a:t>
            </a:r>
            <a:r>
              <a:t>KEY</a:t>
            </a:r>
            <a:r>
              <a:rPr>
                <a:solidFill>
                  <a:srgbClr val="999999"/>
                </a:solidFill>
              </a:rPr>
              <a:t>,</a:t>
            </a:r>
            <a:endParaRPr>
              <a:solidFill>
                <a:srgbClr val="555555"/>
              </a:solidFill>
            </a:endParaRPr>
          </a:p>
          <a:p>
            <a:pPr algn="l">
              <a:defRPr sz="2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name </a:t>
            </a:r>
            <a:r>
              <a:rPr>
                <a:solidFill>
                  <a:srgbClr val="834689"/>
                </a:solidFill>
              </a:rPr>
              <a:t>VARCHAR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100</a:t>
            </a:r>
            <a:r>
              <a:rPr>
                <a:solidFill>
                  <a:srgbClr val="999999"/>
                </a:solidFill>
              </a:rPr>
              <a:t>),</a:t>
            </a:r>
          </a:p>
          <a:p>
            <a:pPr algn="l">
              <a:defRPr sz="22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address </a:t>
            </a:r>
            <a:r>
              <a:rPr>
                <a:solidFill>
                  <a:srgbClr val="834689"/>
                </a:solidFill>
              </a:rPr>
              <a:t>VARCHAR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100</a:t>
            </a:r>
            <a:r>
              <a:rPr>
                <a:solidFill>
                  <a:srgbClr val="999999"/>
                </a:solidFill>
              </a:rPr>
              <a:t>)</a:t>
            </a:r>
            <a:r>
              <a:t> </a:t>
            </a:r>
            <a:r>
              <a:rPr>
                <a:solidFill>
                  <a:srgbClr val="999999"/>
                </a:solidFill>
              </a:rPr>
              <a:t>);</a:t>
            </a:r>
          </a:p>
        </p:txBody>
      </p:sp>
      <p:sp>
        <p:nvSpPr>
          <p:cNvPr id="239" name="Example1:"/>
          <p:cNvSpPr txBox="1"/>
          <p:nvPr/>
        </p:nvSpPr>
        <p:spPr>
          <a:xfrm>
            <a:off x="261569" y="29781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sp>
        <p:nvSpPr>
          <p:cNvPr id="240" name="Example2:"/>
          <p:cNvSpPr txBox="1"/>
          <p:nvPr/>
        </p:nvSpPr>
        <p:spPr>
          <a:xfrm>
            <a:off x="261569" y="5615632"/>
            <a:ext cx="155966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Example2:</a:t>
            </a:r>
          </a:p>
        </p:txBody>
      </p:sp>
      <p:sp>
        <p:nvSpPr>
          <p:cNvPr id="241" name="mysql&gt; CREATE TABLE IF NOT EXISTS student (…"/>
          <p:cNvSpPr txBox="1"/>
          <p:nvPr/>
        </p:nvSpPr>
        <p:spPr>
          <a:xfrm>
            <a:off x="477191" y="6372535"/>
            <a:ext cx="126049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383">
                <a:solidFill>
                  <a:srgbClr val="669900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A67F59"/>
                </a:solidFill>
              </a:rPr>
              <a:t>mysql&gt;</a:t>
            </a:r>
            <a:r>
              <a:t> CREATE</a:t>
            </a:r>
            <a:r>
              <a:rPr>
                <a:solidFill>
                  <a:srgbClr val="555555"/>
                </a:solidFill>
              </a:rPr>
              <a:t> </a:t>
            </a:r>
            <a:r>
              <a:t>TABLE IF NOT EXISTS</a:t>
            </a:r>
            <a:r>
              <a:rPr>
                <a:solidFill>
                  <a:srgbClr val="555555"/>
                </a:solidFill>
              </a:rPr>
              <a:t> student </a:t>
            </a:r>
            <a:r>
              <a:rPr>
                <a:solidFill>
                  <a:srgbClr val="999999"/>
                </a:solidFill>
              </a:rPr>
              <a:t>(</a:t>
            </a:r>
            <a:endParaRPr>
              <a:solidFill>
                <a:srgbClr val="555555"/>
              </a:solidFill>
            </a:endParaRPr>
          </a:p>
          <a:p>
            <a:pPr algn="l">
              <a:defRPr sz="2383">
                <a:solidFill>
                  <a:srgbClr val="0077AA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555555"/>
                </a:solidFill>
              </a:rPr>
              <a:t>    id </a:t>
            </a:r>
            <a:r>
              <a:rPr>
                <a:solidFill>
                  <a:srgbClr val="834689"/>
                </a:solidFill>
              </a:rPr>
              <a:t>INT(10)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A67F59"/>
                </a:solidFill>
              </a:rPr>
              <a:t>NOT</a:t>
            </a:r>
            <a:r>
              <a:rPr>
                <a:solidFill>
                  <a:srgbClr val="555555"/>
                </a:solidFill>
              </a:rPr>
              <a:t> </a:t>
            </a:r>
            <a:r>
              <a:rPr>
                <a:solidFill>
                  <a:srgbClr val="990055"/>
                </a:solidFill>
              </a:rPr>
              <a:t>NULL</a:t>
            </a:r>
            <a:r>
              <a:rPr>
                <a:solidFill>
                  <a:srgbClr val="555555"/>
                </a:solidFill>
              </a:rPr>
              <a:t> </a:t>
            </a:r>
            <a:r>
              <a:t>AUTO_INCREMENT</a:t>
            </a:r>
            <a:r>
              <a:rPr>
                <a:solidFill>
                  <a:srgbClr val="999999"/>
                </a:solidFill>
              </a:rPr>
              <a:t>,</a:t>
            </a:r>
            <a:endParaRPr>
              <a:solidFill>
                <a:srgbClr val="555555"/>
              </a:solidFill>
            </a:endParaRPr>
          </a:p>
          <a:p>
            <a:pPr algn="l">
              <a:defRPr sz="23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name </a:t>
            </a:r>
            <a:r>
              <a:rPr>
                <a:solidFill>
                  <a:srgbClr val="834689"/>
                </a:solidFill>
              </a:rPr>
              <a:t>VARCHAR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50</a:t>
            </a:r>
            <a:r>
              <a:rPr>
                <a:solidFill>
                  <a:srgbClr val="999999"/>
                </a:solidFill>
              </a:rPr>
              <a:t>),</a:t>
            </a:r>
          </a:p>
          <a:p>
            <a:pPr algn="l">
              <a:defRPr sz="23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   address </a:t>
            </a:r>
            <a:r>
              <a:rPr>
                <a:solidFill>
                  <a:srgbClr val="834689"/>
                </a:solidFill>
              </a:rPr>
              <a:t>VARCHAR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50</a:t>
            </a:r>
            <a:r>
              <a:rPr>
                <a:solidFill>
                  <a:srgbClr val="999999"/>
                </a:solidFill>
              </a:rPr>
              <a:t>),</a:t>
            </a:r>
            <a:endParaRPr>
              <a:solidFill>
                <a:srgbClr val="999999"/>
              </a:solidFill>
            </a:endParaRPr>
          </a:p>
          <a:p>
            <a:pPr algn="l">
              <a:defRPr sz="23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999999"/>
                </a:solidFill>
              </a:rPr>
              <a:t>    </a:t>
            </a:r>
            <a:r>
              <a:rPr>
                <a:solidFill>
                  <a:srgbClr val="50504F"/>
                </a:solidFill>
              </a:rPr>
              <a:t>dob</a:t>
            </a:r>
            <a:r>
              <a:rPr>
                <a:solidFill>
                  <a:srgbClr val="999999"/>
                </a:solidFill>
              </a:rPr>
              <a:t> </a:t>
            </a:r>
            <a:r>
              <a:rPr>
                <a:solidFill>
                  <a:srgbClr val="834689"/>
                </a:solidFill>
              </a:rPr>
              <a:t>DATE</a:t>
            </a:r>
            <a:r>
              <a:rPr>
                <a:solidFill>
                  <a:srgbClr val="999999"/>
                </a:solidFill>
              </a:rPr>
              <a:t> </a:t>
            </a:r>
            <a:r>
              <a:rPr>
                <a:solidFill>
                  <a:srgbClr val="2777AA"/>
                </a:solidFill>
              </a:rPr>
              <a:t>DEFAULT NULL </a:t>
            </a:r>
            <a:r>
              <a:rPr>
                <a:solidFill>
                  <a:srgbClr val="999999"/>
                </a:solidFill>
              </a:rPr>
              <a:t>,</a:t>
            </a:r>
            <a:endParaRPr>
              <a:solidFill>
                <a:srgbClr val="2777AA"/>
              </a:solidFill>
            </a:endParaRPr>
          </a:p>
          <a:p>
            <a:pPr algn="l">
              <a:defRPr sz="23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2777AA"/>
                </a:solidFill>
              </a:rPr>
              <a:t>    PRIMARY KEY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626059"/>
                </a:solidFill>
              </a:rPr>
              <a:t>id</a:t>
            </a:r>
            <a:r>
              <a:rPr>
                <a:solidFill>
                  <a:srgbClr val="999999"/>
                </a:solidFill>
              </a:rPr>
              <a:t>)</a:t>
            </a:r>
            <a:endParaRPr>
              <a:solidFill>
                <a:srgbClr val="999999"/>
              </a:solidFill>
            </a:endParaRPr>
          </a:p>
          <a:p>
            <a:pPr algn="l">
              <a:defRPr sz="23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>
                <a:solidFill>
                  <a:srgbClr val="999999"/>
                </a:solidFill>
              </a:rPr>
              <a:t>);</a:t>
            </a:r>
          </a:p>
        </p:txBody>
      </p:sp>
      <p:pic>
        <p:nvPicPr>
          <p:cNvPr id="242" name="database-2-1.png" descr="database-2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4932" y="596900"/>
            <a:ext cx="2169468" cy="2169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43" name="table-icon-84318.png" descr="table-icon-843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9695" y="1201663"/>
            <a:ext cx="959943" cy="9599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44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insert is a DML statement used to…"/>
          <p:cNvSpPr txBox="1"/>
          <p:nvPr>
            <p:ph type="body" idx="13"/>
          </p:nvPr>
        </p:nvSpPr>
        <p:spPr>
          <a:xfrm>
            <a:off x="673100" y="1320800"/>
            <a:ext cx="11658600" cy="980765"/>
          </a:xfrm>
          <a:prstGeom prst="rect">
            <a:avLst/>
          </a:prstGeom>
        </p:spPr>
        <p:txBody>
          <a:bodyPr/>
          <a:lstStyle/>
          <a:p>
            <a:pPr algn="l">
              <a:defRPr cap="none"/>
            </a:pPr>
            <a:r>
              <a:t>insert is a DML statement used to</a:t>
            </a:r>
          </a:p>
          <a:p>
            <a:pPr algn="l">
              <a:defRPr cap="none"/>
            </a:pPr>
            <a:r>
              <a:t>insert new rows into an existing table.</a:t>
            </a:r>
          </a:p>
        </p:txBody>
      </p:sp>
      <p:sp>
        <p:nvSpPr>
          <p:cNvPr id="247" name="insert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insert data</a:t>
            </a:r>
          </a:p>
        </p:txBody>
      </p:sp>
      <p:sp>
        <p:nvSpPr>
          <p:cNvPr id="248" name="Example1:"/>
          <p:cNvSpPr txBox="1"/>
          <p:nvPr/>
        </p:nvSpPr>
        <p:spPr>
          <a:xfrm>
            <a:off x="261569" y="29781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sp>
        <p:nvSpPr>
          <p:cNvPr id="249" name="insert multiple rows"/>
          <p:cNvSpPr txBox="1"/>
          <p:nvPr/>
        </p:nvSpPr>
        <p:spPr>
          <a:xfrm>
            <a:off x="195783" y="5240746"/>
            <a:ext cx="293583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insert multiple rows</a:t>
            </a:r>
          </a:p>
        </p:txBody>
      </p:sp>
      <p:pic>
        <p:nvPicPr>
          <p:cNvPr id="250" name="database-2-1.png" descr="database-2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4932" y="596900"/>
            <a:ext cx="2169468" cy="2169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1" name="table-icon-84318.png" descr="table-icon-843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9695" y="1201663"/>
            <a:ext cx="959943" cy="9599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52" name="INSERT INTO tbl_name (col1,col2) VALUES(15 , 2);"/>
          <p:cNvSpPr txBox="1"/>
          <p:nvPr/>
        </p:nvSpPr>
        <p:spPr>
          <a:xfrm>
            <a:off x="283461" y="3782603"/>
            <a:ext cx="741734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INSERT</a:t>
            </a:r>
            <a:r>
              <a:t> </a:t>
            </a:r>
            <a:r>
              <a:rPr>
                <a:solidFill>
                  <a:srgbClr val="0077AA"/>
                </a:solidFill>
              </a:rPr>
              <a:t>INTO</a:t>
            </a:r>
            <a:r>
              <a:t> </a:t>
            </a:r>
            <a:r>
              <a:rPr i="1"/>
              <a:t>tbl_name</a:t>
            </a:r>
            <a:r>
              <a:t> </a:t>
            </a:r>
            <a:r>
              <a:rPr>
                <a:solidFill>
                  <a:srgbClr val="999999"/>
                </a:solidFill>
              </a:rPr>
              <a:t>(</a:t>
            </a:r>
            <a:r>
              <a:t>col1</a:t>
            </a:r>
            <a:r>
              <a:rPr>
                <a:solidFill>
                  <a:srgbClr val="999999"/>
                </a:solidFill>
              </a:rPr>
              <a:t>,</a:t>
            </a:r>
            <a:r>
              <a:t>col2</a:t>
            </a:r>
            <a:r>
              <a:rPr>
                <a:solidFill>
                  <a:srgbClr val="999999"/>
                </a:solidFill>
              </a:rPr>
              <a:t>)</a:t>
            </a:r>
            <a:r>
              <a:t> </a:t>
            </a:r>
            <a:r>
              <a:rPr>
                <a:solidFill>
                  <a:srgbClr val="0077AA"/>
                </a:solidFill>
              </a:rPr>
              <a:t>VALUES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15 </a:t>
            </a:r>
            <a:r>
              <a:rPr>
                <a:solidFill>
                  <a:srgbClr val="999999"/>
                </a:solidFill>
              </a:rPr>
              <a:t>, </a:t>
            </a:r>
            <a:r>
              <a:rPr>
                <a:solidFill>
                  <a:srgbClr val="990055"/>
                </a:solidFill>
              </a:rPr>
              <a:t>2</a:t>
            </a:r>
            <a:r>
              <a:rPr>
                <a:solidFill>
                  <a:srgbClr val="999999"/>
                </a:solidFill>
              </a:rPr>
              <a:t>);</a:t>
            </a:r>
          </a:p>
        </p:txBody>
      </p:sp>
      <p:sp>
        <p:nvSpPr>
          <p:cNvPr id="253" name="INSERT INTO tbl_name (a,b,c) VALUES(1,2,3),(4,5,6),(7,8,9);"/>
          <p:cNvSpPr txBox="1"/>
          <p:nvPr/>
        </p:nvSpPr>
        <p:spPr>
          <a:xfrm>
            <a:off x="361723" y="5930900"/>
            <a:ext cx="882601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INSERT</a:t>
            </a:r>
            <a:r>
              <a:t> </a:t>
            </a:r>
            <a:r>
              <a:rPr>
                <a:solidFill>
                  <a:srgbClr val="0077AA"/>
                </a:solidFill>
              </a:rPr>
              <a:t>INTO</a:t>
            </a:r>
            <a:r>
              <a:t> </a:t>
            </a:r>
            <a:r>
              <a:rPr i="1"/>
              <a:t>tbl_name</a:t>
            </a:r>
            <a:r>
              <a:t> </a:t>
            </a:r>
            <a:r>
              <a:rPr>
                <a:solidFill>
                  <a:srgbClr val="999999"/>
                </a:solidFill>
              </a:rPr>
              <a:t>(</a:t>
            </a:r>
            <a:r>
              <a:t>a</a:t>
            </a:r>
            <a:r>
              <a:rPr>
                <a:solidFill>
                  <a:srgbClr val="999999"/>
                </a:solidFill>
              </a:rPr>
              <a:t>,</a:t>
            </a:r>
            <a:r>
              <a:t>b</a:t>
            </a:r>
            <a:r>
              <a:rPr>
                <a:solidFill>
                  <a:srgbClr val="999999"/>
                </a:solidFill>
              </a:rPr>
              <a:t>,</a:t>
            </a:r>
            <a:r>
              <a:t>c</a:t>
            </a:r>
            <a:r>
              <a:rPr>
                <a:solidFill>
                  <a:srgbClr val="999999"/>
                </a:solidFill>
              </a:rPr>
              <a:t>)</a:t>
            </a:r>
            <a:r>
              <a:t> </a:t>
            </a:r>
            <a:r>
              <a:rPr>
                <a:solidFill>
                  <a:srgbClr val="0077AA"/>
                </a:solidFill>
              </a:rPr>
              <a:t>VALUES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1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2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3</a:t>
            </a:r>
            <a:r>
              <a:rPr>
                <a:solidFill>
                  <a:srgbClr val="999999"/>
                </a:solidFill>
              </a:rPr>
              <a:t>),(</a:t>
            </a:r>
            <a:r>
              <a:rPr>
                <a:solidFill>
                  <a:srgbClr val="990055"/>
                </a:solidFill>
              </a:rPr>
              <a:t>4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5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6</a:t>
            </a:r>
            <a:r>
              <a:rPr>
                <a:solidFill>
                  <a:srgbClr val="999999"/>
                </a:solidFill>
              </a:rPr>
              <a:t>),(</a:t>
            </a:r>
            <a:r>
              <a:rPr>
                <a:solidFill>
                  <a:srgbClr val="990055"/>
                </a:solidFill>
              </a:rPr>
              <a:t>7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8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9</a:t>
            </a:r>
            <a:r>
              <a:rPr>
                <a:solidFill>
                  <a:srgbClr val="999999"/>
                </a:solidFill>
              </a:rPr>
              <a:t>);</a:t>
            </a:r>
          </a:p>
        </p:txBody>
      </p:sp>
      <p:sp>
        <p:nvSpPr>
          <p:cNvPr id="254" name="INSERT INTO tbl_name (a,b,c) VALUES(1,2,3,4,5,6,7,8,9);"/>
          <p:cNvSpPr txBox="1"/>
          <p:nvPr/>
        </p:nvSpPr>
        <p:spPr>
          <a:xfrm>
            <a:off x="219347" y="8026400"/>
            <a:ext cx="807154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INSERT</a:t>
            </a:r>
            <a:r>
              <a:t> </a:t>
            </a:r>
            <a:r>
              <a:rPr>
                <a:solidFill>
                  <a:srgbClr val="0077AA"/>
                </a:solidFill>
              </a:rPr>
              <a:t>INTO</a:t>
            </a:r>
            <a:r>
              <a:t> </a:t>
            </a:r>
            <a:r>
              <a:rPr i="1"/>
              <a:t>tbl_name</a:t>
            </a:r>
            <a:r>
              <a:t> </a:t>
            </a:r>
            <a:r>
              <a:rPr>
                <a:solidFill>
                  <a:srgbClr val="999999"/>
                </a:solidFill>
              </a:rPr>
              <a:t>(</a:t>
            </a:r>
            <a:r>
              <a:t>a</a:t>
            </a:r>
            <a:r>
              <a:rPr>
                <a:solidFill>
                  <a:srgbClr val="999999"/>
                </a:solidFill>
              </a:rPr>
              <a:t>,</a:t>
            </a:r>
            <a:r>
              <a:t>b</a:t>
            </a:r>
            <a:r>
              <a:rPr>
                <a:solidFill>
                  <a:srgbClr val="999999"/>
                </a:solidFill>
              </a:rPr>
              <a:t>,</a:t>
            </a:r>
            <a:r>
              <a:t>c</a:t>
            </a:r>
            <a:r>
              <a:rPr>
                <a:solidFill>
                  <a:srgbClr val="999999"/>
                </a:solidFill>
              </a:rPr>
              <a:t>)</a:t>
            </a:r>
            <a:r>
              <a:t> </a:t>
            </a:r>
            <a:r>
              <a:rPr>
                <a:solidFill>
                  <a:srgbClr val="0077AA"/>
                </a:solidFill>
              </a:rPr>
              <a:t>VALUES</a:t>
            </a:r>
            <a:r>
              <a:rPr>
                <a:solidFill>
                  <a:srgbClr val="999999"/>
                </a:solidFill>
              </a:rPr>
              <a:t>(</a:t>
            </a:r>
            <a:r>
              <a:rPr>
                <a:solidFill>
                  <a:srgbClr val="990055"/>
                </a:solidFill>
              </a:rPr>
              <a:t>1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2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3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4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5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6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7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8</a:t>
            </a:r>
            <a:r>
              <a:rPr>
                <a:solidFill>
                  <a:srgbClr val="999999"/>
                </a:solidFill>
              </a:rPr>
              <a:t>,</a:t>
            </a:r>
            <a:r>
              <a:rPr>
                <a:solidFill>
                  <a:srgbClr val="990055"/>
                </a:solidFill>
              </a:rPr>
              <a:t>9</a:t>
            </a:r>
            <a:r>
              <a:rPr>
                <a:solidFill>
                  <a:srgbClr val="999999"/>
                </a:solidFill>
              </a:rPr>
              <a:t>);</a:t>
            </a:r>
          </a:p>
        </p:txBody>
      </p:sp>
      <p:sp>
        <p:nvSpPr>
          <p:cNvPr id="255" name="Error"/>
          <p:cNvSpPr txBox="1"/>
          <p:nvPr/>
        </p:nvSpPr>
        <p:spPr>
          <a:xfrm>
            <a:off x="9803587" y="8026400"/>
            <a:ext cx="814426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FE2548"/>
                </a:solidFill>
              </a:defRPr>
            </a:lvl1pPr>
          </a:lstStyle>
          <a:p>
            <a:pPr/>
            <a:r>
              <a:t>Error</a:t>
            </a:r>
          </a:p>
        </p:txBody>
      </p:sp>
      <p:sp>
        <p:nvSpPr>
          <p:cNvPr id="256" name="Line"/>
          <p:cNvSpPr/>
          <p:nvPr/>
        </p:nvSpPr>
        <p:spPr>
          <a:xfrm flipV="1">
            <a:off x="8486009" y="8261349"/>
            <a:ext cx="1122462" cy="1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57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update is a DML statement…"/>
          <p:cNvSpPr txBox="1"/>
          <p:nvPr>
            <p:ph type="body" idx="13"/>
          </p:nvPr>
        </p:nvSpPr>
        <p:spPr>
          <a:xfrm>
            <a:off x="673100" y="1320800"/>
            <a:ext cx="11658600" cy="980765"/>
          </a:xfrm>
          <a:prstGeom prst="rect">
            <a:avLst/>
          </a:prstGeom>
        </p:spPr>
        <p:txBody>
          <a:bodyPr/>
          <a:lstStyle/>
          <a:p>
            <a:pPr algn="l">
              <a:defRPr cap="none"/>
            </a:pPr>
            <a:r>
              <a:t>update is a DML statement </a:t>
            </a:r>
          </a:p>
          <a:p>
            <a:pPr algn="l">
              <a:defRPr cap="none"/>
            </a:pPr>
            <a:r>
              <a:t>that modifies rows in a table</a:t>
            </a:r>
          </a:p>
        </p:txBody>
      </p:sp>
      <p:sp>
        <p:nvSpPr>
          <p:cNvPr id="260" name="updat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update data</a:t>
            </a:r>
          </a:p>
        </p:txBody>
      </p:sp>
      <p:sp>
        <p:nvSpPr>
          <p:cNvPr id="261" name="Example1:"/>
          <p:cNvSpPr txBox="1"/>
          <p:nvPr/>
        </p:nvSpPr>
        <p:spPr>
          <a:xfrm>
            <a:off x="439369" y="5291906"/>
            <a:ext cx="155966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pic>
        <p:nvPicPr>
          <p:cNvPr id="262" name="database-2-1.png" descr="database-2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4932" y="596900"/>
            <a:ext cx="2169468" cy="2169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63" name="table-icon-84318.png" descr="table-icon-843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9695" y="1201663"/>
            <a:ext cx="959943" cy="9599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64" name="UPDATE table_name…"/>
          <p:cNvSpPr txBox="1"/>
          <p:nvPr/>
        </p:nvSpPr>
        <p:spPr>
          <a:xfrm>
            <a:off x="2963161" y="3452403"/>
            <a:ext cx="677526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1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UPDATE table_name</a:t>
            </a:r>
          </a:p>
          <a:p>
            <a:pPr algn="l">
              <a:defRPr b="1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SET column1=value, column2=value2,...</a:t>
            </a:r>
          </a:p>
          <a:p>
            <a:pPr algn="l">
              <a:defRPr b="1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WHERE some_column=some_value </a:t>
            </a:r>
          </a:p>
        </p:txBody>
      </p:sp>
      <p:sp>
        <p:nvSpPr>
          <p:cNvPr id="265" name="UPDATE tbl_name…"/>
          <p:cNvSpPr txBox="1"/>
          <p:nvPr/>
        </p:nvSpPr>
        <p:spPr>
          <a:xfrm>
            <a:off x="336323" y="6223002"/>
            <a:ext cx="502702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UPDATE</a:t>
            </a:r>
            <a:r>
              <a:t> </a:t>
            </a:r>
            <a:r>
              <a:rPr i="1"/>
              <a:t>tbl_name</a:t>
            </a: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SET </a:t>
            </a:r>
            <a:r>
              <a:rPr i="1"/>
              <a:t>name </a:t>
            </a:r>
            <a:r>
              <a:rPr>
                <a:solidFill>
                  <a:srgbClr val="0077AA"/>
                </a:solidFill>
              </a:rPr>
              <a:t>=</a:t>
            </a:r>
            <a:r>
              <a:rPr>
                <a:solidFill>
                  <a:srgbClr val="66990F"/>
                </a:solidFill>
              </a:rPr>
              <a:t>‘Mohanad’</a:t>
            </a:r>
            <a:r>
              <a:rPr>
                <a:solidFill>
                  <a:srgbClr val="0077AA"/>
                </a:solidFill>
              </a:rPr>
              <a:t>, </a:t>
            </a:r>
            <a:r>
              <a:rPr i="1"/>
              <a:t>grade </a:t>
            </a:r>
            <a:r>
              <a:rPr>
                <a:solidFill>
                  <a:srgbClr val="0077AA"/>
                </a:solidFill>
              </a:rPr>
              <a:t>=</a:t>
            </a:r>
            <a:r>
              <a:rPr>
                <a:solidFill>
                  <a:srgbClr val="66990F"/>
                </a:solidFill>
              </a:rPr>
              <a:t>‘A’</a:t>
            </a:r>
            <a:endParaRPr>
              <a:solidFill>
                <a:srgbClr val="0077AA"/>
              </a:solidFill>
            </a:endParaRP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WHERE </a:t>
            </a:r>
            <a:r>
              <a:rPr i="1"/>
              <a:t>id= </a:t>
            </a:r>
            <a:r>
              <a:rPr>
                <a:solidFill>
                  <a:srgbClr val="990055"/>
                </a:solidFill>
              </a:rPr>
              <a:t>5</a:t>
            </a:r>
            <a:r>
              <a:rPr>
                <a:solidFill>
                  <a:srgbClr val="0077AA"/>
                </a:solidFill>
              </a:rPr>
              <a:t> 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66" name="Example2:"/>
          <p:cNvSpPr txBox="1"/>
          <p:nvPr/>
        </p:nvSpPr>
        <p:spPr>
          <a:xfrm>
            <a:off x="7335469" y="5291906"/>
            <a:ext cx="155966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Example2:</a:t>
            </a:r>
          </a:p>
        </p:txBody>
      </p:sp>
      <p:sp>
        <p:nvSpPr>
          <p:cNvPr id="267" name="UPDATE student…"/>
          <p:cNvSpPr txBox="1"/>
          <p:nvPr/>
        </p:nvSpPr>
        <p:spPr>
          <a:xfrm>
            <a:off x="7232423" y="6271505"/>
            <a:ext cx="519182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UPDATE</a:t>
            </a:r>
            <a:r>
              <a:t> </a:t>
            </a:r>
            <a:r>
              <a:rPr i="1"/>
              <a:t>student</a:t>
            </a: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SET </a:t>
            </a:r>
            <a:r>
              <a:rPr i="1"/>
              <a:t>name </a:t>
            </a:r>
            <a:r>
              <a:rPr>
                <a:solidFill>
                  <a:srgbClr val="0077AA"/>
                </a:solidFill>
              </a:rPr>
              <a:t>=</a:t>
            </a:r>
            <a:r>
              <a:rPr>
                <a:solidFill>
                  <a:srgbClr val="66990F"/>
                </a:solidFill>
              </a:rPr>
              <a:t>‘Mohanad’</a:t>
            </a:r>
            <a:r>
              <a:rPr>
                <a:solidFill>
                  <a:srgbClr val="0077AA"/>
                </a:solidFill>
              </a:rPr>
              <a:t>, </a:t>
            </a:r>
            <a:r>
              <a:rPr i="1"/>
              <a:t>grade </a:t>
            </a:r>
            <a:r>
              <a:rPr>
                <a:solidFill>
                  <a:srgbClr val="0077AA"/>
                </a:solidFill>
              </a:rPr>
              <a:t>=</a:t>
            </a:r>
            <a:r>
              <a:rPr>
                <a:solidFill>
                  <a:srgbClr val="66990F"/>
                </a:solidFill>
              </a:rPr>
              <a:t>‘A’</a:t>
            </a:r>
            <a:r>
              <a:rPr>
                <a:solidFill>
                  <a:srgbClr val="0077AA"/>
                </a:solidFill>
              </a:rPr>
              <a:t> </a:t>
            </a:r>
            <a:r>
              <a:rPr>
                <a:solidFill>
                  <a:srgbClr val="999999"/>
                </a:solidFill>
              </a:rPr>
              <a:t>;</a:t>
            </a:r>
            <a:endParaRPr>
              <a:solidFill>
                <a:srgbClr val="999999"/>
              </a:solidFill>
            </a:endParaRP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999999"/>
              </a:solidFill>
            </a:endParaRP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 cap="all" i="1">
                <a:solidFill>
                  <a:srgbClr val="990055"/>
                </a:solidFill>
              </a:rPr>
              <a:t>-bE attention-</a:t>
            </a:r>
          </a:p>
        </p:txBody>
      </p:sp>
      <p:sp>
        <p:nvSpPr>
          <p:cNvPr id="268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delete statement used to delete…"/>
          <p:cNvSpPr txBox="1"/>
          <p:nvPr>
            <p:ph type="body" idx="13"/>
          </p:nvPr>
        </p:nvSpPr>
        <p:spPr>
          <a:xfrm>
            <a:off x="673100" y="1320800"/>
            <a:ext cx="11658600" cy="980765"/>
          </a:xfrm>
          <a:prstGeom prst="rect">
            <a:avLst/>
          </a:prstGeom>
        </p:spPr>
        <p:txBody>
          <a:bodyPr/>
          <a:lstStyle/>
          <a:p>
            <a:pPr algn="l">
              <a:defRPr cap="none"/>
            </a:pPr>
            <a:r>
              <a:t>delete statement used to delete </a:t>
            </a:r>
          </a:p>
          <a:p>
            <a:pPr algn="l">
              <a:defRPr cap="none"/>
            </a:pPr>
            <a:r>
              <a:t>a record from tabled</a:t>
            </a:r>
          </a:p>
        </p:txBody>
      </p:sp>
      <p:sp>
        <p:nvSpPr>
          <p:cNvPr id="271" name="delet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delete data</a:t>
            </a:r>
          </a:p>
        </p:txBody>
      </p:sp>
      <p:sp>
        <p:nvSpPr>
          <p:cNvPr id="272" name="Example1:"/>
          <p:cNvSpPr txBox="1"/>
          <p:nvPr/>
        </p:nvSpPr>
        <p:spPr>
          <a:xfrm>
            <a:off x="515569" y="46164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Example1:</a:t>
            </a:r>
          </a:p>
        </p:txBody>
      </p:sp>
      <p:pic>
        <p:nvPicPr>
          <p:cNvPr id="273" name="database-2-1.png" descr="database-2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4932" y="596900"/>
            <a:ext cx="2169468" cy="2169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4" name="table-icon-84318.png" descr="table-icon-843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9695" y="1201663"/>
            <a:ext cx="959943" cy="9599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75" name="DELETE FROM table_name…"/>
          <p:cNvSpPr txBox="1"/>
          <p:nvPr/>
        </p:nvSpPr>
        <p:spPr>
          <a:xfrm>
            <a:off x="3687061" y="3020603"/>
            <a:ext cx="537295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1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DELETE FROM table_name</a:t>
            </a:r>
          </a:p>
          <a:p>
            <a:pPr algn="l">
              <a:defRPr b="1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WHERE some_column = some_value</a:t>
            </a:r>
          </a:p>
        </p:txBody>
      </p:sp>
      <p:sp>
        <p:nvSpPr>
          <p:cNvPr id="276" name="DELETE…"/>
          <p:cNvSpPr txBox="1"/>
          <p:nvPr/>
        </p:nvSpPr>
        <p:spPr>
          <a:xfrm>
            <a:off x="552223" y="5295902"/>
            <a:ext cx="261973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DELETE</a:t>
            </a: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FROM </a:t>
            </a:r>
            <a:r>
              <a:rPr i="1"/>
              <a:t>tbl_name </a:t>
            </a:r>
            <a:endParaRPr i="1">
              <a:solidFill>
                <a:srgbClr val="0077AA"/>
              </a:solidFill>
            </a:endParaRP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WHERE </a:t>
            </a:r>
            <a:r>
              <a:rPr i="1"/>
              <a:t>id= </a:t>
            </a:r>
            <a:r>
              <a:rPr>
                <a:solidFill>
                  <a:srgbClr val="990055"/>
                </a:solidFill>
              </a:rPr>
              <a:t>50</a:t>
            </a:r>
            <a:r>
              <a:rPr>
                <a:solidFill>
                  <a:srgbClr val="0077AA"/>
                </a:solidFill>
              </a:rPr>
              <a:t> </a:t>
            </a:r>
            <a:r>
              <a:rPr>
                <a:solidFill>
                  <a:srgbClr val="999999"/>
                </a:solidFill>
              </a:rPr>
              <a:t>;</a:t>
            </a:r>
          </a:p>
        </p:txBody>
      </p:sp>
      <p:sp>
        <p:nvSpPr>
          <p:cNvPr id="277" name="Example2:"/>
          <p:cNvSpPr txBox="1"/>
          <p:nvPr/>
        </p:nvSpPr>
        <p:spPr>
          <a:xfrm>
            <a:off x="9075369" y="4616450"/>
            <a:ext cx="155966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Example2:</a:t>
            </a:r>
          </a:p>
        </p:txBody>
      </p:sp>
      <p:sp>
        <p:nvSpPr>
          <p:cNvPr id="278" name="DELETE…"/>
          <p:cNvSpPr txBox="1"/>
          <p:nvPr/>
        </p:nvSpPr>
        <p:spPr>
          <a:xfrm>
            <a:off x="9035823" y="5469706"/>
            <a:ext cx="263662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DELETE</a:t>
            </a: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FROM </a:t>
            </a:r>
            <a:r>
              <a:rPr i="1"/>
              <a:t>student </a:t>
            </a:r>
            <a:r>
              <a:rPr>
                <a:solidFill>
                  <a:srgbClr val="999999"/>
                </a:solidFill>
              </a:rPr>
              <a:t>;</a:t>
            </a:r>
            <a:endParaRPr>
              <a:solidFill>
                <a:srgbClr val="999999"/>
              </a:solidFill>
            </a:endParaRP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999999"/>
              </a:solidFill>
            </a:endParaRPr>
          </a:p>
          <a:p>
            <a:pPr algn="l">
              <a:defRPr sz="2500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 cap="all" i="1">
                <a:solidFill>
                  <a:srgbClr val="990055"/>
                </a:solidFill>
              </a:rPr>
              <a:t>-bE attention-</a:t>
            </a:r>
          </a:p>
        </p:txBody>
      </p:sp>
      <p:sp>
        <p:nvSpPr>
          <p:cNvPr id="279" name="DELETE FROM customer WHERE user = 'Omar'"/>
          <p:cNvSpPr txBox="1"/>
          <p:nvPr/>
        </p:nvSpPr>
        <p:spPr>
          <a:xfrm>
            <a:off x="583483" y="7452035"/>
            <a:ext cx="614334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183">
                <a:solidFill>
                  <a:srgbClr val="555555"/>
                </a:solidFill>
                <a:effectLst>
                  <a:outerShdw sx="100000" sy="100000" kx="0" ky="0" algn="b" rotWithShape="0" blurRad="0" dist="127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DELETE</a:t>
            </a:r>
            <a:r>
              <a:t> </a:t>
            </a:r>
            <a:r>
              <a:rPr>
                <a:solidFill>
                  <a:srgbClr val="0077AA"/>
                </a:solidFill>
              </a:rPr>
              <a:t>FROM</a:t>
            </a:r>
            <a:r>
              <a:t> customer </a:t>
            </a:r>
            <a:r>
              <a:rPr>
                <a:solidFill>
                  <a:srgbClr val="0077AA"/>
                </a:solidFill>
              </a:rPr>
              <a:t>WHERE</a:t>
            </a:r>
            <a:r>
              <a:t> </a:t>
            </a:r>
            <a:r>
              <a:rPr>
                <a:solidFill>
                  <a:srgbClr val="0077AA"/>
                </a:solidFill>
              </a:rPr>
              <a:t>user</a:t>
            </a:r>
            <a:r>
              <a:t> </a:t>
            </a:r>
            <a:r>
              <a:rPr>
                <a:solidFill>
                  <a:srgbClr val="A67F59"/>
                </a:solidFill>
              </a:rPr>
              <a:t>=</a:t>
            </a:r>
            <a:r>
              <a:t> </a:t>
            </a:r>
            <a:r>
              <a:rPr>
                <a:solidFill>
                  <a:srgbClr val="669900"/>
                </a:solidFill>
              </a:rPr>
              <a:t>'Omar'</a:t>
            </a:r>
          </a:p>
        </p:txBody>
      </p:sp>
      <p:sp>
        <p:nvSpPr>
          <p:cNvPr id="280" name="By: Alkhaldi Khalid"/>
          <p:cNvSpPr txBox="1"/>
          <p:nvPr/>
        </p:nvSpPr>
        <p:spPr>
          <a:xfrm>
            <a:off x="235304" y="9245004"/>
            <a:ext cx="1662992" cy="313340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cap="all" spc="22" sz="11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By: Alkhaldi Khalid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