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4" autoAdjust="0"/>
    <p:restoredTop sz="94660"/>
  </p:normalViewPr>
  <p:slideViewPr>
    <p:cSldViewPr snapToGrid="0">
      <p:cViewPr varScale="1">
        <p:scale>
          <a:sx n="76" d="100"/>
          <a:sy n="76" d="100"/>
        </p:scale>
        <p:origin x="48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67EED-5A29-40C1-8CB5-CA471A00C7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EAF5650-289F-490E-879A-F74D9E6098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D9F487-36E6-4031-B45B-0A07E956F0F6}"/>
              </a:ext>
            </a:extLst>
          </p:cNvPr>
          <p:cNvSpPr>
            <a:spLocks noGrp="1"/>
          </p:cNvSpPr>
          <p:nvPr>
            <p:ph type="dt" sz="half" idx="10"/>
          </p:nvPr>
        </p:nvSpPr>
        <p:spPr/>
        <p:txBody>
          <a:bodyPr/>
          <a:lstStyle/>
          <a:p>
            <a:fld id="{7FA9D1B1-4F71-4BE2-B937-7276655638A1}" type="datetimeFigureOut">
              <a:rPr lang="en-US" smtClean="0"/>
              <a:t>5/21/2024</a:t>
            </a:fld>
            <a:endParaRPr lang="en-US"/>
          </a:p>
        </p:txBody>
      </p:sp>
      <p:sp>
        <p:nvSpPr>
          <p:cNvPr id="5" name="Footer Placeholder 4">
            <a:extLst>
              <a:ext uri="{FF2B5EF4-FFF2-40B4-BE49-F238E27FC236}">
                <a16:creationId xmlns:a16="http://schemas.microsoft.com/office/drawing/2014/main" id="{875AB73D-DF45-4835-994A-9B77678F23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A09E6A-E69C-46CA-B6D8-E695580AC2A1}"/>
              </a:ext>
            </a:extLst>
          </p:cNvPr>
          <p:cNvSpPr>
            <a:spLocks noGrp="1"/>
          </p:cNvSpPr>
          <p:nvPr>
            <p:ph type="sldNum" sz="quarter" idx="12"/>
          </p:nvPr>
        </p:nvSpPr>
        <p:spPr/>
        <p:txBody>
          <a:bodyPr/>
          <a:lstStyle/>
          <a:p>
            <a:fld id="{B4CBB6FB-F842-4646-9F05-E6C0A9104512}" type="slidenum">
              <a:rPr lang="en-US" smtClean="0"/>
              <a:t>‹#›</a:t>
            </a:fld>
            <a:endParaRPr lang="en-US"/>
          </a:p>
        </p:txBody>
      </p:sp>
    </p:spTree>
    <p:extLst>
      <p:ext uri="{BB962C8B-B14F-4D97-AF65-F5344CB8AC3E}">
        <p14:creationId xmlns:p14="http://schemas.microsoft.com/office/powerpoint/2010/main" val="449748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D81A1-1CA9-4A0A-8712-AFD81BCD65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D8347C-92A0-405A-A2BA-F340FB2762A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35AEA7-13F0-4596-A783-1102736CB71B}"/>
              </a:ext>
            </a:extLst>
          </p:cNvPr>
          <p:cNvSpPr>
            <a:spLocks noGrp="1"/>
          </p:cNvSpPr>
          <p:nvPr>
            <p:ph type="dt" sz="half" idx="10"/>
          </p:nvPr>
        </p:nvSpPr>
        <p:spPr/>
        <p:txBody>
          <a:bodyPr/>
          <a:lstStyle/>
          <a:p>
            <a:fld id="{7FA9D1B1-4F71-4BE2-B937-7276655638A1}" type="datetimeFigureOut">
              <a:rPr lang="en-US" smtClean="0"/>
              <a:t>5/21/2024</a:t>
            </a:fld>
            <a:endParaRPr lang="en-US"/>
          </a:p>
        </p:txBody>
      </p:sp>
      <p:sp>
        <p:nvSpPr>
          <p:cNvPr id="5" name="Footer Placeholder 4">
            <a:extLst>
              <a:ext uri="{FF2B5EF4-FFF2-40B4-BE49-F238E27FC236}">
                <a16:creationId xmlns:a16="http://schemas.microsoft.com/office/drawing/2014/main" id="{B705D5AF-1F10-4810-B429-E4657167DD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93D355-DA3C-4BCB-B9AF-1C87602EE9E1}"/>
              </a:ext>
            </a:extLst>
          </p:cNvPr>
          <p:cNvSpPr>
            <a:spLocks noGrp="1"/>
          </p:cNvSpPr>
          <p:nvPr>
            <p:ph type="sldNum" sz="quarter" idx="12"/>
          </p:nvPr>
        </p:nvSpPr>
        <p:spPr/>
        <p:txBody>
          <a:bodyPr/>
          <a:lstStyle/>
          <a:p>
            <a:fld id="{B4CBB6FB-F842-4646-9F05-E6C0A9104512}" type="slidenum">
              <a:rPr lang="en-US" smtClean="0"/>
              <a:t>‹#›</a:t>
            </a:fld>
            <a:endParaRPr lang="en-US"/>
          </a:p>
        </p:txBody>
      </p:sp>
    </p:spTree>
    <p:extLst>
      <p:ext uri="{BB962C8B-B14F-4D97-AF65-F5344CB8AC3E}">
        <p14:creationId xmlns:p14="http://schemas.microsoft.com/office/powerpoint/2010/main" val="2661079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A53896-2D38-4B7D-857D-A08C9D3C11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CC2E06-3961-4F96-9757-CA163B41302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F03C64-5DED-4F50-BA57-8361CD199EC2}"/>
              </a:ext>
            </a:extLst>
          </p:cNvPr>
          <p:cNvSpPr>
            <a:spLocks noGrp="1"/>
          </p:cNvSpPr>
          <p:nvPr>
            <p:ph type="dt" sz="half" idx="10"/>
          </p:nvPr>
        </p:nvSpPr>
        <p:spPr/>
        <p:txBody>
          <a:bodyPr/>
          <a:lstStyle/>
          <a:p>
            <a:fld id="{7FA9D1B1-4F71-4BE2-B937-7276655638A1}" type="datetimeFigureOut">
              <a:rPr lang="en-US" smtClean="0"/>
              <a:t>5/21/2024</a:t>
            </a:fld>
            <a:endParaRPr lang="en-US"/>
          </a:p>
        </p:txBody>
      </p:sp>
      <p:sp>
        <p:nvSpPr>
          <p:cNvPr id="5" name="Footer Placeholder 4">
            <a:extLst>
              <a:ext uri="{FF2B5EF4-FFF2-40B4-BE49-F238E27FC236}">
                <a16:creationId xmlns:a16="http://schemas.microsoft.com/office/drawing/2014/main" id="{8624B866-27EB-45BE-ABA3-2B2A568218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3D9BF1-16D2-4758-B03B-1B9C3ED32822}"/>
              </a:ext>
            </a:extLst>
          </p:cNvPr>
          <p:cNvSpPr>
            <a:spLocks noGrp="1"/>
          </p:cNvSpPr>
          <p:nvPr>
            <p:ph type="sldNum" sz="quarter" idx="12"/>
          </p:nvPr>
        </p:nvSpPr>
        <p:spPr/>
        <p:txBody>
          <a:bodyPr/>
          <a:lstStyle/>
          <a:p>
            <a:fld id="{B4CBB6FB-F842-4646-9F05-E6C0A9104512}" type="slidenum">
              <a:rPr lang="en-US" smtClean="0"/>
              <a:t>‹#›</a:t>
            </a:fld>
            <a:endParaRPr lang="en-US"/>
          </a:p>
        </p:txBody>
      </p:sp>
    </p:spTree>
    <p:extLst>
      <p:ext uri="{BB962C8B-B14F-4D97-AF65-F5344CB8AC3E}">
        <p14:creationId xmlns:p14="http://schemas.microsoft.com/office/powerpoint/2010/main" val="1553555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9CE98-3DFF-4E84-9BB7-6EF4D6CB35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FBB63A-0B80-4A54-882D-C69423503F2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841CA5-DE7F-4B3C-B3ED-1FAD0B1C529E}"/>
              </a:ext>
            </a:extLst>
          </p:cNvPr>
          <p:cNvSpPr>
            <a:spLocks noGrp="1"/>
          </p:cNvSpPr>
          <p:nvPr>
            <p:ph type="dt" sz="half" idx="10"/>
          </p:nvPr>
        </p:nvSpPr>
        <p:spPr/>
        <p:txBody>
          <a:bodyPr/>
          <a:lstStyle/>
          <a:p>
            <a:fld id="{7FA9D1B1-4F71-4BE2-B937-7276655638A1}" type="datetimeFigureOut">
              <a:rPr lang="en-US" smtClean="0"/>
              <a:t>5/21/2024</a:t>
            </a:fld>
            <a:endParaRPr lang="en-US"/>
          </a:p>
        </p:txBody>
      </p:sp>
      <p:sp>
        <p:nvSpPr>
          <p:cNvPr id="5" name="Footer Placeholder 4">
            <a:extLst>
              <a:ext uri="{FF2B5EF4-FFF2-40B4-BE49-F238E27FC236}">
                <a16:creationId xmlns:a16="http://schemas.microsoft.com/office/drawing/2014/main" id="{495CDBD0-40B6-42AF-81A6-13A205B2FA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ACE3BD-ED4D-4E29-B7D5-B785E6F2FE38}"/>
              </a:ext>
            </a:extLst>
          </p:cNvPr>
          <p:cNvSpPr>
            <a:spLocks noGrp="1"/>
          </p:cNvSpPr>
          <p:nvPr>
            <p:ph type="sldNum" sz="quarter" idx="12"/>
          </p:nvPr>
        </p:nvSpPr>
        <p:spPr/>
        <p:txBody>
          <a:bodyPr/>
          <a:lstStyle/>
          <a:p>
            <a:fld id="{B4CBB6FB-F842-4646-9F05-E6C0A9104512}" type="slidenum">
              <a:rPr lang="en-US" smtClean="0"/>
              <a:t>‹#›</a:t>
            </a:fld>
            <a:endParaRPr lang="en-US"/>
          </a:p>
        </p:txBody>
      </p:sp>
    </p:spTree>
    <p:extLst>
      <p:ext uri="{BB962C8B-B14F-4D97-AF65-F5344CB8AC3E}">
        <p14:creationId xmlns:p14="http://schemas.microsoft.com/office/powerpoint/2010/main" val="1816611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65F90-E6B5-4B5A-8BD7-043652A8E9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8E9437-3B1B-44B0-AA67-7942DE3CFF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1AD8BCB-2906-4FC0-A9C4-18D9E5F7EB7C}"/>
              </a:ext>
            </a:extLst>
          </p:cNvPr>
          <p:cNvSpPr>
            <a:spLocks noGrp="1"/>
          </p:cNvSpPr>
          <p:nvPr>
            <p:ph type="dt" sz="half" idx="10"/>
          </p:nvPr>
        </p:nvSpPr>
        <p:spPr/>
        <p:txBody>
          <a:bodyPr/>
          <a:lstStyle/>
          <a:p>
            <a:fld id="{7FA9D1B1-4F71-4BE2-B937-7276655638A1}" type="datetimeFigureOut">
              <a:rPr lang="en-US" smtClean="0"/>
              <a:t>5/21/2024</a:t>
            </a:fld>
            <a:endParaRPr lang="en-US"/>
          </a:p>
        </p:txBody>
      </p:sp>
      <p:sp>
        <p:nvSpPr>
          <p:cNvPr id="5" name="Footer Placeholder 4">
            <a:extLst>
              <a:ext uri="{FF2B5EF4-FFF2-40B4-BE49-F238E27FC236}">
                <a16:creationId xmlns:a16="http://schemas.microsoft.com/office/drawing/2014/main" id="{99C99E94-6B8C-41CE-B261-ED9BAA6301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69ADDA-FF5F-48E6-8E40-D2A6F64D9242}"/>
              </a:ext>
            </a:extLst>
          </p:cNvPr>
          <p:cNvSpPr>
            <a:spLocks noGrp="1"/>
          </p:cNvSpPr>
          <p:nvPr>
            <p:ph type="sldNum" sz="quarter" idx="12"/>
          </p:nvPr>
        </p:nvSpPr>
        <p:spPr/>
        <p:txBody>
          <a:bodyPr/>
          <a:lstStyle/>
          <a:p>
            <a:fld id="{B4CBB6FB-F842-4646-9F05-E6C0A9104512}" type="slidenum">
              <a:rPr lang="en-US" smtClean="0"/>
              <a:t>‹#›</a:t>
            </a:fld>
            <a:endParaRPr lang="en-US"/>
          </a:p>
        </p:txBody>
      </p:sp>
    </p:spTree>
    <p:extLst>
      <p:ext uri="{BB962C8B-B14F-4D97-AF65-F5344CB8AC3E}">
        <p14:creationId xmlns:p14="http://schemas.microsoft.com/office/powerpoint/2010/main" val="107796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16F4E-43E9-4BFE-8683-459BB3EB1D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929CF6-6EAC-4D43-8A33-2936B062F4F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3E121D-9191-40E9-A350-3F4313A64E4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CC6B43A-9F0C-4AC9-9D1C-31C71CA2A2D2}"/>
              </a:ext>
            </a:extLst>
          </p:cNvPr>
          <p:cNvSpPr>
            <a:spLocks noGrp="1"/>
          </p:cNvSpPr>
          <p:nvPr>
            <p:ph type="dt" sz="half" idx="10"/>
          </p:nvPr>
        </p:nvSpPr>
        <p:spPr/>
        <p:txBody>
          <a:bodyPr/>
          <a:lstStyle/>
          <a:p>
            <a:fld id="{7FA9D1B1-4F71-4BE2-B937-7276655638A1}" type="datetimeFigureOut">
              <a:rPr lang="en-US" smtClean="0"/>
              <a:t>5/21/2024</a:t>
            </a:fld>
            <a:endParaRPr lang="en-US"/>
          </a:p>
        </p:txBody>
      </p:sp>
      <p:sp>
        <p:nvSpPr>
          <p:cNvPr id="6" name="Footer Placeholder 5">
            <a:extLst>
              <a:ext uri="{FF2B5EF4-FFF2-40B4-BE49-F238E27FC236}">
                <a16:creationId xmlns:a16="http://schemas.microsoft.com/office/drawing/2014/main" id="{04446A62-7014-49EE-84ED-7D5F631BD7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03B7B4-22E3-4B02-B08C-EAB2149EAB30}"/>
              </a:ext>
            </a:extLst>
          </p:cNvPr>
          <p:cNvSpPr>
            <a:spLocks noGrp="1"/>
          </p:cNvSpPr>
          <p:nvPr>
            <p:ph type="sldNum" sz="quarter" idx="12"/>
          </p:nvPr>
        </p:nvSpPr>
        <p:spPr/>
        <p:txBody>
          <a:bodyPr/>
          <a:lstStyle/>
          <a:p>
            <a:fld id="{B4CBB6FB-F842-4646-9F05-E6C0A9104512}" type="slidenum">
              <a:rPr lang="en-US" smtClean="0"/>
              <a:t>‹#›</a:t>
            </a:fld>
            <a:endParaRPr lang="en-US"/>
          </a:p>
        </p:txBody>
      </p:sp>
    </p:spTree>
    <p:extLst>
      <p:ext uri="{BB962C8B-B14F-4D97-AF65-F5344CB8AC3E}">
        <p14:creationId xmlns:p14="http://schemas.microsoft.com/office/powerpoint/2010/main" val="3700948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4AA91-EFA6-4155-AF38-A295E8D5FD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55B729-4948-4492-BDFE-A9B48086EB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68DA656-D7EB-4202-BC00-66CCF9D5406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C422752-65D7-42F6-9A73-124C2C06B9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22639D8-0573-42BF-9D64-4FD70BB20AF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0CA9025-6A91-4A15-9D42-FED2A8493459}"/>
              </a:ext>
            </a:extLst>
          </p:cNvPr>
          <p:cNvSpPr>
            <a:spLocks noGrp="1"/>
          </p:cNvSpPr>
          <p:nvPr>
            <p:ph type="dt" sz="half" idx="10"/>
          </p:nvPr>
        </p:nvSpPr>
        <p:spPr/>
        <p:txBody>
          <a:bodyPr/>
          <a:lstStyle/>
          <a:p>
            <a:fld id="{7FA9D1B1-4F71-4BE2-B937-7276655638A1}" type="datetimeFigureOut">
              <a:rPr lang="en-US" smtClean="0"/>
              <a:t>5/21/2024</a:t>
            </a:fld>
            <a:endParaRPr lang="en-US"/>
          </a:p>
        </p:txBody>
      </p:sp>
      <p:sp>
        <p:nvSpPr>
          <p:cNvPr id="8" name="Footer Placeholder 7">
            <a:extLst>
              <a:ext uri="{FF2B5EF4-FFF2-40B4-BE49-F238E27FC236}">
                <a16:creationId xmlns:a16="http://schemas.microsoft.com/office/drawing/2014/main" id="{58152872-1EA6-43F2-B4A2-BB38FA6E8D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0902BE-83D6-4843-A516-E9DA9A404994}"/>
              </a:ext>
            </a:extLst>
          </p:cNvPr>
          <p:cNvSpPr>
            <a:spLocks noGrp="1"/>
          </p:cNvSpPr>
          <p:nvPr>
            <p:ph type="sldNum" sz="quarter" idx="12"/>
          </p:nvPr>
        </p:nvSpPr>
        <p:spPr/>
        <p:txBody>
          <a:bodyPr/>
          <a:lstStyle/>
          <a:p>
            <a:fld id="{B4CBB6FB-F842-4646-9F05-E6C0A9104512}" type="slidenum">
              <a:rPr lang="en-US" smtClean="0"/>
              <a:t>‹#›</a:t>
            </a:fld>
            <a:endParaRPr lang="en-US"/>
          </a:p>
        </p:txBody>
      </p:sp>
    </p:spTree>
    <p:extLst>
      <p:ext uri="{BB962C8B-B14F-4D97-AF65-F5344CB8AC3E}">
        <p14:creationId xmlns:p14="http://schemas.microsoft.com/office/powerpoint/2010/main" val="465595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88D9D-749F-48BD-8279-413DAAE0B5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E54095-D70E-4CAD-B668-4CE944751067}"/>
              </a:ext>
            </a:extLst>
          </p:cNvPr>
          <p:cNvSpPr>
            <a:spLocks noGrp="1"/>
          </p:cNvSpPr>
          <p:nvPr>
            <p:ph type="dt" sz="half" idx="10"/>
          </p:nvPr>
        </p:nvSpPr>
        <p:spPr/>
        <p:txBody>
          <a:bodyPr/>
          <a:lstStyle/>
          <a:p>
            <a:fld id="{7FA9D1B1-4F71-4BE2-B937-7276655638A1}" type="datetimeFigureOut">
              <a:rPr lang="en-US" smtClean="0"/>
              <a:t>5/21/2024</a:t>
            </a:fld>
            <a:endParaRPr lang="en-US"/>
          </a:p>
        </p:txBody>
      </p:sp>
      <p:sp>
        <p:nvSpPr>
          <p:cNvPr id="4" name="Footer Placeholder 3">
            <a:extLst>
              <a:ext uri="{FF2B5EF4-FFF2-40B4-BE49-F238E27FC236}">
                <a16:creationId xmlns:a16="http://schemas.microsoft.com/office/drawing/2014/main" id="{DE12D0B5-6B20-4C68-8B22-A490AA5FAB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58C534-F9B4-4F70-8B05-32E5BB59C9A3}"/>
              </a:ext>
            </a:extLst>
          </p:cNvPr>
          <p:cNvSpPr>
            <a:spLocks noGrp="1"/>
          </p:cNvSpPr>
          <p:nvPr>
            <p:ph type="sldNum" sz="quarter" idx="12"/>
          </p:nvPr>
        </p:nvSpPr>
        <p:spPr/>
        <p:txBody>
          <a:bodyPr/>
          <a:lstStyle/>
          <a:p>
            <a:fld id="{B4CBB6FB-F842-4646-9F05-E6C0A9104512}" type="slidenum">
              <a:rPr lang="en-US" smtClean="0"/>
              <a:t>‹#›</a:t>
            </a:fld>
            <a:endParaRPr lang="en-US"/>
          </a:p>
        </p:txBody>
      </p:sp>
    </p:spTree>
    <p:extLst>
      <p:ext uri="{BB962C8B-B14F-4D97-AF65-F5344CB8AC3E}">
        <p14:creationId xmlns:p14="http://schemas.microsoft.com/office/powerpoint/2010/main" val="1901325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9E5923-F8FE-43E2-83CF-566880524139}"/>
              </a:ext>
            </a:extLst>
          </p:cNvPr>
          <p:cNvSpPr>
            <a:spLocks noGrp="1"/>
          </p:cNvSpPr>
          <p:nvPr>
            <p:ph type="dt" sz="half" idx="10"/>
          </p:nvPr>
        </p:nvSpPr>
        <p:spPr/>
        <p:txBody>
          <a:bodyPr/>
          <a:lstStyle/>
          <a:p>
            <a:fld id="{7FA9D1B1-4F71-4BE2-B937-7276655638A1}" type="datetimeFigureOut">
              <a:rPr lang="en-US" smtClean="0"/>
              <a:t>5/21/2024</a:t>
            </a:fld>
            <a:endParaRPr lang="en-US"/>
          </a:p>
        </p:txBody>
      </p:sp>
      <p:sp>
        <p:nvSpPr>
          <p:cNvPr id="3" name="Footer Placeholder 2">
            <a:extLst>
              <a:ext uri="{FF2B5EF4-FFF2-40B4-BE49-F238E27FC236}">
                <a16:creationId xmlns:a16="http://schemas.microsoft.com/office/drawing/2014/main" id="{48A56059-628E-4D46-825E-0A82D49C81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052560C-E24B-43A5-941C-1DA3262DFE80}"/>
              </a:ext>
            </a:extLst>
          </p:cNvPr>
          <p:cNvSpPr>
            <a:spLocks noGrp="1"/>
          </p:cNvSpPr>
          <p:nvPr>
            <p:ph type="sldNum" sz="quarter" idx="12"/>
          </p:nvPr>
        </p:nvSpPr>
        <p:spPr/>
        <p:txBody>
          <a:bodyPr/>
          <a:lstStyle/>
          <a:p>
            <a:fld id="{B4CBB6FB-F842-4646-9F05-E6C0A9104512}" type="slidenum">
              <a:rPr lang="en-US" smtClean="0"/>
              <a:t>‹#›</a:t>
            </a:fld>
            <a:endParaRPr lang="en-US"/>
          </a:p>
        </p:txBody>
      </p:sp>
    </p:spTree>
    <p:extLst>
      <p:ext uri="{BB962C8B-B14F-4D97-AF65-F5344CB8AC3E}">
        <p14:creationId xmlns:p14="http://schemas.microsoft.com/office/powerpoint/2010/main" val="1355972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31F6A-E20F-41C5-8871-B8D224B486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8DD70AE-265F-44A4-9015-9D9B54D4AF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22EDCA-F051-4D41-A477-FB1A190755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16119A3-0425-41C9-BFF2-22466514656D}"/>
              </a:ext>
            </a:extLst>
          </p:cNvPr>
          <p:cNvSpPr>
            <a:spLocks noGrp="1"/>
          </p:cNvSpPr>
          <p:nvPr>
            <p:ph type="dt" sz="half" idx="10"/>
          </p:nvPr>
        </p:nvSpPr>
        <p:spPr/>
        <p:txBody>
          <a:bodyPr/>
          <a:lstStyle/>
          <a:p>
            <a:fld id="{7FA9D1B1-4F71-4BE2-B937-7276655638A1}" type="datetimeFigureOut">
              <a:rPr lang="en-US" smtClean="0"/>
              <a:t>5/21/2024</a:t>
            </a:fld>
            <a:endParaRPr lang="en-US"/>
          </a:p>
        </p:txBody>
      </p:sp>
      <p:sp>
        <p:nvSpPr>
          <p:cNvPr id="6" name="Footer Placeholder 5">
            <a:extLst>
              <a:ext uri="{FF2B5EF4-FFF2-40B4-BE49-F238E27FC236}">
                <a16:creationId xmlns:a16="http://schemas.microsoft.com/office/drawing/2014/main" id="{3C6A339B-B53C-45AD-8E0C-4B643CF460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01E5D6-C42E-4EA1-9DC9-4643F78E2CBB}"/>
              </a:ext>
            </a:extLst>
          </p:cNvPr>
          <p:cNvSpPr>
            <a:spLocks noGrp="1"/>
          </p:cNvSpPr>
          <p:nvPr>
            <p:ph type="sldNum" sz="quarter" idx="12"/>
          </p:nvPr>
        </p:nvSpPr>
        <p:spPr/>
        <p:txBody>
          <a:bodyPr/>
          <a:lstStyle/>
          <a:p>
            <a:fld id="{B4CBB6FB-F842-4646-9F05-E6C0A9104512}" type="slidenum">
              <a:rPr lang="en-US" smtClean="0"/>
              <a:t>‹#›</a:t>
            </a:fld>
            <a:endParaRPr lang="en-US"/>
          </a:p>
        </p:txBody>
      </p:sp>
    </p:spTree>
    <p:extLst>
      <p:ext uri="{BB962C8B-B14F-4D97-AF65-F5344CB8AC3E}">
        <p14:creationId xmlns:p14="http://schemas.microsoft.com/office/powerpoint/2010/main" val="1970440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0B6F4-A727-4D80-A645-F2CE27DC8B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1F9B8E-2CC9-4E8E-96A9-A7386DD551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EB8D8C3-7D76-46EF-98AB-686D9EFF05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974B56-98E4-4EBF-8336-B401CB612177}"/>
              </a:ext>
            </a:extLst>
          </p:cNvPr>
          <p:cNvSpPr>
            <a:spLocks noGrp="1"/>
          </p:cNvSpPr>
          <p:nvPr>
            <p:ph type="dt" sz="half" idx="10"/>
          </p:nvPr>
        </p:nvSpPr>
        <p:spPr/>
        <p:txBody>
          <a:bodyPr/>
          <a:lstStyle/>
          <a:p>
            <a:fld id="{7FA9D1B1-4F71-4BE2-B937-7276655638A1}" type="datetimeFigureOut">
              <a:rPr lang="en-US" smtClean="0"/>
              <a:t>5/21/2024</a:t>
            </a:fld>
            <a:endParaRPr lang="en-US"/>
          </a:p>
        </p:txBody>
      </p:sp>
      <p:sp>
        <p:nvSpPr>
          <p:cNvPr id="6" name="Footer Placeholder 5">
            <a:extLst>
              <a:ext uri="{FF2B5EF4-FFF2-40B4-BE49-F238E27FC236}">
                <a16:creationId xmlns:a16="http://schemas.microsoft.com/office/drawing/2014/main" id="{799F4232-BC22-42CB-B899-BD294B5FD2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A1A29D-C371-4C94-A0B3-396D5EFCA308}"/>
              </a:ext>
            </a:extLst>
          </p:cNvPr>
          <p:cNvSpPr>
            <a:spLocks noGrp="1"/>
          </p:cNvSpPr>
          <p:nvPr>
            <p:ph type="sldNum" sz="quarter" idx="12"/>
          </p:nvPr>
        </p:nvSpPr>
        <p:spPr/>
        <p:txBody>
          <a:bodyPr/>
          <a:lstStyle/>
          <a:p>
            <a:fld id="{B4CBB6FB-F842-4646-9F05-E6C0A9104512}" type="slidenum">
              <a:rPr lang="en-US" smtClean="0"/>
              <a:t>‹#›</a:t>
            </a:fld>
            <a:endParaRPr lang="en-US"/>
          </a:p>
        </p:txBody>
      </p:sp>
    </p:spTree>
    <p:extLst>
      <p:ext uri="{BB962C8B-B14F-4D97-AF65-F5344CB8AC3E}">
        <p14:creationId xmlns:p14="http://schemas.microsoft.com/office/powerpoint/2010/main" val="4089315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086790-F963-41CF-AEC5-69EE9571B6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09DEB61-CB54-422A-975D-9929EAF9C0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427467-762D-4C66-A40F-AA698253D8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A9D1B1-4F71-4BE2-B937-7276655638A1}" type="datetimeFigureOut">
              <a:rPr lang="en-US" smtClean="0"/>
              <a:t>5/21/2024</a:t>
            </a:fld>
            <a:endParaRPr lang="en-US"/>
          </a:p>
        </p:txBody>
      </p:sp>
      <p:sp>
        <p:nvSpPr>
          <p:cNvPr id="5" name="Footer Placeholder 4">
            <a:extLst>
              <a:ext uri="{FF2B5EF4-FFF2-40B4-BE49-F238E27FC236}">
                <a16:creationId xmlns:a16="http://schemas.microsoft.com/office/drawing/2014/main" id="{79E5A56C-58B7-40C1-AA3E-B696DDCA71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2F09CF4-00CD-4BD5-9EDC-5DCF828679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CBB6FB-F842-4646-9F05-E6C0A9104512}" type="slidenum">
              <a:rPr lang="en-US" smtClean="0"/>
              <a:t>‹#›</a:t>
            </a:fld>
            <a:endParaRPr lang="en-US"/>
          </a:p>
        </p:txBody>
      </p:sp>
    </p:spTree>
    <p:extLst>
      <p:ext uri="{BB962C8B-B14F-4D97-AF65-F5344CB8AC3E}">
        <p14:creationId xmlns:p14="http://schemas.microsoft.com/office/powerpoint/2010/main" val="2578438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demo.netbox.de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zT82jOUCcW4&amp;list=PL7sEPiUbBLo_iTds-NV-9Tu05Gg2Aj8N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8D98E-FCF9-4054-B0B8-B1B6948EABCA}"/>
              </a:ext>
            </a:extLst>
          </p:cNvPr>
          <p:cNvSpPr>
            <a:spLocks noGrp="1"/>
          </p:cNvSpPr>
          <p:nvPr>
            <p:ph type="ctrTitle"/>
          </p:nvPr>
        </p:nvSpPr>
        <p:spPr/>
        <p:txBody>
          <a:bodyPr/>
          <a:lstStyle/>
          <a:p>
            <a:r>
              <a:rPr lang="en-US" dirty="0"/>
              <a:t>Network Documentations</a:t>
            </a:r>
          </a:p>
        </p:txBody>
      </p:sp>
      <p:sp>
        <p:nvSpPr>
          <p:cNvPr id="3" name="Subtitle 2">
            <a:extLst>
              <a:ext uri="{FF2B5EF4-FFF2-40B4-BE49-F238E27FC236}">
                <a16:creationId xmlns:a16="http://schemas.microsoft.com/office/drawing/2014/main" id="{CE1914F7-BFEA-4FD9-9E82-5F0A5456612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66199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7C1E2-C101-447C-92E3-D6E3AD8B60C8}"/>
              </a:ext>
            </a:extLst>
          </p:cNvPr>
          <p:cNvSpPr>
            <a:spLocks noGrp="1"/>
          </p:cNvSpPr>
          <p:nvPr>
            <p:ph type="title"/>
          </p:nvPr>
        </p:nvSpPr>
        <p:spPr/>
        <p:txBody>
          <a:bodyPr/>
          <a:lstStyle/>
          <a:p>
            <a:r>
              <a:rPr lang="en-US" dirty="0"/>
              <a:t>Step 7: Document the Active Directory</a:t>
            </a:r>
          </a:p>
        </p:txBody>
      </p:sp>
      <p:sp>
        <p:nvSpPr>
          <p:cNvPr id="3" name="Content Placeholder 2">
            <a:extLst>
              <a:ext uri="{FF2B5EF4-FFF2-40B4-BE49-F238E27FC236}">
                <a16:creationId xmlns:a16="http://schemas.microsoft.com/office/drawing/2014/main" id="{2544963E-8266-4DB6-A285-65546159FBBC}"/>
              </a:ext>
            </a:extLst>
          </p:cNvPr>
          <p:cNvSpPr>
            <a:spLocks noGrp="1"/>
          </p:cNvSpPr>
          <p:nvPr>
            <p:ph idx="1"/>
          </p:nvPr>
        </p:nvSpPr>
        <p:spPr/>
        <p:txBody>
          <a:bodyPr/>
          <a:lstStyle/>
          <a:p>
            <a:r>
              <a:rPr lang="en-US" dirty="0"/>
              <a:t>Here are a few things that you should consider documenting Active Directory:</a:t>
            </a:r>
          </a:p>
          <a:p>
            <a:pPr lvl="1"/>
            <a:r>
              <a:rPr lang="en-US" dirty="0"/>
              <a:t>The names of the domains in the forest.</a:t>
            </a:r>
          </a:p>
          <a:p>
            <a:pPr lvl="1"/>
            <a:r>
              <a:rPr lang="en-US" dirty="0"/>
              <a:t>The Active Directory site structure.</a:t>
            </a:r>
          </a:p>
          <a:p>
            <a:pPr lvl="1"/>
            <a:r>
              <a:rPr lang="en-US" dirty="0"/>
              <a:t>Where the various servers exist within the Active Directory hierarchy.</a:t>
            </a:r>
          </a:p>
          <a:p>
            <a:pPr lvl="1"/>
            <a:r>
              <a:rPr lang="en-US" dirty="0"/>
              <a:t>The location and contents of each group policy.</a:t>
            </a:r>
          </a:p>
          <a:p>
            <a:pPr lvl="1"/>
            <a:r>
              <a:rPr lang="en-US" dirty="0"/>
              <a:t>Any external trusts that may exist.</a:t>
            </a:r>
          </a:p>
          <a:p>
            <a:endParaRPr lang="en-US" dirty="0"/>
          </a:p>
        </p:txBody>
      </p:sp>
    </p:spTree>
    <p:extLst>
      <p:ext uri="{BB962C8B-B14F-4D97-AF65-F5344CB8AC3E}">
        <p14:creationId xmlns:p14="http://schemas.microsoft.com/office/powerpoint/2010/main" val="172010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D18BD-37EA-468E-967F-6AF0C87B26FE}"/>
              </a:ext>
            </a:extLst>
          </p:cNvPr>
          <p:cNvSpPr>
            <a:spLocks noGrp="1"/>
          </p:cNvSpPr>
          <p:nvPr>
            <p:ph type="title"/>
          </p:nvPr>
        </p:nvSpPr>
        <p:spPr/>
        <p:txBody>
          <a:bodyPr/>
          <a:lstStyle/>
          <a:p>
            <a:r>
              <a:rPr lang="en-US" dirty="0"/>
              <a:t>Step 8: Document your backup procedures</a:t>
            </a:r>
          </a:p>
        </p:txBody>
      </p:sp>
      <p:sp>
        <p:nvSpPr>
          <p:cNvPr id="3" name="Content Placeholder 2">
            <a:extLst>
              <a:ext uri="{FF2B5EF4-FFF2-40B4-BE49-F238E27FC236}">
                <a16:creationId xmlns:a16="http://schemas.microsoft.com/office/drawing/2014/main" id="{B3736004-D87C-4872-A828-478F1E32AE99}"/>
              </a:ext>
            </a:extLst>
          </p:cNvPr>
          <p:cNvSpPr>
            <a:spLocks noGrp="1"/>
          </p:cNvSpPr>
          <p:nvPr>
            <p:ph idx="1"/>
          </p:nvPr>
        </p:nvSpPr>
        <p:spPr/>
        <p:txBody>
          <a:bodyPr/>
          <a:lstStyle/>
          <a:p>
            <a:r>
              <a:rPr lang="en-US" dirty="0"/>
              <a:t>Backup is your customer's best defense against a catastrophe, but it will do little good if nobody can figure out how to use it.</a:t>
            </a:r>
          </a:p>
          <a:p>
            <a:endParaRPr lang="en-US" dirty="0"/>
          </a:p>
          <a:p>
            <a:r>
              <a:rPr lang="en-US" dirty="0"/>
              <a:t> Be sure to </a:t>
            </a:r>
            <a:r>
              <a:rPr lang="en-US" u="sng" dirty="0"/>
              <a:t>document the backup software used</a:t>
            </a:r>
            <a:r>
              <a:rPr lang="en-US" dirty="0"/>
              <a:t> and its version (very important). You will also want to document the tape rotation scheme, a general description of what's included in each backup job and where the backup tapes are stored.</a:t>
            </a:r>
          </a:p>
        </p:txBody>
      </p:sp>
    </p:spTree>
    <p:extLst>
      <p:ext uri="{BB962C8B-B14F-4D97-AF65-F5344CB8AC3E}">
        <p14:creationId xmlns:p14="http://schemas.microsoft.com/office/powerpoint/2010/main" val="2701824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6AB62-0FBD-437C-9A38-2CE21D2F09B1}"/>
              </a:ext>
            </a:extLst>
          </p:cNvPr>
          <p:cNvSpPr>
            <a:spLocks noGrp="1"/>
          </p:cNvSpPr>
          <p:nvPr>
            <p:ph type="title"/>
          </p:nvPr>
        </p:nvSpPr>
        <p:spPr/>
        <p:txBody>
          <a:bodyPr/>
          <a:lstStyle/>
          <a:p>
            <a:r>
              <a:rPr lang="en-US" b="1" dirty="0"/>
              <a:t>Step 9: Label everything</a:t>
            </a:r>
            <a:endParaRPr lang="en-US" dirty="0"/>
          </a:p>
        </p:txBody>
      </p:sp>
      <p:sp>
        <p:nvSpPr>
          <p:cNvPr id="3" name="Content Placeholder 2">
            <a:extLst>
              <a:ext uri="{FF2B5EF4-FFF2-40B4-BE49-F238E27FC236}">
                <a16:creationId xmlns:a16="http://schemas.microsoft.com/office/drawing/2014/main" id="{D9AB2277-302C-4D0B-A891-C69889EC5863}"/>
              </a:ext>
            </a:extLst>
          </p:cNvPr>
          <p:cNvSpPr>
            <a:spLocks noGrp="1"/>
          </p:cNvSpPr>
          <p:nvPr>
            <p:ph idx="1"/>
          </p:nvPr>
        </p:nvSpPr>
        <p:spPr/>
        <p:txBody>
          <a:bodyPr/>
          <a:lstStyle/>
          <a:p>
            <a:r>
              <a:rPr lang="en-US" dirty="0"/>
              <a:t>Get a label maker and label all servers, critical hardware components (gateways, routers, etc.) and the most important cables. </a:t>
            </a:r>
          </a:p>
          <a:p>
            <a:endParaRPr lang="en-US" dirty="0"/>
          </a:p>
          <a:p>
            <a:r>
              <a:rPr lang="en-US" dirty="0"/>
              <a:t>This will make it easy to identify the various pieces of hardware listed in your network document.</a:t>
            </a:r>
          </a:p>
        </p:txBody>
      </p:sp>
    </p:spTree>
    <p:extLst>
      <p:ext uri="{BB962C8B-B14F-4D97-AF65-F5344CB8AC3E}">
        <p14:creationId xmlns:p14="http://schemas.microsoft.com/office/powerpoint/2010/main" val="343269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EB739-0384-42E4-B3EA-562978736526}"/>
              </a:ext>
            </a:extLst>
          </p:cNvPr>
          <p:cNvSpPr>
            <a:spLocks noGrp="1"/>
          </p:cNvSpPr>
          <p:nvPr>
            <p:ph type="title"/>
          </p:nvPr>
        </p:nvSpPr>
        <p:spPr/>
        <p:txBody>
          <a:bodyPr/>
          <a:lstStyle/>
          <a:p>
            <a:r>
              <a:rPr lang="en-US" b="1" dirty="0"/>
              <a:t>Step 10: Evaluate your documentation</a:t>
            </a:r>
            <a:endParaRPr lang="en-US" dirty="0"/>
          </a:p>
        </p:txBody>
      </p:sp>
      <p:sp>
        <p:nvSpPr>
          <p:cNvPr id="3" name="Content Placeholder 2">
            <a:extLst>
              <a:ext uri="{FF2B5EF4-FFF2-40B4-BE49-F238E27FC236}">
                <a16:creationId xmlns:a16="http://schemas.microsoft.com/office/drawing/2014/main" id="{8B4DC7C7-F480-470E-ACA1-4EA80D0569F2}"/>
              </a:ext>
            </a:extLst>
          </p:cNvPr>
          <p:cNvSpPr>
            <a:spLocks noGrp="1"/>
          </p:cNvSpPr>
          <p:nvPr>
            <p:ph idx="1"/>
          </p:nvPr>
        </p:nvSpPr>
        <p:spPr/>
        <p:txBody>
          <a:bodyPr/>
          <a:lstStyle/>
          <a:p>
            <a:r>
              <a:rPr lang="en-US" dirty="0"/>
              <a:t>The last step in this network documentation checklist is to evaluate your documentation to make sure it's sufficient for you and your customer's needs.</a:t>
            </a:r>
          </a:p>
          <a:p>
            <a:r>
              <a:rPr lang="en-US" dirty="0"/>
              <a:t> Think of your network documentation as a critical part of your </a:t>
            </a:r>
            <a:r>
              <a:rPr lang="en-US" u="sng" dirty="0"/>
              <a:t>disaster recovery strategy</a:t>
            </a:r>
            <a:r>
              <a:rPr lang="en-US" dirty="0"/>
              <a:t>.</a:t>
            </a:r>
          </a:p>
          <a:p>
            <a:r>
              <a:rPr lang="en-US" dirty="0"/>
              <a:t> When the first draft of your documentation is complete, you must ask yourself if it's good enough to help someone with no prior knowledge of the setup to rebuild the network from scratch in the event of a catastrophe. </a:t>
            </a:r>
          </a:p>
        </p:txBody>
      </p:sp>
    </p:spTree>
    <p:extLst>
      <p:ext uri="{BB962C8B-B14F-4D97-AF65-F5344CB8AC3E}">
        <p14:creationId xmlns:p14="http://schemas.microsoft.com/office/powerpoint/2010/main" val="1394481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BDAFD-E2BA-4F82-839B-22F98DBDB306}"/>
              </a:ext>
            </a:extLst>
          </p:cNvPr>
          <p:cNvSpPr>
            <a:spLocks noGrp="1"/>
          </p:cNvSpPr>
          <p:nvPr>
            <p:ph type="title"/>
          </p:nvPr>
        </p:nvSpPr>
        <p:spPr/>
        <p:txBody>
          <a:bodyPr/>
          <a:lstStyle/>
          <a:p>
            <a:r>
              <a:rPr lang="en-US" dirty="0" err="1"/>
              <a:t>NetBox</a:t>
            </a:r>
            <a:endParaRPr lang="en-US" dirty="0"/>
          </a:p>
        </p:txBody>
      </p:sp>
      <p:sp>
        <p:nvSpPr>
          <p:cNvPr id="3" name="Content Placeholder 2">
            <a:extLst>
              <a:ext uri="{FF2B5EF4-FFF2-40B4-BE49-F238E27FC236}">
                <a16:creationId xmlns:a16="http://schemas.microsoft.com/office/drawing/2014/main" id="{FA679466-561B-484C-B677-3AF79D65E503}"/>
              </a:ext>
            </a:extLst>
          </p:cNvPr>
          <p:cNvSpPr>
            <a:spLocks noGrp="1"/>
          </p:cNvSpPr>
          <p:nvPr>
            <p:ph idx="1"/>
          </p:nvPr>
        </p:nvSpPr>
        <p:spPr/>
        <p:txBody>
          <a:bodyPr/>
          <a:lstStyle/>
          <a:p>
            <a:r>
              <a:rPr lang="en-US" dirty="0" err="1"/>
              <a:t>NetBox</a:t>
            </a:r>
            <a:r>
              <a:rPr lang="en-US" dirty="0"/>
              <a:t> is the leading solution for modeling and documenting modern networks. </a:t>
            </a:r>
          </a:p>
          <a:p>
            <a:r>
              <a:rPr lang="en-US" dirty="0"/>
              <a:t>By combining the traditional disciplines of IP address management (IPAM) and datacenter infrastructure management (DCIM) with powerful APIs and extensions, </a:t>
            </a:r>
            <a:r>
              <a:rPr lang="en-US" dirty="0" err="1"/>
              <a:t>NetBox</a:t>
            </a:r>
            <a:r>
              <a:rPr lang="en-US" dirty="0"/>
              <a:t> provides the ideal "source of truth" to power network automation. </a:t>
            </a:r>
          </a:p>
          <a:p>
            <a:r>
              <a:rPr lang="en-US"/>
              <a:t>Thousands </a:t>
            </a:r>
            <a:r>
              <a:rPr lang="en-US" dirty="0"/>
              <a:t>of organizations worldwide put </a:t>
            </a:r>
            <a:r>
              <a:rPr lang="en-US" dirty="0" err="1"/>
              <a:t>NetBox</a:t>
            </a:r>
            <a:r>
              <a:rPr lang="en-US" dirty="0"/>
              <a:t> at the heart of their infrastructure.</a:t>
            </a:r>
          </a:p>
        </p:txBody>
      </p:sp>
    </p:spTree>
    <p:extLst>
      <p:ext uri="{BB962C8B-B14F-4D97-AF65-F5344CB8AC3E}">
        <p14:creationId xmlns:p14="http://schemas.microsoft.com/office/powerpoint/2010/main" val="1560474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B0003-3EEC-41EA-A840-66477932F6DC}"/>
              </a:ext>
            </a:extLst>
          </p:cNvPr>
          <p:cNvSpPr>
            <a:spLocks noGrp="1"/>
          </p:cNvSpPr>
          <p:nvPr>
            <p:ph type="title"/>
          </p:nvPr>
        </p:nvSpPr>
        <p:spPr/>
        <p:txBody>
          <a:bodyPr/>
          <a:lstStyle/>
          <a:p>
            <a:r>
              <a:rPr lang="en-US" dirty="0"/>
              <a:t>Demo</a:t>
            </a:r>
          </a:p>
        </p:txBody>
      </p:sp>
      <p:sp>
        <p:nvSpPr>
          <p:cNvPr id="3" name="Content Placeholder 2">
            <a:extLst>
              <a:ext uri="{FF2B5EF4-FFF2-40B4-BE49-F238E27FC236}">
                <a16:creationId xmlns:a16="http://schemas.microsoft.com/office/drawing/2014/main" id="{9B5D2A3D-171D-4C58-87D3-5C6BCAF34236}"/>
              </a:ext>
            </a:extLst>
          </p:cNvPr>
          <p:cNvSpPr>
            <a:spLocks noGrp="1"/>
          </p:cNvSpPr>
          <p:nvPr>
            <p:ph idx="1"/>
          </p:nvPr>
        </p:nvSpPr>
        <p:spPr/>
        <p:txBody>
          <a:bodyPr/>
          <a:lstStyle/>
          <a:p>
            <a:r>
              <a:rPr lang="en-US" dirty="0"/>
              <a:t>   </a:t>
            </a:r>
            <a:br>
              <a:rPr lang="en-US" dirty="0"/>
            </a:br>
            <a:r>
              <a:rPr lang="en-US" dirty="0"/>
              <a:t>You may browse and try </a:t>
            </a:r>
            <a:r>
              <a:rPr lang="en-US" dirty="0" err="1"/>
              <a:t>NetBox</a:t>
            </a:r>
            <a:r>
              <a:rPr lang="en-US" dirty="0"/>
              <a:t> application using the following link </a:t>
            </a:r>
            <a:r>
              <a:rPr lang="en-US" dirty="0">
                <a:hlinkClick r:id="rId2" tooltip="https://demo.netbox.dev/"/>
              </a:rPr>
              <a:t>https://demo.netbox.dev</a:t>
            </a:r>
            <a:endParaRPr lang="en-US" dirty="0"/>
          </a:p>
          <a:p>
            <a:r>
              <a:rPr lang="en-US" dirty="0"/>
              <a:t> </a:t>
            </a:r>
            <a:r>
              <a:rPr lang="en-US" b="1" dirty="0"/>
              <a:t>username:</a:t>
            </a:r>
            <a:r>
              <a:rPr lang="en-US" dirty="0"/>
              <a:t> admin</a:t>
            </a:r>
            <a:br>
              <a:rPr lang="en-US" dirty="0"/>
            </a:br>
            <a:r>
              <a:rPr lang="en-US" b="1" dirty="0"/>
              <a:t>password:</a:t>
            </a:r>
            <a:r>
              <a:rPr lang="en-US" dirty="0"/>
              <a:t> admin</a:t>
            </a:r>
          </a:p>
        </p:txBody>
      </p:sp>
    </p:spTree>
    <p:extLst>
      <p:ext uri="{BB962C8B-B14F-4D97-AF65-F5344CB8AC3E}">
        <p14:creationId xmlns:p14="http://schemas.microsoft.com/office/powerpoint/2010/main" val="980475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A194B-4BF1-4F09-9A5B-A72B59376CC7}"/>
              </a:ext>
            </a:extLst>
          </p:cNvPr>
          <p:cNvSpPr>
            <a:spLocks noGrp="1"/>
          </p:cNvSpPr>
          <p:nvPr>
            <p:ph type="title"/>
          </p:nvPr>
        </p:nvSpPr>
        <p:spPr/>
        <p:txBody>
          <a:bodyPr/>
          <a:lstStyle/>
          <a:p>
            <a:r>
              <a:rPr lang="en-US" dirty="0" err="1"/>
              <a:t>NetBox</a:t>
            </a:r>
            <a:r>
              <a:rPr lang="en-US" dirty="0"/>
              <a:t> Zero To Hero | 14 videos | Total of 2 Hours</a:t>
            </a:r>
          </a:p>
        </p:txBody>
      </p:sp>
      <p:sp>
        <p:nvSpPr>
          <p:cNvPr id="3" name="Content Placeholder 2">
            <a:extLst>
              <a:ext uri="{FF2B5EF4-FFF2-40B4-BE49-F238E27FC236}">
                <a16:creationId xmlns:a16="http://schemas.microsoft.com/office/drawing/2014/main" id="{E29C817F-6639-402B-B6D2-9F1616FA8FEE}"/>
              </a:ext>
            </a:extLst>
          </p:cNvPr>
          <p:cNvSpPr>
            <a:spLocks noGrp="1"/>
          </p:cNvSpPr>
          <p:nvPr>
            <p:ph idx="1"/>
          </p:nvPr>
        </p:nvSpPr>
        <p:spPr/>
        <p:txBody>
          <a:bodyPr/>
          <a:lstStyle/>
          <a:p>
            <a:r>
              <a:rPr lang="en-US" b="1" dirty="0" err="1"/>
              <a:t>NetBox</a:t>
            </a:r>
            <a:r>
              <a:rPr lang="en-US" b="1" dirty="0"/>
              <a:t> is an Open-Source Network Documentation application | </a:t>
            </a:r>
            <a:r>
              <a:rPr lang="en-US" b="1" dirty="0" err="1"/>
              <a:t>NetBox</a:t>
            </a:r>
            <a:r>
              <a:rPr lang="en-US" b="1" dirty="0"/>
              <a:t> Labs </a:t>
            </a:r>
            <a:r>
              <a:rPr lang="en-US" dirty="0"/>
              <a:t> </a:t>
            </a:r>
            <a:br>
              <a:rPr lang="en-US" dirty="0"/>
            </a:br>
            <a:r>
              <a:rPr lang="en-US" dirty="0">
                <a:hlinkClick r:id="rId2" tooltip="https://www.youtube.com/watch?v=zt82jouccw4&amp;list=pl7sepiubblo_itds-nv-9tu05gg2aj8n7"/>
              </a:rPr>
              <a:t>https://www.youtube.com/watch?v=zT82jOUCcW4&amp;list=PL7sEPiUbBLo_iTds-NV-9Tu05Gg2Aj8N7</a:t>
            </a:r>
            <a:endParaRPr lang="en-US" dirty="0"/>
          </a:p>
        </p:txBody>
      </p:sp>
    </p:spTree>
    <p:extLst>
      <p:ext uri="{BB962C8B-B14F-4D97-AF65-F5344CB8AC3E}">
        <p14:creationId xmlns:p14="http://schemas.microsoft.com/office/powerpoint/2010/main" val="2034167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ADEC6-AA83-422E-BDE2-02321275D607}"/>
              </a:ext>
            </a:extLst>
          </p:cNvPr>
          <p:cNvSpPr>
            <a:spLocks noGrp="1"/>
          </p:cNvSpPr>
          <p:nvPr>
            <p:ph type="title"/>
          </p:nvPr>
        </p:nvSpPr>
        <p:spPr/>
        <p:txBody>
          <a:bodyPr/>
          <a:lstStyle/>
          <a:p>
            <a:r>
              <a:rPr lang="en-US" dirty="0"/>
              <a:t>Contents</a:t>
            </a:r>
          </a:p>
        </p:txBody>
      </p:sp>
      <p:sp>
        <p:nvSpPr>
          <p:cNvPr id="3" name="Content Placeholder 2">
            <a:extLst>
              <a:ext uri="{FF2B5EF4-FFF2-40B4-BE49-F238E27FC236}">
                <a16:creationId xmlns:a16="http://schemas.microsoft.com/office/drawing/2014/main" id="{35A1DB05-A5D0-46AC-A65C-9FBB2E237413}"/>
              </a:ext>
            </a:extLst>
          </p:cNvPr>
          <p:cNvSpPr>
            <a:spLocks noGrp="1"/>
          </p:cNvSpPr>
          <p:nvPr>
            <p:ph idx="1"/>
          </p:nvPr>
        </p:nvSpPr>
        <p:spPr/>
        <p:txBody>
          <a:bodyPr/>
          <a:lstStyle/>
          <a:p>
            <a:r>
              <a:rPr lang="en-US" dirty="0"/>
              <a:t>Network documentation importance</a:t>
            </a:r>
          </a:p>
          <a:p>
            <a:r>
              <a:rPr lang="en-US" dirty="0"/>
              <a:t>Steps of Network Documentation.</a:t>
            </a:r>
          </a:p>
          <a:p>
            <a:r>
              <a:rPr lang="en-US" dirty="0"/>
              <a:t>Practical </a:t>
            </a:r>
            <a:r>
              <a:rPr lang="en-US" dirty="0" err="1"/>
              <a:t>NetBox</a:t>
            </a:r>
            <a:r>
              <a:rPr lang="en-US" dirty="0"/>
              <a:t> tool</a:t>
            </a:r>
          </a:p>
          <a:p>
            <a:endParaRPr lang="en-US" dirty="0"/>
          </a:p>
        </p:txBody>
      </p:sp>
    </p:spTree>
    <p:extLst>
      <p:ext uri="{BB962C8B-B14F-4D97-AF65-F5344CB8AC3E}">
        <p14:creationId xmlns:p14="http://schemas.microsoft.com/office/powerpoint/2010/main" val="2507736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4B866-5223-406B-B55F-583ADE4A0E45}"/>
              </a:ext>
            </a:extLst>
          </p:cNvPr>
          <p:cNvSpPr>
            <a:spLocks noGrp="1"/>
          </p:cNvSpPr>
          <p:nvPr>
            <p:ph type="title"/>
          </p:nvPr>
        </p:nvSpPr>
        <p:spPr/>
        <p:txBody>
          <a:bodyPr/>
          <a:lstStyle/>
          <a:p>
            <a:r>
              <a:rPr lang="en-US" dirty="0"/>
              <a:t>Network Documentation</a:t>
            </a:r>
          </a:p>
        </p:txBody>
      </p:sp>
      <p:sp>
        <p:nvSpPr>
          <p:cNvPr id="3" name="Content Placeholder 2">
            <a:extLst>
              <a:ext uri="{FF2B5EF4-FFF2-40B4-BE49-F238E27FC236}">
                <a16:creationId xmlns:a16="http://schemas.microsoft.com/office/drawing/2014/main" id="{15D10BD9-A12F-4146-9FC3-C5E876319D56}"/>
              </a:ext>
            </a:extLst>
          </p:cNvPr>
          <p:cNvSpPr>
            <a:spLocks noGrp="1"/>
          </p:cNvSpPr>
          <p:nvPr>
            <p:ph idx="1"/>
          </p:nvPr>
        </p:nvSpPr>
        <p:spPr/>
        <p:txBody>
          <a:bodyPr/>
          <a:lstStyle/>
          <a:p>
            <a:r>
              <a:rPr lang="en-US" dirty="0"/>
              <a:t>Although network documentation is always a good idea, it's especially important for service providers and value-added resellers.</a:t>
            </a:r>
          </a:p>
          <a:p>
            <a:endParaRPr lang="en-US" dirty="0"/>
          </a:p>
          <a:p>
            <a:r>
              <a:rPr lang="en-US" dirty="0"/>
              <a:t> Documenting your customers' networks can make the troubleshooting process much more efficient when problems arise.</a:t>
            </a:r>
          </a:p>
          <a:p>
            <a:pPr marL="0" indent="0">
              <a:buNone/>
            </a:pPr>
            <a:r>
              <a:rPr lang="en-US" dirty="0"/>
              <a:t> </a:t>
            </a:r>
          </a:p>
          <a:p>
            <a:r>
              <a:rPr lang="en-US" dirty="0"/>
              <a:t>Good network documentation proves that you adhere to industry best practices, and it could be your best defense should a customer ever file litigation against you for something network-related.</a:t>
            </a:r>
          </a:p>
        </p:txBody>
      </p:sp>
    </p:spTree>
    <p:extLst>
      <p:ext uri="{BB962C8B-B14F-4D97-AF65-F5344CB8AC3E}">
        <p14:creationId xmlns:p14="http://schemas.microsoft.com/office/powerpoint/2010/main" val="892359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7CB46-687C-4E09-B75D-73DD2AA4779A}"/>
              </a:ext>
            </a:extLst>
          </p:cNvPr>
          <p:cNvSpPr>
            <a:spLocks noGrp="1"/>
          </p:cNvSpPr>
          <p:nvPr>
            <p:ph type="title"/>
          </p:nvPr>
        </p:nvSpPr>
        <p:spPr/>
        <p:txBody>
          <a:bodyPr/>
          <a:lstStyle/>
          <a:p>
            <a:r>
              <a:rPr lang="en-US" b="1" dirty="0"/>
              <a:t>Step 1: Create a network documentation </a:t>
            </a:r>
            <a:r>
              <a:rPr lang="en-US" b="1" u="sng" dirty="0"/>
              <a:t>policy</a:t>
            </a:r>
            <a:br>
              <a:rPr lang="en-US" b="1" dirty="0"/>
            </a:br>
            <a:endParaRPr lang="en-US" dirty="0"/>
          </a:p>
        </p:txBody>
      </p:sp>
      <p:sp>
        <p:nvSpPr>
          <p:cNvPr id="3" name="Content Placeholder 2">
            <a:extLst>
              <a:ext uri="{FF2B5EF4-FFF2-40B4-BE49-F238E27FC236}">
                <a16:creationId xmlns:a16="http://schemas.microsoft.com/office/drawing/2014/main" id="{F4C6099D-7D8F-4583-A9EB-C35C7783DB73}"/>
              </a:ext>
            </a:extLst>
          </p:cNvPr>
          <p:cNvSpPr>
            <a:spLocks noGrp="1"/>
          </p:cNvSpPr>
          <p:nvPr>
            <p:ph idx="1"/>
          </p:nvPr>
        </p:nvSpPr>
        <p:spPr/>
        <p:txBody>
          <a:bodyPr/>
          <a:lstStyle/>
          <a:p>
            <a:r>
              <a:rPr lang="en-US" dirty="0"/>
              <a:t>A network documentation policy should detail what aspects of a network need to be documented, especially each server.</a:t>
            </a:r>
          </a:p>
          <a:p>
            <a:endParaRPr lang="en-US" dirty="0"/>
          </a:p>
          <a:p>
            <a:r>
              <a:rPr lang="en-US" dirty="0"/>
              <a:t> A documentation policy also communicates to each administrator exactly what is expected of them regarding the documentation process.</a:t>
            </a:r>
          </a:p>
        </p:txBody>
      </p:sp>
    </p:spTree>
    <p:extLst>
      <p:ext uri="{BB962C8B-B14F-4D97-AF65-F5344CB8AC3E}">
        <p14:creationId xmlns:p14="http://schemas.microsoft.com/office/powerpoint/2010/main" val="1683730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3067D-C321-4BB8-8741-3B7C80677009}"/>
              </a:ext>
            </a:extLst>
          </p:cNvPr>
          <p:cNvSpPr>
            <a:spLocks noGrp="1"/>
          </p:cNvSpPr>
          <p:nvPr>
            <p:ph type="title"/>
          </p:nvPr>
        </p:nvSpPr>
        <p:spPr/>
        <p:txBody>
          <a:bodyPr/>
          <a:lstStyle/>
          <a:p>
            <a:r>
              <a:rPr lang="en-US" b="1" dirty="0"/>
              <a:t>Step 2: Create a network topology </a:t>
            </a:r>
            <a:r>
              <a:rPr lang="en-US" b="1" u="sng" dirty="0"/>
              <a:t>diagram</a:t>
            </a:r>
            <a:br>
              <a:rPr lang="en-US" b="1" dirty="0"/>
            </a:br>
            <a:endParaRPr lang="en-US" dirty="0"/>
          </a:p>
        </p:txBody>
      </p:sp>
      <p:sp>
        <p:nvSpPr>
          <p:cNvPr id="3" name="Content Placeholder 2">
            <a:extLst>
              <a:ext uri="{FF2B5EF4-FFF2-40B4-BE49-F238E27FC236}">
                <a16:creationId xmlns:a16="http://schemas.microsoft.com/office/drawing/2014/main" id="{17A743EA-2A41-4C9F-9CF6-DC972F0731C1}"/>
              </a:ext>
            </a:extLst>
          </p:cNvPr>
          <p:cNvSpPr>
            <a:spLocks noGrp="1"/>
          </p:cNvSpPr>
          <p:nvPr>
            <p:ph idx="1"/>
          </p:nvPr>
        </p:nvSpPr>
        <p:spPr/>
        <p:txBody>
          <a:bodyPr/>
          <a:lstStyle/>
          <a:p>
            <a:r>
              <a:rPr lang="en-US" dirty="0"/>
              <a:t>Ideally, you want this map of the </a:t>
            </a:r>
            <a:r>
              <a:rPr lang="en-US" u="sng" dirty="0"/>
              <a:t>network's topology</a:t>
            </a:r>
            <a:r>
              <a:rPr lang="en-US" dirty="0"/>
              <a:t> to include each network segment:</a:t>
            </a:r>
          </a:p>
          <a:p>
            <a:pPr lvl="1"/>
            <a:r>
              <a:rPr lang="en-US" dirty="0"/>
              <a:t> Routers connecting the various segments,</a:t>
            </a:r>
          </a:p>
          <a:p>
            <a:pPr lvl="1"/>
            <a:r>
              <a:rPr lang="en-US" dirty="0"/>
              <a:t>Servers</a:t>
            </a:r>
          </a:p>
          <a:p>
            <a:pPr lvl="1"/>
            <a:r>
              <a:rPr lang="en-US" dirty="0"/>
              <a:t>Gateways </a:t>
            </a:r>
          </a:p>
          <a:p>
            <a:pPr lvl="1"/>
            <a:r>
              <a:rPr lang="en-US" dirty="0"/>
              <a:t>Other major pieces of networking hardware that are connected to each segment. </a:t>
            </a:r>
          </a:p>
          <a:p>
            <a:pPr lvl="1"/>
            <a:endParaRPr lang="en-US" dirty="0"/>
          </a:p>
          <a:p>
            <a:r>
              <a:rPr lang="en-US" dirty="0"/>
              <a:t>For larger networks, you may have to create a general segment map and make more specific maps of each </a:t>
            </a:r>
            <a:r>
              <a:rPr lang="en-US" u="sng" dirty="0"/>
              <a:t>individual</a:t>
            </a:r>
            <a:r>
              <a:rPr lang="en-US" dirty="0"/>
              <a:t> segment.</a:t>
            </a:r>
          </a:p>
        </p:txBody>
      </p:sp>
    </p:spTree>
    <p:extLst>
      <p:ext uri="{BB962C8B-B14F-4D97-AF65-F5344CB8AC3E}">
        <p14:creationId xmlns:p14="http://schemas.microsoft.com/office/powerpoint/2010/main" val="1388446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45F4F-A74D-460A-B266-7756099B83FB}"/>
              </a:ext>
            </a:extLst>
          </p:cNvPr>
          <p:cNvSpPr>
            <a:spLocks noGrp="1"/>
          </p:cNvSpPr>
          <p:nvPr>
            <p:ph type="title"/>
          </p:nvPr>
        </p:nvSpPr>
        <p:spPr/>
        <p:txBody>
          <a:bodyPr>
            <a:normAutofit/>
          </a:bodyPr>
          <a:lstStyle/>
          <a:p>
            <a:r>
              <a:rPr lang="en-US" b="1" dirty="0"/>
              <a:t>Step 3: Document server names, roles and IP addresses</a:t>
            </a:r>
            <a:endParaRPr lang="en-US" dirty="0"/>
          </a:p>
        </p:txBody>
      </p:sp>
      <p:sp>
        <p:nvSpPr>
          <p:cNvPr id="3" name="Content Placeholder 2">
            <a:extLst>
              <a:ext uri="{FF2B5EF4-FFF2-40B4-BE49-F238E27FC236}">
                <a16:creationId xmlns:a16="http://schemas.microsoft.com/office/drawing/2014/main" id="{8F21EFF2-4D9C-4B8C-A5FD-DFC4DD0E9D70}"/>
              </a:ext>
            </a:extLst>
          </p:cNvPr>
          <p:cNvSpPr>
            <a:spLocks noGrp="1"/>
          </p:cNvSpPr>
          <p:nvPr>
            <p:ph idx="1"/>
          </p:nvPr>
        </p:nvSpPr>
        <p:spPr/>
        <p:txBody>
          <a:bodyPr/>
          <a:lstStyle/>
          <a:p>
            <a:r>
              <a:rPr lang="en-US" dirty="0"/>
              <a:t>There is certain information that you should include for each server, even if that information has to be placed in an appendix.</a:t>
            </a:r>
          </a:p>
          <a:p>
            <a:r>
              <a:rPr lang="en-US" dirty="0"/>
              <a:t> For each server, list:</a:t>
            </a:r>
          </a:p>
          <a:p>
            <a:pPr lvl="1"/>
            <a:r>
              <a:rPr lang="en-US" dirty="0"/>
              <a:t> Server's name, </a:t>
            </a:r>
          </a:p>
          <a:p>
            <a:pPr lvl="1"/>
            <a:r>
              <a:rPr lang="en-US" dirty="0"/>
              <a:t>Its IP address </a:t>
            </a:r>
          </a:p>
          <a:p>
            <a:pPr lvl="1"/>
            <a:r>
              <a:rPr lang="en-US" dirty="0"/>
              <a:t>Role the server performs (domain name system, Dynamic Host Configuration Protocol, mail server, etc.). </a:t>
            </a:r>
          </a:p>
          <a:p>
            <a:pPr lvl="1"/>
            <a:r>
              <a:rPr lang="en-US" dirty="0"/>
              <a:t>Keep in mind that a server may be assigned multiple IP addresses or have multiple </a:t>
            </a:r>
            <a:r>
              <a:rPr lang="en-US" u="sng" dirty="0"/>
              <a:t>network interface cards</a:t>
            </a:r>
            <a:r>
              <a:rPr lang="en-US" dirty="0"/>
              <a:t>, so you should document that information too.</a:t>
            </a:r>
          </a:p>
        </p:txBody>
      </p:sp>
    </p:spTree>
    <p:extLst>
      <p:ext uri="{BB962C8B-B14F-4D97-AF65-F5344CB8AC3E}">
        <p14:creationId xmlns:p14="http://schemas.microsoft.com/office/powerpoint/2010/main" val="2064814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88486-83AD-4BA4-AABC-5B8C3435FED3}"/>
              </a:ext>
            </a:extLst>
          </p:cNvPr>
          <p:cNvSpPr>
            <a:spLocks noGrp="1"/>
          </p:cNvSpPr>
          <p:nvPr>
            <p:ph type="title"/>
          </p:nvPr>
        </p:nvSpPr>
        <p:spPr/>
        <p:txBody>
          <a:bodyPr/>
          <a:lstStyle/>
          <a:p>
            <a:r>
              <a:rPr lang="en-US" dirty="0"/>
              <a:t>Step 4: Create a change log for each server</a:t>
            </a:r>
          </a:p>
        </p:txBody>
      </p:sp>
      <p:sp>
        <p:nvSpPr>
          <p:cNvPr id="3" name="Content Placeholder 2">
            <a:extLst>
              <a:ext uri="{FF2B5EF4-FFF2-40B4-BE49-F238E27FC236}">
                <a16:creationId xmlns:a16="http://schemas.microsoft.com/office/drawing/2014/main" id="{EAA807FD-1225-4697-A9F6-A336DB143AFB}"/>
              </a:ext>
            </a:extLst>
          </p:cNvPr>
          <p:cNvSpPr>
            <a:spLocks noGrp="1"/>
          </p:cNvSpPr>
          <p:nvPr>
            <p:ph idx="1"/>
          </p:nvPr>
        </p:nvSpPr>
        <p:spPr/>
        <p:txBody>
          <a:bodyPr/>
          <a:lstStyle/>
          <a:p>
            <a:r>
              <a:rPr lang="en-US" dirty="0"/>
              <a:t>When a server fails, the failure can often be traced to a recent change. </a:t>
            </a:r>
          </a:p>
          <a:p>
            <a:r>
              <a:rPr lang="en-US" dirty="0"/>
              <a:t>As a part of the network documentation, consider making a log book for each server for documenting changes such as patch and application installations and modified security settings. </a:t>
            </a:r>
          </a:p>
          <a:p>
            <a:r>
              <a:rPr lang="en-US" dirty="0"/>
              <a:t>Not only will the log help you troubleshoot future problems, but it can also help you rebuild the server in the event of a catastrophic failure.</a:t>
            </a:r>
          </a:p>
        </p:txBody>
      </p:sp>
    </p:spTree>
    <p:extLst>
      <p:ext uri="{BB962C8B-B14F-4D97-AF65-F5344CB8AC3E}">
        <p14:creationId xmlns:p14="http://schemas.microsoft.com/office/powerpoint/2010/main" val="1673578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8E20A-F19B-4075-8D41-EC221445B722}"/>
              </a:ext>
            </a:extLst>
          </p:cNvPr>
          <p:cNvSpPr>
            <a:spLocks noGrp="1"/>
          </p:cNvSpPr>
          <p:nvPr>
            <p:ph type="title"/>
          </p:nvPr>
        </p:nvSpPr>
        <p:spPr/>
        <p:txBody>
          <a:bodyPr>
            <a:normAutofit/>
          </a:bodyPr>
          <a:lstStyle/>
          <a:p>
            <a:r>
              <a:rPr lang="en-US" b="1" dirty="0"/>
              <a:t>Step 5: Document software versions and proof of licenses</a:t>
            </a:r>
            <a:endParaRPr lang="en-US" dirty="0"/>
          </a:p>
        </p:txBody>
      </p:sp>
      <p:sp>
        <p:nvSpPr>
          <p:cNvPr id="3" name="Content Placeholder 2">
            <a:extLst>
              <a:ext uri="{FF2B5EF4-FFF2-40B4-BE49-F238E27FC236}">
                <a16:creationId xmlns:a16="http://schemas.microsoft.com/office/drawing/2014/main" id="{DFB9E4AF-284C-4347-B3ED-7CBE6C81698C}"/>
              </a:ext>
            </a:extLst>
          </p:cNvPr>
          <p:cNvSpPr>
            <a:spLocks noGrp="1"/>
          </p:cNvSpPr>
          <p:nvPr>
            <p:ph idx="1"/>
          </p:nvPr>
        </p:nvSpPr>
        <p:spPr/>
        <p:txBody>
          <a:bodyPr/>
          <a:lstStyle/>
          <a:p>
            <a:r>
              <a:rPr lang="en-US" dirty="0"/>
              <a:t>Document the applications and their versions running on each server.</a:t>
            </a:r>
          </a:p>
          <a:p>
            <a:r>
              <a:rPr lang="en-US" dirty="0"/>
              <a:t> You might also include a copy of the software license or a receipt within this documentation just in case your customer becomes involved in a software audit.</a:t>
            </a:r>
          </a:p>
        </p:txBody>
      </p:sp>
    </p:spTree>
    <p:extLst>
      <p:ext uri="{BB962C8B-B14F-4D97-AF65-F5344CB8AC3E}">
        <p14:creationId xmlns:p14="http://schemas.microsoft.com/office/powerpoint/2010/main" val="2763966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32DF0-4926-4FC5-85C1-1B445B1222CF}"/>
              </a:ext>
            </a:extLst>
          </p:cNvPr>
          <p:cNvSpPr>
            <a:spLocks noGrp="1"/>
          </p:cNvSpPr>
          <p:nvPr>
            <p:ph type="title"/>
          </p:nvPr>
        </p:nvSpPr>
        <p:spPr/>
        <p:txBody>
          <a:bodyPr/>
          <a:lstStyle/>
          <a:p>
            <a:r>
              <a:rPr lang="en-US" b="1" dirty="0"/>
              <a:t>Step 6: Document hardware components</a:t>
            </a:r>
            <a:endParaRPr lang="en-US" dirty="0"/>
          </a:p>
        </p:txBody>
      </p:sp>
      <p:sp>
        <p:nvSpPr>
          <p:cNvPr id="3" name="Content Placeholder 2">
            <a:extLst>
              <a:ext uri="{FF2B5EF4-FFF2-40B4-BE49-F238E27FC236}">
                <a16:creationId xmlns:a16="http://schemas.microsoft.com/office/drawing/2014/main" id="{4024D961-23E1-4F53-955C-1B52A98689F7}"/>
              </a:ext>
            </a:extLst>
          </p:cNvPr>
          <p:cNvSpPr>
            <a:spLocks noGrp="1"/>
          </p:cNvSpPr>
          <p:nvPr>
            <p:ph idx="1"/>
          </p:nvPr>
        </p:nvSpPr>
        <p:spPr>
          <a:xfrm>
            <a:off x="838200" y="1825624"/>
            <a:ext cx="10515600" cy="4765675"/>
          </a:xfrm>
        </p:spPr>
        <p:txBody>
          <a:bodyPr>
            <a:normAutofit/>
          </a:bodyPr>
          <a:lstStyle/>
          <a:p>
            <a:r>
              <a:rPr lang="en-US" dirty="0"/>
              <a:t>I have talked about documenting individual servers, but it's equally important to document switches, routers, gateways and other networking hardware. The documentation should include information such as the following:</a:t>
            </a:r>
          </a:p>
          <a:p>
            <a:pPr lvl="1"/>
            <a:r>
              <a:rPr lang="en-US" dirty="0"/>
              <a:t>How is the device connected to the network?</a:t>
            </a:r>
          </a:p>
          <a:p>
            <a:pPr lvl="1"/>
            <a:r>
              <a:rPr lang="en-US" dirty="0"/>
              <a:t>How is the device configured?</a:t>
            </a:r>
          </a:p>
          <a:p>
            <a:pPr lvl="1"/>
            <a:r>
              <a:rPr lang="en-US" dirty="0"/>
              <a:t>Does a backup of the configuration exist?</a:t>
            </a:r>
          </a:p>
          <a:p>
            <a:pPr lvl="1"/>
            <a:r>
              <a:rPr lang="en-US" dirty="0"/>
              <a:t>What firmware revision is the device running?</a:t>
            </a:r>
          </a:p>
          <a:p>
            <a:pPr lvl="1"/>
            <a:r>
              <a:rPr lang="en-US" dirty="0"/>
              <a:t>Is the device configured to use a password? Don't include the actual password, but you can include a password hint or a reference to the password being written in a notebook that is stored in the safe.</a:t>
            </a:r>
          </a:p>
          <a:p>
            <a:endParaRPr lang="en-US" dirty="0"/>
          </a:p>
        </p:txBody>
      </p:sp>
    </p:spTree>
    <p:extLst>
      <p:ext uri="{BB962C8B-B14F-4D97-AF65-F5344CB8AC3E}">
        <p14:creationId xmlns:p14="http://schemas.microsoft.com/office/powerpoint/2010/main" val="26660268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967</Words>
  <Application>Microsoft Office PowerPoint</Application>
  <PresentationFormat>Widescreen</PresentationFormat>
  <Paragraphs>72</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Network Documentations</vt:lpstr>
      <vt:lpstr>Contents</vt:lpstr>
      <vt:lpstr>Network Documentation</vt:lpstr>
      <vt:lpstr>Step 1: Create a network documentation policy </vt:lpstr>
      <vt:lpstr>Step 2: Create a network topology diagram </vt:lpstr>
      <vt:lpstr>Step 3: Document server names, roles and IP addresses</vt:lpstr>
      <vt:lpstr>Step 4: Create a change log for each server</vt:lpstr>
      <vt:lpstr>Step 5: Document software versions and proof of licenses</vt:lpstr>
      <vt:lpstr>Step 6: Document hardware components</vt:lpstr>
      <vt:lpstr>Step 7: Document the Active Directory</vt:lpstr>
      <vt:lpstr>Step 8: Document your backup procedures</vt:lpstr>
      <vt:lpstr>Step 9: Label everything</vt:lpstr>
      <vt:lpstr>Step 10: Evaluate your documentation</vt:lpstr>
      <vt:lpstr>NetBox</vt:lpstr>
      <vt:lpstr>Demo</vt:lpstr>
      <vt:lpstr>NetBox Zero To Hero | 14 videos | Total of 2 Hours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Documentations</dc:title>
  <dc:creator>User</dc:creator>
  <cp:lastModifiedBy>User</cp:lastModifiedBy>
  <cp:revision>4</cp:revision>
  <dcterms:created xsi:type="dcterms:W3CDTF">2024-05-20T21:12:41Z</dcterms:created>
  <dcterms:modified xsi:type="dcterms:W3CDTF">2024-05-20T21:45:04Z</dcterms:modified>
</cp:coreProperties>
</file>