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89"/>
  </p:notesMasterIdLst>
  <p:sldIdLst>
    <p:sldId id="256" r:id="rId2"/>
    <p:sldId id="258" r:id="rId3"/>
    <p:sldId id="259" r:id="rId4"/>
    <p:sldId id="261" r:id="rId5"/>
    <p:sldId id="342" r:id="rId6"/>
    <p:sldId id="262" r:id="rId7"/>
    <p:sldId id="363" r:id="rId8"/>
    <p:sldId id="264" r:id="rId9"/>
    <p:sldId id="265" r:id="rId10"/>
    <p:sldId id="343" r:id="rId11"/>
    <p:sldId id="266" r:id="rId12"/>
    <p:sldId id="267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84" r:id="rId22"/>
    <p:sldId id="285" r:id="rId23"/>
    <p:sldId id="286" r:id="rId24"/>
    <p:sldId id="287" r:id="rId25"/>
    <p:sldId id="288" r:id="rId26"/>
    <p:sldId id="344" r:id="rId27"/>
    <p:sldId id="345" r:id="rId28"/>
    <p:sldId id="346" r:id="rId29"/>
    <p:sldId id="293" r:id="rId30"/>
    <p:sldId id="364" r:id="rId31"/>
    <p:sldId id="374" r:id="rId32"/>
    <p:sldId id="296" r:id="rId33"/>
    <p:sldId id="347" r:id="rId34"/>
    <p:sldId id="297" r:id="rId35"/>
    <p:sldId id="298" r:id="rId36"/>
    <p:sldId id="301" r:id="rId37"/>
    <p:sldId id="348" r:id="rId38"/>
    <p:sldId id="302" r:id="rId39"/>
    <p:sldId id="303" r:id="rId40"/>
    <p:sldId id="304" r:id="rId41"/>
    <p:sldId id="305" r:id="rId42"/>
    <p:sldId id="306" r:id="rId43"/>
    <p:sldId id="349" r:id="rId44"/>
    <p:sldId id="308" r:id="rId45"/>
    <p:sldId id="312" r:id="rId46"/>
    <p:sldId id="309" r:id="rId47"/>
    <p:sldId id="376" r:id="rId48"/>
    <p:sldId id="379" r:id="rId49"/>
    <p:sldId id="378" r:id="rId50"/>
    <p:sldId id="377" r:id="rId51"/>
    <p:sldId id="380" r:id="rId52"/>
    <p:sldId id="381" r:id="rId53"/>
    <p:sldId id="382" r:id="rId54"/>
    <p:sldId id="383" r:id="rId55"/>
    <p:sldId id="313" r:id="rId56"/>
    <p:sldId id="351" r:id="rId57"/>
    <p:sldId id="384" r:id="rId58"/>
    <p:sldId id="385" r:id="rId59"/>
    <p:sldId id="386" r:id="rId60"/>
    <p:sldId id="388" r:id="rId61"/>
    <p:sldId id="353" r:id="rId62"/>
    <p:sldId id="354" r:id="rId63"/>
    <p:sldId id="355" r:id="rId64"/>
    <p:sldId id="356" r:id="rId65"/>
    <p:sldId id="358" r:id="rId66"/>
    <p:sldId id="323" r:id="rId67"/>
    <p:sldId id="327" r:id="rId68"/>
    <p:sldId id="328" r:id="rId69"/>
    <p:sldId id="332" r:id="rId70"/>
    <p:sldId id="334" r:id="rId71"/>
    <p:sldId id="335" r:id="rId72"/>
    <p:sldId id="359" r:id="rId73"/>
    <p:sldId id="338" r:id="rId74"/>
    <p:sldId id="360" r:id="rId75"/>
    <p:sldId id="339" r:id="rId76"/>
    <p:sldId id="340" r:id="rId77"/>
    <p:sldId id="361" r:id="rId78"/>
    <p:sldId id="365" r:id="rId79"/>
    <p:sldId id="366" r:id="rId80"/>
    <p:sldId id="367" r:id="rId81"/>
    <p:sldId id="368" r:id="rId82"/>
    <p:sldId id="369" r:id="rId83"/>
    <p:sldId id="370" r:id="rId84"/>
    <p:sldId id="371" r:id="rId85"/>
    <p:sldId id="372" r:id="rId86"/>
    <p:sldId id="373" r:id="rId87"/>
    <p:sldId id="362" r:id="rId8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45" autoAdjust="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12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9683B51-2151-4FC2-BDB7-E8961C8BF6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77104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EB89C813-5755-4625-B691-E9206AE6E937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51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5672545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0586E39E-A247-4E43-8897-E489344A887F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718810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EFACB897-F8AE-428C-ADC4-0E84306EC412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42844528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A6B90C66-FA5F-4164-AF68-F81B955D7461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6210471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825FF7BF-616E-40AD-B948-217948F597AA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21202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4858958B-5871-4337-BFF6-74005059B7A7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63021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67D750B3-2683-4E13-B835-B4744B14F82A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8319152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F7284AE3-09A7-43A6-A266-33205A182404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9959421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DD868748-FFB9-4A48-9676-7A5086C73DD5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1290723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5BF78888-788F-4A39-A0B4-CC15D2692518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0093913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383E2E8B-3D59-4243-A7F6-8343EC6621B8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644366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3968324D-C0AC-4139-8970-71DAC5042763}" type="slidenum">
              <a:rPr lang="en-US" altLang="en-US" sz="1200" smtClean="0"/>
              <a:pPr/>
              <a:t>2</a:t>
            </a:fld>
            <a:endParaRPr lang="en-US" altLang="en-US" sz="1200" smtClean="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9037062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F097ACB8-FB5F-4951-92F1-8F62C3096D9C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4698938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463C0C1C-77F0-4E02-B101-563BA7523497}" type="slidenum">
              <a:rPr lang="en-US" altLang="en-US" sz="1200" smtClean="0"/>
              <a:pPr/>
              <a:t>21</a:t>
            </a:fld>
            <a:endParaRPr lang="en-US" altLang="en-US" sz="1200" smtClean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0269530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84DD27B1-10C7-4F0A-9752-F2560E356333}" type="slidenum">
              <a:rPr lang="en-US" altLang="en-US" sz="1200" smtClean="0"/>
              <a:pPr/>
              <a:t>22</a:t>
            </a:fld>
            <a:endParaRPr lang="en-US" altLang="en-US" sz="1200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2765048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E92A1AC5-EDCA-438D-B5E9-957FB8D196E6}" type="slidenum">
              <a:rPr lang="en-US" altLang="en-US" sz="1200" smtClean="0"/>
              <a:pPr/>
              <a:t>23</a:t>
            </a:fld>
            <a:endParaRPr lang="en-US" altLang="en-US" sz="1200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7507488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FB54D4A6-12C1-4FD9-9588-8A8EEB8945B7}" type="slidenum">
              <a:rPr lang="en-US" altLang="en-US" sz="1200" smtClean="0"/>
              <a:pPr/>
              <a:t>24</a:t>
            </a:fld>
            <a:endParaRPr lang="en-US" altLang="en-US" sz="1200" smtClean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9448858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BF93B110-552D-40C2-856D-DA9220DA8C04}" type="slidenum">
              <a:rPr lang="en-US" altLang="en-US" sz="1200" smtClean="0"/>
              <a:pPr/>
              <a:t>25</a:t>
            </a:fld>
            <a:endParaRPr lang="en-US" altLang="en-US" sz="1200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4754534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17BD4454-5977-4070-8076-21C5C13A737B}" type="slidenum">
              <a:rPr lang="en-US" altLang="en-US" sz="1200" smtClean="0"/>
              <a:pPr/>
              <a:t>26</a:t>
            </a:fld>
            <a:endParaRPr lang="en-US" altLang="en-US" sz="1200" smtClean="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6297698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23485BED-8AF2-43F3-B882-564CB95F089E}" type="slidenum">
              <a:rPr lang="en-US" altLang="en-US" sz="1200" smtClean="0"/>
              <a:pPr/>
              <a:t>27</a:t>
            </a:fld>
            <a:endParaRPr lang="en-US" altLang="en-US" sz="1200" smtClean="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41388624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2368CB58-CCEC-403B-9510-6A587C7AF0DD}" type="slidenum">
              <a:rPr lang="en-US" altLang="en-US" sz="1200" smtClean="0"/>
              <a:pPr/>
              <a:t>28</a:t>
            </a:fld>
            <a:endParaRPr lang="en-US" altLang="en-US" sz="1200" smtClean="0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7753424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39866BAC-9AFE-4F34-A94B-D29C44C0EB32}" type="slidenum">
              <a:rPr lang="en-US" altLang="en-US" sz="1200" smtClean="0"/>
              <a:pPr/>
              <a:t>29</a:t>
            </a:fld>
            <a:endParaRPr lang="en-US" altLang="en-US" sz="1200" smtClean="0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400167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277FC417-BC9F-401A-97DA-6DCC3CD2E055}" type="slidenum">
              <a:rPr lang="en-US" altLang="en-US" sz="1200" smtClean="0"/>
              <a:pPr/>
              <a:t>3</a:t>
            </a:fld>
            <a:endParaRPr lang="en-US" altLang="en-US" sz="1200" smtClean="0"/>
          </a:p>
        </p:txBody>
      </p:sp>
      <p:sp>
        <p:nvSpPr>
          <p:cNvPr id="92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83194703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31E79E40-0538-4707-BEC6-1B763812F8DC}" type="slidenum">
              <a:rPr lang="en-US" altLang="en-US" sz="1200" smtClean="0"/>
              <a:pPr/>
              <a:t>30</a:t>
            </a:fld>
            <a:endParaRPr lang="en-US" altLang="en-US" sz="1200" smtClean="0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6540714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5F34CCAE-5BC7-492F-91C5-A0381623C2D3}" type="slidenum">
              <a:rPr lang="en-US" altLang="en-US" sz="1200" smtClean="0"/>
              <a:pPr/>
              <a:t>32</a:t>
            </a:fld>
            <a:endParaRPr lang="en-US" altLang="en-US" sz="1200" smtClean="0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3689037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73E6CA5D-CDCF-4AB5-8DAC-AAD821BEBC34}" type="slidenum">
              <a:rPr lang="en-US" altLang="en-US" sz="1200" smtClean="0"/>
              <a:pPr/>
              <a:t>33</a:t>
            </a:fld>
            <a:endParaRPr lang="en-US" altLang="en-US" sz="1200" smtClean="0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0042015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565226AC-AF6D-43F4-A19E-1995F6A75812}" type="slidenum">
              <a:rPr lang="en-US" altLang="en-US" sz="1200" smtClean="0"/>
              <a:pPr/>
              <a:t>34</a:t>
            </a:fld>
            <a:endParaRPr lang="en-US" altLang="en-US" sz="1200" smtClean="0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72539914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38A01B8C-4776-4B1E-BD1C-6DF0DB97FB2F}" type="slidenum">
              <a:rPr lang="en-US" altLang="en-US" sz="1200" smtClean="0"/>
              <a:pPr/>
              <a:t>35</a:t>
            </a:fld>
            <a:endParaRPr lang="en-US" altLang="en-US" sz="1200" smtClean="0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7542339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E2A9A4D2-6AF1-4531-946F-1129DB5E684C}" type="slidenum">
              <a:rPr lang="en-US" altLang="en-US" sz="1200" smtClean="0"/>
              <a:pPr/>
              <a:t>36</a:t>
            </a:fld>
            <a:endParaRPr lang="en-US" altLang="en-US" sz="1200" smtClean="0"/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71270266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4963A941-AFB5-4570-A283-69757F520E45}" type="slidenum">
              <a:rPr lang="en-US" altLang="en-US" sz="1200" smtClean="0"/>
              <a:pPr/>
              <a:t>37</a:t>
            </a:fld>
            <a:endParaRPr lang="en-US" altLang="en-US" sz="1200" smtClean="0"/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94970136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036399F0-4661-474D-9346-ED094D1DC153}" type="slidenum">
              <a:rPr lang="en-US" altLang="en-US" sz="1200" smtClean="0"/>
              <a:pPr/>
              <a:t>38</a:t>
            </a:fld>
            <a:endParaRPr lang="en-US" altLang="en-US" sz="1200" smtClean="0"/>
          </a:p>
        </p:txBody>
      </p:sp>
      <p:sp>
        <p:nvSpPr>
          <p:cNvPr id="798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60304305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09D34A6A-7FDC-4CBF-BAFC-AAE81246B719}" type="slidenum">
              <a:rPr lang="en-US" altLang="en-US" sz="1200" smtClean="0"/>
              <a:pPr/>
              <a:t>39</a:t>
            </a:fld>
            <a:endParaRPr lang="en-US" altLang="en-US" sz="1200" smtClean="0"/>
          </a:p>
        </p:txBody>
      </p:sp>
      <p:sp>
        <p:nvSpPr>
          <p:cNvPr id="819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19347279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6553C843-CED0-493E-BBB9-CEF74D2FD7FD}" type="slidenum">
              <a:rPr lang="en-US" altLang="en-US" sz="1200" smtClean="0"/>
              <a:pPr/>
              <a:t>40</a:t>
            </a:fld>
            <a:endParaRPr lang="en-US" altLang="en-US" sz="1200" smtClean="0"/>
          </a:p>
        </p:txBody>
      </p:sp>
      <p:sp>
        <p:nvSpPr>
          <p:cNvPr id="839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404773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F9C6C15D-CFCC-46F3-B9FD-A861EE13E239}" type="slidenum">
              <a:rPr lang="en-US" altLang="en-US" sz="1200" smtClean="0"/>
              <a:pPr/>
              <a:t>4</a:t>
            </a:fld>
            <a:endParaRPr lang="en-US" altLang="en-US" sz="1200" smtClean="0"/>
          </a:p>
        </p:txBody>
      </p:sp>
      <p:sp>
        <p:nvSpPr>
          <p:cNvPr id="112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63586512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68E74D47-7CEB-4EC8-ACC1-2B91197894C3}" type="slidenum">
              <a:rPr lang="en-US" altLang="en-US" sz="1200" smtClean="0"/>
              <a:pPr/>
              <a:t>41</a:t>
            </a:fld>
            <a:endParaRPr lang="en-US" altLang="en-US" sz="1200" smtClean="0"/>
          </a:p>
        </p:txBody>
      </p:sp>
      <p:sp>
        <p:nvSpPr>
          <p:cNvPr id="860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50366669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6C865BBC-F483-4C94-807E-C429D9E7968C}" type="slidenum">
              <a:rPr lang="en-US" altLang="en-US" sz="1200" smtClean="0"/>
              <a:pPr/>
              <a:t>42</a:t>
            </a:fld>
            <a:endParaRPr lang="en-US" altLang="en-US" sz="1200" smtClean="0"/>
          </a:p>
        </p:txBody>
      </p:sp>
      <p:sp>
        <p:nvSpPr>
          <p:cNvPr id="880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63095937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610862DA-4073-4145-B983-80945E340DA0}" type="slidenum">
              <a:rPr lang="en-US" altLang="en-US" sz="1200" smtClean="0"/>
              <a:pPr/>
              <a:t>43</a:t>
            </a:fld>
            <a:endParaRPr lang="en-US" altLang="en-US" sz="1200" smtClean="0"/>
          </a:p>
        </p:txBody>
      </p:sp>
      <p:sp>
        <p:nvSpPr>
          <p:cNvPr id="901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426242052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B5332B80-CCAB-4038-902A-709194F8FF06}" type="slidenum">
              <a:rPr lang="en-US" altLang="en-US" sz="1200" smtClean="0"/>
              <a:pPr/>
              <a:t>44</a:t>
            </a:fld>
            <a:endParaRPr lang="en-US" altLang="en-US" sz="1200" smtClean="0"/>
          </a:p>
        </p:txBody>
      </p:sp>
      <p:sp>
        <p:nvSpPr>
          <p:cNvPr id="921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69919802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BABC4B19-5E12-4859-A6FA-80717C145B28}" type="slidenum">
              <a:rPr lang="en-US" altLang="en-US" sz="1200" smtClean="0"/>
              <a:pPr/>
              <a:t>45</a:t>
            </a:fld>
            <a:endParaRPr lang="en-US" altLang="en-US" sz="1200" smtClean="0"/>
          </a:p>
        </p:txBody>
      </p:sp>
      <p:sp>
        <p:nvSpPr>
          <p:cNvPr id="942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21910423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C7289072-8751-4725-AE71-0F73B830CE89}" type="slidenum">
              <a:rPr lang="en-US" altLang="en-US" sz="1200" smtClean="0"/>
              <a:pPr/>
              <a:t>46</a:t>
            </a:fld>
            <a:endParaRPr lang="en-US" altLang="en-US" sz="1200" smtClean="0"/>
          </a:p>
        </p:txBody>
      </p:sp>
      <p:sp>
        <p:nvSpPr>
          <p:cNvPr id="962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22805344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8F9C0C63-9D03-4F9F-A828-2ED82803AC94}" type="slidenum">
              <a:rPr lang="en-US" altLang="en-US" sz="1200" smtClean="0"/>
              <a:pPr/>
              <a:t>55</a:t>
            </a:fld>
            <a:endParaRPr lang="en-US" altLang="en-US" sz="1200" smtClean="0"/>
          </a:p>
        </p:txBody>
      </p:sp>
      <p:sp>
        <p:nvSpPr>
          <p:cNvPr id="1064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56857770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87F829ED-CDCF-4E46-9F9C-B8D965122315}" type="slidenum">
              <a:rPr lang="en-US" altLang="en-US" sz="1200" smtClean="0"/>
              <a:pPr/>
              <a:t>56</a:t>
            </a:fld>
            <a:endParaRPr lang="en-US" altLang="en-US" sz="1200" smtClean="0"/>
          </a:p>
        </p:txBody>
      </p:sp>
      <p:sp>
        <p:nvSpPr>
          <p:cNvPr id="1085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39069072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FEF825B6-5291-4B92-92C4-55C06E04CA3B}" type="slidenum">
              <a:rPr lang="en-US" altLang="en-US" sz="1200" smtClean="0"/>
              <a:pPr/>
              <a:t>61</a:t>
            </a:fld>
            <a:endParaRPr lang="en-US" altLang="en-US" sz="1200" smtClean="0"/>
          </a:p>
        </p:txBody>
      </p:sp>
      <p:sp>
        <p:nvSpPr>
          <p:cNvPr id="1146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98318881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08AFCE8F-8928-4FE3-9383-53EFD1030102}" type="slidenum">
              <a:rPr lang="en-US" altLang="en-US" sz="1200" smtClean="0"/>
              <a:pPr/>
              <a:t>62</a:t>
            </a:fld>
            <a:endParaRPr lang="en-US" altLang="en-US" sz="1200" smtClean="0"/>
          </a:p>
        </p:txBody>
      </p:sp>
      <p:sp>
        <p:nvSpPr>
          <p:cNvPr id="1167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829279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1E43AFB3-B2C2-4ADA-8056-F831E65ABE9D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6015912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E3C2E55B-A375-4CF4-B2D6-3A853F1F54C1}" type="slidenum">
              <a:rPr lang="en-US" altLang="en-US" sz="1200" smtClean="0"/>
              <a:pPr/>
              <a:t>63</a:t>
            </a:fld>
            <a:endParaRPr lang="en-US" altLang="en-US" sz="1200" smtClean="0"/>
          </a:p>
        </p:txBody>
      </p:sp>
      <p:sp>
        <p:nvSpPr>
          <p:cNvPr id="1187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42303635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F6CA54CB-783D-443B-8002-FBDA150142A6}" type="slidenum">
              <a:rPr lang="en-US" altLang="en-US" sz="1200" smtClean="0"/>
              <a:pPr/>
              <a:t>64</a:t>
            </a:fld>
            <a:endParaRPr lang="en-US" altLang="en-US" sz="1200" smtClean="0"/>
          </a:p>
        </p:txBody>
      </p:sp>
      <p:sp>
        <p:nvSpPr>
          <p:cNvPr id="1208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79105481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A79E5FB0-E7FD-4D36-A38C-3BCCF6B204BA}" type="slidenum">
              <a:rPr lang="en-US" altLang="en-US" sz="1200" smtClean="0"/>
              <a:pPr/>
              <a:t>65</a:t>
            </a:fld>
            <a:endParaRPr lang="en-US" altLang="en-US" sz="1200" smtClean="0"/>
          </a:p>
        </p:txBody>
      </p:sp>
      <p:sp>
        <p:nvSpPr>
          <p:cNvPr id="1228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98594816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9D767C5D-449B-452A-99C4-5D9FBF63373D}" type="slidenum">
              <a:rPr lang="en-US" altLang="en-US" sz="1200" smtClean="0"/>
              <a:pPr/>
              <a:t>66</a:t>
            </a:fld>
            <a:endParaRPr lang="en-US" altLang="en-US" sz="1200" smtClean="0"/>
          </a:p>
        </p:txBody>
      </p:sp>
      <p:sp>
        <p:nvSpPr>
          <p:cNvPr id="1249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51684854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8C797CDC-0FCC-46CE-8E96-399A528694BF}" type="slidenum">
              <a:rPr lang="en-US" altLang="en-US" sz="1200" smtClean="0"/>
              <a:pPr/>
              <a:t>67</a:t>
            </a:fld>
            <a:endParaRPr lang="en-US" altLang="en-US" sz="1200" smtClean="0"/>
          </a:p>
        </p:txBody>
      </p:sp>
      <p:sp>
        <p:nvSpPr>
          <p:cNvPr id="1269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19415985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A5BA10D1-9DB0-47CF-BB89-63B74F996EEC}" type="slidenum">
              <a:rPr lang="en-US" altLang="en-US" sz="1200" smtClean="0"/>
              <a:pPr/>
              <a:t>68</a:t>
            </a:fld>
            <a:endParaRPr lang="en-US" altLang="en-US" sz="1200" smtClean="0"/>
          </a:p>
        </p:txBody>
      </p:sp>
      <p:sp>
        <p:nvSpPr>
          <p:cNvPr id="1290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65456292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E1C4CA87-A560-4C20-A49B-C79EDCE4267C}" type="slidenum">
              <a:rPr lang="en-US" altLang="en-US" sz="1200" smtClean="0"/>
              <a:pPr/>
              <a:t>69</a:t>
            </a:fld>
            <a:endParaRPr lang="en-US" altLang="en-US" sz="1200" smtClean="0"/>
          </a:p>
        </p:txBody>
      </p:sp>
      <p:sp>
        <p:nvSpPr>
          <p:cNvPr id="1310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36840088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503ACB9C-44A7-40FC-BCF3-8F11B03CE77A}" type="slidenum">
              <a:rPr lang="en-US" altLang="en-US" sz="1200" smtClean="0"/>
              <a:pPr/>
              <a:t>70</a:t>
            </a:fld>
            <a:endParaRPr lang="en-US" altLang="en-US" sz="1200" smtClean="0"/>
          </a:p>
        </p:txBody>
      </p:sp>
      <p:sp>
        <p:nvSpPr>
          <p:cNvPr id="1331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99725961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1AE7A126-2651-4C21-A1E8-0DB5ED7447A2}" type="slidenum">
              <a:rPr lang="en-US" altLang="en-US" sz="1200" smtClean="0"/>
              <a:pPr/>
              <a:t>71</a:t>
            </a:fld>
            <a:endParaRPr lang="en-US" altLang="en-US" sz="1200" smtClean="0"/>
          </a:p>
        </p:txBody>
      </p:sp>
      <p:sp>
        <p:nvSpPr>
          <p:cNvPr id="1351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11771368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5B1F0E6D-5CD5-4D27-8D6E-4ABF22071D90}" type="slidenum">
              <a:rPr lang="en-US" altLang="en-US" sz="1200" smtClean="0"/>
              <a:pPr/>
              <a:t>72</a:t>
            </a:fld>
            <a:endParaRPr lang="en-US" altLang="en-US" sz="1200" smtClean="0"/>
          </a:p>
        </p:txBody>
      </p:sp>
      <p:sp>
        <p:nvSpPr>
          <p:cNvPr id="1372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58504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0CEB8ECA-5303-4C50-980D-66A37367E7D8}" type="slidenum">
              <a:rPr lang="en-US" altLang="en-US" sz="1200" smtClean="0"/>
              <a:pPr/>
              <a:t>6</a:t>
            </a:fld>
            <a:endParaRPr lang="en-US" altLang="en-US" sz="1200" smtClean="0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87207799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47F179E3-8D00-4EEF-972C-124B2B48379B}" type="slidenum">
              <a:rPr lang="en-US" altLang="en-US" sz="1200" smtClean="0"/>
              <a:pPr/>
              <a:t>73</a:t>
            </a:fld>
            <a:endParaRPr lang="en-US" altLang="en-US" sz="1200" smtClean="0"/>
          </a:p>
        </p:txBody>
      </p:sp>
      <p:sp>
        <p:nvSpPr>
          <p:cNvPr id="1392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91199509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7C5BDC83-9FBB-416F-BF42-655A50F9806C}" type="slidenum">
              <a:rPr lang="en-US" altLang="en-US" sz="1200" smtClean="0"/>
              <a:pPr/>
              <a:t>74</a:t>
            </a:fld>
            <a:endParaRPr lang="en-US" altLang="en-US" sz="1200" smtClean="0"/>
          </a:p>
        </p:txBody>
      </p:sp>
      <p:sp>
        <p:nvSpPr>
          <p:cNvPr id="141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158851891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36647FE0-2066-45AD-AC30-747793543915}" type="slidenum">
              <a:rPr lang="en-US" altLang="en-US" sz="1200" smtClean="0"/>
              <a:pPr/>
              <a:t>75</a:t>
            </a:fld>
            <a:endParaRPr lang="en-US" altLang="en-US" sz="1200" smtClean="0"/>
          </a:p>
        </p:txBody>
      </p:sp>
      <p:sp>
        <p:nvSpPr>
          <p:cNvPr id="143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4279172380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33BBD27A-28B7-40A6-9AFC-9D2401C23E6B}" type="slidenum">
              <a:rPr lang="en-US" altLang="en-US" sz="1200" smtClean="0"/>
              <a:pPr/>
              <a:t>76</a:t>
            </a:fld>
            <a:endParaRPr lang="en-US" altLang="en-US" sz="1200" smtClean="0"/>
          </a:p>
        </p:txBody>
      </p:sp>
      <p:sp>
        <p:nvSpPr>
          <p:cNvPr id="145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516160734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10721467-5388-4B87-AD43-0599D0C8EDAF}" type="slidenum">
              <a:rPr lang="en-US" altLang="en-US" sz="1200" smtClean="0"/>
              <a:pPr/>
              <a:t>77</a:t>
            </a:fld>
            <a:endParaRPr lang="en-US" altLang="en-US" sz="1200" smtClean="0"/>
          </a:p>
        </p:txBody>
      </p:sp>
      <p:sp>
        <p:nvSpPr>
          <p:cNvPr id="147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7418712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33AEFAAB-57B2-4753-86CA-D23C063BB0AF}" type="slidenum">
              <a:rPr lang="en-US" altLang="en-US" sz="1200" smtClean="0"/>
              <a:pPr/>
              <a:t>87</a:t>
            </a:fld>
            <a:endParaRPr lang="en-US" altLang="en-US" sz="1200" smtClean="0"/>
          </a:p>
        </p:txBody>
      </p:sp>
      <p:sp>
        <p:nvSpPr>
          <p:cNvPr id="158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236327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77974BB0-4C4C-442C-991C-A2D9A2FBBD3C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108915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E06CE1AD-599A-4967-8374-7BBEA48FB814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254310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7EE0FF34-3216-48A2-874C-D9629B09EA45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651217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488" y="0"/>
            <a:ext cx="4848225" cy="603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371600"/>
            <a:ext cx="3657600" cy="1143000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276600"/>
            <a:ext cx="36576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CC33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0354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6C6F6506-9F35-4469-A63C-22CBFDAC9F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344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81000"/>
            <a:ext cx="20383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59626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C5DFFCE8-37BF-4CFE-9698-4968C98268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003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4E10F315-EE15-4DEA-8B43-08BAEEEF51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36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048D3AC2-2C13-4A96-8916-441BAB8FB9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5713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A49D46BD-6E11-4545-B461-A8F5690C32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47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2AF36614-14E1-478B-A16F-D92BB19DA4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158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C7FA9679-7389-4774-B25E-1E81B52A49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953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1E84A5EF-7D85-4CBA-96ED-3AB1A85E86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760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8C3A823D-47B3-4726-A104-BA6BD5E049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20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093BDE27-5EEE-46D5-B275-DB9E0E132C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483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153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1-</a:t>
            </a:r>
            <a:fld id="{761F709E-F096-4092-A117-6F3FF0C440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09600" y="152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09600" y="1219200"/>
            <a:ext cx="8153400" cy="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666699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Chapter 6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1BDCB81B-A0B6-4CED-9D2C-390A88660B3C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Primitive Data Types: Character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Stored as numeric codings</a:t>
            </a:r>
          </a:p>
          <a:p>
            <a:pPr eaLnBrk="1" hangingPunct="1"/>
            <a:r>
              <a:rPr lang="en-US" altLang="en-US" smtClean="0"/>
              <a:t>Most commonly used coding: ASCII</a:t>
            </a:r>
          </a:p>
          <a:p>
            <a:pPr eaLnBrk="1" hangingPunct="1"/>
            <a:r>
              <a:rPr lang="en-US" altLang="en-US" smtClean="0"/>
              <a:t>An alternative, 16-bit coding: Unicode (UCS-2)</a:t>
            </a:r>
          </a:p>
          <a:p>
            <a:pPr lvl="1" eaLnBrk="1" hangingPunct="1"/>
            <a:r>
              <a:rPr lang="en-US" altLang="en-US" smtClean="0"/>
              <a:t>Includes characters from most natural languages</a:t>
            </a:r>
          </a:p>
          <a:p>
            <a:pPr lvl="1" eaLnBrk="1" hangingPunct="1"/>
            <a:r>
              <a:rPr lang="en-US" altLang="en-US" smtClean="0"/>
              <a:t>Originally used in Java</a:t>
            </a:r>
          </a:p>
          <a:p>
            <a:pPr lvl="1" eaLnBrk="1" hangingPunct="1"/>
            <a:r>
              <a:rPr lang="en-US" altLang="en-US" smtClean="0"/>
              <a:t>C# and JavaScript also support Unicode</a:t>
            </a:r>
          </a:p>
          <a:p>
            <a:pPr eaLnBrk="1" hangingPunct="1"/>
            <a:r>
              <a:rPr lang="en-US" altLang="en-US" smtClean="0"/>
              <a:t>32-bit Unicode (UCS-4)</a:t>
            </a:r>
          </a:p>
          <a:p>
            <a:pPr lvl="1" eaLnBrk="1" hangingPunct="1"/>
            <a:r>
              <a:rPr lang="en-US" altLang="en-US" smtClean="0"/>
              <a:t>Supported by Fortran, starting with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4874878-2396-468A-963E-5AD8848C6F00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Character String Types 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Values are sequences of characters</a:t>
            </a:r>
          </a:p>
          <a:p>
            <a:pPr eaLnBrk="1" hangingPunct="1"/>
            <a:r>
              <a:rPr lang="en-US" altLang="en-US" smtClean="0"/>
              <a:t>Design issues:</a:t>
            </a:r>
          </a:p>
          <a:p>
            <a:pPr lvl="1" eaLnBrk="1" hangingPunct="1"/>
            <a:r>
              <a:rPr lang="en-US" altLang="en-US" smtClean="0"/>
              <a:t>Is it a primitive type or just a special kind of array?</a:t>
            </a:r>
          </a:p>
          <a:p>
            <a:pPr lvl="1" eaLnBrk="1" hangingPunct="1"/>
            <a:r>
              <a:rPr lang="en-US" altLang="en-US" smtClean="0"/>
              <a:t>Should the length of strings be static or dynamic?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4AA557BA-5970-4546-9581-5AE191440F2F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Character String Types Operations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Typical operations:</a:t>
            </a:r>
          </a:p>
          <a:p>
            <a:pPr lvl="1" eaLnBrk="1" hangingPunct="1"/>
            <a:r>
              <a:rPr lang="en-US" altLang="en-US" smtClean="0"/>
              <a:t>Assignment and copying</a:t>
            </a:r>
          </a:p>
          <a:p>
            <a:pPr lvl="1" eaLnBrk="1" hangingPunct="1"/>
            <a:r>
              <a:rPr lang="en-US" altLang="en-US" smtClean="0"/>
              <a:t>Comparison (=, &gt;, etc.)  </a:t>
            </a:r>
          </a:p>
          <a:p>
            <a:pPr lvl="1" eaLnBrk="1" hangingPunct="1"/>
            <a:r>
              <a:rPr lang="en-US" altLang="en-US" smtClean="0"/>
              <a:t>Catenation</a:t>
            </a:r>
          </a:p>
          <a:p>
            <a:pPr lvl="1" eaLnBrk="1" hangingPunct="1"/>
            <a:r>
              <a:rPr lang="en-US" altLang="en-US" smtClean="0"/>
              <a:t>Substring reference</a:t>
            </a:r>
          </a:p>
          <a:p>
            <a:pPr lvl="1" eaLnBrk="1" hangingPunct="1"/>
            <a:r>
              <a:rPr lang="en-US" altLang="en-US" smtClean="0"/>
              <a:t>Pattern matching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5847C87-F176-4120-A59E-4A0A5AD67FE7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Character String Type in Certain Languages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C and C++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Not primitive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Use </a:t>
            </a:r>
            <a:r>
              <a:rPr lang="en-US" altLang="en-US" sz="1800" b="1" smtClean="0">
                <a:latin typeface="Courier New" panose="02070309020205020404" pitchFamily="49" charset="0"/>
              </a:rPr>
              <a:t>char</a:t>
            </a:r>
            <a:r>
              <a:rPr lang="en-US" altLang="en-US" sz="1800" smtClean="0"/>
              <a:t> arrays and a library of functions that provide operations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SNOBOL4 (a string manipulation language)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Primitive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Many operations, including elaborate pattern matching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Fortran and Python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Primitive type with assignment and several operations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Java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Primitive via the </a:t>
            </a:r>
            <a:r>
              <a:rPr lang="en-US" alt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n-US" sz="1800" smtClean="0"/>
              <a:t> class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Perl, JavaScript, Ruby, and PHP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/>
              <a:t>     - </a:t>
            </a:r>
            <a:r>
              <a:rPr lang="en-US" altLang="en-US" sz="1800" smtClean="0"/>
              <a:t>Provide built-in pattern matching, using regular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smtClean="0"/>
              <a:t>         expressions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2878CE7-591F-40DF-A3CA-4F608B3EC64A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Character String Length Options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Static: COBOL, Java’s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n-US" smtClean="0"/>
              <a:t> class</a:t>
            </a:r>
            <a:endParaRPr lang="en-US" altLang="en-US" b="1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i="1" smtClean="0"/>
              <a:t>Limited Dynamic Length</a:t>
            </a:r>
            <a:r>
              <a:rPr lang="en-US" altLang="en-US" smtClean="0"/>
              <a:t>: C and C++</a:t>
            </a:r>
          </a:p>
          <a:p>
            <a:pPr lvl="1" eaLnBrk="1" hangingPunct="1"/>
            <a:r>
              <a:rPr lang="en-US" altLang="en-US" smtClean="0"/>
              <a:t>In these languages, a special character is used to indicate the end of a string’s characters, rather than maintaining the length</a:t>
            </a:r>
          </a:p>
          <a:p>
            <a:pPr eaLnBrk="1" hangingPunct="1"/>
            <a:r>
              <a:rPr lang="en-US" altLang="en-US" i="1" smtClean="0"/>
              <a:t>Dynamic</a:t>
            </a:r>
            <a:r>
              <a:rPr lang="en-US" altLang="en-US" smtClean="0"/>
              <a:t> (no maximum): SNOBOL4, Perl, JavaScript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31BE526-A6E3-4AD8-B4A2-28226CCEC1A2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Character String Type Evaluation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Aid to writability</a:t>
            </a:r>
          </a:p>
          <a:p>
            <a:pPr eaLnBrk="1" hangingPunct="1"/>
            <a:r>
              <a:rPr lang="en-US" altLang="en-US" smtClean="0"/>
              <a:t>As a primitive type with static length, they are inexpensive to provide--why not have them?</a:t>
            </a:r>
          </a:p>
          <a:p>
            <a:pPr eaLnBrk="1" hangingPunct="1"/>
            <a:r>
              <a:rPr lang="en-US" altLang="en-US" smtClean="0"/>
              <a:t>Dynamic length is nice, but is it worth the expense?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1D63A772-6E77-4A5A-99CE-EA53EEDB6931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Character String Implementation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Static length: compile-time descriptor</a:t>
            </a:r>
          </a:p>
          <a:p>
            <a:pPr eaLnBrk="1" hangingPunct="1"/>
            <a:r>
              <a:rPr lang="en-US" altLang="en-US" smtClean="0"/>
              <a:t>Limited dynamic length: may need a run-time descriptor for length (but not in C and C++)</a:t>
            </a:r>
          </a:p>
          <a:p>
            <a:pPr eaLnBrk="1" hangingPunct="1"/>
            <a:r>
              <a:rPr lang="en-US" altLang="en-US" smtClean="0"/>
              <a:t>Dynamic length: need run-time descriptor; allocation/deallocation is the biggest implementation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29CCE23-DE72-4DFA-858E-92913EFE4CD8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Compile- and Run-Time Descriptors</a:t>
            </a:r>
          </a:p>
        </p:txBody>
      </p:sp>
      <p:pic>
        <p:nvPicPr>
          <p:cNvPr id="3686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048000"/>
            <a:ext cx="2070100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895600"/>
            <a:ext cx="229235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1752600" y="4419600"/>
            <a:ext cx="28194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Compile-time descriptor for static strings</a:t>
            </a: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4953000" y="4495800"/>
            <a:ext cx="31242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Run-time descriptor for limited dynamic strings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389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F375275-1B9F-426D-B2B5-FA113FD48D8D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User-Defined Ordinal Types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ordinal type is one in which the range of possible values can be easily associated with the set of positive integers</a:t>
            </a:r>
          </a:p>
          <a:p>
            <a:pPr eaLnBrk="1" hangingPunct="1"/>
            <a:r>
              <a:rPr lang="en-US" altLang="en-US" smtClean="0"/>
              <a:t>Examples of primitive ordinal types in Java</a:t>
            </a:r>
          </a:p>
          <a:p>
            <a:pPr lvl="1" eaLnBrk="1" hangingPunct="1"/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</a:p>
          <a:p>
            <a:pPr lvl="1" eaLnBrk="1" hangingPunct="1"/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</a:p>
          <a:p>
            <a:pPr lvl="1" eaLnBrk="1" hangingPunct="1"/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409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D40D2B5-41E7-40D8-909E-1EAAEB232839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Enumeration Types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All possible values, which are named constants, are provided in the definition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C# example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days {mon, tue, wed, thu, fri, sat, sun};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Design issues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Is an enumeration constant allowed to appear in more than one type definition, and if so, how is the type of an occurrence of that constant checked?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Are enumeration values coerced to integer?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Any other type coerced to an enumeration type?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106DE7D-53D5-437B-834E-7FFA422F3D72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Chapter 6 Topics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3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Introduction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Primitive Data Types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Character String Types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Enumeration Types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Array Types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Associative Arrays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Record Types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Tuple Types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List Types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Union Types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Pointer and Reference Types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Type Checking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Strong Typing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Type Equivalence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Theory and Data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430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C93D44E-FBEA-4706-B620-3ED4909A020A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Evaluation of Enumerated Type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Aid to readability, e.g., no need to code a color as a number</a:t>
            </a:r>
          </a:p>
          <a:p>
            <a:pPr eaLnBrk="1" hangingPunct="1"/>
            <a:r>
              <a:rPr lang="en-US" altLang="en-US" smtClean="0"/>
              <a:t>Aid to reliability, e.g., compiler can check: </a:t>
            </a:r>
          </a:p>
          <a:p>
            <a:pPr lvl="1" eaLnBrk="1" hangingPunct="1"/>
            <a:r>
              <a:rPr lang="en-US" altLang="en-US" smtClean="0"/>
              <a:t>operations (don’t allow colors to be added) </a:t>
            </a:r>
          </a:p>
          <a:p>
            <a:pPr lvl="1" eaLnBrk="1" hangingPunct="1"/>
            <a:r>
              <a:rPr lang="en-US" altLang="en-US" smtClean="0"/>
              <a:t>No enumeration variable can be assigned a value outside its defined range</a:t>
            </a:r>
          </a:p>
          <a:p>
            <a:pPr lvl="1" eaLnBrk="1" hangingPunct="1"/>
            <a:r>
              <a:rPr lang="en-US" altLang="en-US" smtClean="0"/>
              <a:t>C# and Java 5.0 provide better support for enumeration than C++ because enumeration type variables in these languages are not coerced into integer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450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030E58D-D9D0-4837-A666-B2C7508602B4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 Types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array is a homogeneous aggregate of data elements in which an individual element is identified by its position in the aggregate, relative to the first element.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471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442A2785-E020-456E-81DB-CC18915220D9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 Design Issues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572000"/>
          </a:xfrm>
        </p:spPr>
        <p:txBody>
          <a:bodyPr/>
          <a:lstStyle/>
          <a:p>
            <a:pPr marL="533400" indent="-533400" eaLnBrk="1" hangingPunct="1"/>
            <a:r>
              <a:rPr lang="en-US" altLang="en-US" sz="2400" smtClean="0"/>
              <a:t>What types are legal for subscripts?</a:t>
            </a:r>
          </a:p>
          <a:p>
            <a:pPr marL="533400" indent="-533400" eaLnBrk="1" hangingPunct="1"/>
            <a:r>
              <a:rPr lang="en-US" altLang="en-US" sz="2400" smtClean="0"/>
              <a:t>Are subscripting expressions in element references range checked?</a:t>
            </a:r>
          </a:p>
          <a:p>
            <a:pPr marL="533400" indent="-533400" eaLnBrk="1" hangingPunct="1"/>
            <a:r>
              <a:rPr lang="en-US" altLang="en-US" sz="2400" smtClean="0"/>
              <a:t>When are subscript ranges bound?</a:t>
            </a:r>
          </a:p>
          <a:p>
            <a:pPr marL="533400" indent="-533400" eaLnBrk="1" hangingPunct="1"/>
            <a:r>
              <a:rPr lang="en-US" altLang="en-US" sz="2400" smtClean="0"/>
              <a:t>When does allocation take place?</a:t>
            </a:r>
          </a:p>
          <a:p>
            <a:pPr marL="533400" indent="-533400" eaLnBrk="1" hangingPunct="1"/>
            <a:r>
              <a:rPr lang="en-US" altLang="en-US" sz="2400" smtClean="0"/>
              <a:t>Are ragged or rectangular multidimensional arrays allowed, or both?</a:t>
            </a:r>
          </a:p>
          <a:p>
            <a:pPr marL="533400" indent="-533400" eaLnBrk="1" hangingPunct="1"/>
            <a:r>
              <a:rPr lang="en-US" altLang="en-US" sz="2400" smtClean="0"/>
              <a:t>What is the maximum number of subscripts?</a:t>
            </a:r>
          </a:p>
          <a:p>
            <a:pPr marL="533400" indent="-533400" eaLnBrk="1" hangingPunct="1"/>
            <a:r>
              <a:rPr lang="en-US" altLang="en-US" sz="2400" smtClean="0"/>
              <a:t>Can array objects be initialized?</a:t>
            </a:r>
          </a:p>
          <a:p>
            <a:pPr marL="533400" indent="-533400" eaLnBrk="1" hangingPunct="1"/>
            <a:r>
              <a:rPr lang="en-US" altLang="en-US" sz="2400" smtClean="0"/>
              <a:t>Are any kind of slices supported?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491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76332A5-0FB4-46AB-94BA-3B231354D8A7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 Indexing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/>
              <a:t>Indexing</a:t>
            </a:r>
            <a:r>
              <a:rPr lang="en-US" altLang="en-US" smtClean="0"/>
              <a:t> (or subscripting) is a mapping from indices to elements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en-US" sz="2000" smtClean="0">
                <a:cs typeface="Courier New" panose="02070309020205020404" pitchFamily="49" charset="0"/>
              </a:rPr>
              <a:t>array_name (index_value_list) </a:t>
            </a:r>
            <a:r>
              <a:rPr lang="en-US" altLang="en-US" sz="2000" smtClean="0">
                <a:cs typeface="Courier New" panose="02070309020205020404" pitchFamily="49" charset="0"/>
                <a:sym typeface="Symbol" panose="05050102010706020507" pitchFamily="18" charset="2"/>
              </a:rPr>
              <a:t> </a:t>
            </a:r>
            <a:r>
              <a:rPr lang="en-US" altLang="en-US" sz="2000" smtClean="0">
                <a:cs typeface="Courier New" panose="02070309020205020404" pitchFamily="49" charset="0"/>
              </a:rPr>
              <a:t> an element</a:t>
            </a:r>
          </a:p>
          <a:p>
            <a:pPr eaLnBrk="1" hangingPunct="1"/>
            <a:r>
              <a:rPr lang="en-US" altLang="en-US" smtClean="0"/>
              <a:t>Index Syntax</a:t>
            </a:r>
          </a:p>
          <a:p>
            <a:pPr lvl="1" eaLnBrk="1" hangingPunct="1"/>
            <a:r>
              <a:rPr lang="en-US" altLang="en-US" smtClean="0"/>
              <a:t>Fortran and Ada use parentheses</a:t>
            </a:r>
          </a:p>
          <a:p>
            <a:pPr lvl="2" eaLnBrk="1" hangingPunct="1"/>
            <a:r>
              <a:rPr lang="en-US" altLang="en-US" smtClean="0"/>
              <a:t>Ada explicitly uses parentheses to show uniformity between array references and function calls because both are </a:t>
            </a:r>
            <a:r>
              <a:rPr lang="en-US" altLang="en-US" i="1" smtClean="0"/>
              <a:t>mappings</a:t>
            </a:r>
          </a:p>
          <a:p>
            <a:pPr lvl="1" eaLnBrk="1" hangingPunct="1"/>
            <a:r>
              <a:rPr lang="en-US" altLang="en-US" smtClean="0"/>
              <a:t>Most other languages use brackets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512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1E6C0EA-DC96-4C24-B26C-A1109AE2FE85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Arrays Index (Subscript) Types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FORTRAN, C: integer only</a:t>
            </a:r>
          </a:p>
          <a:p>
            <a:pPr eaLnBrk="1" hangingPunct="1"/>
            <a:r>
              <a:rPr lang="en-US" altLang="en-US" sz="2400" smtClean="0"/>
              <a:t>Java: integer types only</a:t>
            </a:r>
          </a:p>
          <a:p>
            <a:pPr eaLnBrk="1" hangingPunct="1"/>
            <a:r>
              <a:rPr lang="en-US" altLang="en-US" sz="2400" smtClean="0"/>
              <a:t>Index range checking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    - C, C++, Perl, and Fortran do not specify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        range checking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    - Java, ML, C# specify range checking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532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310084B-9E37-4982-9D76-3CC55D743134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Subscript Binding and Array Categories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/>
              <a:t>Static</a:t>
            </a:r>
            <a:r>
              <a:rPr lang="en-US" altLang="en-US" smtClean="0">
                <a:solidFill>
                  <a:schemeClr val="accent1"/>
                </a:solidFill>
              </a:rPr>
              <a:t>:</a:t>
            </a:r>
            <a:r>
              <a:rPr lang="en-US" altLang="en-US" smtClean="0"/>
              <a:t> subscript ranges are statically bound and storage allocation is static (before run-time)</a:t>
            </a:r>
          </a:p>
          <a:p>
            <a:pPr lvl="1" eaLnBrk="1" hangingPunct="1"/>
            <a:r>
              <a:rPr lang="en-US" altLang="en-US" smtClean="0"/>
              <a:t>Advantage: efficiency (no dynamic allocation)</a:t>
            </a:r>
          </a:p>
          <a:p>
            <a:pPr eaLnBrk="1" hangingPunct="1"/>
            <a:r>
              <a:rPr lang="en-US" altLang="en-US" i="1" smtClean="0"/>
              <a:t>Fixed stack-dynamic</a:t>
            </a:r>
            <a:r>
              <a:rPr lang="en-US" altLang="en-US" smtClean="0"/>
              <a:t>: subscript ranges are statically bound, but the allocation is done at declaration time</a:t>
            </a:r>
          </a:p>
          <a:p>
            <a:pPr lvl="1" eaLnBrk="1" hangingPunct="1"/>
            <a:r>
              <a:rPr lang="en-US" altLang="en-US" smtClean="0"/>
              <a:t>Advantage: space efficiency 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552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1D2BE8A9-07FC-4106-9DC2-218BE18A4B15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Subscript Binding and Array Categories (continued)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/>
              <a:t>Fixed heap-dynamic</a:t>
            </a:r>
            <a:r>
              <a:rPr lang="en-US" altLang="en-US" smtClean="0"/>
              <a:t>: similar to fixed stack-dynamic: storage binding is dynamic but fixed after allocation (i.e., binding is done when requested and storage is allocated from heap, not stack)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573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F7661D48-BD55-4C6E-8CAC-FB946A1505E9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Subscript Binding and Array Categories (continued)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Heap-dynamic: binding of subscript ranges and storage allocation is dynamic and can change any number of times</a:t>
            </a:r>
          </a:p>
          <a:p>
            <a:pPr lvl="1" eaLnBrk="1" hangingPunct="1"/>
            <a:r>
              <a:rPr lang="en-US" altLang="en-US" smtClean="0"/>
              <a:t>Advantage: flexibility (arrays can grow or shrink during program execution)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593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89560EB4-AE57-4602-8B09-E6B9A34AE9A6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Subscript Binding and Array Categories (continued)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382000" cy="5181600"/>
          </a:xfrm>
        </p:spPr>
        <p:txBody>
          <a:bodyPr/>
          <a:lstStyle/>
          <a:p>
            <a:pPr eaLnBrk="1" hangingPunct="1"/>
            <a:r>
              <a:rPr lang="en-US" altLang="en-US" smtClean="0"/>
              <a:t>C and C++ arrays that include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altLang="en-US" smtClean="0"/>
              <a:t> modifier are static</a:t>
            </a:r>
          </a:p>
          <a:p>
            <a:pPr eaLnBrk="1" hangingPunct="1"/>
            <a:r>
              <a:rPr lang="en-US" altLang="en-US" smtClean="0"/>
              <a:t>C and C++ arrays without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altLang="en-US" smtClean="0"/>
              <a:t> modifier are fixed stack-dynamic</a:t>
            </a:r>
          </a:p>
          <a:p>
            <a:pPr eaLnBrk="1" hangingPunct="1"/>
            <a:r>
              <a:rPr lang="en-US" altLang="en-US" smtClean="0"/>
              <a:t>C and C++ provide fixed heap-dynamic arrays</a:t>
            </a:r>
          </a:p>
          <a:p>
            <a:pPr eaLnBrk="1" hangingPunct="1"/>
            <a:r>
              <a:rPr lang="en-US" altLang="en-US" smtClean="0"/>
              <a:t>C# includes a second array class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altLang="en-US" smtClean="0"/>
              <a:t> that provides fixed heap-dynamic</a:t>
            </a:r>
          </a:p>
          <a:p>
            <a:pPr eaLnBrk="1" hangingPunct="1"/>
            <a:r>
              <a:rPr lang="en-US" altLang="en-US" smtClean="0"/>
              <a:t>Perl, JavaScript, Python, and Ruby support heap-dynamic arrays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614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E76EEC9-EC46-483D-A281-829C21A26151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 Initialization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language allow initialization at the time of storage allocation</a:t>
            </a:r>
          </a:p>
          <a:p>
            <a:pPr lvl="1" eaLnBrk="1" hangingPunct="1"/>
            <a:r>
              <a:rPr lang="en-US" altLang="en-US" smtClean="0"/>
              <a:t>C, C++, Java, C# example</a:t>
            </a:r>
          </a:p>
          <a:p>
            <a:pPr lvl="1" eaLnBrk="1" hangingPunct="1">
              <a:buFontTx/>
              <a:buNone/>
            </a:pP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list [] = {4, 5, 7, 83} </a:t>
            </a:r>
          </a:p>
          <a:p>
            <a:pPr lvl="1" eaLnBrk="1" hangingPunct="1"/>
            <a:r>
              <a:rPr lang="en-US" altLang="en-US" smtClean="0"/>
              <a:t>Character strings in C and C++</a:t>
            </a:r>
          </a:p>
          <a:p>
            <a:pPr lvl="1" eaLnBrk="1" hangingPunct="1">
              <a:buFontTx/>
              <a:buNone/>
            </a:pP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name [] = ″freddie″;</a:t>
            </a:r>
          </a:p>
          <a:p>
            <a:pPr lvl="1" eaLnBrk="1" hangingPunct="1"/>
            <a:r>
              <a:rPr lang="en-US" altLang="en-US" smtClean="0"/>
              <a:t>Arrays of strings in C and C++</a:t>
            </a:r>
          </a:p>
          <a:p>
            <a:pPr lvl="1" eaLnBrk="1" hangingPunct="1">
              <a:buFontTx/>
              <a:buNone/>
            </a:pP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*names [] = {″Bob″, ″Jake″, ″Joe″];</a:t>
            </a:r>
          </a:p>
          <a:p>
            <a:pPr lvl="1" eaLnBrk="1" hangingPunct="1"/>
            <a:r>
              <a:rPr lang="en-US" altLang="en-US" smtClean="0"/>
              <a:t>Java initialization of String objects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String[] names = {″Bob″, ″Jake″, ″Joe″};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6BB1E2F-C768-42EC-9456-30BA5D62C110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Introduction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altLang="en-US" smtClean="0"/>
              <a:t>A </a:t>
            </a:r>
            <a:r>
              <a:rPr lang="en-US" altLang="en-US" i="1" smtClean="0"/>
              <a:t>data type</a:t>
            </a:r>
            <a:r>
              <a:rPr lang="en-US" altLang="en-US" smtClean="0"/>
              <a:t> defines a collection of data objects and a set of predefined operations on those objects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altLang="en-US" smtClean="0"/>
              <a:t>A </a:t>
            </a:r>
            <a:r>
              <a:rPr lang="en-US" altLang="en-US" i="1" smtClean="0"/>
              <a:t>descriptor</a:t>
            </a:r>
            <a:r>
              <a:rPr lang="en-US" altLang="en-US" smtClean="0"/>
              <a:t> is the collection of the attributes of a variable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altLang="en-US" smtClean="0"/>
              <a:t>An </a:t>
            </a:r>
            <a:r>
              <a:rPr lang="en-US" altLang="en-US" i="1" smtClean="0"/>
              <a:t>object</a:t>
            </a:r>
            <a:r>
              <a:rPr lang="en-US" altLang="en-US" smtClean="0"/>
              <a:t> represents an instance of a user-defined (abstract data) type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altLang="en-US" smtClean="0"/>
              <a:t>One design issue for all data types: What operations are defined and how are they specified?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634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ABBD69F-028D-47D3-A898-448DD82AB867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Heterogeneous Arrays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i="1" smtClean="0"/>
              <a:t>heterogeneous array</a:t>
            </a:r>
            <a:r>
              <a:rPr lang="en-US" altLang="en-US" smtClean="0"/>
              <a:t> is one in which the elements need not be of the same type</a:t>
            </a:r>
          </a:p>
          <a:p>
            <a:pPr eaLnBrk="1" hangingPunct="1"/>
            <a:r>
              <a:rPr lang="en-US" altLang="en-US" smtClean="0"/>
              <a:t>Supported by Perl, Python, JavaScript, and Ruby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Array Initialization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C-based languages</a:t>
            </a:r>
          </a:p>
          <a:p>
            <a:pPr lvl="1"/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list [] = {1, 3, 5, 7}</a:t>
            </a:r>
          </a:p>
          <a:p>
            <a:pPr lvl="1"/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*names [] = {″Mike″, ″Fred″, ″Mary Lou″};</a:t>
            </a:r>
          </a:p>
          <a:p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Python</a:t>
            </a:r>
          </a:p>
          <a:p>
            <a:pPr lvl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List comprehensions</a:t>
            </a:r>
          </a:p>
          <a:p>
            <a:pPr lvl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list = [x ** 2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 range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(12)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x % 3 == 0]</a:t>
            </a:r>
          </a:p>
          <a:p>
            <a:pPr lvl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smtClean="0">
                <a:cs typeface="Courier New" panose="02070309020205020404" pitchFamily="49" charset="0"/>
              </a:rPr>
              <a:t>puts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[0, 9, 36, 81]</a:t>
            </a:r>
            <a:r>
              <a:rPr lang="en-US" altLang="en-US" sz="2000" smtClean="0">
                <a:cs typeface="Courier New" panose="02070309020205020404" pitchFamily="49" charset="0"/>
              </a:rPr>
              <a:t> in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pPr lvl="1">
              <a:buFontTx/>
              <a:buNone/>
            </a:pPr>
            <a:endParaRPr lang="en-US" altLang="en-US" sz="20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554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655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BC15EBE7-9CCA-4D96-84E5-1C797D23A0A9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665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73B0684-01CC-4CC5-A498-B85152ED8DD3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Arrays Operations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APL provides the most powerful array processing operations for vectors and matrixes as well as unary operators (for example, to reverse column elements)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Python’s array assignments, but they are only reference changes. Python also supports array catenation and element membership operations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Ruby also provides array catenation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686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11446F0-D327-44E5-82AC-D21EBD66C299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Rectangular and Jagged Arrays</a:t>
            </a:r>
          </a:p>
        </p:txBody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rectangular array is a multi-dimensioned array in which all of the rows have the same number of elements and all columns have the same number of elements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jagged matrix has rows with varying number of 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Possible when multi-dimensioned arrays actually appear as arrays of arrays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C, C++, and Java support jagged arrays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F# and C# support rectangular arrays and jagged arrays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706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4D6C2901-E15D-457B-B68C-0D7DA50E95A7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Slices</a:t>
            </a:r>
          </a:p>
        </p:txBody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slice is some substructure of an array; nothing more than a referencing mechanism</a:t>
            </a:r>
          </a:p>
          <a:p>
            <a:pPr eaLnBrk="1" hangingPunct="1"/>
            <a:r>
              <a:rPr lang="en-US" altLang="en-US" smtClean="0"/>
              <a:t>Slices are only useful in languages that have array operations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727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B11B901-ABED-4CB4-8667-AC343BDD6E37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Slice Examples</a:t>
            </a:r>
          </a:p>
        </p:txBody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Python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vector = [2, 4, 6, 8, 10, 12, 14, 16]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mat = [[1, 2, 3], [4, 5, 6], [7, 8, 9]]</a:t>
            </a:r>
          </a:p>
          <a:p>
            <a:pPr lvl="1" eaLnBrk="1" hangingPunct="1">
              <a:buFontTx/>
              <a:buNone/>
            </a:pPr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vector (3:6)</a:t>
            </a:r>
            <a:r>
              <a:rPr lang="en-US" altLang="en-US" sz="2000" smtClean="0"/>
              <a:t> </a:t>
            </a:r>
            <a:r>
              <a:rPr lang="en-US" altLang="en-US" smtClean="0"/>
              <a:t>is a three-element array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mat[0][0:2]</a:t>
            </a:r>
            <a:r>
              <a:rPr lang="en-US" altLang="en-US" smtClean="0"/>
              <a:t> is the first and second element of the first row of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mat</a:t>
            </a:r>
          </a:p>
          <a:p>
            <a:pPr eaLnBrk="1" hangingPunct="1"/>
            <a:r>
              <a:rPr lang="en-US" altLang="en-US" smtClean="0"/>
              <a:t>Ruby supports slices with the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slice</a:t>
            </a:r>
            <a:r>
              <a:rPr lang="en-US" altLang="en-US" smtClean="0"/>
              <a:t> method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list.slice(2, 2) </a:t>
            </a:r>
            <a:r>
              <a:rPr lang="en-US" altLang="en-US" smtClean="0"/>
              <a:t>returns the third and fourth elements of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747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F6950B3E-E2C8-4BF7-81D7-EA24108AF5FE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Implementation of Arrays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382000" cy="2971800"/>
          </a:xfrm>
        </p:spPr>
        <p:txBody>
          <a:bodyPr/>
          <a:lstStyle/>
          <a:p>
            <a:pPr eaLnBrk="1" hangingPunct="1"/>
            <a:r>
              <a:rPr lang="en-US" altLang="en-US" smtClean="0"/>
              <a:t>Access function maps subscript expressions to an address in the array </a:t>
            </a:r>
          </a:p>
          <a:p>
            <a:pPr eaLnBrk="1" hangingPunct="1"/>
            <a:r>
              <a:rPr lang="en-US" altLang="en-US" smtClean="0"/>
              <a:t>Access function for single-dimensioned arrays: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address(list[k]) = address (list[lower_bound])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	+ ((k-lower_bound) * element_size)</a:t>
            </a:r>
          </a:p>
        </p:txBody>
      </p:sp>
      <p:pic>
        <p:nvPicPr>
          <p:cNvPr id="74758" name="Picture 5" descr="fig_06_0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343400"/>
            <a:ext cx="1981200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768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91EBBDD-EAE8-4719-8637-462CD0DF26A5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Accessing Multi-dimensioned Arrays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153400" cy="4800600"/>
          </a:xfrm>
        </p:spPr>
        <p:txBody>
          <a:bodyPr/>
          <a:lstStyle/>
          <a:p>
            <a:pPr eaLnBrk="1" hangingPunct="1"/>
            <a:r>
              <a:rPr lang="en-US" altLang="en-US" smtClean="0"/>
              <a:t>Two common ways:</a:t>
            </a:r>
          </a:p>
          <a:p>
            <a:pPr lvl="1" eaLnBrk="1" hangingPunct="1"/>
            <a:r>
              <a:rPr lang="en-US" altLang="en-US" smtClean="0"/>
              <a:t>Row major order (by rows) – used in most languages</a:t>
            </a:r>
          </a:p>
          <a:p>
            <a:pPr lvl="1" eaLnBrk="1" hangingPunct="1"/>
            <a:r>
              <a:rPr lang="en-US" altLang="en-US" smtClean="0"/>
              <a:t>Column major order (by columns) – used in Fortran</a:t>
            </a:r>
          </a:p>
          <a:p>
            <a:pPr lvl="1" eaLnBrk="1" hangingPunct="1"/>
            <a:r>
              <a:rPr lang="en-US" altLang="en-US" smtClean="0"/>
              <a:t>A compile-time descriptor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   for a multidimensional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   array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76806" name="Picture 5" descr="fig_06_0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581400"/>
            <a:ext cx="2743200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123CAE4E-E208-4F15-A5B3-679D1E734A24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Locating an Element in a Multi-dimensioned Array</a:t>
            </a:r>
          </a:p>
        </p:txBody>
      </p:sp>
      <p:pic>
        <p:nvPicPr>
          <p:cNvPr id="7885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667000"/>
            <a:ext cx="3581400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4" name="Text Box 5"/>
          <p:cNvSpPr txBox="1">
            <a:spLocks noChangeArrowheads="1"/>
          </p:cNvSpPr>
          <p:nvPr/>
        </p:nvSpPr>
        <p:spPr bwMode="auto">
          <a:xfrm>
            <a:off x="685800" y="1447800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MX" altLang="en-US" sz="240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78855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8644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General format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Location (a[I,j]) = address of a [row_lb,col_lb] + (((I - row_lb) * n) + (j - col_lb)) * element_size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808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8B5ABED8-76F2-41CB-A851-E21A67ACF908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Compile-Time Descriptors</a:t>
            </a:r>
          </a:p>
        </p:txBody>
      </p:sp>
      <p:pic>
        <p:nvPicPr>
          <p:cNvPr id="8090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19177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600200"/>
            <a:ext cx="3160713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3" name="Text Box 5"/>
          <p:cNvSpPr txBox="1">
            <a:spLocks noChangeArrowheads="1"/>
          </p:cNvSpPr>
          <p:nvPr/>
        </p:nvSpPr>
        <p:spPr bwMode="auto">
          <a:xfrm>
            <a:off x="685800" y="4876800"/>
            <a:ext cx="4000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Single-dimensioned array</a:t>
            </a:r>
          </a:p>
        </p:txBody>
      </p:sp>
      <p:sp>
        <p:nvSpPr>
          <p:cNvPr id="80904" name="Text Box 6"/>
          <p:cNvSpPr txBox="1">
            <a:spLocks noChangeArrowheads="1"/>
          </p:cNvSpPr>
          <p:nvPr/>
        </p:nvSpPr>
        <p:spPr bwMode="auto">
          <a:xfrm>
            <a:off x="5029200" y="4908550"/>
            <a:ext cx="3748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Multidimensional array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1CEE591-0193-4648-95AD-4B711CE4AECF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Primitive Data Types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Almost all programming languages provide a set of </a:t>
            </a:r>
            <a:r>
              <a:rPr lang="en-US" altLang="en-US" i="1" smtClean="0"/>
              <a:t>primitive data types</a:t>
            </a:r>
          </a:p>
          <a:p>
            <a:pPr eaLnBrk="1" hangingPunct="1"/>
            <a:r>
              <a:rPr lang="en-US" altLang="en-US" smtClean="0"/>
              <a:t>Primitive data types: Those not defined in terms of other data types</a:t>
            </a:r>
          </a:p>
          <a:p>
            <a:pPr eaLnBrk="1" hangingPunct="1"/>
            <a:r>
              <a:rPr lang="en-US" altLang="en-US" smtClean="0"/>
              <a:t>Some primitive data types are merely reflections of the hardware</a:t>
            </a:r>
          </a:p>
          <a:p>
            <a:pPr eaLnBrk="1" hangingPunct="1"/>
            <a:r>
              <a:rPr lang="en-US" altLang="en-US" smtClean="0"/>
              <a:t>Others require only a little non-hardware support for their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829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F324D58-6123-48E0-AF77-11A03EDBDDF2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Associative Arrays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en-US" dirty="0" smtClean="0"/>
              <a:t>An </a:t>
            </a:r>
            <a:r>
              <a:rPr lang="en-US" i="1" dirty="0" smtClean="0"/>
              <a:t>associative array</a:t>
            </a:r>
            <a:r>
              <a:rPr lang="en-US" dirty="0" smtClean="0"/>
              <a:t> is an unordered collection of data elements that are indexed by an equal number of values called </a:t>
            </a:r>
            <a:r>
              <a:rPr lang="en-US" i="1" dirty="0" smtClean="0"/>
              <a:t>keys </a:t>
            </a:r>
          </a:p>
          <a:p>
            <a:pPr marL="914400" lvl="1" indent="-457200" eaLnBrk="1" hangingPunct="1">
              <a:defRPr/>
            </a:pPr>
            <a:r>
              <a:rPr lang="en-US" dirty="0" smtClean="0"/>
              <a:t>User-defined keys must be stored</a:t>
            </a:r>
          </a:p>
          <a:p>
            <a:pPr marL="533400" indent="-533400" eaLnBrk="1" hangingPunct="1">
              <a:defRPr/>
            </a:pPr>
            <a:r>
              <a:rPr lang="en-US" dirty="0" smtClean="0"/>
              <a:t>Design issues: </a:t>
            </a:r>
          </a:p>
          <a:p>
            <a:pPr marL="533400" indent="-533400" eaLnBrk="1" hangingPunct="1">
              <a:buFontTx/>
              <a:buNone/>
              <a:defRPr/>
            </a:pPr>
            <a:r>
              <a:rPr lang="en-US" dirty="0" smtClean="0"/>
              <a:t>    - </a:t>
            </a:r>
            <a:r>
              <a:rPr lang="en-US" sz="2400" dirty="0" smtClean="0"/>
              <a:t>What is the form of references to elements?</a:t>
            </a:r>
          </a:p>
          <a:p>
            <a:pPr marL="533400" indent="-533400" eaLnBrk="1" hangingPunct="1">
              <a:buFontTx/>
              <a:buNone/>
              <a:defRPr/>
            </a:pPr>
            <a:r>
              <a:rPr lang="en-US" sz="2400" dirty="0" smtClean="0"/>
              <a:t>    - Is the size static or dynamic?</a:t>
            </a:r>
          </a:p>
          <a:p>
            <a:pPr marL="533400" indent="-533400" eaLnBrk="1" hangingPunct="1">
              <a:defRPr/>
            </a:pPr>
            <a:r>
              <a:rPr lang="en-US" dirty="0" smtClean="0"/>
              <a:t>Built-in type in Perl, Python, Ruby, and </a:t>
            </a:r>
            <a:r>
              <a:rPr lang="en-US" dirty="0" err="1" smtClean="0"/>
              <a:t>Lua</a:t>
            </a:r>
            <a:endParaRPr lang="en-US" dirty="0" smtClean="0"/>
          </a:p>
          <a:p>
            <a:pPr marL="933450" lvl="1" indent="-533400" eaLnBrk="1" hangingPunct="1">
              <a:defRPr/>
            </a:pPr>
            <a:r>
              <a:rPr lang="en-US" dirty="0" smtClean="0"/>
              <a:t>In </a:t>
            </a:r>
            <a:r>
              <a:rPr lang="en-US" dirty="0" err="1" smtClean="0"/>
              <a:t>Lua</a:t>
            </a:r>
            <a:r>
              <a:rPr lang="en-US" dirty="0" smtClean="0"/>
              <a:t>, they are supported by tables</a:t>
            </a:r>
          </a:p>
          <a:p>
            <a:pPr marL="533400" indent="-533400" eaLnBrk="1" hangingPunct="1">
              <a:buFontTx/>
              <a:buNone/>
              <a:defRPr/>
            </a:pPr>
            <a:endParaRPr lang="en-US" sz="2400" dirty="0" smtClean="0"/>
          </a:p>
          <a:p>
            <a:pPr marL="533400" indent="-533400" eaLnBrk="1" hangingPunct="1">
              <a:buFontTx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849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61B4702-3E2F-466B-8025-83653B799349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Associative Arrays in Perl</a:t>
            </a:r>
          </a:p>
        </p:txBody>
      </p:sp>
      <p:sp>
        <p:nvSpPr>
          <p:cNvPr id="849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Names begin with </a:t>
            </a:r>
            <a:r>
              <a:rPr lang="en-US" altLang="en-US" b="1" smtClean="0">
                <a:latin typeface="Courier New" panose="02070309020205020404" pitchFamily="49" charset="0"/>
              </a:rPr>
              <a:t>%; l</a:t>
            </a:r>
            <a:r>
              <a:rPr lang="en-US" altLang="en-US" smtClean="0"/>
              <a:t>iterals are delimited by parentheses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%hi_temps = ("Mon" =&gt; 77, "Tue" =&gt; 79, </a:t>
            </a:r>
            <a:r>
              <a:rPr lang="en-US" altLang="en-US" sz="2000" smtClean="0">
                <a:latin typeface="Courier New" panose="02070309020205020404" pitchFamily="49" charset="0"/>
              </a:rPr>
              <a:t>"Wed"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=&gt; 65, …);</a:t>
            </a:r>
          </a:p>
          <a:p>
            <a:pPr eaLnBrk="1" hangingPunct="1"/>
            <a:r>
              <a:rPr lang="en-US" altLang="en-US" smtClean="0"/>
              <a:t>Subscripting is done using braces and keys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</a:rPr>
              <a:t>$hi_temps{"Wed"} = 83;</a:t>
            </a:r>
          </a:p>
          <a:p>
            <a:pPr lvl="1" eaLnBrk="1" hangingPunct="1"/>
            <a:r>
              <a:rPr lang="en-US" altLang="en-US" smtClean="0"/>
              <a:t>Elements can be removed with </a:t>
            </a:r>
            <a:r>
              <a:rPr lang="en-US" altLang="en-US" sz="2000" b="1" smtClean="0">
                <a:latin typeface="Courier New" panose="02070309020205020404" pitchFamily="49" charset="0"/>
              </a:rPr>
              <a:t>delete</a:t>
            </a:r>
          </a:p>
          <a:p>
            <a:pPr lvl="1" eaLnBrk="1" hangingPunct="1"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	</a:t>
            </a:r>
            <a:r>
              <a:rPr lang="en-US" altLang="en-US" sz="2000" b="1" smtClean="0">
                <a:latin typeface="Courier New" panose="02070309020205020404" pitchFamily="49" charset="0"/>
              </a:rPr>
              <a:t>delete</a:t>
            </a:r>
            <a:r>
              <a:rPr lang="en-US" altLang="en-US" sz="2000" smtClean="0">
                <a:latin typeface="Courier New" panose="02070309020205020404" pitchFamily="49" charset="0"/>
              </a:rPr>
              <a:t> $hi_temps{"Tue"};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870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F5BCF17-452F-4E3A-8366-241EB1F227E3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Record Types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i="1" smtClean="0"/>
              <a:t>record</a:t>
            </a:r>
            <a:r>
              <a:rPr lang="en-US" altLang="en-US" smtClean="0"/>
              <a:t> is a possibly heterogeneous aggregate of data elements in which the individual elements are identified by names</a:t>
            </a:r>
          </a:p>
          <a:p>
            <a:pPr eaLnBrk="1" hangingPunct="1"/>
            <a:r>
              <a:rPr lang="en-US" altLang="en-US" smtClean="0"/>
              <a:t>Design issues:</a:t>
            </a:r>
          </a:p>
          <a:p>
            <a:pPr lvl="1" eaLnBrk="1" hangingPunct="1"/>
            <a:r>
              <a:rPr lang="en-US" altLang="en-US" smtClean="0"/>
              <a:t>What is the syntactic form of references to the field? </a:t>
            </a:r>
          </a:p>
          <a:p>
            <a:pPr lvl="1" eaLnBrk="1" hangingPunct="1"/>
            <a:r>
              <a:rPr lang="en-US" altLang="en-US" smtClean="0"/>
              <a:t>Are elliptical references allowed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890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31D04D9-8F19-4BFF-A48D-B57986B252B4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Definition of Records in COBOL</a:t>
            </a:r>
          </a:p>
        </p:txBody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COBOL uses level numbers to show nested records; others use recursive definition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01 EMP-REC.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02 EMP-NAME.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05 FIRST PIC X(20).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05 MID   PIC X(10).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05 LAST  PIC X(20).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02 HOURLY-RATE PIC 99V99.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911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0530B53-E480-490A-8EB8-828686472B7F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References to Records</a:t>
            </a:r>
          </a:p>
        </p:txBody>
      </p:sp>
      <p:sp>
        <p:nvSpPr>
          <p:cNvPr id="911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tx2"/>
                </a:solidFill>
              </a:rPr>
              <a:t>Record field references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smtClean="0"/>
              <a:t>1. COBOL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smtClean="0"/>
              <a:t>field_name </a:t>
            </a:r>
            <a:r>
              <a:rPr lang="en-US" altLang="en-US" sz="1600" smtClean="0">
                <a:latin typeface="Courier New" panose="02070309020205020404" pitchFamily="49" charset="0"/>
              </a:rPr>
              <a:t>OF</a:t>
            </a:r>
            <a:r>
              <a:rPr lang="en-US" altLang="en-US" sz="1800" smtClean="0"/>
              <a:t> record_name_1 </a:t>
            </a:r>
            <a:r>
              <a:rPr lang="en-US" altLang="en-US" sz="1600" smtClean="0">
                <a:latin typeface="Courier New" panose="02070309020205020404" pitchFamily="49" charset="0"/>
              </a:rPr>
              <a:t>OF</a:t>
            </a:r>
            <a:r>
              <a:rPr lang="en-US" altLang="en-US" sz="1800" smtClean="0"/>
              <a:t> ... </a:t>
            </a:r>
            <a:r>
              <a:rPr lang="en-US" altLang="en-US" sz="1600" smtClean="0">
                <a:latin typeface="Courier New" panose="02070309020205020404" pitchFamily="49" charset="0"/>
              </a:rPr>
              <a:t>OF</a:t>
            </a:r>
            <a:r>
              <a:rPr lang="en-US" altLang="en-US" sz="1800" smtClean="0"/>
              <a:t> record_name_n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smtClean="0"/>
              <a:t>2. Others (dot notation)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smtClean="0"/>
              <a:t>record_name_1.record_name_2. ... record_name_n.field_name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800" smtClean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tx2"/>
                </a:solidFill>
              </a:rPr>
              <a:t>Fully qualified references</a:t>
            </a:r>
            <a:r>
              <a:rPr lang="en-US" altLang="en-US" sz="2000" smtClean="0"/>
              <a:t> must include all record names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tx2"/>
                </a:solidFill>
              </a:rPr>
              <a:t>Elliptical references</a:t>
            </a:r>
            <a:r>
              <a:rPr lang="en-US" altLang="en-US" sz="2000" smtClean="0"/>
              <a:t> allow leaving out record names as long as the reference is unambiguous, for example in COBOL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/>
              <a:t>	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FIRST, FIRST OF EMP-NAME</a:t>
            </a:r>
            <a:r>
              <a:rPr lang="en-US" altLang="en-US" sz="2000" smtClean="0"/>
              <a:t>, and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FIRST</a:t>
            </a:r>
            <a:r>
              <a:rPr lang="en-US" altLang="en-US" sz="2000" smtClean="0"/>
              <a:t> of EMP-REC are elliptical references to the employee’s first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931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11F1CAD-16BF-495F-82EB-2585D59F95DD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Evaluation and Comparison to Arrays</a:t>
            </a:r>
          </a:p>
        </p:txBody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Records are used when collection of data values is heterogeneous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Access to array elements is much slower than access to record fields, because subscripts are dynamic (field names are static)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Dynamic subscripts could be used with record field access, but it would disallow type checking and it would be much slower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952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B9A50FCA-EA71-4E73-B08A-70035D9257E4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Implementation of Record Type</a:t>
            </a:r>
          </a:p>
        </p:txBody>
      </p:sp>
      <p:pic>
        <p:nvPicPr>
          <p:cNvPr id="9523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676400"/>
            <a:ext cx="2952750" cy="441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8" name="Text Box 5"/>
          <p:cNvSpPr txBox="1">
            <a:spLocks noChangeArrowheads="1"/>
          </p:cNvSpPr>
          <p:nvPr/>
        </p:nvSpPr>
        <p:spPr bwMode="auto">
          <a:xfrm>
            <a:off x="457200" y="2819400"/>
            <a:ext cx="4419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Offset address relative to the beginning of the records is associated with each field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Tuple Types</a:t>
            </a:r>
          </a:p>
        </p:txBody>
      </p:sp>
      <p:sp>
        <p:nvSpPr>
          <p:cNvPr id="972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 tuple is a data type that is similar to a record, except that the elements are not named</a:t>
            </a:r>
          </a:p>
          <a:p>
            <a:r>
              <a:rPr lang="en-US" altLang="en-US" smtClean="0"/>
              <a:t>Used in Python, ML, and F# to allow functions to return multiple values</a:t>
            </a:r>
          </a:p>
          <a:p>
            <a:pPr lvl="1"/>
            <a:r>
              <a:rPr lang="en-US" altLang="en-US" smtClean="0"/>
              <a:t>Python</a:t>
            </a:r>
          </a:p>
          <a:p>
            <a:pPr lvl="2"/>
            <a:r>
              <a:rPr lang="en-US" altLang="en-US" smtClean="0"/>
              <a:t>Closely related to its lists, but immutable</a:t>
            </a:r>
          </a:p>
          <a:p>
            <a:pPr lvl="2"/>
            <a:r>
              <a:rPr lang="en-US" altLang="en-US" smtClean="0"/>
              <a:t>Create with a tuple literal</a:t>
            </a:r>
          </a:p>
          <a:p>
            <a:pPr lvl="2">
              <a:buFontTx/>
              <a:buNone/>
            </a:pPr>
            <a:r>
              <a:rPr lang="en-US" altLang="en-US" smtClean="0"/>
              <a:t>   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myTuple = (3, 5.8, ′apple′)</a:t>
            </a:r>
          </a:p>
          <a:p>
            <a:pPr lvl="2">
              <a:buFontTx/>
              <a:buNone/>
            </a:pPr>
            <a:r>
              <a:rPr lang="en-US" altLang="en-US" smtClean="0"/>
              <a:t>   Referenced with subscripts (begin at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en-US" smtClean="0"/>
              <a:t>)</a:t>
            </a:r>
          </a:p>
          <a:p>
            <a:pPr lvl="2">
              <a:buFontTx/>
              <a:buNone/>
            </a:pPr>
            <a:r>
              <a:rPr lang="en-US" altLang="en-US" smtClean="0"/>
              <a:t>Catenation with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mtClean="0"/>
              <a:t> and deleted with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del</a:t>
            </a:r>
          </a:p>
        </p:txBody>
      </p:sp>
      <p:sp>
        <p:nvSpPr>
          <p:cNvPr id="9728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9728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B20E36A-0442-4EFC-A236-190FCBD0DA8B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Tuple Types </a:t>
            </a:r>
            <a:r>
              <a:rPr lang="en-US" altLang="en-US" sz="2800" smtClean="0"/>
              <a:t>(continued)</a:t>
            </a:r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4953000"/>
          </a:xfrm>
        </p:spPr>
        <p:txBody>
          <a:bodyPr/>
          <a:lstStyle/>
          <a:p>
            <a:r>
              <a:rPr lang="en-US" altLang="en-US" smtClean="0"/>
              <a:t>ML</a:t>
            </a:r>
          </a:p>
          <a:p>
            <a:pPr>
              <a:buFontTx/>
              <a:buNone/>
            </a:pPr>
            <a:r>
              <a:rPr lang="en-US" altLang="en-US" smtClean="0"/>
              <a:t>     </a:t>
            </a:r>
            <a:r>
              <a:rPr lang="en-US" alt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myTuple = (3, 5.8, ′apple′);</a:t>
            </a:r>
          </a:p>
          <a:p>
            <a:pPr>
              <a:buFontTx/>
              <a:buNone/>
            </a:pPr>
            <a:r>
              <a:rPr lang="en-US" altLang="en-US" smtClean="0"/>
              <a:t>  - Access as follows:</a:t>
            </a:r>
          </a:p>
          <a:p>
            <a:pPr>
              <a:buFontTx/>
              <a:buNone/>
            </a:pPr>
            <a:r>
              <a:rPr lang="en-US" altLang="en-US" smtClean="0"/>
              <a:t>    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#1(myTuple)</a:t>
            </a:r>
            <a:r>
              <a:rPr lang="en-US" altLang="en-US" smtClean="0"/>
              <a:t> is the first element</a:t>
            </a:r>
          </a:p>
          <a:p>
            <a:pPr>
              <a:buFontTx/>
              <a:buNone/>
            </a:pPr>
            <a:r>
              <a:rPr lang="en-US" altLang="en-US" smtClean="0"/>
              <a:t>  - A new tuple type can be defined</a:t>
            </a:r>
          </a:p>
          <a:p>
            <a:pPr>
              <a:buFontTx/>
              <a:buNone/>
            </a:pPr>
            <a:r>
              <a:rPr lang="en-US" altLang="en-US" smtClean="0"/>
              <a:t>     </a:t>
            </a:r>
            <a:r>
              <a:rPr lang="en-US" alt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intReal = </a:t>
            </a:r>
            <a:r>
              <a:rPr lang="en-US" alt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alt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real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mtClean="0"/>
              <a:t>F#</a:t>
            </a:r>
          </a:p>
          <a:p>
            <a:pPr>
              <a:buFontTx/>
              <a:buNone/>
            </a:pPr>
            <a:r>
              <a:rPr lang="en-US" altLang="en-US" smtClean="0"/>
              <a:t>    </a:t>
            </a:r>
            <a:r>
              <a:rPr lang="en-US" alt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tup = (3, 5, 7)</a:t>
            </a:r>
          </a:p>
          <a:p>
            <a:pPr>
              <a:buFontTx/>
              <a:buNone/>
            </a:pP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a, b, c = tup  </a:t>
            </a:r>
            <a:r>
              <a:rPr lang="en-US" altLang="en-US" smtClean="0">
                <a:cs typeface="Courier New" panose="02070309020205020404" pitchFamily="49" charset="0"/>
              </a:rPr>
              <a:t>This assigns a tuple to a tuple pattern 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(a, b, c)</a:t>
            </a:r>
          </a:p>
        </p:txBody>
      </p:sp>
      <p:sp>
        <p:nvSpPr>
          <p:cNvPr id="9830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983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EA025E2-164E-4763-A4B6-89D4A4BC285D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List Types</a:t>
            </a:r>
          </a:p>
        </p:txBody>
      </p:sp>
      <p:sp>
        <p:nvSpPr>
          <p:cNvPr id="99331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5029200"/>
          </a:xfrm>
        </p:spPr>
        <p:txBody>
          <a:bodyPr/>
          <a:lstStyle/>
          <a:p>
            <a:r>
              <a:rPr lang="en-US" altLang="en-US" smtClean="0"/>
              <a:t>Lists in Lisp and Scheme are delimited by parentheses and use no commas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(A B C D) </a:t>
            </a:r>
            <a:r>
              <a:rPr lang="en-US" altLang="en-US" smtClean="0"/>
              <a:t>and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(A (B C) D)</a:t>
            </a:r>
          </a:p>
          <a:p>
            <a:r>
              <a:rPr lang="en-US" altLang="en-US" smtClean="0"/>
              <a:t>Data and code have the same form</a:t>
            </a:r>
          </a:p>
          <a:p>
            <a:pPr>
              <a:buFontTx/>
              <a:buNone/>
            </a:pPr>
            <a:r>
              <a:rPr lang="en-US" altLang="en-US" sz="2000" smtClean="0"/>
              <a:t>       </a:t>
            </a:r>
            <a:r>
              <a:rPr lang="en-US" altLang="en-US" sz="2400" smtClean="0"/>
              <a:t>As data,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(A B C)</a:t>
            </a:r>
            <a:r>
              <a:rPr lang="en-US" altLang="en-US" sz="2000" smtClean="0"/>
              <a:t> </a:t>
            </a:r>
            <a:r>
              <a:rPr lang="en-US" altLang="en-US" sz="2400" smtClean="0"/>
              <a:t>is literally what it is</a:t>
            </a:r>
          </a:p>
          <a:p>
            <a:pPr>
              <a:buFontTx/>
              <a:buNone/>
            </a:pPr>
            <a:r>
              <a:rPr lang="en-US" altLang="en-US" sz="2000" smtClean="0"/>
              <a:t>       </a:t>
            </a:r>
            <a:r>
              <a:rPr lang="en-US" altLang="en-US" sz="2400" smtClean="0"/>
              <a:t>As code,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(A B C)</a:t>
            </a:r>
            <a:r>
              <a:rPr lang="en-US" altLang="en-US" sz="2000" smtClean="0"/>
              <a:t> </a:t>
            </a:r>
            <a:r>
              <a:rPr lang="en-US" altLang="en-US" sz="2400" smtClean="0"/>
              <a:t>is the function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000" smtClean="0"/>
              <a:t> </a:t>
            </a:r>
            <a:r>
              <a:rPr lang="en-US" altLang="en-US" sz="2400" smtClean="0"/>
              <a:t>applied to the  </a:t>
            </a:r>
          </a:p>
          <a:p>
            <a:pPr>
              <a:buFontTx/>
              <a:buNone/>
            </a:pPr>
            <a:r>
              <a:rPr lang="en-US" altLang="en-US" sz="2400" smtClean="0"/>
              <a:t>         parameters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en-US" sz="2000" smtClean="0"/>
              <a:t> </a:t>
            </a:r>
            <a:r>
              <a:rPr lang="en-US" altLang="en-US" sz="2400" smtClean="0"/>
              <a:t>and</a:t>
            </a:r>
            <a:r>
              <a:rPr lang="en-US" altLang="en-US" sz="2000" smtClean="0"/>
              <a:t>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  <a:p>
            <a:r>
              <a:rPr lang="en-US" altLang="en-US" smtClean="0">
                <a:cs typeface="Courier New" panose="02070309020205020404" pitchFamily="49" charset="0"/>
              </a:rPr>
              <a:t>The interpreter needs to know which a list is, so if it is data, we quote it with an apostrophe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′(A B C)</a:t>
            </a:r>
            <a:r>
              <a:rPr lang="en-US" altLang="en-US" sz="2400" smtClean="0">
                <a:cs typeface="Courier New" panose="02070309020205020404" pitchFamily="49" charset="0"/>
              </a:rPr>
              <a:t> is data</a:t>
            </a:r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9933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993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66E7A2F-3BF4-41AE-A8FA-E12EA3D76886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4B7C5897-866D-4AB4-81AA-F89F626A19EC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Primitive Data Types: Integer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Almost always an exact reflection of the hardware so the mapping is trivial</a:t>
            </a:r>
          </a:p>
          <a:p>
            <a:pPr eaLnBrk="1" hangingPunct="1"/>
            <a:r>
              <a:rPr lang="en-US" altLang="en-US" smtClean="0"/>
              <a:t>There may be as many as eight different integer types in a language </a:t>
            </a:r>
          </a:p>
          <a:p>
            <a:pPr eaLnBrk="1" hangingPunct="1"/>
            <a:r>
              <a:rPr lang="en-US" altLang="en-US" smtClean="0"/>
              <a:t>Java’s signed integer sizes: </a:t>
            </a:r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byte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</a:p>
          <a:p>
            <a:pPr eaLnBrk="1" hangingPunct="1"/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List Types </a:t>
            </a:r>
            <a:r>
              <a:rPr lang="en-US" altLang="en-US" sz="2800" smtClean="0"/>
              <a:t>(continued)</a:t>
            </a:r>
          </a:p>
        </p:txBody>
      </p:sp>
      <p:sp>
        <p:nvSpPr>
          <p:cNvPr id="100355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4800600"/>
          </a:xfrm>
        </p:spPr>
        <p:txBody>
          <a:bodyPr/>
          <a:lstStyle/>
          <a:p>
            <a:r>
              <a:rPr lang="en-US" altLang="en-US" smtClean="0">
                <a:cs typeface="Courier New" panose="02070309020205020404" pitchFamily="49" charset="0"/>
              </a:rPr>
              <a:t>List Operations in Scheme</a:t>
            </a:r>
          </a:p>
          <a:p>
            <a:pPr lvl="1"/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CAR</a:t>
            </a:r>
            <a:r>
              <a:rPr lang="en-US" altLang="en-US" smtClean="0">
                <a:cs typeface="Courier New" panose="02070309020205020404" pitchFamily="49" charset="0"/>
              </a:rPr>
              <a:t> returns the first element of its list parameter</a:t>
            </a:r>
          </a:p>
          <a:p>
            <a:pPr lvl="1">
              <a:buFontTx/>
              <a:buNone/>
            </a:pPr>
            <a:r>
              <a:rPr lang="en-US" altLang="en-US" smtClean="0">
                <a:cs typeface="Courier New" panose="02070309020205020404" pitchFamily="49" charset="0"/>
              </a:rPr>
              <a:t>  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(CAR ′(A B C))</a:t>
            </a:r>
            <a:r>
              <a:rPr lang="en-US" altLang="en-US" smtClean="0">
                <a:cs typeface="Courier New" panose="02070309020205020404" pitchFamily="49" charset="0"/>
              </a:rPr>
              <a:t> returns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lvl="1"/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US" altLang="en-US" smtClean="0">
                <a:cs typeface="Courier New" panose="02070309020205020404" pitchFamily="49" charset="0"/>
              </a:rPr>
              <a:t> returns the remainder of its list parameter after the first element has been removed</a:t>
            </a:r>
          </a:p>
          <a:p>
            <a:pPr lvl="1">
              <a:buFontTx/>
              <a:buNone/>
            </a:pPr>
            <a:r>
              <a:rPr lang="en-US" altLang="en-US" smtClean="0">
                <a:cs typeface="Courier New" panose="02070309020205020404" pitchFamily="49" charset="0"/>
              </a:rPr>
              <a:t>  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(CDR ′(A B C)) </a:t>
            </a:r>
            <a:r>
              <a:rPr lang="en-US" altLang="en-US" smtClean="0">
                <a:cs typeface="Courier New" panose="02070309020205020404" pitchFamily="49" charset="0"/>
              </a:rPr>
              <a:t>returns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(B C)</a:t>
            </a:r>
            <a:endParaRPr lang="en-US" altLang="en-US" sz="2000" smtClean="0">
              <a:cs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en-US" altLang="en-US" smtClean="0">
                <a:cs typeface="Courier New" panose="02070309020205020404" pitchFamily="49" charset="0"/>
              </a:rPr>
              <a:t> -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CONS</a:t>
            </a:r>
            <a:r>
              <a:rPr lang="en-US" altLang="en-US" smtClean="0">
                <a:cs typeface="Courier New" panose="02070309020205020404" pitchFamily="49" charset="0"/>
              </a:rPr>
              <a:t> puts its first parameter into its second parameter, a list, to make a new list</a:t>
            </a:r>
          </a:p>
          <a:p>
            <a:pPr lvl="1">
              <a:buFontTx/>
              <a:buNone/>
            </a:pPr>
            <a:r>
              <a:rPr lang="en-US" altLang="en-US" smtClean="0">
                <a:cs typeface="Courier New" panose="02070309020205020404" pitchFamily="49" charset="0"/>
              </a:rPr>
              <a:t>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(CONS ′A (B C)) </a:t>
            </a:r>
            <a:r>
              <a:rPr lang="en-US" altLang="en-US" smtClean="0">
                <a:cs typeface="Courier New" panose="02070309020205020404" pitchFamily="49" charset="0"/>
              </a:rPr>
              <a:t>returns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(A B C)</a:t>
            </a:r>
          </a:p>
          <a:p>
            <a:pPr lvl="1">
              <a:buFontTx/>
              <a:buChar char="-"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altLang="en-US" smtClean="0">
                <a:cs typeface="Courier New" panose="02070309020205020404" pitchFamily="49" charset="0"/>
              </a:rPr>
              <a:t> returns a new list of its parameters</a:t>
            </a:r>
          </a:p>
          <a:p>
            <a:pPr lvl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(LIST ′A ′B ′(C D))</a:t>
            </a:r>
            <a:r>
              <a:rPr lang="en-US" altLang="en-US" smtClean="0">
                <a:cs typeface="Courier New" panose="02070309020205020404" pitchFamily="49" charset="0"/>
              </a:rPr>
              <a:t> returns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(A B (C D))</a:t>
            </a:r>
            <a:endParaRPr lang="en-US" altLang="en-US" sz="2000" smtClean="0">
              <a:cs typeface="Courier New" panose="02070309020205020404" pitchFamily="49" charset="0"/>
            </a:endParaRPr>
          </a:p>
        </p:txBody>
      </p:sp>
      <p:sp>
        <p:nvSpPr>
          <p:cNvPr id="10035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0035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F704483E-BE01-4921-9B24-03208EB7EEF3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List Types </a:t>
            </a:r>
            <a:r>
              <a:rPr lang="en-US" altLang="en-US" sz="2800" smtClean="0"/>
              <a:t>(continued)</a:t>
            </a:r>
            <a:endParaRPr lang="en-US" altLang="en-US" smtClean="0"/>
          </a:p>
        </p:txBody>
      </p:sp>
      <p:sp>
        <p:nvSpPr>
          <p:cNvPr id="101379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4572000"/>
          </a:xfrm>
        </p:spPr>
        <p:txBody>
          <a:bodyPr/>
          <a:lstStyle/>
          <a:p>
            <a:r>
              <a:rPr lang="en-US" altLang="en-US" smtClean="0"/>
              <a:t>List Operations in ML</a:t>
            </a:r>
          </a:p>
          <a:p>
            <a:pPr lvl="1"/>
            <a:r>
              <a:rPr lang="en-US" altLang="en-US" smtClean="0"/>
              <a:t>Lists are written in brackets and the elements are separated by commas</a:t>
            </a:r>
          </a:p>
          <a:p>
            <a:pPr lvl="1"/>
            <a:r>
              <a:rPr lang="en-US" altLang="en-US" smtClean="0"/>
              <a:t>List elements must be of the same type</a:t>
            </a:r>
          </a:p>
          <a:p>
            <a:pPr lvl="1"/>
            <a:r>
              <a:rPr lang="en-US" altLang="en-US" smtClean="0"/>
              <a:t>The Scheme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CONS</a:t>
            </a:r>
            <a:r>
              <a:rPr lang="en-US" altLang="en-US" smtClean="0"/>
              <a:t> function is a binary operator in ML,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</a:p>
          <a:p>
            <a:pPr lvl="1">
              <a:buFontTx/>
              <a:buNone/>
            </a:pPr>
            <a:r>
              <a:rPr lang="en-US" altLang="en-US" smtClean="0"/>
              <a:t>   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3 :: [5, 7, 9]</a:t>
            </a:r>
            <a:r>
              <a:rPr lang="en-US" altLang="en-US" smtClean="0"/>
              <a:t> evaluates to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[3, 5, 7, 9]</a:t>
            </a:r>
          </a:p>
          <a:p>
            <a:pPr lvl="1"/>
            <a:r>
              <a:rPr lang="en-US" altLang="en-US" smtClean="0"/>
              <a:t>The Scheme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CAR</a:t>
            </a:r>
            <a:r>
              <a:rPr lang="en-US" altLang="en-US" smtClean="0"/>
              <a:t> and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US" altLang="en-US" smtClean="0"/>
              <a:t> functions are named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hd</a:t>
            </a:r>
            <a:r>
              <a:rPr lang="en-US" altLang="en-US" smtClean="0"/>
              <a:t> and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tl</a:t>
            </a:r>
            <a:r>
              <a:rPr lang="en-US" altLang="en-US" smtClean="0"/>
              <a:t>, respectively</a:t>
            </a:r>
          </a:p>
        </p:txBody>
      </p:sp>
      <p:sp>
        <p:nvSpPr>
          <p:cNvPr id="10138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0138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E922845-F009-426A-BD4B-A4E99D6D02A1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List Types </a:t>
            </a:r>
            <a:r>
              <a:rPr lang="en-US" altLang="en-US" sz="2800" smtClean="0"/>
              <a:t>(continued)</a:t>
            </a:r>
            <a:endParaRPr lang="en-US" altLang="en-US" smtClean="0"/>
          </a:p>
        </p:txBody>
      </p:sp>
      <p:sp>
        <p:nvSpPr>
          <p:cNvPr id="10240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4876800"/>
          </a:xfrm>
        </p:spPr>
        <p:txBody>
          <a:bodyPr/>
          <a:lstStyle/>
          <a:p>
            <a:r>
              <a:rPr lang="en-US" altLang="en-US" smtClean="0"/>
              <a:t>F# Lists </a:t>
            </a:r>
          </a:p>
          <a:p>
            <a:pPr lvl="1"/>
            <a:r>
              <a:rPr lang="en-US" altLang="en-US" smtClean="0"/>
              <a:t>Like those of ML, except elements are separated by semicolons and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hd</a:t>
            </a:r>
            <a:r>
              <a:rPr lang="en-US" altLang="en-US" smtClean="0"/>
              <a:t> and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tl</a:t>
            </a:r>
            <a:r>
              <a:rPr lang="en-US" altLang="en-US" smtClean="0"/>
              <a:t> are methods of the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altLang="en-US" smtClean="0"/>
              <a:t> class</a:t>
            </a:r>
          </a:p>
          <a:p>
            <a:r>
              <a:rPr lang="en-US" altLang="en-US" smtClean="0"/>
              <a:t>Python Lists</a:t>
            </a:r>
          </a:p>
          <a:p>
            <a:pPr lvl="1"/>
            <a:r>
              <a:rPr lang="en-US" altLang="en-US" smtClean="0"/>
              <a:t>The list data type also serves as Python’s arrays</a:t>
            </a:r>
          </a:p>
          <a:p>
            <a:pPr lvl="1"/>
            <a:r>
              <a:rPr lang="en-US" altLang="en-US" smtClean="0"/>
              <a:t>Unlike Scheme, Common Lisp, ML, and F#, Python’s lists are mutable</a:t>
            </a:r>
          </a:p>
          <a:p>
            <a:pPr lvl="1"/>
            <a:r>
              <a:rPr lang="en-US" altLang="en-US" smtClean="0"/>
              <a:t>Elements can be of any type</a:t>
            </a:r>
          </a:p>
          <a:p>
            <a:pPr lvl="1"/>
            <a:r>
              <a:rPr lang="en-US" altLang="en-US" smtClean="0"/>
              <a:t>Create a list with an assignment</a:t>
            </a:r>
          </a:p>
          <a:p>
            <a:pPr lvl="1">
              <a:buFontTx/>
              <a:buNone/>
            </a:pPr>
            <a:r>
              <a:rPr lang="en-US" altLang="en-US" smtClean="0"/>
              <a:t>   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myList = [3, 5.8, "grape</a:t>
            </a:r>
            <a:r>
              <a:rPr lang="en-US" altLang="en-US" sz="2000" smtClean="0">
                <a:latin typeface="Courier New" panose="02070309020205020404" pitchFamily="49" charset="0"/>
              </a:rPr>
              <a:t>"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endParaRPr lang="en-US" altLang="en-US" smtClean="0"/>
          </a:p>
        </p:txBody>
      </p:sp>
      <p:sp>
        <p:nvSpPr>
          <p:cNvPr id="10240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0240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F80E9D46-674E-49ED-BBDA-512A908EDA41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List Types </a:t>
            </a:r>
            <a:r>
              <a:rPr lang="en-US" altLang="en-US" sz="2800" smtClean="0"/>
              <a:t>(continued)</a:t>
            </a:r>
            <a:endParaRPr lang="en-US" altLang="en-US" smtClean="0"/>
          </a:p>
        </p:txBody>
      </p:sp>
      <p:sp>
        <p:nvSpPr>
          <p:cNvPr id="103427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4876800"/>
          </a:xfrm>
        </p:spPr>
        <p:txBody>
          <a:bodyPr/>
          <a:lstStyle/>
          <a:p>
            <a:r>
              <a:rPr lang="en-US" altLang="en-US" smtClean="0"/>
              <a:t>Python Lists </a:t>
            </a:r>
            <a:r>
              <a:rPr lang="en-US" altLang="en-US" sz="2400" smtClean="0"/>
              <a:t>(continued)</a:t>
            </a:r>
          </a:p>
          <a:p>
            <a:pPr lvl="1"/>
            <a:r>
              <a:rPr lang="en-US" altLang="en-US" smtClean="0"/>
              <a:t>List elements are referenced with subscripting, with indices beginning at zero</a:t>
            </a:r>
          </a:p>
          <a:p>
            <a:pPr lvl="1">
              <a:buFontTx/>
              <a:buNone/>
            </a:pPr>
            <a:r>
              <a:rPr lang="en-US" altLang="en-US" smtClean="0"/>
              <a:t>   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x = myList[1]</a:t>
            </a:r>
            <a:r>
              <a:rPr lang="en-US" altLang="en-US" smtClean="0"/>
              <a:t>    Sets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en-US" smtClean="0"/>
              <a:t> to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5.8</a:t>
            </a:r>
          </a:p>
          <a:p>
            <a:pPr lvl="1"/>
            <a:r>
              <a:rPr lang="en-US" altLang="en-US" smtClean="0"/>
              <a:t>List elements can be deleted with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del</a:t>
            </a:r>
          </a:p>
          <a:p>
            <a:pPr lvl="1">
              <a:buFontTx/>
              <a:buNone/>
            </a:pPr>
            <a:r>
              <a:rPr lang="en-US" altLang="en-US" smtClean="0"/>
              <a:t>   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del myList[1]</a:t>
            </a:r>
          </a:p>
          <a:p>
            <a:pPr lvl="1"/>
            <a:r>
              <a:rPr lang="en-US" altLang="en-US" smtClean="0"/>
              <a:t>List Comprehensions – derived from set notation</a:t>
            </a:r>
          </a:p>
          <a:p>
            <a:pPr lvl="1">
              <a:buFontTx/>
              <a:buNone/>
            </a:pPr>
            <a:r>
              <a:rPr lang="en-US" altLang="en-US" smtClean="0"/>
              <a:t>   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[x * x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 range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(6)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x % 3 == 0]</a:t>
            </a:r>
          </a:p>
          <a:p>
            <a:pPr lvl="1">
              <a:buFontTx/>
              <a:buNone/>
            </a:pPr>
            <a:r>
              <a:rPr lang="en-US" altLang="en-US" smtClean="0"/>
              <a:t>  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(12)</a:t>
            </a:r>
            <a:r>
              <a:rPr lang="en-US" altLang="en-US" smtClean="0"/>
              <a:t> creates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[0, 1, 2, 3, 4, 5, 6]</a:t>
            </a:r>
          </a:p>
          <a:p>
            <a:pPr lvl="1">
              <a:buFontTx/>
              <a:buNone/>
            </a:pPr>
            <a:r>
              <a:rPr lang="en-US" altLang="en-US" smtClean="0"/>
              <a:t>    Constructed list: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[0, 9, 36]</a:t>
            </a:r>
          </a:p>
          <a:p>
            <a:pPr lvl="1">
              <a:buFontTx/>
              <a:buNone/>
            </a:pPr>
            <a:endParaRPr lang="en-US" altLang="en-US" smtClean="0"/>
          </a:p>
        </p:txBody>
      </p:sp>
      <p:sp>
        <p:nvSpPr>
          <p:cNvPr id="10342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0342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BBB9960F-8CB7-4370-8F9B-003E2117522E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List Types </a:t>
            </a:r>
            <a:r>
              <a:rPr lang="en-US" altLang="en-US" sz="2800" smtClean="0"/>
              <a:t>(continued)</a:t>
            </a:r>
            <a:endParaRPr lang="en-US" altLang="en-US" smtClean="0"/>
          </a:p>
        </p:txBody>
      </p:sp>
      <p:sp>
        <p:nvSpPr>
          <p:cNvPr id="1044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Haskell’s List Comprehensions</a:t>
            </a:r>
          </a:p>
          <a:p>
            <a:pPr lvl="1"/>
            <a:r>
              <a:rPr lang="en-US" altLang="en-US" smtClean="0"/>
              <a:t>The original</a:t>
            </a:r>
          </a:p>
          <a:p>
            <a:pPr lvl="1">
              <a:buFontTx/>
              <a:buNone/>
            </a:pPr>
            <a:r>
              <a:rPr lang="en-US" altLang="en-US" smtClean="0"/>
              <a:t>  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[n * n | n &lt;- [1..10]]</a:t>
            </a:r>
          </a:p>
          <a:p>
            <a:r>
              <a:rPr lang="en-US" altLang="en-US" smtClean="0"/>
              <a:t>F#’s List Comprehensions</a:t>
            </a:r>
          </a:p>
          <a:p>
            <a:pPr>
              <a:buFontTx/>
              <a:buNone/>
            </a:pPr>
            <a:r>
              <a:rPr lang="en-US" altLang="en-US" smtClean="0"/>
              <a:t> 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myArray = [|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i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1 .. 5 -&gt; [i * i) |]</a:t>
            </a:r>
          </a:p>
          <a:p>
            <a:r>
              <a:rPr lang="en-US" altLang="en-US" smtClean="0">
                <a:cs typeface="Courier New" panose="02070309020205020404" pitchFamily="49" charset="0"/>
              </a:rPr>
              <a:t>Both C# and Java supports lists through their generic heap-dynamic collection classes,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altLang="en-US" smtClean="0">
                <a:cs typeface="Courier New" panose="02070309020205020404" pitchFamily="49" charset="0"/>
              </a:rPr>
              <a:t> and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altLang="en-US" smtClean="0">
                <a:cs typeface="Courier New" panose="02070309020205020404" pitchFamily="49" charset="0"/>
              </a:rPr>
              <a:t>, respectively</a:t>
            </a:r>
          </a:p>
        </p:txBody>
      </p:sp>
      <p:sp>
        <p:nvSpPr>
          <p:cNvPr id="10445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0445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889BBFA-BF73-4EF1-A96B-2EEFB04E9E68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054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A04F95F-D98D-430B-AF2F-482FED922C89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54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Unions Types</a:t>
            </a:r>
          </a:p>
        </p:txBody>
      </p:sp>
      <p:sp>
        <p:nvSpPr>
          <p:cNvPr id="1054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i="1" smtClean="0"/>
              <a:t>union</a:t>
            </a:r>
            <a:r>
              <a:rPr lang="en-US" altLang="en-US" smtClean="0"/>
              <a:t> is a type whose variables are allowed to store different type values at different times during execution</a:t>
            </a:r>
          </a:p>
          <a:p>
            <a:pPr eaLnBrk="1" hangingPunct="1"/>
            <a:r>
              <a:rPr lang="en-US" altLang="en-US" smtClean="0"/>
              <a:t>Design issue </a:t>
            </a:r>
          </a:p>
          <a:p>
            <a:pPr lvl="1" eaLnBrk="1" hangingPunct="1"/>
            <a:r>
              <a:rPr lang="en-US" altLang="en-US" smtClean="0"/>
              <a:t>Should type checking be required?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075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7B73B26-8730-4BCD-8A47-4AA0F84E3DFB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75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Discriminated vs. Free Unions</a:t>
            </a:r>
          </a:p>
        </p:txBody>
      </p:sp>
      <p:sp>
        <p:nvSpPr>
          <p:cNvPr id="1075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 and C++ provide union constructs in which there is no language support for type checking; the union in these languages is called </a:t>
            </a:r>
            <a:r>
              <a:rPr lang="en-US" altLang="en-US" i="1" smtClean="0"/>
              <a:t>free union</a:t>
            </a:r>
          </a:p>
          <a:p>
            <a:pPr eaLnBrk="1" hangingPunct="1"/>
            <a:r>
              <a:rPr lang="en-US" altLang="en-US" smtClean="0"/>
              <a:t>Type checking of unions require that each union include a type indicator called a </a:t>
            </a:r>
            <a:r>
              <a:rPr lang="en-US" altLang="en-US" i="1" smtClean="0"/>
              <a:t>discriminant</a:t>
            </a:r>
          </a:p>
          <a:p>
            <a:pPr lvl="1" eaLnBrk="1" hangingPunct="1"/>
            <a:r>
              <a:rPr lang="en-US" altLang="en-US" smtClean="0"/>
              <a:t>Supported by ML, Haskell, and F#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Unions in F#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Defined with a type statement using OR</a:t>
            </a:r>
          </a:p>
          <a:p>
            <a:pPr marL="0" indent="0">
              <a:buFontTx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intReal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 marL="0" indent="0">
              <a:buFontTx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|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IntValue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|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RealValue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of float;;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intReal</a:t>
            </a:r>
            <a:r>
              <a:rPr lang="en-US" dirty="0" smtClean="0"/>
              <a:t> is the new type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IntValue</a:t>
            </a:r>
            <a:r>
              <a:rPr lang="en-US" dirty="0" smtClean="0"/>
              <a:t> and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RealValue</a:t>
            </a:r>
            <a:r>
              <a:rPr lang="en-US" dirty="0" smtClean="0"/>
              <a:t> are constructors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   To create a value of type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intReal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ir1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IntValue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17;;</a:t>
            </a:r>
          </a:p>
          <a:p>
            <a:pPr marL="0" indent="0">
              <a:buFontTx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ir2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RealValue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3.4;;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       </a:t>
            </a:r>
            <a:endParaRPr lang="en-US" dirty="0"/>
          </a:p>
        </p:txBody>
      </p:sp>
      <p:sp>
        <p:nvSpPr>
          <p:cNvPr id="10957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0957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8EF5FC9-FD82-4202-8FC5-87F4139FD66D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Unions in F# </a:t>
            </a:r>
            <a:r>
              <a:rPr lang="en-US" altLang="en-US" sz="2400" smtClean="0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763" y="1600200"/>
            <a:ext cx="8153400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Accessing the value of a union is done with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pattern matching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dirty="0" smtClean="0"/>
              <a:t> pattern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dirty="0" smtClean="0"/>
              <a:t> expression_list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dirty="0" smtClean="0"/>
              <a:t> expression</a:t>
            </a:r>
            <a:r>
              <a:rPr lang="en-US" baseline="-25000" dirty="0" smtClean="0"/>
              <a:t>1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dirty="0" smtClean="0"/>
              <a:t> …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expression_list</a:t>
            </a:r>
            <a:r>
              <a:rPr lang="en-US" baseline="-25000" dirty="0" err="1" smtClean="0"/>
              <a:t>n</a:t>
            </a:r>
            <a:r>
              <a:rPr lang="en-US" dirty="0" smtClean="0"/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dirty="0" smtClean="0"/>
              <a:t> </a:t>
            </a:r>
            <a:r>
              <a:rPr lang="en-US" dirty="0" err="1" smtClean="0"/>
              <a:t>expression</a:t>
            </a:r>
            <a:r>
              <a:rPr lang="en-US" baseline="-25000" dirty="0" err="1" smtClean="0"/>
              <a:t>n</a:t>
            </a: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- Pattern can be any data type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- The expression list can have wild cards (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dirty="0" smtClean="0"/>
              <a:t>)</a:t>
            </a:r>
          </a:p>
        </p:txBody>
      </p:sp>
      <p:sp>
        <p:nvSpPr>
          <p:cNvPr id="11059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105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3E71ACA-4F48-4502-A7D1-45CC9F22B911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Unions in F# </a:t>
            </a:r>
            <a:r>
              <a:rPr lang="en-US" altLang="en-US" sz="2400" smtClean="0"/>
              <a:t>(continued)</a:t>
            </a:r>
            <a:endParaRPr lang="en-US" altLang="en-US" smtClean="0"/>
          </a:p>
        </p:txBody>
      </p:sp>
      <p:sp>
        <p:nvSpPr>
          <p:cNvPr id="1116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mtClean="0">
                <a:cs typeface="Courier New" panose="02070309020205020404" pitchFamily="49" charset="0"/>
              </a:rPr>
              <a:t>  Example:</a:t>
            </a:r>
          </a:p>
          <a:p>
            <a:pPr marL="0" indent="0">
              <a:buFontTx/>
              <a:buNone/>
            </a:pP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let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a = 7;;</a:t>
            </a:r>
          </a:p>
          <a:p>
            <a:pPr marL="0" indent="0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b = ″grape″;;</a:t>
            </a:r>
          </a:p>
          <a:p>
            <a:pPr marL="0" indent="0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(a, b)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</a:p>
          <a:p>
            <a:pPr marL="0" indent="0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| 4, ″apple″ -&gt; apple</a:t>
            </a:r>
          </a:p>
          <a:p>
            <a:pPr marL="0" indent="0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| _, ″grape″ -&gt; grape</a:t>
            </a:r>
          </a:p>
          <a:p>
            <a:pPr marL="0" indent="0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| _ -&gt; fruit;;</a:t>
            </a:r>
          </a:p>
          <a:p>
            <a:pPr marL="0" indent="0">
              <a:buFontTx/>
              <a:buNone/>
            </a:pPr>
            <a:endParaRPr lang="en-US" altLang="en-US" sz="20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en-US" altLang="en-US" sz="20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162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116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BAC5D498-97B3-43A7-BBAB-8C763947DD2D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295F868-9497-4D12-9367-CAC2C4E331F8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Primitive Data Types: Floating Point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Model real numbers, but only as approximations</a:t>
            </a:r>
          </a:p>
          <a:p>
            <a:pPr eaLnBrk="1" hangingPunct="1"/>
            <a:r>
              <a:rPr lang="en-US" altLang="en-US" smtClean="0"/>
              <a:t>Languages for scientific use support at least two floating-point types (e.g., </a:t>
            </a:r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altLang="en-US" smtClean="0"/>
              <a:t> and </a:t>
            </a:r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altLang="en-US" smtClean="0"/>
              <a:t>; sometimes more</a:t>
            </a:r>
          </a:p>
          <a:p>
            <a:pPr eaLnBrk="1" hangingPunct="1"/>
            <a:r>
              <a:rPr lang="en-US" altLang="en-US" smtClean="0"/>
              <a:t>Usually exactly like the hardware, but not always</a:t>
            </a:r>
          </a:p>
          <a:p>
            <a:pPr eaLnBrk="1" hangingPunct="1"/>
            <a:r>
              <a:rPr lang="en-US" altLang="en-US" smtClean="0"/>
              <a:t>IEEE Floating-Point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Standard 754</a:t>
            </a:r>
          </a:p>
        </p:txBody>
      </p:sp>
      <p:pic>
        <p:nvPicPr>
          <p:cNvPr id="1434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572000"/>
            <a:ext cx="3276600" cy="17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Unions in F# </a:t>
            </a:r>
            <a:r>
              <a:rPr lang="en-US" altLang="en-US" sz="2400" smtClean="0"/>
              <a:t>(continued)</a:t>
            </a:r>
            <a:endParaRPr lang="en-US" altLang="en-US" smtClean="0"/>
          </a:p>
        </p:txBody>
      </p:sp>
      <p:sp>
        <p:nvSpPr>
          <p:cNvPr id="1126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mtClean="0">
                <a:cs typeface="Courier New" panose="02070309020205020404" pitchFamily="49" charset="0"/>
              </a:rPr>
              <a:t>To display the type of the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intReal</a:t>
            </a:r>
            <a:r>
              <a:rPr lang="en-US" altLang="en-US" smtClean="0">
                <a:cs typeface="Courier New" panose="02070309020205020404" pitchFamily="49" charset="0"/>
              </a:rPr>
              <a:t> union:</a:t>
            </a:r>
          </a:p>
          <a:p>
            <a:pPr marL="0" indent="0"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printType value = </a:t>
            </a:r>
          </a:p>
          <a:p>
            <a:pPr marL="0" indent="0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value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</a:p>
          <a:p>
            <a:pPr marL="0" indent="0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| IntVale value -&gt; printfn ″int″</a:t>
            </a:r>
          </a:p>
          <a:p>
            <a:pPr marL="0" indent="0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| RealValue value -&gt; printfn ″float″;;</a:t>
            </a:r>
          </a:p>
          <a:p>
            <a:pPr marL="0" indent="0">
              <a:buFontTx/>
              <a:buNone/>
            </a:pPr>
            <a:endParaRPr lang="en-US" altLang="en-US" sz="20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mtClean="0">
                <a:cs typeface="Courier New" panose="02070309020205020404" pitchFamily="49" charset="0"/>
              </a:rPr>
              <a:t>If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ir1</a:t>
            </a:r>
            <a:r>
              <a:rPr lang="en-US" altLang="en-US" smtClean="0">
                <a:cs typeface="Courier New" panose="02070309020205020404" pitchFamily="49" charset="0"/>
              </a:rPr>
              <a:t> and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ir2</a:t>
            </a:r>
            <a:r>
              <a:rPr lang="en-US" altLang="en-US" smtClean="0">
                <a:cs typeface="Courier New" panose="02070309020205020404" pitchFamily="49" charset="0"/>
              </a:rPr>
              <a:t> are defined as previously, </a:t>
            </a:r>
          </a:p>
          <a:p>
            <a:pPr marL="0" indent="0">
              <a:buFontTx/>
              <a:buNone/>
            </a:pPr>
            <a:r>
              <a:rPr lang="en-US" altLang="en-US" smtClean="0">
                <a:cs typeface="Courier New" panose="02070309020205020404" pitchFamily="49" charset="0"/>
              </a:rPr>
              <a:t> 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printType ir1 </a:t>
            </a:r>
            <a:r>
              <a:rPr lang="en-US" altLang="en-US" smtClean="0">
                <a:cs typeface="Courier New" panose="02070309020205020404" pitchFamily="49" charset="0"/>
              </a:rPr>
              <a:t>returns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  <a:p>
            <a:pPr marL="0" indent="0">
              <a:buFontTx/>
              <a:buNone/>
            </a:pPr>
            <a:r>
              <a:rPr lang="en-US" altLang="en-US" smtClean="0">
                <a:cs typeface="Courier New" panose="02070309020205020404" pitchFamily="49" charset="0"/>
              </a:rPr>
              <a:t> 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printType ir2 </a:t>
            </a:r>
            <a:r>
              <a:rPr lang="en-US" altLang="en-US" smtClean="0">
                <a:cs typeface="Courier New" panose="02070309020205020404" pitchFamily="49" charset="0"/>
              </a:rPr>
              <a:t>returns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</a:p>
          <a:p>
            <a:pPr marL="0" indent="0">
              <a:buFontTx/>
              <a:buNone/>
            </a:pPr>
            <a:endParaRPr lang="en-US" altLang="en-US" sz="20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/>
            <a:endParaRPr lang="en-US" altLang="en-US" smtClean="0"/>
          </a:p>
        </p:txBody>
      </p:sp>
      <p:sp>
        <p:nvSpPr>
          <p:cNvPr id="1126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126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73D6C33-33B6-4D40-B5A5-50335065514F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136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49A97B72-3E8F-4F4A-A8DF-DEB83DD5185D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36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Evaluation of Unions</a:t>
            </a:r>
          </a:p>
        </p:txBody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Free unions are unsafe</a:t>
            </a:r>
          </a:p>
          <a:p>
            <a:pPr lvl="1" eaLnBrk="1" hangingPunct="1">
              <a:defRPr/>
            </a:pPr>
            <a:r>
              <a:rPr lang="en-US" altLang="en-US" dirty="0" smtClean="0"/>
              <a:t>Do not allow type checking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Java and C# do not support unions</a:t>
            </a:r>
          </a:p>
          <a:p>
            <a:pPr lvl="1" eaLnBrk="1" hangingPunct="1">
              <a:defRPr/>
            </a:pPr>
            <a:r>
              <a:rPr lang="en-US" altLang="en-US" dirty="0" smtClean="0"/>
              <a:t>Reflective of growing concerns for safety in programming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157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16E290DB-9607-45C6-80B1-849923B66378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57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Pointer and Reference Types</a:t>
            </a:r>
          </a:p>
        </p:txBody>
      </p:sp>
      <p:sp>
        <p:nvSpPr>
          <p:cNvPr id="1157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i="1" smtClean="0"/>
              <a:t>pointer</a:t>
            </a:r>
            <a:r>
              <a:rPr lang="en-US" altLang="en-US" smtClean="0"/>
              <a:t> type variable has a range of values that consists of memory addresses and a special value, </a:t>
            </a:r>
            <a:r>
              <a:rPr lang="en-US" altLang="en-US" i="1" smtClean="0"/>
              <a:t>nil 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Provide the power of indirect addressing</a:t>
            </a:r>
          </a:p>
          <a:p>
            <a:pPr eaLnBrk="1" hangingPunct="1"/>
            <a:r>
              <a:rPr lang="en-US" altLang="en-US" smtClean="0"/>
              <a:t>Provide a way to manage dynamic memory</a:t>
            </a:r>
          </a:p>
          <a:p>
            <a:pPr eaLnBrk="1" hangingPunct="1"/>
            <a:r>
              <a:rPr lang="en-US" altLang="en-US" smtClean="0"/>
              <a:t>A pointer can be used to access a location in the area where storage is dynamically created (usually called a </a:t>
            </a:r>
            <a:r>
              <a:rPr lang="en-US" altLang="en-US" i="1" smtClean="0"/>
              <a:t>heap</a:t>
            </a:r>
            <a:r>
              <a:rPr lang="en-US" altLang="en-US" smtClean="0"/>
              <a:t>)</a:t>
            </a:r>
            <a:endParaRPr lang="en-US" alt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177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8AD72368-8A33-4172-B593-2A05EF751C19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77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Design Issues of Pointers</a:t>
            </a:r>
          </a:p>
        </p:txBody>
      </p:sp>
      <p:sp>
        <p:nvSpPr>
          <p:cNvPr id="1177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What are the scope of and lifetime of a pointer variable?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What is the lifetime of a heap-dynamic variable?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Are pointers restricted as to the type of value to which they can point?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Are pointers used for dynamic storage management, indirect addressing, or both?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Should the language support pointer types, reference types, or both?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198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B30BAEE6-53D7-47F8-9FAF-61E2419AFEAA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98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Pointer Operations</a:t>
            </a:r>
          </a:p>
        </p:txBody>
      </p:sp>
      <p:sp>
        <p:nvSpPr>
          <p:cNvPr id="1198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Two fundamental operations: assignment and dereferencing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Assignment is used to set a pointer variable’s value to some useful address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Dereferencing yields the value stored at the location represented by the pointer’s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Dereferencing can be explicit or implicit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C++ uses an explicit operation via *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j = *ptr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	sets j to the value located at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218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68C6248-0193-4779-A560-821C6E7D6960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18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Pointer Assignment Illustrated</a:t>
            </a:r>
          </a:p>
        </p:txBody>
      </p:sp>
      <p:sp>
        <p:nvSpPr>
          <p:cNvPr id="1218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5319713"/>
            <a:ext cx="8153400" cy="8524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The assignment operation j = *ptr</a:t>
            </a:r>
          </a:p>
        </p:txBody>
      </p:sp>
      <p:pic>
        <p:nvPicPr>
          <p:cNvPr id="12186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76400"/>
            <a:ext cx="5867400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239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BFDC655-58B7-4472-92ED-09D846A039D0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39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Problems with Pointers </a:t>
            </a:r>
          </a:p>
        </p:txBody>
      </p:sp>
      <p:sp>
        <p:nvSpPr>
          <p:cNvPr id="1239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Dangling pointers (dangerous)</a:t>
            </a:r>
          </a:p>
          <a:p>
            <a:pPr lvl="1" eaLnBrk="1" hangingPunct="1"/>
            <a:r>
              <a:rPr lang="en-US" altLang="en-US" sz="2000" smtClean="0"/>
              <a:t>A pointer points to a heap-dynamic variable that has been deallocated</a:t>
            </a:r>
          </a:p>
          <a:p>
            <a:pPr eaLnBrk="1" hangingPunct="1"/>
            <a:r>
              <a:rPr lang="en-US" altLang="en-US" sz="2400" smtClean="0"/>
              <a:t>Lost heap-dynamic variable</a:t>
            </a:r>
          </a:p>
          <a:p>
            <a:pPr lvl="1" eaLnBrk="1" hangingPunct="1"/>
            <a:r>
              <a:rPr lang="en-US" altLang="en-US" sz="2000" smtClean="0"/>
              <a:t>An allocated heap-dynamic variable that is no longer accessible to the user program (often called </a:t>
            </a:r>
            <a:r>
              <a:rPr lang="en-US" altLang="en-US" sz="2000" i="1" smtClean="0"/>
              <a:t>garbage</a:t>
            </a:r>
            <a:r>
              <a:rPr lang="en-US" altLang="en-US" sz="2000" smtClean="0"/>
              <a:t>)</a:t>
            </a:r>
          </a:p>
          <a:p>
            <a:pPr lvl="2" eaLnBrk="1" hangingPunct="1"/>
            <a:r>
              <a:rPr lang="en-US" altLang="en-US" sz="1900" smtClean="0"/>
              <a:t>Pointer </a:t>
            </a:r>
            <a:r>
              <a:rPr lang="en-US" altLang="en-US" sz="1900" smtClean="0"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  <a:r>
              <a:rPr lang="en-US" altLang="en-US" sz="1900" smtClean="0"/>
              <a:t> is set to point to a newly created heap-dynamic variable</a:t>
            </a:r>
          </a:p>
          <a:p>
            <a:pPr lvl="2" eaLnBrk="1" hangingPunct="1"/>
            <a:r>
              <a:rPr lang="en-US" altLang="en-US" sz="1900" smtClean="0"/>
              <a:t>Pointer </a:t>
            </a:r>
            <a:r>
              <a:rPr lang="en-US" altLang="en-US" sz="1900" smtClean="0"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  <a:r>
              <a:rPr lang="en-US" altLang="en-US" sz="1900" smtClean="0"/>
              <a:t> is later set to point to another newly created heap-dynamic variable</a:t>
            </a:r>
          </a:p>
          <a:p>
            <a:pPr lvl="2" eaLnBrk="1" hangingPunct="1"/>
            <a:r>
              <a:rPr lang="en-US" altLang="en-US" sz="1900" smtClean="0"/>
              <a:t>The process of losing heap-dynamic variables is called </a:t>
            </a:r>
            <a:r>
              <a:rPr lang="en-US" altLang="en-US" sz="1900" i="1" smtClean="0"/>
              <a:t>memory leakage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259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381AD91-1B8A-4556-B1BB-2050DE50744E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67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59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Pointers in C and C++</a:t>
            </a:r>
          </a:p>
        </p:txBody>
      </p:sp>
      <p:sp>
        <p:nvSpPr>
          <p:cNvPr id="1259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Extremely flexible but must be used with care</a:t>
            </a:r>
          </a:p>
          <a:p>
            <a:pPr eaLnBrk="1" hangingPunct="1"/>
            <a:r>
              <a:rPr lang="en-US" altLang="en-US" sz="2400" smtClean="0"/>
              <a:t>Pointers can point at any variable regardless of when or where it was allocated</a:t>
            </a:r>
          </a:p>
          <a:p>
            <a:pPr eaLnBrk="1" hangingPunct="1"/>
            <a:r>
              <a:rPr lang="en-US" altLang="en-US" sz="2400" smtClean="0"/>
              <a:t>Used for dynamic storage management and addressing</a:t>
            </a:r>
          </a:p>
          <a:p>
            <a:pPr eaLnBrk="1" hangingPunct="1"/>
            <a:r>
              <a:rPr lang="en-US" altLang="en-US" sz="2400" smtClean="0"/>
              <a:t>Pointer arithmetic is possible</a:t>
            </a:r>
          </a:p>
          <a:p>
            <a:pPr eaLnBrk="1" hangingPunct="1"/>
            <a:r>
              <a:rPr lang="en-US" altLang="en-US" sz="2400" smtClean="0"/>
              <a:t>Explicit dereferencing and address-of operators</a:t>
            </a:r>
          </a:p>
          <a:p>
            <a:pPr eaLnBrk="1" hangingPunct="1"/>
            <a:r>
              <a:rPr lang="en-US" altLang="en-US" sz="2400" smtClean="0"/>
              <a:t>Domain type need not be fixed (</a:t>
            </a:r>
            <a:r>
              <a:rPr lang="en-US" altLang="en-US" sz="2000" b="1" smtClean="0">
                <a:latin typeface="Courier New" panose="02070309020205020404" pitchFamily="49" charset="0"/>
              </a:rPr>
              <a:t>void </a:t>
            </a:r>
            <a:r>
              <a:rPr lang="en-US" altLang="en-US" sz="2000" smtClean="0">
                <a:latin typeface="Courier New" panose="02070309020205020404" pitchFamily="49" charset="0"/>
              </a:rPr>
              <a:t>*</a:t>
            </a:r>
            <a:r>
              <a:rPr lang="en-US" altLang="en-US" sz="2400" smtClean="0"/>
              <a:t>) </a:t>
            </a:r>
          </a:p>
          <a:p>
            <a:pPr eaLnBrk="1" hangingPunct="1">
              <a:buFontTx/>
              <a:buNone/>
            </a:pPr>
            <a:r>
              <a:rPr lang="en-US" altLang="en-US" sz="2400" smtClean="0">
                <a:latin typeface="Courier New" panose="02070309020205020404" pitchFamily="49" charset="0"/>
              </a:rPr>
              <a:t>   </a:t>
            </a:r>
            <a:r>
              <a:rPr lang="en-US" altLang="en-US" sz="2000" b="1" smtClean="0">
                <a:latin typeface="Courier New" panose="02070309020205020404" pitchFamily="49" charset="0"/>
              </a:rPr>
              <a:t>void</a:t>
            </a:r>
            <a:r>
              <a:rPr lang="en-US" altLang="en-US" sz="2000" smtClean="0">
                <a:latin typeface="Courier New" panose="02070309020205020404" pitchFamily="49" charset="0"/>
              </a:rPr>
              <a:t> *</a:t>
            </a:r>
            <a:r>
              <a:rPr lang="en-US" altLang="en-US" sz="2000" smtClean="0"/>
              <a:t>  can point to any type and can be type</a:t>
            </a:r>
          </a:p>
          <a:p>
            <a:pPr eaLnBrk="1" hangingPunct="1">
              <a:buFontTx/>
              <a:buNone/>
            </a:pPr>
            <a:r>
              <a:rPr lang="en-US" altLang="en-US" sz="2000" smtClean="0"/>
              <a:t>      checked (cannot be de-referenced)</a:t>
            </a:r>
          </a:p>
          <a:p>
            <a:pPr lvl="1" eaLnBrk="1" hangingPunct="1"/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280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239F516-6258-41C0-BE5C-A7F5676D897C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68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80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Pointer Arithmetic in C and C++</a:t>
            </a:r>
          </a:p>
        </p:txBody>
      </p:sp>
      <p:sp>
        <p:nvSpPr>
          <p:cNvPr id="1280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smtClean="0">
                <a:latin typeface="Courier New" panose="02070309020205020404" pitchFamily="49" charset="0"/>
              </a:rPr>
              <a:t>float</a:t>
            </a:r>
            <a:r>
              <a:rPr lang="en-US" altLang="en-US" sz="2000" smtClean="0">
                <a:latin typeface="Courier New" panose="02070309020205020404" pitchFamily="49" charset="0"/>
              </a:rPr>
              <a:t> stuff[100];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smtClean="0">
                <a:latin typeface="Courier New" panose="02070309020205020404" pitchFamily="49" charset="0"/>
              </a:rPr>
              <a:t>float</a:t>
            </a:r>
            <a:r>
              <a:rPr lang="en-US" altLang="en-US" sz="2000" smtClean="0">
                <a:latin typeface="Courier New" panose="02070309020205020404" pitchFamily="49" charset="0"/>
              </a:rPr>
              <a:t> *p;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</a:rPr>
              <a:t>p = stuff;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</a:rPr>
              <a:t>*(p+5)</a:t>
            </a:r>
            <a:r>
              <a:rPr lang="en-US" altLang="en-US" sz="2000" smtClean="0"/>
              <a:t> </a:t>
            </a:r>
            <a:r>
              <a:rPr lang="en-US" altLang="en-US" smtClean="0"/>
              <a:t>is equivalent to</a:t>
            </a:r>
            <a:r>
              <a:rPr lang="en-US" altLang="en-US" b="1" smtClean="0">
                <a:latin typeface="Courier New" panose="02070309020205020404" pitchFamily="49" charset="0"/>
              </a:rPr>
              <a:t> </a:t>
            </a:r>
            <a:r>
              <a:rPr lang="en-US" altLang="en-US" sz="2000" smtClean="0">
                <a:latin typeface="Courier New" panose="02070309020205020404" pitchFamily="49" charset="0"/>
              </a:rPr>
              <a:t>stuff[5]</a:t>
            </a:r>
            <a:r>
              <a:rPr lang="en-US" altLang="en-US" smtClean="0"/>
              <a:t> and  </a:t>
            </a:r>
            <a:r>
              <a:rPr lang="en-US" altLang="en-US" sz="2000" smtClean="0">
                <a:latin typeface="Courier New" panose="02070309020205020404" pitchFamily="49" charset="0"/>
              </a:rPr>
              <a:t>p[5]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</a:rPr>
              <a:t>*(p+i)</a:t>
            </a:r>
            <a:r>
              <a:rPr lang="en-US" altLang="en-US" sz="2000" smtClean="0"/>
              <a:t> </a:t>
            </a:r>
            <a:r>
              <a:rPr lang="en-US" altLang="en-US" smtClean="0"/>
              <a:t>is equivalent to</a:t>
            </a:r>
            <a:r>
              <a:rPr lang="en-US" altLang="en-US" b="1" smtClean="0">
                <a:latin typeface="Courier New" panose="02070309020205020404" pitchFamily="49" charset="0"/>
              </a:rPr>
              <a:t> </a:t>
            </a:r>
            <a:r>
              <a:rPr lang="en-US" altLang="en-US" sz="2000" smtClean="0">
                <a:latin typeface="Courier New" panose="02070309020205020404" pitchFamily="49" charset="0"/>
              </a:rPr>
              <a:t>stuff[i]</a:t>
            </a:r>
            <a:r>
              <a:rPr lang="en-US" altLang="en-US" smtClean="0"/>
              <a:t> and  </a:t>
            </a:r>
            <a:r>
              <a:rPr lang="en-US" altLang="en-US" sz="2000" smtClean="0">
                <a:latin typeface="Courier New" panose="02070309020205020404" pitchFamily="49" charset="0"/>
              </a:rPr>
              <a:t>p[i]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300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5950E1F-4C44-4703-B01B-BD4092EEFA1F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69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0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Reference Types</a:t>
            </a:r>
            <a:br>
              <a:rPr lang="en-US" altLang="en-US" sz="3200" smtClean="0"/>
            </a:br>
            <a:endParaRPr lang="en-US" altLang="en-US" sz="3200" smtClean="0"/>
          </a:p>
        </p:txBody>
      </p:sp>
      <p:sp>
        <p:nvSpPr>
          <p:cNvPr id="1300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C++ includes a special kind of pointer type called a </a:t>
            </a:r>
            <a:r>
              <a:rPr lang="en-US" altLang="en-US" i="1" smtClean="0"/>
              <a:t>reference type</a:t>
            </a:r>
            <a:r>
              <a:rPr lang="en-US" altLang="en-US" smtClean="0"/>
              <a:t> that is used primarily for formal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Advantages of both pass-by-reference and pass-by-value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Java extends C++’s reference variables and allows them to replace pointers entirely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References are references to objects, rather than being addresses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C# includes both the references of Java and the pointers of C++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6779B4F-F5D9-4BB3-AEBF-2DEA7015100F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Primitive Data Types: Complex</a:t>
            </a:r>
            <a:endParaRPr lang="es-MX" altLang="en-US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n-US" smtClean="0"/>
              <a:t>Some languages support a complex type, e.g., C99, Fortran, and Python</a:t>
            </a:r>
          </a:p>
          <a:p>
            <a:pPr eaLnBrk="1" hangingPunct="1"/>
            <a:r>
              <a:rPr lang="es-MX" altLang="en-US" smtClean="0"/>
              <a:t>Each value consists of two floats, the real part and the imaginary part</a:t>
            </a:r>
          </a:p>
          <a:p>
            <a:pPr eaLnBrk="1" hangingPunct="1"/>
            <a:r>
              <a:rPr lang="es-MX" altLang="en-US" smtClean="0"/>
              <a:t>Literal form (in Python):</a:t>
            </a:r>
          </a:p>
          <a:p>
            <a:pPr eaLnBrk="1" hangingPunct="1">
              <a:buFontTx/>
              <a:buNone/>
            </a:pPr>
            <a:r>
              <a:rPr lang="es-MX" altLang="en-US" smtClean="0"/>
              <a:t>     </a:t>
            </a:r>
            <a:r>
              <a:rPr lang="es-MX" altLang="en-US" sz="2000" smtClean="0">
                <a:latin typeface="Courier New" panose="02070309020205020404" pitchFamily="49" charset="0"/>
              </a:rPr>
              <a:t>(7 + 3j)</a:t>
            </a:r>
            <a:r>
              <a:rPr lang="es-MX" altLang="en-US" smtClean="0"/>
              <a:t>, where </a:t>
            </a:r>
            <a:r>
              <a:rPr lang="es-MX" altLang="en-US" sz="2000" smtClean="0">
                <a:latin typeface="Courier New" panose="02070309020205020404" pitchFamily="49" charset="0"/>
              </a:rPr>
              <a:t>7</a:t>
            </a:r>
            <a:r>
              <a:rPr lang="es-MX" altLang="en-US" smtClean="0"/>
              <a:t> is the real part and </a:t>
            </a:r>
            <a:r>
              <a:rPr lang="es-MX" altLang="en-US" sz="2400" smtClean="0">
                <a:latin typeface="Courier New" panose="02070309020205020404" pitchFamily="49" charset="0"/>
              </a:rPr>
              <a:t>3</a:t>
            </a:r>
            <a:r>
              <a:rPr lang="es-MX" altLang="en-US" smtClean="0"/>
              <a:t> is the imaginary part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32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4F018314-A379-483C-93F1-C0E3673A01F0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70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2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Evaluation of Pointers</a:t>
            </a:r>
          </a:p>
        </p:txBody>
      </p:sp>
      <p:sp>
        <p:nvSpPr>
          <p:cNvPr id="132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Dangling pointers and dangling objects are problems as is heap management</a:t>
            </a:r>
          </a:p>
          <a:p>
            <a:pPr eaLnBrk="1" hangingPunct="1"/>
            <a:r>
              <a:rPr lang="en-US" altLang="en-US" smtClean="0"/>
              <a:t>Pointers are like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altLang="en-US" smtClean="0"/>
              <a:t>'s--they widen the range of cells that can be accessed by a variable</a:t>
            </a:r>
          </a:p>
          <a:p>
            <a:pPr eaLnBrk="1" hangingPunct="1"/>
            <a:r>
              <a:rPr lang="en-US" altLang="en-US" smtClean="0"/>
              <a:t>Pointers or references are necessary for dynamic data structures--so we can't design a language without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34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FB5F7BC8-B998-4A39-98DC-CBB645D06F76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71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4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Representations of Pointers</a:t>
            </a:r>
          </a:p>
        </p:txBody>
      </p:sp>
      <p:sp>
        <p:nvSpPr>
          <p:cNvPr id="134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648200"/>
          </a:xfrm>
        </p:spPr>
        <p:txBody>
          <a:bodyPr/>
          <a:lstStyle/>
          <a:p>
            <a:pPr eaLnBrk="1" hangingPunct="1"/>
            <a:r>
              <a:rPr lang="en-US" altLang="en-US" smtClean="0"/>
              <a:t>Large computers use single values</a:t>
            </a:r>
          </a:p>
          <a:p>
            <a:pPr eaLnBrk="1" hangingPunct="1"/>
            <a:r>
              <a:rPr lang="en-US" altLang="en-US" smtClean="0"/>
              <a:t>Intel microprocessors use segment and offset</a:t>
            </a:r>
          </a:p>
          <a:p>
            <a:pPr lvl="2"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36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62EE158-B077-4060-A5A0-9B2E481CB642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72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6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Dangling Pointer Problem</a:t>
            </a:r>
          </a:p>
        </p:txBody>
      </p:sp>
      <p:sp>
        <p:nvSpPr>
          <p:cNvPr id="136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i="1" smtClean="0"/>
              <a:t>Tombstone</a:t>
            </a:r>
            <a:r>
              <a:rPr lang="en-US" altLang="en-US" sz="2400" smtClean="0"/>
              <a:t>: extra heap cell that is a pointer to the heap-dynamic variable</a:t>
            </a:r>
          </a:p>
          <a:p>
            <a:pPr lvl="1" eaLnBrk="1" hangingPunct="1"/>
            <a:r>
              <a:rPr lang="en-US" altLang="en-US" sz="2000" smtClean="0"/>
              <a:t>The actual pointer variable points only at tombstones</a:t>
            </a:r>
          </a:p>
          <a:p>
            <a:pPr lvl="1" eaLnBrk="1" hangingPunct="1"/>
            <a:r>
              <a:rPr lang="en-US" altLang="en-US" sz="2000" smtClean="0"/>
              <a:t>When heap-dynamic variable de-allocated, tombstone remains but set to nil</a:t>
            </a:r>
          </a:p>
          <a:p>
            <a:pPr lvl="1" eaLnBrk="1" hangingPunct="1"/>
            <a:r>
              <a:rPr lang="en-US" altLang="en-US" sz="2000" smtClean="0"/>
              <a:t>Costly in time and space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.</a:t>
            </a:r>
            <a:r>
              <a:rPr lang="en-US" altLang="en-US" sz="2400" smtClean="0">
                <a:solidFill>
                  <a:schemeClr val="accent1"/>
                </a:solidFill>
              </a:rPr>
              <a:t> </a:t>
            </a:r>
            <a:r>
              <a:rPr lang="en-US" altLang="en-US" sz="2400" i="1" smtClean="0"/>
              <a:t>Locks-and-keys</a:t>
            </a:r>
            <a:r>
              <a:rPr lang="en-US" altLang="en-US" sz="2400" smtClean="0"/>
              <a:t>: Pointer values are represented as (key, address) pairs</a:t>
            </a:r>
          </a:p>
          <a:p>
            <a:pPr lvl="1" eaLnBrk="1" hangingPunct="1"/>
            <a:r>
              <a:rPr lang="en-US" altLang="en-US" sz="2000" smtClean="0"/>
              <a:t>Heap-dynamic variables are represented as variable plus cell for integer lock value</a:t>
            </a:r>
          </a:p>
          <a:p>
            <a:pPr lvl="1" eaLnBrk="1" hangingPunct="1"/>
            <a:r>
              <a:rPr lang="en-US" altLang="en-US" sz="2000" smtClean="0"/>
              <a:t>When heap-dynamic variable allocated, lock value is created and placed in lock cell and key cell of pointer </a:t>
            </a:r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38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0DFD8F3-9789-4A3E-8B46-561F4BDBA8D5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73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8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Heap Management</a:t>
            </a:r>
          </a:p>
        </p:txBody>
      </p:sp>
      <p:sp>
        <p:nvSpPr>
          <p:cNvPr id="138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very complex run-time process</a:t>
            </a:r>
          </a:p>
          <a:p>
            <a:pPr eaLnBrk="1" hangingPunct="1"/>
            <a:r>
              <a:rPr lang="en-US" altLang="en-US" smtClean="0"/>
              <a:t>Single-size cells vs. variable-size cells</a:t>
            </a:r>
          </a:p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Two approaches to reclaim garbage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</a:rPr>
              <a:t>Reference counters</a:t>
            </a:r>
            <a:r>
              <a:rPr lang="en-US" altLang="en-US" smtClean="0"/>
              <a:t>  (</a:t>
            </a:r>
            <a:r>
              <a:rPr lang="en-US" altLang="en-US" i="1" smtClean="0"/>
              <a:t>eager approach</a:t>
            </a:r>
            <a:r>
              <a:rPr lang="en-US" altLang="en-US" smtClean="0"/>
              <a:t>): reclamation is gradual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</a:rPr>
              <a:t>Mark-sweep</a:t>
            </a:r>
            <a:r>
              <a:rPr lang="en-US" altLang="en-US" smtClean="0"/>
              <a:t>  (</a:t>
            </a:r>
            <a:r>
              <a:rPr lang="en-US" altLang="en-US" i="1" smtClean="0"/>
              <a:t>lazy approach</a:t>
            </a:r>
            <a:r>
              <a:rPr lang="en-US" altLang="en-US" smtClean="0"/>
              <a:t>): reclamation occurs when the list of variable space becomes empty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40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54163C0-3C68-42C3-8B39-BC80FF14A1C6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74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0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Reference Counter</a:t>
            </a:r>
          </a:p>
        </p:txBody>
      </p:sp>
      <p:sp>
        <p:nvSpPr>
          <p:cNvPr id="140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Reference counters: maintain a counter in every cell that store the number of pointers currently pointing at the cell</a:t>
            </a:r>
          </a:p>
          <a:p>
            <a:pPr lvl="1" eaLnBrk="1" hangingPunct="1"/>
            <a:r>
              <a:rPr lang="en-US" altLang="en-US" i="1" smtClean="0"/>
              <a:t>Disadvantages</a:t>
            </a:r>
            <a:r>
              <a:rPr lang="en-US" altLang="en-US" smtClean="0"/>
              <a:t>: space required, execution time required, complications for cells connected circularly</a:t>
            </a:r>
          </a:p>
          <a:p>
            <a:pPr lvl="1" eaLnBrk="1" hangingPunct="1"/>
            <a:r>
              <a:rPr lang="en-US" altLang="en-US" i="1" smtClean="0"/>
              <a:t>Advantage</a:t>
            </a:r>
            <a:r>
              <a:rPr lang="en-US" altLang="en-US" smtClean="0"/>
              <a:t>: it is intrinsically incremental, so significant delays in the application execution are avoided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42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81CD96A-3B0D-42E1-82E6-3DC416CD8053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75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2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Mark-Sweep</a:t>
            </a:r>
          </a:p>
        </p:txBody>
      </p:sp>
      <p:sp>
        <p:nvSpPr>
          <p:cNvPr id="142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The run-time system allocates storage cells as requested and disconnects pointers from cells as necessary; mark-sweep then begins</a:t>
            </a:r>
          </a:p>
          <a:p>
            <a:pPr lvl="1" eaLnBrk="1" hangingPunct="1"/>
            <a:r>
              <a:rPr lang="en-US" altLang="en-US" sz="2000" smtClean="0"/>
              <a:t>Every heap cell has an extra bit used by collection algorithm </a:t>
            </a:r>
          </a:p>
          <a:p>
            <a:pPr lvl="1" eaLnBrk="1" hangingPunct="1"/>
            <a:r>
              <a:rPr lang="en-US" altLang="en-US" sz="2000" smtClean="0"/>
              <a:t>All cells initially set to garbage</a:t>
            </a:r>
          </a:p>
          <a:p>
            <a:pPr lvl="1" eaLnBrk="1" hangingPunct="1"/>
            <a:r>
              <a:rPr lang="en-US" altLang="en-US" sz="2000" smtClean="0"/>
              <a:t>All pointers traced into heap, and reachable cells marked as not garbage</a:t>
            </a:r>
          </a:p>
          <a:p>
            <a:pPr lvl="1" eaLnBrk="1" hangingPunct="1"/>
            <a:r>
              <a:rPr lang="en-US" altLang="en-US" sz="2000" smtClean="0"/>
              <a:t>All garbage cells returned to list of available cells</a:t>
            </a:r>
          </a:p>
          <a:p>
            <a:pPr lvl="1" eaLnBrk="1" hangingPunct="1"/>
            <a:r>
              <a:rPr lang="en-US" altLang="en-US" sz="2000" smtClean="0"/>
              <a:t>Disadvantages: in its original form, it was done too infrequently. When done, it caused significant delays in application execution. Contemporary mark-sweep algorithms avoid this by doing it more often—called incremental mark-sweep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4438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249FAF2-0DAA-46AA-B5A3-35FF66A119A7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76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4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Marking Algorithm</a:t>
            </a:r>
          </a:p>
        </p:txBody>
      </p:sp>
      <p:pic>
        <p:nvPicPr>
          <p:cNvPr id="14438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47800"/>
            <a:ext cx="6553200" cy="46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46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CC852F2-1C37-4669-B05C-5EB659E774C7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77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6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Variable-Size Cells</a:t>
            </a:r>
          </a:p>
        </p:txBody>
      </p:sp>
      <p:sp>
        <p:nvSpPr>
          <p:cNvPr id="146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All the difficulties of single-size cells plus more</a:t>
            </a:r>
          </a:p>
          <a:p>
            <a:pPr eaLnBrk="1" hangingPunct="1"/>
            <a:r>
              <a:rPr lang="en-US" altLang="en-US" smtClean="0"/>
              <a:t>Required by most programming languages</a:t>
            </a:r>
          </a:p>
          <a:p>
            <a:pPr eaLnBrk="1" hangingPunct="1"/>
            <a:r>
              <a:rPr lang="en-US" altLang="en-US" smtClean="0"/>
              <a:t>If mark-sweep is used, additional problems occur</a:t>
            </a:r>
          </a:p>
          <a:p>
            <a:pPr lvl="1" eaLnBrk="1" hangingPunct="1"/>
            <a:r>
              <a:rPr lang="en-US" altLang="en-US" smtClean="0"/>
              <a:t>The initial setting of the indicators of all cells in the heap is difficult</a:t>
            </a:r>
          </a:p>
          <a:p>
            <a:pPr lvl="1" eaLnBrk="1" hangingPunct="1"/>
            <a:r>
              <a:rPr lang="en-US" altLang="en-US" smtClean="0"/>
              <a:t>The marking process in nontrivial</a:t>
            </a:r>
          </a:p>
          <a:p>
            <a:pPr lvl="1" eaLnBrk="1" hangingPunct="1"/>
            <a:r>
              <a:rPr lang="en-US" altLang="en-US" smtClean="0"/>
              <a:t>Maintaining the list of available space is another source of overhead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 Checking</a:t>
            </a:r>
          </a:p>
        </p:txBody>
      </p:sp>
      <p:sp>
        <p:nvSpPr>
          <p:cNvPr id="148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smtClean="0">
                <a:solidFill>
                  <a:srgbClr val="333399"/>
                </a:solidFill>
              </a:rPr>
              <a:t>Generalize the concept of operands and operators to include subprograms and assignments</a:t>
            </a:r>
          </a:p>
          <a:p>
            <a:pPr eaLnBrk="1" hangingPunct="1">
              <a:buFontTx/>
              <a:buNone/>
            </a:pPr>
            <a:endParaRPr lang="en-US" altLang="en-US" sz="2000" smtClean="0">
              <a:solidFill>
                <a:srgbClr val="333399"/>
              </a:solidFill>
            </a:endParaRPr>
          </a:p>
          <a:p>
            <a:pPr eaLnBrk="1" hangingPunct="1"/>
            <a:r>
              <a:rPr lang="en-US" altLang="en-US" sz="2000" i="1" smtClean="0">
                <a:solidFill>
                  <a:srgbClr val="333399"/>
                </a:solidFill>
              </a:rPr>
              <a:t>Type checking</a:t>
            </a:r>
            <a:r>
              <a:rPr lang="en-US" altLang="en-US" sz="2000" smtClean="0">
                <a:solidFill>
                  <a:srgbClr val="333399"/>
                </a:solidFill>
              </a:rPr>
              <a:t> is the activity of ensuring that the operands of an operator are of compatible types</a:t>
            </a:r>
          </a:p>
          <a:p>
            <a:pPr eaLnBrk="1" hangingPunct="1">
              <a:buFontTx/>
              <a:buNone/>
            </a:pPr>
            <a:endParaRPr lang="en-US" altLang="en-US" sz="2000" smtClean="0">
              <a:solidFill>
                <a:srgbClr val="333399"/>
              </a:solidFill>
            </a:endParaRPr>
          </a:p>
          <a:p>
            <a:pPr eaLnBrk="1" hangingPunct="1"/>
            <a:r>
              <a:rPr lang="en-US" altLang="en-US" sz="2000" smtClean="0">
                <a:solidFill>
                  <a:srgbClr val="333399"/>
                </a:solidFill>
              </a:rPr>
              <a:t>A </a:t>
            </a:r>
            <a:r>
              <a:rPr lang="en-US" altLang="en-US" sz="2000" i="1" smtClean="0">
                <a:solidFill>
                  <a:srgbClr val="333399"/>
                </a:solidFill>
              </a:rPr>
              <a:t>compatible type</a:t>
            </a:r>
            <a:r>
              <a:rPr lang="en-US" altLang="en-US" sz="2000" smtClean="0">
                <a:solidFill>
                  <a:srgbClr val="333399"/>
                </a:solidFill>
              </a:rPr>
              <a:t> is one that is either legal for the operator, or is allowed under language rules to be implicitly converted, by compiler- generated code, to a legal type</a:t>
            </a:r>
          </a:p>
          <a:p>
            <a:pPr lvl="1" eaLnBrk="1" hangingPunct="1"/>
            <a:r>
              <a:rPr lang="en-US" altLang="en-US" sz="1800" smtClean="0">
                <a:solidFill>
                  <a:srgbClr val="666699"/>
                </a:solidFill>
              </a:rPr>
              <a:t>This automatic conversion is called a </a:t>
            </a:r>
            <a:r>
              <a:rPr lang="en-US" altLang="en-US" sz="1800" i="1" smtClean="0">
                <a:solidFill>
                  <a:srgbClr val="666699"/>
                </a:solidFill>
              </a:rPr>
              <a:t>coercion</a:t>
            </a:r>
            <a:r>
              <a:rPr lang="en-US" altLang="en-US" sz="1800" smtClean="0">
                <a:solidFill>
                  <a:srgbClr val="666699"/>
                </a:solidFill>
              </a:rPr>
              <a:t>.</a:t>
            </a:r>
          </a:p>
          <a:p>
            <a:pPr lvl="1" eaLnBrk="1" hangingPunct="1">
              <a:buFontTx/>
              <a:buNone/>
            </a:pPr>
            <a:endParaRPr lang="en-US" altLang="en-US" sz="1800" smtClean="0">
              <a:solidFill>
                <a:srgbClr val="666699"/>
              </a:solidFill>
            </a:endParaRPr>
          </a:p>
          <a:p>
            <a:pPr eaLnBrk="1" hangingPunct="1"/>
            <a:r>
              <a:rPr lang="en-US" altLang="en-US" sz="2000" smtClean="0">
                <a:solidFill>
                  <a:srgbClr val="333399"/>
                </a:solidFill>
              </a:rPr>
              <a:t>A </a:t>
            </a:r>
            <a:r>
              <a:rPr lang="en-US" altLang="en-US" sz="2000" i="1" smtClean="0">
                <a:solidFill>
                  <a:srgbClr val="333399"/>
                </a:solidFill>
              </a:rPr>
              <a:t>type error</a:t>
            </a:r>
            <a:r>
              <a:rPr lang="en-US" altLang="en-US" sz="2000" smtClean="0">
                <a:solidFill>
                  <a:srgbClr val="333399"/>
                </a:solidFill>
              </a:rPr>
              <a:t> is the application of an operator to an operand of an inappropriate type</a:t>
            </a:r>
          </a:p>
        </p:txBody>
      </p:sp>
      <p:sp>
        <p:nvSpPr>
          <p:cNvPr id="14848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4848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B75BA80-B912-4509-8B44-731F4A5344CF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78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 Checking </a:t>
            </a:r>
            <a:r>
              <a:rPr lang="en-US" altLang="en-US" sz="2800" smtClean="0"/>
              <a:t>(continued)</a:t>
            </a:r>
          </a:p>
        </p:txBody>
      </p:sp>
      <p:sp>
        <p:nvSpPr>
          <p:cNvPr id="149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all type bindings are static, nearly all type checking can be static</a:t>
            </a:r>
          </a:p>
          <a:p>
            <a:pPr eaLnBrk="1" hangingPunct="1"/>
            <a:r>
              <a:rPr lang="en-US" altLang="en-US" smtClean="0"/>
              <a:t>If type bindings are dynamic, type checking must be dynamic</a:t>
            </a:r>
          </a:p>
          <a:p>
            <a:pPr eaLnBrk="1" hangingPunct="1"/>
            <a:r>
              <a:rPr lang="en-US" altLang="en-US" smtClean="0"/>
              <a:t>A programming language is </a:t>
            </a:r>
            <a:r>
              <a:rPr lang="en-US" altLang="en-US" i="1" smtClean="0"/>
              <a:t>strongly typed</a:t>
            </a:r>
            <a:r>
              <a:rPr lang="en-US" altLang="en-US" smtClean="0"/>
              <a:t> if type errors are always detected</a:t>
            </a:r>
          </a:p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Advantage of strong typing</a:t>
            </a:r>
            <a:r>
              <a:rPr lang="en-US" altLang="en-US" smtClean="0"/>
              <a:t>: allows the detection of the misuses of variables that result in type errors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4950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49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D467910-1BA1-41C3-A4D8-04180104F3E9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79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B11D30F9-9EB7-4B2F-92A2-20C89E16831D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Primitive Data Types: Decimal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 business applications (money)</a:t>
            </a:r>
          </a:p>
          <a:p>
            <a:pPr lvl="1" eaLnBrk="1" hangingPunct="1"/>
            <a:r>
              <a:rPr lang="en-US" altLang="en-US" smtClean="0"/>
              <a:t>Essential to COBOL</a:t>
            </a:r>
          </a:p>
          <a:p>
            <a:pPr lvl="1" eaLnBrk="1" hangingPunct="1"/>
            <a:r>
              <a:rPr lang="en-US" altLang="en-US" smtClean="0"/>
              <a:t>C# offers a decimal data type</a:t>
            </a:r>
          </a:p>
          <a:p>
            <a:pPr eaLnBrk="1" hangingPunct="1"/>
            <a:r>
              <a:rPr lang="en-US" altLang="en-US" smtClean="0"/>
              <a:t>Store a fixed number of decimal digits, in coded form (BCD)</a:t>
            </a:r>
          </a:p>
          <a:p>
            <a:pPr eaLnBrk="1" hangingPunct="1"/>
            <a:r>
              <a:rPr lang="en-US" altLang="en-US" i="1" smtClean="0"/>
              <a:t>Advantage</a:t>
            </a:r>
            <a:r>
              <a:rPr lang="en-US" altLang="en-US" smtClean="0"/>
              <a:t>: accuracy</a:t>
            </a:r>
          </a:p>
          <a:p>
            <a:pPr eaLnBrk="1" hangingPunct="1"/>
            <a:r>
              <a:rPr lang="en-US" altLang="en-US" i="1" smtClean="0"/>
              <a:t>Disadvantages</a:t>
            </a:r>
            <a:r>
              <a:rPr lang="en-US" altLang="en-US" smtClean="0"/>
              <a:t>: limited range, wastes 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Strong Typing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dirty="0" smtClean="0">
                <a:solidFill>
                  <a:srgbClr val="333399"/>
                </a:solidFill>
              </a:rPr>
              <a:t>Language examples:</a:t>
            </a:r>
          </a:p>
          <a:p>
            <a:pPr lvl="1" eaLnBrk="1" hangingPunct="1">
              <a:defRPr/>
            </a:pPr>
            <a:r>
              <a:rPr lang="en-US" altLang="en-US" dirty="0" smtClean="0">
                <a:solidFill>
                  <a:srgbClr val="666699"/>
                </a:solidFill>
              </a:rPr>
              <a:t>C and C++ are not: parameter type checking can be avoided; unions are not type checked</a:t>
            </a:r>
          </a:p>
          <a:p>
            <a:pPr lvl="1" eaLnBrk="1" hangingPunct="1">
              <a:defRPr/>
            </a:pPr>
            <a:r>
              <a:rPr lang="en-US" altLang="en-US" dirty="0" smtClean="0">
                <a:solidFill>
                  <a:srgbClr val="666699"/>
                </a:solidFill>
              </a:rPr>
              <a:t>Java and C# are, almost </a:t>
            </a:r>
            <a:r>
              <a:rPr lang="en-US" altLang="en-US" sz="2800" dirty="0" smtClean="0">
                <a:solidFill>
                  <a:srgbClr val="666699"/>
                </a:solidFill>
              </a:rPr>
              <a:t>(</a:t>
            </a:r>
            <a:r>
              <a:rPr lang="en-US" altLang="en-US" dirty="0" smtClean="0">
                <a:solidFill>
                  <a:srgbClr val="666699"/>
                </a:solidFill>
              </a:rPr>
              <a:t>because of explicit type casting)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en-US" dirty="0" smtClean="0">
                <a:solidFill>
                  <a:srgbClr val="666699"/>
                </a:solidFill>
              </a:rPr>
              <a:t>- ML and F# are</a:t>
            </a:r>
          </a:p>
        </p:txBody>
      </p:sp>
      <p:sp>
        <p:nvSpPr>
          <p:cNvPr id="15053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505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13FF1A5-C96F-4FB2-8AA3-194026C3C6F4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80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Strong Typing (continued)</a:t>
            </a:r>
          </a:p>
        </p:txBody>
      </p:sp>
      <p:sp>
        <p:nvSpPr>
          <p:cNvPr id="151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Coercion rules strongly affect strong typing--they can weaken it considerably (C++ versus ML and F#)</a:t>
            </a:r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Although Java has just half the assignment coercions of C++, its strong typing is still far less effective than that of Ada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5155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5155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FD188CD2-AEFA-4F88-A7E6-CC8E467DBC31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81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Name Type Equivalence</a:t>
            </a:r>
          </a:p>
        </p:txBody>
      </p:sp>
      <p:sp>
        <p:nvSpPr>
          <p:cNvPr id="152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>
                <a:solidFill>
                  <a:srgbClr val="333399"/>
                </a:solidFill>
              </a:rPr>
              <a:t>Name type equivalence</a:t>
            </a:r>
            <a:r>
              <a:rPr lang="en-US" altLang="en-US" smtClean="0">
                <a:solidFill>
                  <a:srgbClr val="333399"/>
                </a:solidFill>
              </a:rPr>
              <a:t> means the two  variables have equivalent types if they are in either the same declaration or in declarations that use the same type name</a:t>
            </a:r>
          </a:p>
          <a:p>
            <a:pPr eaLnBrk="1" hangingPunct="1"/>
            <a:r>
              <a:rPr lang="en-US" altLang="en-US" smtClean="0">
                <a:solidFill>
                  <a:srgbClr val="333399"/>
                </a:solidFill>
              </a:rPr>
              <a:t>Easy to implement but highly restrictive:</a:t>
            </a:r>
          </a:p>
          <a:p>
            <a:pPr lvl="1" eaLnBrk="1" hangingPunct="1"/>
            <a:r>
              <a:rPr lang="en-US" altLang="en-US" smtClean="0">
                <a:solidFill>
                  <a:srgbClr val="666699"/>
                </a:solidFill>
              </a:rPr>
              <a:t>Subranges of integer types are not equivalent with integer types</a:t>
            </a:r>
          </a:p>
          <a:p>
            <a:pPr lvl="1" eaLnBrk="1" hangingPunct="1"/>
            <a:r>
              <a:rPr lang="en-US" altLang="en-US" smtClean="0">
                <a:solidFill>
                  <a:srgbClr val="666699"/>
                </a:solidFill>
              </a:rPr>
              <a:t>Formal parameters must be the same type as their corresponding actual parameters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sp>
        <p:nvSpPr>
          <p:cNvPr id="15258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5258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F565819-010D-4BE3-AD6E-624FAE78A981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82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Structure Type Equivalence</a:t>
            </a:r>
          </a:p>
        </p:txBody>
      </p:sp>
      <p:sp>
        <p:nvSpPr>
          <p:cNvPr id="153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/>
              <a:t>Structure type equivalence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/>
              <a:t>means that two variables have equivalent types if their types have identical structures</a:t>
            </a:r>
          </a:p>
          <a:p>
            <a:pPr eaLnBrk="1" hangingPunct="1"/>
            <a:r>
              <a:rPr lang="en-US" altLang="en-US" smtClean="0"/>
              <a:t>More flexible, but harder to implement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sp>
        <p:nvSpPr>
          <p:cNvPr id="15360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5360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F1141B0-2457-4C43-BCD8-A8D5675A5AF8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83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 Equivalence (continued)</a:t>
            </a:r>
          </a:p>
        </p:txBody>
      </p:sp>
      <p:sp>
        <p:nvSpPr>
          <p:cNvPr id="154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Consider the problem of two structured types: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Are two record types equivalent if they are structurally the same but use different field names?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Are two array types equivalent if they are the same except that the subscripts are different?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	(e.g.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[1..10]</a:t>
            </a:r>
            <a:r>
              <a:rPr lang="en-US" altLang="en-US" smtClean="0"/>
              <a:t> and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[0..9]</a:t>
            </a:r>
            <a:r>
              <a:rPr lang="en-US" altLang="en-US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Are two enumeration types equivalent if their components are spelled differently?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With structural type equivalence, you cannot differentiate between types of the same structure      (e.g. different units of speed, both float)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5462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5462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65DF072-01AF-43F9-AA8F-D1C47B4018C1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84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Theory and Data Types</a:t>
            </a:r>
          </a:p>
        </p:txBody>
      </p:sp>
      <p:sp>
        <p:nvSpPr>
          <p:cNvPr id="155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Type theory is a broad area of study in mathematics, logic, computer science, and philosophy</a:t>
            </a:r>
          </a:p>
          <a:p>
            <a:r>
              <a:rPr lang="en-US" altLang="en-US" smtClean="0"/>
              <a:t>Two branches of type theory in computer science:</a:t>
            </a:r>
          </a:p>
          <a:p>
            <a:pPr lvl="1"/>
            <a:r>
              <a:rPr lang="en-US" altLang="en-US" smtClean="0"/>
              <a:t>Practical – data types in commercial languages</a:t>
            </a:r>
          </a:p>
          <a:p>
            <a:pPr lvl="1"/>
            <a:r>
              <a:rPr lang="en-US" altLang="en-US" smtClean="0"/>
              <a:t>Abstract – typed lambda calculus</a:t>
            </a:r>
          </a:p>
          <a:p>
            <a:pPr lvl="1">
              <a:buFontTx/>
              <a:buNone/>
            </a:pPr>
            <a:endParaRPr lang="en-US" altLang="en-US" smtClean="0"/>
          </a:p>
          <a:p>
            <a:r>
              <a:rPr lang="en-US" altLang="en-US" smtClean="0"/>
              <a:t>A type system is a set of types and the rules that govern their use in programs</a:t>
            </a:r>
          </a:p>
        </p:txBody>
      </p:sp>
      <p:sp>
        <p:nvSpPr>
          <p:cNvPr id="15565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5565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DAEAAA1-7715-4384-B404-A746996D0FBA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85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Theory and Data Types </a:t>
            </a:r>
            <a:r>
              <a:rPr lang="en-US" altLang="en-US" sz="2800" smtClean="0"/>
              <a:t>(continued)</a:t>
            </a:r>
          </a:p>
        </p:txBody>
      </p:sp>
      <p:sp>
        <p:nvSpPr>
          <p:cNvPr id="156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Formal model of a type system is a set of types and a collection of functions that define the type rules</a:t>
            </a:r>
          </a:p>
          <a:p>
            <a:pPr lvl="1"/>
            <a:r>
              <a:rPr lang="en-US" altLang="en-US" smtClean="0"/>
              <a:t>Either an attribute grammar or a type map could be used for the functions</a:t>
            </a:r>
          </a:p>
          <a:p>
            <a:pPr lvl="1"/>
            <a:r>
              <a:rPr lang="en-US" altLang="en-US" smtClean="0"/>
              <a:t>Finite mappings – model arrays and functions</a:t>
            </a:r>
          </a:p>
          <a:p>
            <a:pPr lvl="1"/>
            <a:r>
              <a:rPr lang="en-US" altLang="en-US" smtClean="0"/>
              <a:t>Cartesian products – model tuples and records</a:t>
            </a:r>
          </a:p>
          <a:p>
            <a:pPr lvl="1"/>
            <a:r>
              <a:rPr lang="en-US" altLang="en-US" smtClean="0"/>
              <a:t>Set unions – model union types</a:t>
            </a:r>
          </a:p>
          <a:p>
            <a:pPr lvl="1"/>
            <a:r>
              <a:rPr lang="en-US" altLang="en-US" smtClean="0"/>
              <a:t>Subsets – model subtypes</a:t>
            </a:r>
          </a:p>
        </p:txBody>
      </p:sp>
      <p:sp>
        <p:nvSpPr>
          <p:cNvPr id="15667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5667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0B5DBD6-9BAF-4EA9-A61C-C9C1C8C782D6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86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57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4369D88F-AD6A-4F2A-841D-07C2B9F44D14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87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57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157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data types of a language are a large part of what determines that language’s style and usefulness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primitive data types of most imperative languages include numeric, character, and Boolean types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user-defined enumeration and subrange types are convenient and add to the readability and reliability of programs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Arrays and records are included in most languages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Pointers are used for addressing flexibility and to control dynamic storage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471DE6DD-E106-4BC7-ABCF-DAD044F7CFD8}" type="slidenum">
              <a:rPr lang="en-US" altLang="en-US" sz="10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0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Primitive Data Types: Boolean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Simplest of all</a:t>
            </a:r>
          </a:p>
          <a:p>
            <a:pPr eaLnBrk="1" hangingPunct="1"/>
            <a:r>
              <a:rPr lang="en-US" altLang="en-US" smtClean="0"/>
              <a:t>Range of values: two elements, one for “true” and one for “false”</a:t>
            </a:r>
          </a:p>
          <a:p>
            <a:pPr eaLnBrk="1" hangingPunct="1"/>
            <a:r>
              <a:rPr lang="en-US" altLang="en-US" smtClean="0"/>
              <a:t>Could be implemented as bits, but often as bytes</a:t>
            </a:r>
          </a:p>
          <a:p>
            <a:pPr lvl="1" eaLnBrk="1" hangingPunct="1"/>
            <a:r>
              <a:rPr lang="en-US" altLang="en-US" smtClean="0"/>
              <a:t>Advantage: readability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ebesta">
  <a:themeElements>
    <a:clrScheme name="1_sebes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ebesta">
      <a:majorFont>
        <a:latin typeface="Lucida Sans Unicode"/>
        <a:ea typeface="Lucida Sans Unicode"/>
        <a:cs typeface="Lucida Sans Unicode"/>
      </a:majorFont>
      <a:minorFont>
        <a:latin typeface="Lucida Sans Unicode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1_sebes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1977</TotalTime>
  <Words>5754</Words>
  <Application>Microsoft Office PowerPoint</Application>
  <PresentationFormat>On-screen Show (4:3)</PresentationFormat>
  <Paragraphs>785</Paragraphs>
  <Slides>87</Slides>
  <Notes>65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93" baseType="lpstr">
      <vt:lpstr>Times</vt:lpstr>
      <vt:lpstr>Lucida Sans Unicode</vt:lpstr>
      <vt:lpstr>Arial</vt:lpstr>
      <vt:lpstr>Courier New</vt:lpstr>
      <vt:lpstr>Symbol</vt:lpstr>
      <vt:lpstr>1_sebesta</vt:lpstr>
      <vt:lpstr>Chapter 6</vt:lpstr>
      <vt:lpstr>Chapter 6 Topics</vt:lpstr>
      <vt:lpstr>Introduction</vt:lpstr>
      <vt:lpstr>Primitive Data Types</vt:lpstr>
      <vt:lpstr>Primitive Data Types: Integer</vt:lpstr>
      <vt:lpstr>Primitive Data Types: Floating Point</vt:lpstr>
      <vt:lpstr>Primitive Data Types: Complex</vt:lpstr>
      <vt:lpstr>Primitive Data Types: Decimal</vt:lpstr>
      <vt:lpstr>Primitive Data Types: Boolean</vt:lpstr>
      <vt:lpstr>Primitive Data Types: Character</vt:lpstr>
      <vt:lpstr>Character String Types </vt:lpstr>
      <vt:lpstr>Character String Types Operations</vt:lpstr>
      <vt:lpstr>Character String Type in Certain Languages</vt:lpstr>
      <vt:lpstr>Character String Length Options</vt:lpstr>
      <vt:lpstr>Character String Type Evaluation</vt:lpstr>
      <vt:lpstr>Character String Implementation</vt:lpstr>
      <vt:lpstr>Compile- and Run-Time Descriptors</vt:lpstr>
      <vt:lpstr>User-Defined Ordinal Types</vt:lpstr>
      <vt:lpstr>Enumeration Types</vt:lpstr>
      <vt:lpstr>Evaluation of Enumerated Type</vt:lpstr>
      <vt:lpstr>Array Types</vt:lpstr>
      <vt:lpstr>Array Design Issues</vt:lpstr>
      <vt:lpstr>Array Indexing</vt:lpstr>
      <vt:lpstr>Arrays Index (Subscript) Types</vt:lpstr>
      <vt:lpstr>Subscript Binding and Array Categories</vt:lpstr>
      <vt:lpstr>Subscript Binding and Array Categories (continued)</vt:lpstr>
      <vt:lpstr>Subscript Binding and Array Categories (continued)</vt:lpstr>
      <vt:lpstr>Subscript Binding and Array Categories (continued)</vt:lpstr>
      <vt:lpstr>Array Initialization</vt:lpstr>
      <vt:lpstr>Heterogeneous Arrays</vt:lpstr>
      <vt:lpstr>Array Initialization</vt:lpstr>
      <vt:lpstr>Arrays Operations</vt:lpstr>
      <vt:lpstr>Rectangular and Jagged Arrays</vt:lpstr>
      <vt:lpstr>Slices</vt:lpstr>
      <vt:lpstr>Slice Examples</vt:lpstr>
      <vt:lpstr>Implementation of Arrays</vt:lpstr>
      <vt:lpstr>Accessing Multi-dimensioned Arrays</vt:lpstr>
      <vt:lpstr>Locating an Element in a Multi-dimensioned Array</vt:lpstr>
      <vt:lpstr>Compile-Time Descriptors</vt:lpstr>
      <vt:lpstr>Associative Arrays</vt:lpstr>
      <vt:lpstr>Associative Arrays in Perl</vt:lpstr>
      <vt:lpstr>Record Types</vt:lpstr>
      <vt:lpstr>Definition of Records in COBOL</vt:lpstr>
      <vt:lpstr>References to Records</vt:lpstr>
      <vt:lpstr>Evaluation and Comparison to Arrays</vt:lpstr>
      <vt:lpstr>Implementation of Record Type</vt:lpstr>
      <vt:lpstr>Tuple Types</vt:lpstr>
      <vt:lpstr>Tuple Types (continued)</vt:lpstr>
      <vt:lpstr>List Types</vt:lpstr>
      <vt:lpstr>List Types (continued)</vt:lpstr>
      <vt:lpstr>List Types (continued)</vt:lpstr>
      <vt:lpstr>List Types (continued)</vt:lpstr>
      <vt:lpstr>List Types (continued)</vt:lpstr>
      <vt:lpstr>List Types (continued)</vt:lpstr>
      <vt:lpstr>Unions Types</vt:lpstr>
      <vt:lpstr>Discriminated vs. Free Unions</vt:lpstr>
      <vt:lpstr>Unions in F#</vt:lpstr>
      <vt:lpstr>Unions in F# (continued)</vt:lpstr>
      <vt:lpstr>Unions in F# (continued)</vt:lpstr>
      <vt:lpstr>Unions in F# (continued)</vt:lpstr>
      <vt:lpstr>Evaluation of Unions</vt:lpstr>
      <vt:lpstr>Pointer and Reference Types</vt:lpstr>
      <vt:lpstr>Design Issues of Pointers</vt:lpstr>
      <vt:lpstr>Pointer Operations</vt:lpstr>
      <vt:lpstr>Pointer Assignment Illustrated</vt:lpstr>
      <vt:lpstr>Problems with Pointers </vt:lpstr>
      <vt:lpstr>Pointers in C and C++</vt:lpstr>
      <vt:lpstr>Pointer Arithmetic in C and C++</vt:lpstr>
      <vt:lpstr>Reference Types </vt:lpstr>
      <vt:lpstr>Evaluation of Pointers</vt:lpstr>
      <vt:lpstr>Representations of Pointers</vt:lpstr>
      <vt:lpstr>Dangling Pointer Problem</vt:lpstr>
      <vt:lpstr>Heap Management</vt:lpstr>
      <vt:lpstr>Reference Counter</vt:lpstr>
      <vt:lpstr>Mark-Sweep</vt:lpstr>
      <vt:lpstr>Marking Algorithm</vt:lpstr>
      <vt:lpstr>Variable-Size Cells</vt:lpstr>
      <vt:lpstr>Type Checking</vt:lpstr>
      <vt:lpstr>Type Checking (continued)</vt:lpstr>
      <vt:lpstr>Strong Typing</vt:lpstr>
      <vt:lpstr>Strong Typing (continued)</vt:lpstr>
      <vt:lpstr>Name Type Equivalence</vt:lpstr>
      <vt:lpstr>Structure Type Equivalence</vt:lpstr>
      <vt:lpstr>Type Equivalence (continued)</vt:lpstr>
      <vt:lpstr>Theory and Data Types</vt:lpstr>
      <vt:lpstr>Theory and Data Types (continued)</vt:lpstr>
      <vt:lpstr>Summary</vt:lpstr>
    </vt:vector>
  </TitlesOfParts>
  <Company>Pearson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David Garrett</dc:creator>
  <cp:lastModifiedBy>Maram Bani Younes</cp:lastModifiedBy>
  <cp:revision>73</cp:revision>
  <dcterms:created xsi:type="dcterms:W3CDTF">2003-08-01T12:29:19Z</dcterms:created>
  <dcterms:modified xsi:type="dcterms:W3CDTF">2021-03-23T07:43:29Z</dcterms:modified>
</cp:coreProperties>
</file>