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36"/>
  </p:notesMasterIdLst>
  <p:sldIdLst>
    <p:sldId id="256" r:id="rId2"/>
    <p:sldId id="258" r:id="rId3"/>
    <p:sldId id="286" r:id="rId4"/>
    <p:sldId id="259" r:id="rId5"/>
    <p:sldId id="260" r:id="rId6"/>
    <p:sldId id="261" r:id="rId7"/>
    <p:sldId id="262" r:id="rId8"/>
    <p:sldId id="263" r:id="rId9"/>
    <p:sldId id="290" r:id="rId10"/>
    <p:sldId id="287" r:id="rId11"/>
    <p:sldId id="264" r:id="rId12"/>
    <p:sldId id="265" r:id="rId13"/>
    <p:sldId id="266" r:id="rId14"/>
    <p:sldId id="292" r:id="rId15"/>
    <p:sldId id="293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7" r:id="rId24"/>
    <p:sldId id="279" r:id="rId25"/>
    <p:sldId id="280" r:id="rId26"/>
    <p:sldId id="281" r:id="rId27"/>
    <p:sldId id="282" r:id="rId28"/>
    <p:sldId id="288" r:id="rId29"/>
    <p:sldId id="283" r:id="rId30"/>
    <p:sldId id="284" r:id="rId31"/>
    <p:sldId id="291" r:id="rId32"/>
    <p:sldId id="294" r:id="rId33"/>
    <p:sldId id="285" r:id="rId34"/>
    <p:sldId id="289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598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AA89E81D-15CA-4EF6-913A-C612CD485E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751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B71334D3-127A-4551-96AB-CE8BBD8524FB}" type="slidenum">
              <a:rPr lang="en-US" altLang="en-US" sz="1200" b="0"/>
              <a:pPr/>
              <a:t>1</a:t>
            </a:fld>
            <a:endParaRPr lang="en-US" altLang="en-US" sz="1200" b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589215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85901B2-A133-4335-971C-71E8F1F09308}" type="slidenum">
              <a:rPr lang="en-US" altLang="en-US" sz="1200" b="0"/>
              <a:pPr/>
              <a:t>10</a:t>
            </a:fld>
            <a:endParaRPr lang="en-US" altLang="en-US" sz="1200" b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81228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DEF7BFCA-5E17-4D4C-B06F-C8924E4A76CD}" type="slidenum">
              <a:rPr lang="en-US" altLang="en-US" sz="1200" b="0"/>
              <a:pPr/>
              <a:t>11</a:t>
            </a:fld>
            <a:endParaRPr lang="en-US" altLang="en-US" sz="1200" b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895617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87DD9BDC-A7BF-4E49-BED2-A1DCFFFC35E8}" type="slidenum">
              <a:rPr lang="en-US" altLang="en-US" sz="1200" b="0"/>
              <a:pPr/>
              <a:t>12</a:t>
            </a:fld>
            <a:endParaRPr lang="en-US" altLang="en-US" sz="1200" b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572346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B6DCB458-B310-44E5-A57B-E4F56889101B}" type="slidenum">
              <a:rPr lang="en-US" altLang="en-US" sz="1200" b="0"/>
              <a:pPr/>
              <a:t>13</a:t>
            </a:fld>
            <a:endParaRPr lang="en-US" altLang="en-US" sz="1200" b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6235902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DEBD5D8F-CE46-43B1-909C-76F824A12D3B}" type="slidenum">
              <a:rPr lang="en-US" altLang="en-US" sz="1200" b="0"/>
              <a:pPr/>
              <a:t>16</a:t>
            </a:fld>
            <a:endParaRPr lang="en-US" altLang="en-US" sz="1200" b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4848779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90E12F99-D4D2-4937-A198-953F5588C6D0}" type="slidenum">
              <a:rPr lang="en-US" altLang="en-US" sz="1200" b="0"/>
              <a:pPr/>
              <a:t>17</a:t>
            </a:fld>
            <a:endParaRPr lang="en-US" altLang="en-US" sz="1200" b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72735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56C4147-2421-4D14-B6A9-98A3F792CD01}" type="slidenum">
              <a:rPr lang="en-US" altLang="en-US" sz="1200" b="0"/>
              <a:pPr/>
              <a:t>18</a:t>
            </a:fld>
            <a:endParaRPr lang="en-US" altLang="en-US" sz="1200" b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8998142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4F580952-5F0C-495C-AC16-867BA76D6450}" type="slidenum">
              <a:rPr lang="en-US" altLang="en-US" sz="1200" b="0"/>
              <a:pPr/>
              <a:t>19</a:t>
            </a:fld>
            <a:endParaRPr lang="en-US" altLang="en-US" sz="1200" b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7356148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FDC221E5-8524-423C-9B53-17CE425B455F}" type="slidenum">
              <a:rPr lang="en-US" altLang="en-US" sz="1200" b="0"/>
              <a:pPr/>
              <a:t>20</a:t>
            </a:fld>
            <a:endParaRPr lang="en-US" altLang="en-US" sz="1200" b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8514151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5A405555-A64A-4135-B18C-6C4989F89A2D}" type="slidenum">
              <a:rPr lang="en-US" altLang="en-US" sz="1200" b="0"/>
              <a:pPr/>
              <a:t>21</a:t>
            </a:fld>
            <a:endParaRPr lang="en-US" altLang="en-US" sz="1200" b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014372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0B0AEC39-ACA4-4C31-A086-CD43EF397187}" type="slidenum">
              <a:rPr lang="en-US" altLang="en-US" sz="1200" b="0"/>
              <a:pPr/>
              <a:t>2</a:t>
            </a:fld>
            <a:endParaRPr lang="en-US" altLang="en-US" sz="1200" b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1525974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C2D65DF4-F8DD-4AA0-A575-7BC5FE5DDFAA}" type="slidenum">
              <a:rPr lang="en-US" altLang="en-US" sz="1200" b="0"/>
              <a:pPr/>
              <a:t>22</a:t>
            </a:fld>
            <a:endParaRPr lang="en-US" altLang="en-US" sz="1200" b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1739135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6FAB9971-B749-49C0-AA1E-7473FF65A065}" type="slidenum">
              <a:rPr lang="en-US" altLang="en-US" sz="1200" b="0"/>
              <a:pPr/>
              <a:t>23</a:t>
            </a:fld>
            <a:endParaRPr lang="en-US" altLang="en-US" sz="1200" b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3900190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EC8CD552-C883-493A-8CD0-0326FF449A9F}" type="slidenum">
              <a:rPr lang="en-US" altLang="en-US" sz="1200" b="0"/>
              <a:pPr/>
              <a:t>24</a:t>
            </a:fld>
            <a:endParaRPr lang="en-US" altLang="en-US" sz="1200" b="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4808527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1B566849-AA8D-4BD8-91BC-7B4A4DB9B280}" type="slidenum">
              <a:rPr lang="en-US" altLang="en-US" sz="1200" b="0"/>
              <a:pPr/>
              <a:t>25</a:t>
            </a:fld>
            <a:endParaRPr lang="en-US" altLang="en-US" sz="1200" b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596430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EAD139EF-35AF-4743-8039-52F2554F876E}" type="slidenum">
              <a:rPr lang="en-US" altLang="en-US" sz="1200" b="0"/>
              <a:pPr/>
              <a:t>26</a:t>
            </a:fld>
            <a:endParaRPr lang="en-US" altLang="en-US" sz="1200" b="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2887816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8BCD59B5-DA3A-47FA-A041-BCEC18D96A04}" type="slidenum">
              <a:rPr lang="en-US" altLang="en-US" sz="1200" b="0"/>
              <a:pPr/>
              <a:t>27</a:t>
            </a:fld>
            <a:endParaRPr lang="en-US" altLang="en-US" sz="1200" b="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5944343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435A7A37-0602-4918-9AD6-B1C81464735E}" type="slidenum">
              <a:rPr lang="en-US" altLang="en-US" sz="1200" b="0"/>
              <a:pPr/>
              <a:t>28</a:t>
            </a:fld>
            <a:endParaRPr lang="en-US" altLang="en-US" sz="1200" b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964375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D2EC3320-FB73-4742-9016-09F52490EA06}" type="slidenum">
              <a:rPr lang="en-US" altLang="en-US" sz="1200" b="0"/>
              <a:pPr/>
              <a:t>29</a:t>
            </a:fld>
            <a:endParaRPr lang="en-US" altLang="en-US" sz="1200" b="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7003753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F1AD0557-E80B-4CF7-A5CC-31E5BB6C8F5E}" type="slidenum">
              <a:rPr lang="en-US" altLang="en-US" sz="1200" b="0"/>
              <a:pPr/>
              <a:t>30</a:t>
            </a:fld>
            <a:endParaRPr lang="en-US" altLang="en-US" sz="1200" b="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7773985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2E160186-C770-4282-BC17-6CA48F8288DC}" type="slidenum">
              <a:rPr lang="en-US" altLang="en-US" sz="1200" b="0"/>
              <a:pPr/>
              <a:t>31</a:t>
            </a:fld>
            <a:endParaRPr lang="en-US" altLang="en-US" sz="1200" b="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726781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91E72311-5D28-42F8-8B4C-2EF50C2DB5A1}" type="slidenum">
              <a:rPr lang="en-US" altLang="en-US" sz="1200" b="0"/>
              <a:pPr/>
              <a:t>3</a:t>
            </a:fld>
            <a:endParaRPr lang="en-US" altLang="en-US" sz="1200" b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0735249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106CAA8-4EE7-4CF6-98CD-49217FA91B18}" type="slidenum">
              <a:rPr lang="en-US" altLang="en-US" sz="1200" b="0"/>
              <a:pPr/>
              <a:t>33</a:t>
            </a:fld>
            <a:endParaRPr lang="en-US" altLang="en-US" sz="1200" b="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14281596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477364B5-5F27-4B9F-BA9D-BDBAB1348312}" type="slidenum">
              <a:rPr lang="en-US" altLang="en-US" sz="1200" b="0"/>
              <a:pPr/>
              <a:t>34</a:t>
            </a:fld>
            <a:endParaRPr lang="en-US" altLang="en-US" sz="1200" b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234148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75639D8D-8C65-47DE-97AC-D98056FADB87}" type="slidenum">
              <a:rPr lang="en-US" altLang="en-US" sz="1200" b="0"/>
              <a:pPr/>
              <a:t>4</a:t>
            </a:fld>
            <a:endParaRPr lang="en-US" altLang="en-US" sz="1200" b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880767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2952F376-487D-415B-B73B-4C833D87C3D9}" type="slidenum">
              <a:rPr lang="en-US" altLang="en-US" sz="1200" b="0"/>
              <a:pPr/>
              <a:t>5</a:t>
            </a:fld>
            <a:endParaRPr lang="en-US" altLang="en-US" sz="1200" b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541564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C78839D6-B295-4730-8720-84C79496D2D6}" type="slidenum">
              <a:rPr lang="en-US" altLang="en-US" sz="1200" b="0"/>
              <a:pPr/>
              <a:t>6</a:t>
            </a:fld>
            <a:endParaRPr lang="en-US" altLang="en-US" sz="1200" b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034707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4A18762D-CAB2-4A28-8650-EA28573337F9}" type="slidenum">
              <a:rPr lang="en-US" altLang="en-US" sz="1200" b="0"/>
              <a:pPr/>
              <a:t>7</a:t>
            </a:fld>
            <a:endParaRPr lang="en-US" altLang="en-US" sz="1200" b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3016074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AC8E1E72-0E36-48FE-9488-1C7D07902A7D}" type="slidenum">
              <a:rPr lang="en-US" altLang="en-US" sz="1200" b="0"/>
              <a:pPr/>
              <a:t>8</a:t>
            </a:fld>
            <a:endParaRPr lang="en-US" altLang="en-US" sz="1200" b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857293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E2E38F5F-D2AE-4F81-B568-C58AA8DDBD63}" type="slidenum">
              <a:rPr lang="en-US" altLang="en-US" sz="1200" b="0"/>
              <a:pPr/>
              <a:t>9</a:t>
            </a:fld>
            <a:endParaRPr lang="en-US" altLang="en-US" sz="1200" b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 smtClean="0"/>
          </a:p>
        </p:txBody>
      </p:sp>
    </p:spTree>
    <p:extLst>
      <p:ext uri="{BB962C8B-B14F-4D97-AF65-F5344CB8AC3E}">
        <p14:creationId xmlns:p14="http://schemas.microsoft.com/office/powerpoint/2010/main" val="282136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 userDrawn="1"/>
        </p:nvSpPr>
        <p:spPr bwMode="auto">
          <a:xfrm>
            <a:off x="8385175" y="6172200"/>
            <a:ext cx="184150" cy="27463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defRPr/>
            </a:pPr>
            <a:endParaRPr lang="es-MX" altLang="en-US" sz="1200" b="0" smtClean="0">
              <a:latin typeface="Courier" pitchFamily="49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88" y="0"/>
            <a:ext cx="4848225" cy="603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371600"/>
            <a:ext cx="3657600" cy="1143000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76600"/>
            <a:ext cx="36576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CC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1847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E93D1B61-4CD3-4280-8100-8612C8C96D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641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81000"/>
            <a:ext cx="20383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9626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5E748558-80BA-4328-A6D3-38ADE7F242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36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5898C84E-F163-4637-B667-EFFF7FE66F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16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ECDD8675-9B39-48D8-94FC-4D84705128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01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D8D79004-5025-4657-84B3-EE9A87BA5E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906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097584BA-368D-4FD5-95E8-324BEF0607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06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5E389DB6-CD1C-4ECC-BB19-B6B3BF49E1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1740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147F1BFA-2336-44EA-AEC7-64C349E1C0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38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6463750A-CA6B-4FE4-A47C-2E5B5A4BFB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70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85A6A6E3-9CEC-4127-B2A8-8A77F86A94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4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b="0" dirty="0" smtClean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0"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1-</a:t>
            </a:r>
            <a:fld id="{D6C25DC0-3A1B-4109-BB9F-24435208596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09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09600" y="1219200"/>
            <a:ext cx="8153400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+mj-lt"/>
          <a:ea typeface="Lucida Sans Unicode" pitchFamily="34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cs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cs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cs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cs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Lucida Sans Unicode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accent2"/>
          </a:solidFill>
          <a:latin typeface="+mn-lt"/>
          <a:ea typeface="Lucida Sans Unicode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666699"/>
          </a:solidFill>
          <a:latin typeface="+mn-lt"/>
          <a:ea typeface="Lucida Sans Unicode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Lucida Sans Unicode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  <a:ea typeface="Lucida Sans Unicode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7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Expressions and </a:t>
            </a:r>
            <a:br>
              <a:rPr lang="en-US" altLang="en-US" smtClean="0"/>
            </a:br>
            <a:r>
              <a:rPr lang="en-US" altLang="en-US" smtClean="0"/>
              <a:t>Assignment Statements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50D92367-FA05-44E7-B03F-B192DABDDB3E}" type="slidenum">
              <a:rPr lang="en-US" altLang="en-US" sz="1000" b="0">
                <a:latin typeface="Arial" panose="020B0604020202020204" pitchFamily="34" charset="0"/>
              </a:rPr>
              <a:pPr/>
              <a:t>10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Arithmetic Expressions: Conditional Expressions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Conditional Expressions</a:t>
            </a:r>
          </a:p>
          <a:p>
            <a:pPr lvl="1" eaLnBrk="1" hangingPunct="1"/>
            <a:r>
              <a:rPr lang="en-US" altLang="en-US" smtClean="0"/>
              <a:t>C-based languages (e.g., C, C++)</a:t>
            </a:r>
          </a:p>
          <a:p>
            <a:pPr lvl="1" eaLnBrk="1" hangingPunct="1"/>
            <a:r>
              <a:rPr lang="en-US" altLang="en-US" smtClean="0"/>
              <a:t>An example:</a:t>
            </a: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</a:rPr>
              <a:t>		</a:t>
            </a:r>
            <a:r>
              <a:rPr lang="en-US" altLang="en-US" sz="1800" b="1" smtClean="0">
                <a:latin typeface="Courier New" panose="02070309020205020404" pitchFamily="49" charset="0"/>
              </a:rPr>
              <a:t>average = (count == 0)? 0 : sum / count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Evaluates as if written as follows:</a:t>
            </a:r>
            <a:endParaRPr lang="en-US" altLang="en-US" sz="1800" b="1" smtClean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1800" b="1" smtClean="0">
                <a:latin typeface="Courier New" panose="02070309020205020404" pitchFamily="49" charset="0"/>
              </a:rPr>
              <a:t>		if (count == 0) </a:t>
            </a:r>
          </a:p>
          <a:p>
            <a:pPr lvl="1" eaLnBrk="1" hangingPunct="1">
              <a:buFontTx/>
              <a:buNone/>
            </a:pPr>
            <a:r>
              <a:rPr lang="en-US" altLang="en-US" sz="1800" b="1" smtClean="0">
                <a:latin typeface="Courier New" panose="02070309020205020404" pitchFamily="49" charset="0"/>
              </a:rPr>
              <a:t>      average = 0</a:t>
            </a:r>
          </a:p>
          <a:p>
            <a:pPr lvl="1" eaLnBrk="1" hangingPunct="1">
              <a:buFontTx/>
              <a:buNone/>
            </a:pPr>
            <a:r>
              <a:rPr lang="en-US" altLang="en-US" sz="1800" b="1" smtClean="0">
                <a:latin typeface="Courier New" panose="02070309020205020404" pitchFamily="49" charset="0"/>
              </a:rPr>
              <a:t>		else </a:t>
            </a:r>
          </a:p>
          <a:p>
            <a:pPr lvl="1" eaLnBrk="1" hangingPunct="1">
              <a:buFontTx/>
              <a:buNone/>
            </a:pPr>
            <a:r>
              <a:rPr lang="en-US" altLang="en-US" sz="1800" b="1" smtClean="0">
                <a:latin typeface="Courier New" panose="02070309020205020404" pitchFamily="49" charset="0"/>
              </a:rPr>
              <a:t>      average = sum /count</a:t>
            </a:r>
          </a:p>
          <a:p>
            <a:pPr eaLnBrk="1" hangingPunct="1"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DAE630BF-FC8E-4F8F-958F-47EFB5B8985C}" type="slidenum">
              <a:rPr lang="en-US" altLang="en-US" sz="1000" b="0">
                <a:latin typeface="Arial" panose="020B0604020202020204" pitchFamily="34" charset="0"/>
              </a:rPr>
              <a:pPr/>
              <a:t>11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Arithmetic Expressions: Operand Evaluation Order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n-US" i="1" smtClean="0"/>
              <a:t>Operand evaluation order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smtClean="0"/>
              <a:t>Variables: fetch the value from memory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smtClean="0"/>
              <a:t>Constants: sometimes a fetch from memory; sometimes the constant is in the machine language instruction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smtClean="0"/>
              <a:t>Parenthesized expressions: evaluate all operands and operators first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smtClean="0"/>
              <a:t>The most interesting case is when an operand is a function call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86468899-FB70-4C8C-87DD-69C0C0BAFF23}" type="slidenum">
              <a:rPr lang="en-US" altLang="en-US" sz="1000" b="0">
                <a:latin typeface="Arial" panose="020B0604020202020204" pitchFamily="34" charset="0"/>
              </a:rPr>
              <a:pPr/>
              <a:t>12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Arithmetic Expressions: Potentials for Side Effects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i="1" smtClean="0"/>
              <a:t>Functional side effects: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/>
              <a:t>when a function changes a two-way parameter or a non-local variable</a:t>
            </a:r>
          </a:p>
          <a:p>
            <a:pPr eaLnBrk="1" hangingPunct="1"/>
            <a:r>
              <a:rPr lang="en-US" altLang="en-US" sz="2400" smtClean="0"/>
              <a:t>Problem with functional side effects: </a:t>
            </a:r>
          </a:p>
          <a:p>
            <a:pPr lvl="1" eaLnBrk="1" hangingPunct="1"/>
            <a:r>
              <a:rPr lang="en-US" altLang="en-US" sz="2000" smtClean="0"/>
              <a:t>When a function referenced in an expression alters another operand of the expression; e.g., for a parameter change: 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       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a = 10;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		/* assume that fun changes its parameter */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	b = a + fun(&amp;a);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altLang="en-US" sz="2400" b="1" smtClean="0">
                <a:latin typeface="Courier New" panose="02070309020205020404" pitchFamily="49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668C0E08-7849-4EC6-9F01-702F401307E3}" type="slidenum">
              <a:rPr lang="en-US" altLang="en-US" sz="1000" b="0">
                <a:latin typeface="Arial" panose="020B0604020202020204" pitchFamily="34" charset="0"/>
              </a:rPr>
              <a:pPr/>
              <a:t>13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Functional Side Effects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n-US" sz="2400" smtClean="0"/>
              <a:t>Two possible solutions to the problem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sz="2000" smtClean="0"/>
              <a:t>Write the language definition to disallow functional side effects</a:t>
            </a:r>
          </a:p>
          <a:p>
            <a:pPr marL="1314450" lvl="2" indent="-400050" eaLnBrk="1" hangingPunct="1"/>
            <a:r>
              <a:rPr lang="en-US" altLang="en-US" sz="1900" smtClean="0"/>
              <a:t>No two-way parameters in functions</a:t>
            </a:r>
          </a:p>
          <a:p>
            <a:pPr marL="1314450" lvl="2" indent="-400050" eaLnBrk="1" hangingPunct="1"/>
            <a:r>
              <a:rPr lang="en-US" altLang="en-US" sz="1900" smtClean="0"/>
              <a:t>No non-local references in functions</a:t>
            </a:r>
          </a:p>
          <a:p>
            <a:pPr marL="1314450" lvl="2" indent="-400050" eaLnBrk="1" hangingPunct="1"/>
            <a:r>
              <a:rPr lang="en-US" altLang="en-US" sz="1900" b="1" smtClean="0"/>
              <a:t>Advantage:</a:t>
            </a:r>
            <a:r>
              <a:rPr lang="en-US" altLang="en-US" sz="1900" smtClean="0"/>
              <a:t> it works!</a:t>
            </a:r>
          </a:p>
          <a:p>
            <a:pPr marL="1314450" lvl="2" indent="-400050" eaLnBrk="1" hangingPunct="1"/>
            <a:r>
              <a:rPr lang="en-US" altLang="en-US" sz="1900" b="1" smtClean="0"/>
              <a:t>Disadvantage:</a:t>
            </a:r>
            <a:r>
              <a:rPr lang="en-US" altLang="en-US" sz="1900" smtClean="0"/>
              <a:t> inflexibility of one-way parameters and lack of non-local references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sz="2000" smtClean="0"/>
              <a:t>Write the language definition to demand that operand evaluation order be fixed</a:t>
            </a:r>
          </a:p>
          <a:p>
            <a:pPr marL="1314450" lvl="2" indent="-400050" eaLnBrk="1" hangingPunct="1"/>
            <a:r>
              <a:rPr lang="en-US" altLang="en-US" sz="1900" b="1" smtClean="0"/>
              <a:t>Disadvantage</a:t>
            </a:r>
            <a:r>
              <a:rPr lang="en-US" altLang="en-US" sz="1900" smtClean="0"/>
              <a:t>: limits some compiler optimizations</a:t>
            </a:r>
          </a:p>
          <a:p>
            <a:pPr marL="1314450" lvl="2" indent="-400050" eaLnBrk="1" hangingPunct="1"/>
            <a:r>
              <a:rPr lang="en-US" altLang="en-US" sz="1900" smtClean="0"/>
              <a:t>Java requires that operands appear to be evaluated in left-to-right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 program has the property of </a:t>
            </a:r>
            <a:r>
              <a:rPr lang="en-US" altLang="en-US" i="1" smtClean="0"/>
              <a:t>referential transparency</a:t>
            </a:r>
            <a:r>
              <a:rPr lang="en-US" altLang="en-US" smtClean="0"/>
              <a:t> if any two expressions in the program that have the same value can be substituted for one another anywhere in the program, without affecting the action of the program</a:t>
            </a:r>
          </a:p>
          <a:p>
            <a:pPr lvl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result1 = (fun(a) + b) / (fun(a) – c);</a:t>
            </a:r>
          </a:p>
          <a:p>
            <a:pPr lvl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temp = fun(a);</a:t>
            </a:r>
          </a:p>
          <a:p>
            <a:pPr lvl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result2 = (temp + b) / (temp – c);</a:t>
            </a:r>
          </a:p>
          <a:p>
            <a:pPr lvl="1">
              <a:buFontTx/>
              <a:buNone/>
            </a:pPr>
            <a:r>
              <a:rPr lang="en-US" altLang="en-US" sz="2000" smtClean="0"/>
              <a:t>If </a:t>
            </a:r>
            <a:r>
              <a:rPr lang="en-US" alt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altLang="en-US" sz="2000" smtClean="0"/>
              <a:t> has no side effects, </a:t>
            </a:r>
            <a:r>
              <a:rPr lang="en-US" alt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result1 = result2</a:t>
            </a:r>
          </a:p>
          <a:p>
            <a:pPr lvl="1">
              <a:buFontTx/>
              <a:buNone/>
            </a:pPr>
            <a:r>
              <a:rPr lang="en-US" altLang="en-US" sz="2000" smtClean="0"/>
              <a:t>Otherwise, not, and referential transparency is violated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Referential Transparency</a:t>
            </a: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36D3C61F-09CD-4B37-9D51-02682977A832}" type="slidenum">
              <a:rPr lang="en-US" altLang="en-US" sz="1000" b="0">
                <a:latin typeface="Arial" panose="020B0604020202020204" pitchFamily="34" charset="0"/>
              </a:rPr>
              <a:pPr/>
              <a:t>14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Advantage of referential transparency</a:t>
            </a:r>
          </a:p>
          <a:p>
            <a:pPr lvl="1"/>
            <a:r>
              <a:rPr lang="en-US" altLang="en-US" smtClean="0"/>
              <a:t>Semantics of a program is much easier to understand if it has referential transparency</a:t>
            </a:r>
          </a:p>
          <a:p>
            <a:r>
              <a:rPr lang="en-US" altLang="en-US" smtClean="0"/>
              <a:t>Because they do not have variables, programs in pure functional languages are referentially transparent</a:t>
            </a:r>
          </a:p>
          <a:p>
            <a:pPr lvl="1"/>
            <a:r>
              <a:rPr lang="en-US" altLang="en-US" smtClean="0"/>
              <a:t>Functions cannot have state, which would be stored in local variables</a:t>
            </a:r>
          </a:p>
          <a:p>
            <a:pPr lvl="1"/>
            <a:r>
              <a:rPr lang="en-US" altLang="en-US" smtClean="0"/>
              <a:t>If a function uses an outside value, it must be a constant (there are no variables). So, the value of a function depends only on its parameters</a:t>
            </a:r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Referential Transparency </a:t>
            </a:r>
            <a:r>
              <a:rPr lang="en-US" altLang="en-US" sz="2800" smtClean="0"/>
              <a:t>(continued)</a:t>
            </a: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3D0928D2-9F4D-4EF7-AD9C-D9B9A2F1BABA}" type="slidenum">
              <a:rPr lang="en-US" altLang="en-US" sz="1000" b="0">
                <a:latin typeface="Arial" panose="020B0604020202020204" pitchFamily="34" charset="0"/>
              </a:rPr>
              <a:pPr/>
              <a:t>15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BA9F8EE8-FF3F-4A40-B303-4185F92D5608}" type="slidenum">
              <a:rPr lang="en-US" altLang="en-US" sz="1000" b="0">
                <a:latin typeface="Arial" panose="020B0604020202020204" pitchFamily="34" charset="0"/>
              </a:rPr>
              <a:pPr/>
              <a:t>16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Overloaded Operators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Use of an operator for more than one purpose is called </a:t>
            </a:r>
            <a:r>
              <a:rPr lang="en-US" altLang="en-US" i="1" smtClean="0"/>
              <a:t>operator overloading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Some are common (e.g., + for </a:t>
            </a: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mtClean="0"/>
              <a:t> and </a:t>
            </a: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altLang="en-US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Some are potential trouble (e.g.,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smtClean="0"/>
              <a:t>  in C and C++)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Loss of compiler error detection (omission of an operand should be a detectable error)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Some loss of readability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4994596A-F590-4637-9970-97544108F92A}" type="slidenum">
              <a:rPr lang="en-US" altLang="en-US" sz="1000" b="0">
                <a:latin typeface="Arial" panose="020B0604020202020204" pitchFamily="34" charset="0"/>
              </a:rPr>
              <a:pPr/>
              <a:t>17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Overloaded Operators (continued)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C++, C#, and F# allow user-defined overloaded operators</a:t>
            </a:r>
          </a:p>
          <a:p>
            <a:pPr lvl="1" eaLnBrk="1" hangingPunct="1"/>
            <a:r>
              <a:rPr lang="en-US" altLang="en-US" smtClean="0"/>
              <a:t>When sensibly used, such operators can be an aid to readability (avoid method calls, expressions appear natural)</a:t>
            </a:r>
          </a:p>
          <a:p>
            <a:pPr lvl="1" eaLnBrk="1" hangingPunct="1"/>
            <a:r>
              <a:rPr lang="en-US" altLang="en-US" smtClean="0"/>
              <a:t>Potential problems: </a:t>
            </a:r>
          </a:p>
          <a:p>
            <a:pPr lvl="2" eaLnBrk="1" hangingPunct="1"/>
            <a:r>
              <a:rPr lang="en-US" altLang="en-US" smtClean="0"/>
              <a:t>Users can define nonsense operations</a:t>
            </a:r>
          </a:p>
          <a:p>
            <a:pPr lvl="2" eaLnBrk="1" hangingPunct="1"/>
            <a:r>
              <a:rPr lang="en-US" altLang="en-US" smtClean="0"/>
              <a:t>Readability may suffer, even when the operators make sense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56E52992-E085-45BD-B73D-30D516480DDC}" type="slidenum">
              <a:rPr lang="en-US" altLang="en-US" sz="1000" b="0">
                <a:latin typeface="Arial" panose="020B0604020202020204" pitchFamily="34" charset="0"/>
              </a:rPr>
              <a:pPr/>
              <a:t>18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 Conversions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i="1" smtClean="0"/>
              <a:t>narrowing conversion</a:t>
            </a:r>
            <a:r>
              <a:rPr lang="en-US" altLang="en-US" smtClean="0"/>
              <a:t> is one that converts an object to a type that cannot include all of the values of the original type e.g., </a:t>
            </a:r>
            <a:r>
              <a:rPr lang="en-US" altLang="en-US" sz="2000" b="1" smtClean="0">
                <a:latin typeface="Courier New" panose="02070309020205020404" pitchFamily="49" charset="0"/>
              </a:rPr>
              <a:t>float</a:t>
            </a:r>
            <a:r>
              <a:rPr lang="en-US" altLang="en-US" smtClean="0"/>
              <a:t> to </a:t>
            </a:r>
            <a:r>
              <a:rPr lang="en-US" altLang="en-US" sz="2000" b="1" smtClean="0">
                <a:latin typeface="Courier New" panose="02070309020205020404" pitchFamily="49" charset="0"/>
              </a:rPr>
              <a:t>int</a:t>
            </a:r>
          </a:p>
          <a:p>
            <a:pPr eaLnBrk="1" hangingPunct="1"/>
            <a:r>
              <a:rPr lang="en-US" altLang="en-US" smtClean="0"/>
              <a:t>A </a:t>
            </a:r>
            <a:r>
              <a:rPr lang="en-US" altLang="en-US" i="1" smtClean="0"/>
              <a:t>widening conversion</a:t>
            </a:r>
            <a:r>
              <a:rPr lang="en-US" altLang="en-US" smtClean="0"/>
              <a:t> is one in which an object is converted to a type that can include at least approximations to all of the values of the original type                           e.g., </a:t>
            </a:r>
            <a:r>
              <a:rPr lang="en-US" altLang="en-US" sz="2000" b="1" smtClean="0">
                <a:latin typeface="Courier New" panose="02070309020205020404" pitchFamily="49" charset="0"/>
              </a:rPr>
              <a:t>int</a:t>
            </a:r>
            <a:r>
              <a:rPr lang="en-US" altLang="en-US" smtClean="0"/>
              <a:t> to </a:t>
            </a:r>
            <a:r>
              <a:rPr lang="en-US" altLang="en-US" sz="2000" b="1" smtClean="0">
                <a:latin typeface="Courier New" panose="02070309020205020404" pitchFamily="49" charset="0"/>
              </a:rPr>
              <a:t>float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C4E0279E-5084-47B7-9E9E-F1D61C64F3B6}" type="slidenum">
              <a:rPr lang="en-US" altLang="en-US" sz="1000" b="0">
                <a:latin typeface="Arial" panose="020B0604020202020204" pitchFamily="34" charset="0"/>
              </a:rPr>
              <a:pPr/>
              <a:t>19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 Conversions: Mixed Mode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 </a:t>
            </a:r>
            <a:r>
              <a:rPr lang="en-US" altLang="en-US" sz="2400" i="1" smtClean="0"/>
              <a:t>mixed-mode expression</a:t>
            </a:r>
            <a:r>
              <a:rPr lang="en-US" altLang="en-US" sz="2400" smtClean="0"/>
              <a:t> is one that has operands of different types</a:t>
            </a:r>
          </a:p>
          <a:p>
            <a:pPr eaLnBrk="1" hangingPunct="1"/>
            <a:r>
              <a:rPr lang="en-US" altLang="en-US" sz="2400" smtClean="0"/>
              <a:t>A </a:t>
            </a:r>
            <a:r>
              <a:rPr lang="en-US" altLang="en-US" sz="2400" i="1" smtClean="0"/>
              <a:t>coercion</a:t>
            </a:r>
            <a:r>
              <a:rPr lang="en-US" altLang="en-US" sz="2400" smtClean="0"/>
              <a:t> is an implicit type conversion</a:t>
            </a:r>
          </a:p>
          <a:p>
            <a:pPr eaLnBrk="1" hangingPunct="1"/>
            <a:r>
              <a:rPr lang="en-US" altLang="en-US" sz="2400" smtClean="0"/>
              <a:t>Disadvantage of coercions:</a:t>
            </a:r>
          </a:p>
          <a:p>
            <a:pPr lvl="1" eaLnBrk="1" hangingPunct="1"/>
            <a:r>
              <a:rPr lang="en-US" altLang="en-US" sz="2000" smtClean="0"/>
              <a:t>They decrease in the type error detection ability of the compiler </a:t>
            </a:r>
          </a:p>
          <a:p>
            <a:pPr eaLnBrk="1" hangingPunct="1"/>
            <a:r>
              <a:rPr lang="en-US" altLang="en-US" sz="2400" smtClean="0"/>
              <a:t>In most languages, all numeric types are coerced in expressions, using widening conversions</a:t>
            </a:r>
          </a:p>
          <a:p>
            <a:pPr eaLnBrk="1" hangingPunct="1"/>
            <a:r>
              <a:rPr lang="en-US" altLang="en-US" sz="2400" smtClean="0"/>
              <a:t>In ML and F#, there are no coercions in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E595831D-A5DC-492C-9C84-1F7FBB8CC047}" type="slidenum">
              <a:rPr lang="en-US" altLang="en-US" sz="1000" b="0">
                <a:latin typeface="Arial" panose="020B0604020202020204" pitchFamily="34" charset="0"/>
              </a:rPr>
              <a:pPr/>
              <a:t>2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7 Topics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Introduction</a:t>
            </a:r>
          </a:p>
          <a:p>
            <a:pPr eaLnBrk="1" hangingPunct="1"/>
            <a:r>
              <a:rPr lang="en-US" altLang="en-US" smtClean="0"/>
              <a:t>Arithmetic Expressions</a:t>
            </a:r>
          </a:p>
          <a:p>
            <a:pPr eaLnBrk="1" hangingPunct="1"/>
            <a:r>
              <a:rPr lang="en-US" altLang="en-US" smtClean="0"/>
              <a:t>Overloaded Operators</a:t>
            </a:r>
          </a:p>
          <a:p>
            <a:pPr eaLnBrk="1" hangingPunct="1"/>
            <a:r>
              <a:rPr lang="en-US" altLang="en-US" smtClean="0"/>
              <a:t>Type Conversions</a:t>
            </a:r>
          </a:p>
          <a:p>
            <a:pPr eaLnBrk="1" hangingPunct="1"/>
            <a:r>
              <a:rPr lang="en-US" altLang="en-US" smtClean="0"/>
              <a:t>Relational and Boolean Expressions</a:t>
            </a:r>
          </a:p>
          <a:p>
            <a:pPr eaLnBrk="1" hangingPunct="1"/>
            <a:r>
              <a:rPr lang="en-US" altLang="en-US" smtClean="0"/>
              <a:t>Short-Circuit Evaluation</a:t>
            </a:r>
          </a:p>
          <a:p>
            <a:pPr eaLnBrk="1" hangingPunct="1"/>
            <a:r>
              <a:rPr lang="en-US" altLang="en-US" smtClean="0"/>
              <a:t>Assignment Statements</a:t>
            </a:r>
          </a:p>
          <a:p>
            <a:pPr eaLnBrk="1" hangingPunct="1"/>
            <a:r>
              <a:rPr lang="en-US" altLang="en-US" smtClean="0"/>
              <a:t>Mixed-Mode Assignment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2D9FC858-D3F2-4DAA-913A-1161D2DF6209}" type="slidenum">
              <a:rPr lang="en-US" altLang="en-US" sz="1000" b="0">
                <a:latin typeface="Arial" panose="020B0604020202020204" pitchFamily="34" charset="0"/>
              </a:rPr>
              <a:pPr/>
              <a:t>20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Explicit Type Conversions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Called </a:t>
            </a:r>
            <a:r>
              <a:rPr lang="en-US" altLang="en-US" i="1" smtClean="0"/>
              <a:t>casting</a:t>
            </a:r>
            <a:r>
              <a:rPr lang="en-US" altLang="en-US" smtClean="0"/>
              <a:t> in C-based languages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C: (</a:t>
            </a:r>
            <a:r>
              <a:rPr lang="en-US" altLang="en-US" b="1" smtClean="0">
                <a:latin typeface="Courier New" panose="02070309020205020404" pitchFamily="49" charset="0"/>
              </a:rPr>
              <a:t>int</a:t>
            </a:r>
            <a:r>
              <a:rPr lang="en-US" altLang="en-US" smtClean="0">
                <a:latin typeface="Courier New" panose="02070309020205020404" pitchFamily="49" charset="0"/>
              </a:rPr>
              <a:t>)angle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F#: </a:t>
            </a:r>
            <a:r>
              <a:rPr lang="en-US" altLang="en-US" b="1" smtClean="0">
                <a:latin typeface="Courier New" panose="02070309020205020404" pitchFamily="49" charset="0"/>
              </a:rPr>
              <a:t>float</a:t>
            </a:r>
            <a:r>
              <a:rPr lang="en-US" altLang="en-US" smtClean="0">
                <a:latin typeface="Courier New" panose="02070309020205020404" pitchFamily="49" charset="0"/>
              </a:rPr>
              <a:t>(sum)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	</a:t>
            </a:r>
            <a:r>
              <a:rPr lang="en-US" altLang="en-US" b="1" smtClean="0"/>
              <a:t>Note that F#’s syntax is similar to that of function calls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CD00B45F-0292-4665-A051-DE6CF385B1C3}" type="slidenum">
              <a:rPr lang="en-US" altLang="en-US" sz="1000" b="0">
                <a:latin typeface="Arial" panose="020B0604020202020204" pitchFamily="34" charset="0"/>
              </a:rPr>
              <a:pPr/>
              <a:t>21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Errors in Expressions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Causes</a:t>
            </a:r>
          </a:p>
          <a:p>
            <a:pPr lvl="1" eaLnBrk="1" hangingPunct="1"/>
            <a:r>
              <a:rPr lang="en-US" altLang="en-US" smtClean="0"/>
              <a:t>Inherent limitations of arithmetic                         e.g., division by zero</a:t>
            </a:r>
          </a:p>
          <a:p>
            <a:pPr lvl="1" eaLnBrk="1" hangingPunct="1"/>
            <a:r>
              <a:rPr lang="en-US" altLang="en-US" smtClean="0"/>
              <a:t>Limitations of computer arithmetic                     e.g. overflow</a:t>
            </a:r>
          </a:p>
          <a:p>
            <a:pPr eaLnBrk="1" hangingPunct="1"/>
            <a:r>
              <a:rPr lang="en-US" altLang="en-US" smtClean="0"/>
              <a:t> Often ignored by the run-time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584E7529-2000-424F-A392-F66188511FB9}" type="slidenum">
              <a:rPr lang="en-US" altLang="en-US" sz="1000" b="0">
                <a:latin typeface="Arial" panose="020B0604020202020204" pitchFamily="34" charset="0"/>
              </a:rPr>
              <a:pPr/>
              <a:t>22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Relational and Boolean Expressions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Relational Expressions</a:t>
            </a:r>
          </a:p>
          <a:p>
            <a:pPr lvl="1" eaLnBrk="1" hangingPunct="1"/>
            <a:r>
              <a:rPr lang="en-US" altLang="en-US" smtClean="0"/>
              <a:t>Use relational operators and operands of various types</a:t>
            </a:r>
          </a:p>
          <a:p>
            <a:pPr lvl="1" eaLnBrk="1" hangingPunct="1"/>
            <a:r>
              <a:rPr lang="en-US" altLang="en-US" smtClean="0"/>
              <a:t>Evaluate to some Boolean representation</a:t>
            </a:r>
          </a:p>
          <a:p>
            <a:pPr lvl="1" eaLnBrk="1" hangingPunct="1"/>
            <a:r>
              <a:rPr lang="en-US" altLang="en-US" smtClean="0"/>
              <a:t>Operator symbols used vary somewhat among languages (</a:t>
            </a:r>
            <a:r>
              <a:rPr lang="en-US" altLang="en-US" smtClean="0">
                <a:latin typeface="Courier New" panose="02070309020205020404" pitchFamily="49" charset="0"/>
              </a:rPr>
              <a:t>!=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/=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~=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.NE.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&lt;&gt;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#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JavaScript and PHP have two additional relational operator, </a:t>
            </a:r>
            <a:r>
              <a:rPr lang="en-US" altLang="en-US" sz="2400" smtClean="0">
                <a:latin typeface="Courier New" panose="02070309020205020404" pitchFamily="49" charset="0"/>
              </a:rPr>
              <a:t>===</a:t>
            </a:r>
            <a:r>
              <a:rPr lang="en-US" altLang="en-US" smtClean="0"/>
              <a:t> and </a:t>
            </a:r>
            <a:r>
              <a:rPr lang="en-US" altLang="en-US" sz="2400" smtClean="0">
                <a:latin typeface="Courier New" panose="02070309020205020404" pitchFamily="49" charset="0"/>
              </a:rPr>
              <a:t>!==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- Similar to their cousins, </a:t>
            </a:r>
            <a:r>
              <a:rPr lang="en-US" altLang="en-US" smtClean="0">
                <a:latin typeface="Courier New" panose="02070309020205020404" pitchFamily="49" charset="0"/>
              </a:rPr>
              <a:t>==</a:t>
            </a:r>
            <a:r>
              <a:rPr lang="en-US" altLang="en-US" smtClean="0"/>
              <a:t> and </a:t>
            </a:r>
            <a:r>
              <a:rPr lang="en-US" altLang="en-US" smtClean="0">
                <a:latin typeface="Courier New" panose="02070309020205020404" pitchFamily="49" charset="0"/>
              </a:rPr>
              <a:t>!=</a:t>
            </a:r>
            <a:r>
              <a:rPr lang="en-US" altLang="en-US" smtClean="0"/>
              <a:t>, except that they do not coerce their operands</a:t>
            </a:r>
          </a:p>
          <a:p>
            <a:pPr lvl="1" eaLnBrk="1" hangingPunct="1"/>
            <a:r>
              <a:rPr lang="en-US" altLang="en-US" smtClean="0"/>
              <a:t>Ruby uses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altLang="en-US" smtClean="0"/>
              <a:t> for equality relation operator that uses coercions and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eql?</a:t>
            </a:r>
            <a:r>
              <a:rPr lang="en-US" altLang="en-US" smtClean="0"/>
              <a:t> for those that do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B3A24FE0-8638-4410-A065-E834E09B2FBB}" type="slidenum">
              <a:rPr lang="en-US" altLang="en-US" sz="1000" b="0">
                <a:latin typeface="Arial" panose="020B0604020202020204" pitchFamily="34" charset="0"/>
              </a:rPr>
              <a:pPr/>
              <a:t>23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Relational and Boolean Expressions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5029200"/>
          </a:xfrm>
        </p:spPr>
        <p:txBody>
          <a:bodyPr/>
          <a:lstStyle/>
          <a:p>
            <a:pPr eaLnBrk="1" hangingPunct="1"/>
            <a:r>
              <a:rPr lang="en-US" altLang="en-US" smtClean="0"/>
              <a:t>Boolean Expressions</a:t>
            </a:r>
          </a:p>
          <a:p>
            <a:pPr lvl="1" eaLnBrk="1" hangingPunct="1"/>
            <a:r>
              <a:rPr lang="en-US" altLang="en-US" smtClean="0"/>
              <a:t>Operands are Boolean and the result is Boolean</a:t>
            </a:r>
          </a:p>
          <a:p>
            <a:pPr lvl="1" eaLnBrk="1" hangingPunct="1"/>
            <a:r>
              <a:rPr lang="en-US" altLang="en-US" smtClean="0"/>
              <a:t>Example operators</a:t>
            </a:r>
          </a:p>
          <a:p>
            <a:pPr eaLnBrk="1" hangingPunct="1"/>
            <a:r>
              <a:rPr lang="en-US" altLang="en-US" smtClean="0"/>
              <a:t>C89 has no Boolean type--it uses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mtClean="0"/>
              <a:t> type with 0 for false and nonzero for true</a:t>
            </a:r>
          </a:p>
          <a:p>
            <a:pPr eaLnBrk="1" hangingPunct="1"/>
            <a:r>
              <a:rPr lang="en-US" altLang="en-US" smtClean="0"/>
              <a:t>One odd characteristic of C’s expressions:        </a:t>
            </a:r>
            <a:r>
              <a:rPr lang="en-US" altLang="en-US" sz="2400" b="1" smtClean="0">
                <a:latin typeface="Courier New" panose="02070309020205020404" pitchFamily="49" charset="0"/>
              </a:rPr>
              <a:t>a &lt; b &lt; c</a:t>
            </a:r>
            <a:r>
              <a:rPr lang="en-US" altLang="en-US" smtClean="0"/>
              <a:t>  is a legal expression, but the result is not what you might expect:</a:t>
            </a:r>
          </a:p>
          <a:p>
            <a:pPr lvl="1" eaLnBrk="1" hangingPunct="1"/>
            <a:r>
              <a:rPr lang="en-US" altLang="en-US" smtClean="0"/>
              <a:t>Left operator is evaluated, producing 0 or 1</a:t>
            </a:r>
          </a:p>
          <a:p>
            <a:pPr lvl="1" eaLnBrk="1" hangingPunct="1"/>
            <a:r>
              <a:rPr lang="en-US" altLang="en-US" smtClean="0"/>
              <a:t>The evaluation result is then compared with the third operand (i.e., </a:t>
            </a: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ADB83FCF-CFA2-46FB-829F-66E445FB7533}" type="slidenum">
              <a:rPr lang="en-US" altLang="en-US" sz="1000" b="0">
                <a:latin typeface="Arial" panose="020B0604020202020204" pitchFamily="34" charset="0"/>
              </a:rPr>
              <a:pPr/>
              <a:t>24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Short Circuit Evaluation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An expression in which the result is determined without evaluating all of the operands and/or operators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Example: 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(13 * a) * (b / 13 – 1)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If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mtClean="0"/>
              <a:t> is zero, there is no need to evaluate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(b  /13 - 1)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Problem with non-short-circuit evaluation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index = 0;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</a:rPr>
              <a:t>while</a:t>
            </a:r>
            <a:r>
              <a:rPr lang="en-US" altLang="en-US" sz="2000" smtClean="0">
                <a:latin typeface="Courier New" panose="02070309020205020404" pitchFamily="49" charset="0"/>
              </a:rPr>
              <a:t> (index &lt;= length) &amp;&amp; (LIST[index] != value)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 </a:t>
            </a:r>
            <a:r>
              <a:rPr lang="en-US" altLang="en-US" sz="2000" smtClean="0">
                <a:latin typeface="Courier New" panose="02070309020205020404" pitchFamily="49" charset="0"/>
              </a:rPr>
              <a:t>index++;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When</a:t>
            </a:r>
            <a:r>
              <a:rPr lang="en-US" altLang="en-US" sz="2000" b="1" smtClean="0"/>
              <a:t>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index=length, LIST[index]</a:t>
            </a:r>
            <a:r>
              <a:rPr lang="en-US" altLang="en-US" sz="2000" smtClean="0"/>
              <a:t> will cause an indexing problem (assuming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altLang="en-US" sz="2000" smtClean="0"/>
              <a:t> is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altLang="en-US" sz="2000" smtClean="0"/>
              <a:t>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- 1</a:t>
            </a:r>
            <a:r>
              <a:rPr lang="en-US" altLang="en-US" sz="2000" smtClean="0"/>
              <a:t> long)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5C438352-7409-4E73-A05B-FFC90F7BEEF8}" type="slidenum">
              <a:rPr lang="en-US" altLang="en-US" sz="1000" b="0">
                <a:latin typeface="Arial" panose="020B0604020202020204" pitchFamily="34" charset="0"/>
              </a:rPr>
              <a:pPr/>
              <a:t>25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Short Circuit Evaluation (continued)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C, C++, and Java: use short-circuit evaluation for the usual Boolean operators (</a:t>
            </a:r>
            <a:r>
              <a:rPr lang="en-US" altLang="en-US" sz="2400" smtClean="0">
                <a:latin typeface="Courier New" panose="02070309020205020404" pitchFamily="49" charset="0"/>
              </a:rPr>
              <a:t>&amp;&amp;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latin typeface="Courier New" panose="02070309020205020404" pitchFamily="49" charset="0"/>
              </a:rPr>
              <a:t>||</a:t>
            </a:r>
            <a:r>
              <a:rPr lang="en-US" altLang="en-US" sz="2400" smtClean="0"/>
              <a:t>), but also provide bitwise Boolean operators that are not short circuit (</a:t>
            </a:r>
            <a:r>
              <a:rPr lang="en-US" altLang="en-US" sz="2400" smtClean="0">
                <a:latin typeface="Courier New" panose="02070309020205020404" pitchFamily="49" charset="0"/>
              </a:rPr>
              <a:t>&amp;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latin typeface="Courier New" panose="02070309020205020404" pitchFamily="49" charset="0"/>
              </a:rPr>
              <a:t>|</a:t>
            </a:r>
            <a:r>
              <a:rPr lang="en-US" altLang="en-US" sz="2400" smtClean="0"/>
              <a:t>)</a:t>
            </a:r>
          </a:p>
          <a:p>
            <a:pPr eaLnBrk="1" hangingPunct="1"/>
            <a:r>
              <a:rPr lang="en-US" altLang="en-US" sz="2400" smtClean="0"/>
              <a:t>All logic operators in Ruby, Perl, ML, F#, and Python are short-circuit evaluated</a:t>
            </a:r>
          </a:p>
          <a:p>
            <a:pPr eaLnBrk="1" hangingPunct="1"/>
            <a:r>
              <a:rPr lang="en-US" altLang="en-US" sz="2400" smtClean="0"/>
              <a:t>Short-circuit evaluation exposes the potential problem of side effects in expressions                </a:t>
            </a:r>
            <a:br>
              <a:rPr lang="en-US" altLang="en-US" sz="2400" smtClean="0"/>
            </a:br>
            <a:r>
              <a:rPr lang="en-US" altLang="en-US" sz="2400" smtClean="0"/>
              <a:t>e.g. </a:t>
            </a:r>
            <a:r>
              <a:rPr lang="en-US" altLang="en-US" sz="2400" smtClean="0">
                <a:latin typeface="Courier New" panose="02070309020205020404" pitchFamily="49" charset="0"/>
              </a:rPr>
              <a:t>(a &gt; b) || (b++ / 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F43E876A-BEBC-4962-A63E-8010BB7354C8}" type="slidenum">
              <a:rPr lang="en-US" altLang="en-US" sz="1000" b="0">
                <a:latin typeface="Arial" panose="020B0604020202020204" pitchFamily="34" charset="0"/>
              </a:rPr>
              <a:pPr/>
              <a:t>26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Assignment Statements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general syntax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&lt;target_var&gt; &lt;assign_operator&gt; &lt;expression&gt;</a:t>
            </a:r>
          </a:p>
          <a:p>
            <a:pPr eaLnBrk="1" hangingPunct="1"/>
            <a:r>
              <a:rPr lang="en-US" altLang="en-US" smtClean="0"/>
              <a:t>The assignment operator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mtClean="0"/>
              <a:t>   Fortran, BASIC, the C-based languages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:=</a:t>
            </a:r>
            <a:r>
              <a:rPr lang="en-US" altLang="en-US" smtClean="0"/>
              <a:t>  Ada</a:t>
            </a:r>
          </a:p>
          <a:p>
            <a:pPr eaLnBrk="1" hangingPunct="1"/>
            <a:r>
              <a:rPr lang="en-US" altLang="en-US" smtClean="0"/>
              <a:t>=  can be bad when it is overloaded for the relational operator for equality (that’s why the C-based languages use </a:t>
            </a:r>
            <a:r>
              <a:rPr lang="en-US" altLang="en-US" sz="2400" smtClean="0">
                <a:latin typeface="Courier New" panose="02070309020205020404" pitchFamily="49" charset="0"/>
              </a:rPr>
              <a:t>==</a:t>
            </a:r>
            <a:r>
              <a:rPr lang="en-US" altLang="en-US" smtClean="0"/>
              <a:t> as the relational operator)</a:t>
            </a:r>
            <a:endParaRPr lang="en-US" altLang="en-US" b="1" smtClean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663D6EA5-FC98-497A-9013-357D02991F31}" type="slidenum">
              <a:rPr lang="en-US" altLang="en-US" sz="1000" b="0">
                <a:latin typeface="Arial" panose="020B0604020202020204" pitchFamily="34" charset="0"/>
              </a:rPr>
              <a:pPr/>
              <a:t>27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Assignment Statements: Conditional Targets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5438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Conditional targets (Perl)</a:t>
            </a:r>
            <a:br>
              <a:rPr lang="en-US" altLang="en-US" smtClean="0"/>
            </a:br>
            <a:r>
              <a:rPr lang="en-US" altLang="en-US" sz="2400" smtClean="0">
                <a:latin typeface="Courier New" panose="02070309020205020404" pitchFamily="49" charset="0"/>
              </a:rPr>
              <a:t>($flag ? $total : $subtotal) = 0</a:t>
            </a:r>
          </a:p>
          <a:p>
            <a:pPr eaLnBrk="1" hangingPunct="1"/>
            <a:endParaRPr lang="en-US" altLang="en-US" sz="2400" b="1" smtClean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mtClean="0"/>
              <a:t>Which is equivalent to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if ($flag){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	$total = 0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} else {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	$subtotal = 0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buFontTx/>
              <a:buNone/>
            </a:pPr>
            <a:endParaRPr lang="en-US" altLang="en-US" sz="2000" smtClean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endParaRPr lang="en-US" altLang="en-US" sz="2000" b="1" smtClean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6224E1C6-8262-42C1-A4D5-C248F23999E6}" type="slidenum">
              <a:rPr lang="en-US" altLang="en-US" sz="1000" b="0">
                <a:latin typeface="Arial" panose="020B0604020202020204" pitchFamily="34" charset="0"/>
              </a:rPr>
              <a:pPr/>
              <a:t>28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Assignment Statements: Compound Assignment Operators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shorthand method of specifying a commonly needed form of assignment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Introduced in ALGOL; adopted by C and the C-based languaes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a = a + b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can be written as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a += b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D9C3BC33-9118-44D8-9976-E3CFAC86B95F}" type="slidenum">
              <a:rPr lang="en-US" altLang="en-US" sz="1000" b="0">
                <a:latin typeface="Arial" panose="020B0604020202020204" pitchFamily="34" charset="0"/>
              </a:rPr>
              <a:pPr/>
              <a:t>29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Assignment Statements: Unary Assignment Operators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820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Unary assignment operators in C-based languages combine increment and decrement operations with assignment</a:t>
            </a:r>
          </a:p>
          <a:p>
            <a:pPr eaLnBrk="1" hangingPunct="1"/>
            <a:r>
              <a:rPr lang="en-US" altLang="en-US" smtClean="0"/>
              <a:t>Examples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sum = ++count</a:t>
            </a:r>
            <a:r>
              <a:rPr lang="en-US" altLang="en-US" smtClean="0"/>
              <a:t> (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altLang="en-US" smtClean="0"/>
              <a:t> incremented, then assigned to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altLang="en-US" smtClean="0"/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sum = count++</a:t>
            </a:r>
            <a:r>
              <a:rPr lang="en-US" altLang="en-US" smtClean="0"/>
              <a:t> (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altLang="en-US" smtClean="0"/>
              <a:t> assigned to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altLang="en-US" smtClean="0"/>
              <a:t>, then incremented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count++</a:t>
            </a:r>
            <a:r>
              <a:rPr lang="en-US" altLang="en-US" smtClean="0"/>
              <a:t> (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altLang="en-US" smtClean="0"/>
              <a:t> incremented)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-count++</a:t>
            </a:r>
            <a:r>
              <a:rPr lang="en-US" altLang="en-US" smtClean="0"/>
              <a:t> (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altLang="en-US" smtClean="0"/>
              <a:t> incremented then negated)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04299FB7-D6F5-46AE-8CE4-144F925DCB94}" type="slidenum">
              <a:rPr lang="en-US" altLang="en-US" sz="1000" b="0">
                <a:latin typeface="Arial" panose="020B0604020202020204" pitchFamily="34" charset="0"/>
              </a:rPr>
              <a:pPr/>
              <a:t>3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Introduction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Expressions are the fundamental means of specifying computations in a programming language</a:t>
            </a:r>
          </a:p>
          <a:p>
            <a:pPr eaLnBrk="1" hangingPunct="1"/>
            <a:r>
              <a:rPr lang="en-US" altLang="en-US" smtClean="0"/>
              <a:t>To understand expression evaluation, need to be familiar with the orders of operator and operand evaluation</a:t>
            </a:r>
          </a:p>
          <a:p>
            <a:pPr eaLnBrk="1" hangingPunct="1"/>
            <a:r>
              <a:rPr lang="en-US" altLang="en-US" smtClean="0"/>
              <a:t>Essence of imperative languages is dominant role of assignment statements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A31C3EFC-0E92-44D5-8E99-1B1DADCB3301}" type="slidenum">
              <a:rPr lang="en-US" altLang="en-US" sz="1000" b="0">
                <a:latin typeface="Arial" panose="020B0604020202020204" pitchFamily="34" charset="0"/>
              </a:rPr>
              <a:pPr/>
              <a:t>30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Assignment as an Expression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In the C-based languages, Perl, and JavaScript, the assignment statement produces a result and can be used as an operand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 </a:t>
            </a:r>
            <a:r>
              <a:rPr lang="en-US" altLang="en-US" sz="2000" b="1" smtClean="0">
                <a:latin typeface="Courier New" panose="02070309020205020404" pitchFamily="49" charset="0"/>
              </a:rPr>
              <a:t>while</a:t>
            </a:r>
            <a:r>
              <a:rPr lang="en-US" altLang="en-US" sz="2000" smtClean="0">
                <a:latin typeface="Courier New" panose="02070309020205020404" pitchFamily="49" charset="0"/>
              </a:rPr>
              <a:t> ((ch = getchar())!= EOF){</a:t>
            </a:r>
            <a:r>
              <a:rPr lang="en-US" altLang="en-US" sz="2000" smtClean="0">
                <a:cs typeface="Courier New" panose="02070309020205020404" pitchFamily="49" charset="0"/>
              </a:rPr>
              <a:t>…</a:t>
            </a:r>
            <a:r>
              <a:rPr lang="en-US" altLang="en-US" sz="2000" smtClean="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	</a:t>
            </a:r>
            <a:r>
              <a:rPr lang="en-US" altLang="en-US" sz="2000" smtClean="0">
                <a:latin typeface="Courier New" panose="02070309020205020404" pitchFamily="49" charset="0"/>
              </a:rPr>
              <a:t>ch = getchar()</a:t>
            </a:r>
            <a:r>
              <a:rPr lang="en-US" altLang="en-US" b="1" smtClean="0">
                <a:latin typeface="Courier New" panose="02070309020205020404" pitchFamily="49" charset="0"/>
              </a:rPr>
              <a:t> </a:t>
            </a:r>
            <a:r>
              <a:rPr lang="en-US" altLang="en-US" smtClean="0"/>
              <a:t>is carried out; the result (assigned to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en-US" smtClean="0"/>
              <a:t>) is used as a conditional value for the </a:t>
            </a:r>
            <a:r>
              <a:rPr lang="en-US" altLang="en-US" sz="1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altLang="en-US" smtClean="0"/>
              <a:t> statement</a:t>
            </a:r>
          </a:p>
          <a:p>
            <a:pPr eaLnBrk="1" hangingPunct="1"/>
            <a:r>
              <a:rPr lang="en-US" altLang="en-US" smtClean="0"/>
              <a:t>Disadvantage: another kind of expression side 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033283D3-1028-4BF6-B447-9378667634CF}" type="slidenum">
              <a:rPr lang="en-US" altLang="en-US" sz="1000" b="0">
                <a:latin typeface="Arial" panose="020B0604020202020204" pitchFamily="34" charset="0"/>
              </a:rPr>
              <a:pPr/>
              <a:t>31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Multiple Assignments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Perl, Ruby, and Lua allow multiple-target multiple-source assignments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   </a:t>
            </a:r>
            <a:r>
              <a:rPr lang="en-US" altLang="en-US" sz="2000" smtClean="0">
                <a:latin typeface="Courier New" panose="02070309020205020404" pitchFamily="49" charset="0"/>
              </a:rPr>
              <a:t>($first, $second, $third) = (20, 30, 40);</a:t>
            </a:r>
          </a:p>
          <a:p>
            <a:pPr eaLnBrk="1" hangingPunct="1">
              <a:buFontTx/>
              <a:buNone/>
            </a:pPr>
            <a:endParaRPr lang="en-US" altLang="en-US" sz="2000" smtClean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    </a:t>
            </a:r>
            <a:r>
              <a:rPr lang="en-US" altLang="en-US" sz="2000" smtClean="0"/>
              <a:t>Also, the following is legal and performs an interchange: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     ($first, $second) = ($second, $first);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Identifiers in functional languages are only names of values</a:t>
            </a:r>
          </a:p>
          <a:p>
            <a:r>
              <a:rPr lang="en-US" altLang="en-US" smtClean="0"/>
              <a:t>ML</a:t>
            </a:r>
          </a:p>
          <a:p>
            <a:pPr lvl="1"/>
            <a:r>
              <a:rPr lang="en-US" altLang="en-US" smtClean="0"/>
              <a:t>Names are bound to values with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</a:p>
          <a:p>
            <a:pPr lvl="1">
              <a:buFontTx/>
              <a:buNone/>
            </a:pPr>
            <a:r>
              <a:rPr lang="en-US" altLang="en-US" smtClean="0"/>
              <a:t>  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fruit = apples + oranges;</a:t>
            </a:r>
          </a:p>
          <a:p>
            <a:pPr lvl="1">
              <a:buFontTx/>
              <a:buChar char="-"/>
            </a:pPr>
            <a:r>
              <a:rPr lang="en-US" altLang="en-US" smtClean="0"/>
              <a:t>If another val for fruit follows, it is a new and different name</a:t>
            </a:r>
          </a:p>
          <a:p>
            <a:r>
              <a:rPr lang="en-US" altLang="en-US" smtClean="0"/>
              <a:t>F#</a:t>
            </a:r>
          </a:p>
          <a:p>
            <a:pPr lvl="1"/>
            <a:r>
              <a:rPr lang="en-US" altLang="en-US" smtClean="0"/>
              <a:t>F#’s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 smtClean="0"/>
              <a:t> is like ML’s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en-US" smtClean="0"/>
              <a:t>, except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 smtClean="0"/>
              <a:t> also creates a new scope</a:t>
            </a:r>
          </a:p>
          <a:p>
            <a:pPr lvl="1">
              <a:buFontTx/>
              <a:buChar char="-"/>
            </a:pPr>
            <a:endParaRPr lang="en-US" altLang="en-US" smtClean="0"/>
          </a:p>
        </p:txBody>
      </p:sp>
      <p:sp>
        <p:nvSpPr>
          <p:cNvPr id="348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Assignment in Functional Languages</a:t>
            </a:r>
          </a:p>
        </p:txBody>
      </p:sp>
      <p:sp>
        <p:nvSpPr>
          <p:cNvPr id="6554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F39D4822-E88D-41D9-B38D-E17645DF54D3}" type="slidenum">
              <a:rPr lang="en-US" altLang="en-US" sz="1000" b="0">
                <a:latin typeface="Arial" panose="020B0604020202020204" pitchFamily="34" charset="0"/>
              </a:rPr>
              <a:pPr/>
              <a:t>32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AFDC01AC-47E9-4EE9-BB24-61638D93D6D8}" type="slidenum">
              <a:rPr lang="en-US" altLang="en-US" sz="1000" b="0">
                <a:latin typeface="Arial" panose="020B0604020202020204" pitchFamily="34" charset="0"/>
              </a:rPr>
              <a:pPr/>
              <a:t>33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Mixed-Mode Assignment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en-US" smtClean="0"/>
              <a:t>Assignment statements can also be mixed-mode</a:t>
            </a: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altLang="en-US" smtClean="0"/>
              <a:t>In Fortran, C, Perl, and C++, any numeric type value can be assigned to any numeric type variable</a:t>
            </a:r>
          </a:p>
          <a:p>
            <a:pPr eaLnBrk="1" hangingPunct="1"/>
            <a:r>
              <a:rPr lang="en-US" altLang="en-US" smtClean="0"/>
              <a:t>In Java and C#, only widening assignment coercions are done</a:t>
            </a:r>
          </a:p>
          <a:p>
            <a:pPr eaLnBrk="1" hangingPunct="1"/>
            <a:r>
              <a:rPr lang="en-US" altLang="en-US" smtClean="0"/>
              <a:t>In Ada, there is no assignment coercion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0F56C6A6-B5EB-47E7-9F92-7D1EFB0EDEE1}" type="slidenum">
              <a:rPr lang="en-US" altLang="en-US" sz="1000" b="0">
                <a:latin typeface="Arial" panose="020B0604020202020204" pitchFamily="34" charset="0"/>
              </a:rPr>
              <a:pPr/>
              <a:t>34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Expressions</a:t>
            </a:r>
          </a:p>
          <a:p>
            <a:pPr eaLnBrk="1" hangingPunct="1"/>
            <a:r>
              <a:rPr lang="en-US" altLang="en-US" smtClean="0"/>
              <a:t>Operator precedence and associativity</a:t>
            </a:r>
          </a:p>
          <a:p>
            <a:pPr eaLnBrk="1" hangingPunct="1"/>
            <a:r>
              <a:rPr lang="en-US" altLang="en-US" smtClean="0"/>
              <a:t>Operator overloading</a:t>
            </a:r>
          </a:p>
          <a:p>
            <a:pPr eaLnBrk="1" hangingPunct="1"/>
            <a:r>
              <a:rPr lang="en-US" altLang="en-US" smtClean="0"/>
              <a:t>Mixed-type expressions</a:t>
            </a:r>
          </a:p>
          <a:p>
            <a:pPr eaLnBrk="1" hangingPunct="1"/>
            <a:r>
              <a:rPr lang="en-US" altLang="en-US" smtClean="0"/>
              <a:t>Various forms of assignment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3A20A20B-E25E-46F6-9B5B-0620A8F3FF9E}" type="slidenum">
              <a:rPr lang="en-US" altLang="en-US" sz="1000" b="0">
                <a:latin typeface="Arial" panose="020B0604020202020204" pitchFamily="34" charset="0"/>
              </a:rPr>
              <a:pPr/>
              <a:t>4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Arithmetic Expressions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Arithmetic evaluation was one of the motivations for the development of the first programming languages</a:t>
            </a:r>
          </a:p>
          <a:p>
            <a:pPr eaLnBrk="1" hangingPunct="1"/>
            <a:r>
              <a:rPr lang="en-US" altLang="en-US" smtClean="0"/>
              <a:t>Arithmetic expressions consist of operators, operands, parentheses, and function calls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D606E544-107C-46E2-93E7-D844B31E6E43}" type="slidenum">
              <a:rPr lang="en-US" altLang="en-US" sz="1000" b="0">
                <a:latin typeface="Arial" panose="020B0604020202020204" pitchFamily="34" charset="0"/>
              </a:rPr>
              <a:pPr/>
              <a:t>5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Arithmetic Expressions: Design Issues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n-US" smtClean="0"/>
              <a:t>Design issues for arithmetic expressions</a:t>
            </a:r>
          </a:p>
          <a:p>
            <a:pPr marL="914400" lvl="1" indent="-457200" eaLnBrk="1" hangingPunct="1"/>
            <a:r>
              <a:rPr lang="en-US" altLang="en-US" smtClean="0"/>
              <a:t>Operator precedence rules?</a:t>
            </a:r>
          </a:p>
          <a:p>
            <a:pPr marL="914400" lvl="1" indent="-457200" eaLnBrk="1" hangingPunct="1"/>
            <a:r>
              <a:rPr lang="en-US" altLang="en-US" smtClean="0"/>
              <a:t>Operator associativity rules?</a:t>
            </a:r>
          </a:p>
          <a:p>
            <a:pPr marL="914400" lvl="1" indent="-457200" eaLnBrk="1" hangingPunct="1"/>
            <a:r>
              <a:rPr lang="en-US" altLang="en-US" smtClean="0"/>
              <a:t>Order of operand evaluation?</a:t>
            </a:r>
          </a:p>
          <a:p>
            <a:pPr marL="914400" lvl="1" indent="-457200" eaLnBrk="1" hangingPunct="1"/>
            <a:r>
              <a:rPr lang="en-US" altLang="en-US" smtClean="0"/>
              <a:t>Operand evaluation side effects?</a:t>
            </a:r>
          </a:p>
          <a:p>
            <a:pPr marL="914400" lvl="1" indent="-457200" eaLnBrk="1" hangingPunct="1"/>
            <a:r>
              <a:rPr lang="en-US" altLang="en-US" smtClean="0"/>
              <a:t>Operator overloading?</a:t>
            </a:r>
          </a:p>
          <a:p>
            <a:pPr marL="914400" lvl="1" indent="-457200" eaLnBrk="1" hangingPunct="1"/>
            <a:r>
              <a:rPr lang="en-US" altLang="en-US" smtClean="0"/>
              <a:t>Type mixing in expressions?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DBCA429D-3469-4F3F-A2AD-C6964DD636AD}" type="slidenum">
              <a:rPr lang="en-US" altLang="en-US" sz="1000" b="0">
                <a:latin typeface="Arial" panose="020B0604020202020204" pitchFamily="34" charset="0"/>
              </a:rPr>
              <a:pPr/>
              <a:t>6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Arithmetic Expressions: Operators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unary operator has one operand</a:t>
            </a:r>
          </a:p>
          <a:p>
            <a:pPr eaLnBrk="1" hangingPunct="1"/>
            <a:r>
              <a:rPr lang="en-US" altLang="en-US" smtClean="0"/>
              <a:t>A binary operator has two operands</a:t>
            </a:r>
          </a:p>
          <a:p>
            <a:pPr eaLnBrk="1" hangingPunct="1"/>
            <a:r>
              <a:rPr lang="en-US" altLang="en-US" smtClean="0"/>
              <a:t>A ternary operator has three operands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720FB569-BFE3-45DE-996C-772AE07803C0}" type="slidenum">
              <a:rPr lang="en-US" altLang="en-US" sz="1000" b="0">
                <a:latin typeface="Arial" panose="020B0604020202020204" pitchFamily="34" charset="0"/>
              </a:rPr>
              <a:pPr/>
              <a:t>7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Arithmetic Expressions: Operator Precedence Rules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i="1" smtClean="0"/>
              <a:t>operator precedence</a:t>
            </a:r>
            <a:r>
              <a:rPr lang="en-US" altLang="en-US" i="1" smtClean="0">
                <a:solidFill>
                  <a:schemeClr val="tx2"/>
                </a:solidFill>
              </a:rPr>
              <a:t> </a:t>
            </a:r>
            <a:r>
              <a:rPr lang="en-US" altLang="en-US" i="1" smtClean="0"/>
              <a:t>rules</a:t>
            </a:r>
            <a:r>
              <a:rPr lang="en-US" altLang="en-US" smtClean="0"/>
              <a:t> for expression evaluation define the order in which “adjacent” operators of different precedence levels are evaluated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Typical precedence levels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 parentheses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 unary operators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 ** (if the language supports 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 *, /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 +, 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CAC2A77F-2834-49B9-9DD0-AA2445C3D505}" type="slidenum">
              <a:rPr lang="en-US" altLang="en-US" sz="1000" b="0">
                <a:latin typeface="Arial" panose="020B0604020202020204" pitchFamily="34" charset="0"/>
              </a:rPr>
              <a:pPr/>
              <a:t>8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Arithmetic Expressions: Operator Associativity Rule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</a:t>
            </a:r>
            <a:r>
              <a:rPr lang="en-US" altLang="en-US" sz="2400" i="1" smtClean="0"/>
              <a:t>operator associativity rules</a:t>
            </a:r>
            <a:r>
              <a:rPr lang="en-US" altLang="en-US" sz="2400" smtClean="0"/>
              <a:t> for expression evaluation define the order in which adjacent operators with the same precedence level are evaluated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Typical associativity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Left to right, except **, which is right to left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Sometimes unary operators associate right to left (e.g., in FORTRAN)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APL is different; all operators have equal precedence and all operators associate right to left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Precedence and associativity rules can be overriden with parentheses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Lucida Sans Unicode" pitchFamily="34" charset="0"/>
              </a:rPr>
              <a:t>Copyright © 2017 Pearson Education, Ltd. All rights reserved.</a:t>
            </a:r>
            <a:endParaRPr lang="en-US" altLang="en-US">
              <a:ea typeface="Lucida Sans Unicode" pitchFamily="34" charset="0"/>
            </a:endParaRP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r>
              <a:rPr lang="en-US" altLang="en-US" sz="1000" b="0">
                <a:latin typeface="Arial" panose="020B0604020202020204" pitchFamily="34" charset="0"/>
              </a:rPr>
              <a:t>1-</a:t>
            </a:r>
            <a:fld id="{10DFE60E-4001-4453-8D9E-A7994A537B74}" type="slidenum">
              <a:rPr lang="en-US" altLang="en-US" sz="1000" b="0">
                <a:latin typeface="Arial" panose="020B0604020202020204" pitchFamily="34" charset="0"/>
              </a:rPr>
              <a:pPr/>
              <a:t>9</a:t>
            </a:fld>
            <a:endParaRPr lang="en-US" altLang="en-US" sz="1000" b="0">
              <a:latin typeface="Arial" panose="020B0604020202020204" pitchFamily="34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Expressions in Ruby and Scheme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4800600"/>
          </a:xfrm>
        </p:spPr>
        <p:txBody>
          <a:bodyPr/>
          <a:lstStyle/>
          <a:p>
            <a:pPr eaLnBrk="1" hangingPunct="1"/>
            <a:r>
              <a:rPr lang="en-US" altLang="en-US" smtClean="0"/>
              <a:t>Ruby</a:t>
            </a:r>
          </a:p>
          <a:p>
            <a:pPr lvl="1" eaLnBrk="1" hangingPunct="1"/>
            <a:r>
              <a:rPr lang="en-US" altLang="en-US" smtClean="0"/>
              <a:t>All arithmetic, relational, and assignment operators, as well as array indexing, shifts, and bit-wise logic operators, are implemented as methods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- </a:t>
            </a:r>
            <a:r>
              <a:rPr lang="en-US" altLang="en-US" sz="2400" smtClean="0"/>
              <a:t>One result of this is that these operators can all  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       be overriden by application programs</a:t>
            </a:r>
          </a:p>
          <a:p>
            <a:pPr eaLnBrk="1" hangingPunct="1"/>
            <a:r>
              <a:rPr lang="en-US" altLang="en-US" smtClean="0"/>
              <a:t>Scheme (and Common Lisp)</a:t>
            </a:r>
          </a:p>
          <a:p>
            <a:pPr lvl="1" eaLnBrk="1" hangingPunct="1">
              <a:buFontTx/>
              <a:buChar char="-"/>
            </a:pPr>
            <a:r>
              <a:rPr lang="en-US" altLang="en-US" smtClean="0"/>
              <a:t>All arithmetic and logic operations are by explicitly called subprograms</a:t>
            </a:r>
          </a:p>
          <a:p>
            <a:pPr lvl="1" eaLnBrk="1" hangingPunct="1">
              <a:buFontTx/>
              <a:buChar char="-"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a + b * c</a:t>
            </a:r>
            <a:r>
              <a:rPr lang="en-US" altLang="en-US" smtClean="0"/>
              <a:t> is coded as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(+ a (* b c))</a:t>
            </a:r>
          </a:p>
          <a:p>
            <a:pPr eaLnBrk="1" hangingPunct="1">
              <a:buFontTx/>
              <a:buNone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ebesta">
  <a:themeElements>
    <a:clrScheme name="1_sebes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ebesta">
      <a:majorFont>
        <a:latin typeface="Lucida Sans Unicode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1_sebes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sebesta2</Template>
  <TotalTime>1506</TotalTime>
  <Words>2179</Words>
  <Application>Microsoft Office PowerPoint</Application>
  <PresentationFormat>On-screen Show (4:3)</PresentationFormat>
  <Paragraphs>327</Paragraphs>
  <Slides>34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Times</vt:lpstr>
      <vt:lpstr>Lucida Sans Unicode</vt:lpstr>
      <vt:lpstr>Arial</vt:lpstr>
      <vt:lpstr>Courier</vt:lpstr>
      <vt:lpstr>Courier New</vt:lpstr>
      <vt:lpstr>1_sebesta</vt:lpstr>
      <vt:lpstr>Chapter 7</vt:lpstr>
      <vt:lpstr>Chapter 7 Topics</vt:lpstr>
      <vt:lpstr>Introduction</vt:lpstr>
      <vt:lpstr>Arithmetic Expressions</vt:lpstr>
      <vt:lpstr>Arithmetic Expressions: Design Issues</vt:lpstr>
      <vt:lpstr>Arithmetic Expressions: Operators</vt:lpstr>
      <vt:lpstr>Arithmetic Expressions: Operator Precedence Rules</vt:lpstr>
      <vt:lpstr>Arithmetic Expressions: Operator Associativity Rule</vt:lpstr>
      <vt:lpstr>Expressions in Ruby and Scheme</vt:lpstr>
      <vt:lpstr>Arithmetic Expressions: Conditional Expressions</vt:lpstr>
      <vt:lpstr>Arithmetic Expressions: Operand Evaluation Order</vt:lpstr>
      <vt:lpstr>Arithmetic Expressions: Potentials for Side Effects</vt:lpstr>
      <vt:lpstr>Functional Side Effects</vt:lpstr>
      <vt:lpstr>Referential Transparency</vt:lpstr>
      <vt:lpstr>Referential Transparency (continued)</vt:lpstr>
      <vt:lpstr>Overloaded Operators</vt:lpstr>
      <vt:lpstr>Overloaded Operators (continued)</vt:lpstr>
      <vt:lpstr>Type Conversions</vt:lpstr>
      <vt:lpstr>Type Conversions: Mixed Mode</vt:lpstr>
      <vt:lpstr>Explicit Type Conversions</vt:lpstr>
      <vt:lpstr>Errors in Expressions</vt:lpstr>
      <vt:lpstr>Relational and Boolean Expressions</vt:lpstr>
      <vt:lpstr>Relational and Boolean Expressions</vt:lpstr>
      <vt:lpstr>Short Circuit Evaluation</vt:lpstr>
      <vt:lpstr>Short Circuit Evaluation (continued)</vt:lpstr>
      <vt:lpstr>Assignment Statements</vt:lpstr>
      <vt:lpstr>Assignment Statements: Conditional Targets</vt:lpstr>
      <vt:lpstr>Assignment Statements: Compound Assignment Operators</vt:lpstr>
      <vt:lpstr>Assignment Statements: Unary Assignment Operators</vt:lpstr>
      <vt:lpstr>Assignment as an Expression</vt:lpstr>
      <vt:lpstr>Multiple Assignments</vt:lpstr>
      <vt:lpstr>Assignment in Functional Languages</vt:lpstr>
      <vt:lpstr>Mixed-Mode Assignment</vt:lpstr>
      <vt:lpstr>Summary</vt:lpstr>
    </vt:vector>
  </TitlesOfParts>
  <Company>Pearson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Maram Bani Younes</cp:lastModifiedBy>
  <cp:revision>69</cp:revision>
  <dcterms:created xsi:type="dcterms:W3CDTF">2003-08-01T12:29:19Z</dcterms:created>
  <dcterms:modified xsi:type="dcterms:W3CDTF">2021-04-25T07:36:55Z</dcterms:modified>
</cp:coreProperties>
</file>