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</p:sldMasterIdLst>
  <p:notesMasterIdLst>
    <p:notesMasterId r:id="rId55"/>
  </p:notesMasterIdLst>
  <p:sldIdLst>
    <p:sldId id="256" r:id="rId2"/>
    <p:sldId id="258" r:id="rId3"/>
    <p:sldId id="321" r:id="rId4"/>
    <p:sldId id="259" r:id="rId5"/>
    <p:sldId id="260" r:id="rId6"/>
    <p:sldId id="261" r:id="rId7"/>
    <p:sldId id="262" r:id="rId8"/>
    <p:sldId id="322" r:id="rId9"/>
    <p:sldId id="345" r:id="rId10"/>
    <p:sldId id="263" r:id="rId11"/>
    <p:sldId id="264" r:id="rId12"/>
    <p:sldId id="266" r:id="rId13"/>
    <p:sldId id="334" r:id="rId14"/>
    <p:sldId id="328" r:id="rId15"/>
    <p:sldId id="269" r:id="rId16"/>
    <p:sldId id="329" r:id="rId17"/>
    <p:sldId id="270" r:id="rId18"/>
    <p:sldId id="271" r:id="rId19"/>
    <p:sldId id="272" r:id="rId20"/>
    <p:sldId id="273" r:id="rId21"/>
    <p:sldId id="276" r:id="rId22"/>
    <p:sldId id="323" r:id="rId23"/>
    <p:sldId id="335" r:id="rId24"/>
    <p:sldId id="279" r:id="rId25"/>
    <p:sldId id="280" r:id="rId26"/>
    <p:sldId id="282" r:id="rId27"/>
    <p:sldId id="286" r:id="rId28"/>
    <p:sldId id="287" r:id="rId29"/>
    <p:sldId id="324" r:id="rId30"/>
    <p:sldId id="290" r:id="rId31"/>
    <p:sldId id="291" r:id="rId32"/>
    <p:sldId id="292" r:id="rId33"/>
    <p:sldId id="336" r:id="rId34"/>
    <p:sldId id="337" r:id="rId35"/>
    <p:sldId id="346" r:id="rId36"/>
    <p:sldId id="295" r:id="rId37"/>
    <p:sldId id="296" r:id="rId38"/>
    <p:sldId id="333" r:id="rId39"/>
    <p:sldId id="330" r:id="rId40"/>
    <p:sldId id="340" r:id="rId41"/>
    <p:sldId id="341" r:id="rId42"/>
    <p:sldId id="331" r:id="rId43"/>
    <p:sldId id="338" r:id="rId44"/>
    <p:sldId id="339" r:id="rId45"/>
    <p:sldId id="314" r:id="rId46"/>
    <p:sldId id="342" r:id="rId47"/>
    <p:sldId id="343" r:id="rId48"/>
    <p:sldId id="344" r:id="rId49"/>
    <p:sldId id="316" r:id="rId50"/>
    <p:sldId id="318" r:id="rId51"/>
    <p:sldId id="319" r:id="rId52"/>
    <p:sldId id="320" r:id="rId53"/>
    <p:sldId id="326" r:id="rId5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Lucida Sans Unicode" panose="020B0602030504020204" pitchFamily="34" charset="0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6666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598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50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646DADC-C2CC-40C3-9CDD-14DAC586B4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21681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BB184FDB-4F80-4B55-B6DF-E54407FA6EA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042472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607DFDE0-827E-4E7C-A3D2-61513DCB7C2F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075761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BC5F7563-E3BE-4227-B54B-A77E0D71E972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54308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494C2028-2EDC-465B-8DEE-67E7B291333E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813268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D9197AEB-7EA3-46EE-83BD-6A52D1C782B1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484719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8C929BC9-DBCF-476D-AD7B-F96489D1A658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387674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A6D284EE-DFB3-42B0-9A8B-F037047611CF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891969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E492D5F7-98FC-40D0-9E27-2E10EB439D44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280155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2C9EA86E-4583-4A96-BF1B-8047D1FF56ED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626206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AE25FFFB-105C-4FE7-B419-9C86CEA12375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098150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F6E96D7E-03D0-41DC-A4A6-33E9C38BD015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5994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ED867298-3DB4-4395-BFA5-5E1641FD432E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0004" tIns="45002" rIns="90004" bIns="45002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19861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9B261121-BDD5-4DD9-9E76-7EF9AFE1E41B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47104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AE39B346-47C1-42EF-941E-B5B97F0EA8D2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296398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306FF350-419C-4DEC-8E6B-8D8F796C1D23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398773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FC2E9239-0210-4875-A6EF-DA4D18B57746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07216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B05E4A4B-AAD1-413B-8044-9D8000BF01E4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457788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6481526B-6E48-4E97-9B59-5B353F7180E6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57789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BF128513-D17D-4339-BD96-2682B6D155E1}" type="slidenum">
              <a:rPr lang="en-US" altLang="en-US" sz="1200"/>
              <a:pPr/>
              <a:t>29</a:t>
            </a:fld>
            <a:endParaRPr lang="en-US" altLang="en-US" sz="1200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1932505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2204EC6B-FD84-4D6F-876B-33B846B20CA0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34043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3185A5E5-7818-41A3-84DA-8F524D5D7D81}" type="slidenum">
              <a:rPr lang="en-US" altLang="en-US" sz="1200"/>
              <a:pPr/>
              <a:t>31</a:t>
            </a:fld>
            <a:endParaRPr lang="en-US" altLang="en-US" sz="1200"/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39140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D8C573B8-95D3-404C-9346-4F78B14E7FE2}" type="slidenum">
              <a:rPr lang="en-US" altLang="en-US" sz="1200"/>
              <a:pPr/>
              <a:t>32</a:t>
            </a:fld>
            <a:endParaRPr lang="en-US" altLang="en-US" sz="1200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9619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94ECAF2B-43DC-4407-895C-600FE9424F50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92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184870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8E8770E6-114D-4897-A525-D176FFDB59D3}" type="slidenum">
              <a:rPr lang="en-US" altLang="en-US" sz="1200"/>
              <a:pPr/>
              <a:t>36</a:t>
            </a:fld>
            <a:endParaRPr lang="en-US" altLang="en-US" sz="1200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660068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A6CF36CF-0354-40D7-A0F8-330D022DC32A}" type="slidenum">
              <a:rPr lang="en-US" altLang="en-US" sz="1200"/>
              <a:pPr/>
              <a:t>37</a:t>
            </a:fld>
            <a:endParaRPr lang="en-US" altLang="en-US" sz="1200"/>
          </a:p>
        </p:txBody>
      </p:sp>
      <p:sp>
        <p:nvSpPr>
          <p:cNvPr id="727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88266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9C01006C-F21D-4920-AD3B-8CBD8BBAA217}" type="slidenum">
              <a:rPr lang="en-US" altLang="en-US" sz="1200"/>
              <a:pPr/>
              <a:t>39</a:t>
            </a:fld>
            <a:endParaRPr lang="en-US" altLang="en-US" sz="1200"/>
          </a:p>
        </p:txBody>
      </p:sp>
      <p:sp>
        <p:nvSpPr>
          <p:cNvPr id="757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5844487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F54BB703-E6C0-41E4-8DF3-E18CF2356B4C}" type="slidenum">
              <a:rPr lang="en-US" altLang="en-US" sz="1200"/>
              <a:pPr/>
              <a:t>42</a:t>
            </a:fld>
            <a:endParaRPr lang="en-US" altLang="en-US" sz="1200"/>
          </a:p>
        </p:txBody>
      </p:sp>
      <p:sp>
        <p:nvSpPr>
          <p:cNvPr id="798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917817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995A8B15-016D-434C-9404-EF611D02A821}" type="slidenum">
              <a:rPr lang="en-US" altLang="en-US" sz="1200"/>
              <a:pPr/>
              <a:t>45</a:t>
            </a:fld>
            <a:endParaRPr lang="en-US" altLang="en-US" sz="1200"/>
          </a:p>
        </p:txBody>
      </p:sp>
      <p:sp>
        <p:nvSpPr>
          <p:cNvPr id="839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8518020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9CD0C266-4206-412E-BBD6-CC7450F6411D}" type="slidenum">
              <a:rPr lang="en-US" altLang="en-US" sz="1200"/>
              <a:pPr/>
              <a:t>49</a:t>
            </a:fld>
            <a:endParaRPr lang="en-US" altLang="en-US" sz="1200"/>
          </a:p>
        </p:txBody>
      </p:sp>
      <p:sp>
        <p:nvSpPr>
          <p:cNvPr id="890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5685165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D44C6534-3C4B-477C-BC2B-13AC07E37A65}" type="slidenum">
              <a:rPr lang="en-US" altLang="en-US" sz="1200"/>
              <a:pPr/>
              <a:t>50</a:t>
            </a:fld>
            <a:endParaRPr lang="en-US" altLang="en-US" sz="1200"/>
          </a:p>
        </p:txBody>
      </p:sp>
      <p:sp>
        <p:nvSpPr>
          <p:cNvPr id="911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9877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5145ED8A-029A-4F2A-9483-7CEB51E90281}" type="slidenum">
              <a:rPr lang="en-US" altLang="en-US" sz="1200"/>
              <a:pPr/>
              <a:t>51</a:t>
            </a:fld>
            <a:endParaRPr lang="en-US" altLang="en-US" sz="1200"/>
          </a:p>
        </p:txBody>
      </p:sp>
      <p:sp>
        <p:nvSpPr>
          <p:cNvPr id="931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7949602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8B3EE894-75CE-46C0-A6EA-3B344C467584}" type="slidenum">
              <a:rPr lang="en-US" altLang="en-US" sz="1200"/>
              <a:pPr/>
              <a:t>52</a:t>
            </a:fld>
            <a:endParaRPr lang="en-US" altLang="en-US" sz="1200"/>
          </a:p>
        </p:txBody>
      </p:sp>
      <p:sp>
        <p:nvSpPr>
          <p:cNvPr id="952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76358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7D3538FE-1FE7-4A02-A3D8-E0C8D6E5E32F}" type="slidenum">
              <a:rPr lang="en-US" altLang="en-US" sz="1200"/>
              <a:pPr/>
              <a:t>53</a:t>
            </a:fld>
            <a:endParaRPr lang="en-US" altLang="en-US" sz="1200"/>
          </a:p>
        </p:txBody>
      </p:sp>
      <p:sp>
        <p:nvSpPr>
          <p:cNvPr id="972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5872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59EE1E5B-4DB5-4CDA-B691-D623C661AD5A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12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492495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C1775D4A-45C0-4A7D-8E54-A57327C8DE4C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51115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33F18331-E38F-4D47-AB58-AE47BA1AE33B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5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93422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4AE3CCF9-3E93-4391-891D-6027B6157275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7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18325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14D712C9-E6C1-4E4D-B283-25BEAD81A8F2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2605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fld id="{FEC046B2-8586-4F69-86C9-CDF2D8010282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62077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1488" y="0"/>
            <a:ext cx="4848225" cy="603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371600"/>
            <a:ext cx="3657600" cy="1143000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276600"/>
            <a:ext cx="36576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CC33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291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1-</a:t>
            </a:r>
            <a:fld id="{2B55B221-64F6-4F91-B965-0A699F0F6B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9509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81000"/>
            <a:ext cx="20383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59626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1-</a:t>
            </a:r>
            <a:fld id="{5031363B-5896-4FCF-AB6D-31DA70A17D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62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1-</a:t>
            </a:r>
            <a:fld id="{84EC9482-442A-45F3-A581-DC21EC45E5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758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1-</a:t>
            </a:r>
            <a:fld id="{0F560B5C-D3AA-4497-A999-7E063F12AC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2958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1-</a:t>
            </a:r>
            <a:fld id="{8962A0E3-F1E7-4BA6-A151-7E819E432C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4565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1-</a:t>
            </a:r>
            <a:fld id="{CB01FF10-E5D2-4FBD-A3DA-69A8B62DF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7095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1-</a:t>
            </a:r>
            <a:fld id="{AE6647BF-DDAD-46E6-A3DB-1DCC175265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885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1-</a:t>
            </a:r>
            <a:fld id="{43B95EDD-6CE5-4E12-89FB-D6BFA147A5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2681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1-</a:t>
            </a:r>
            <a:fld id="{6D5AD238-3C2E-40F4-B629-E4A5FE92E8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08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1-</a:t>
            </a:r>
            <a:fld id="{0B01F301-22B9-41CE-83E5-FCA24B17DC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981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8153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2017 Pearson Education, Ltd. All rights reserved.</a:t>
            </a:r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en-US"/>
              <a:t>1-</a:t>
            </a:r>
            <a:fld id="{F4692C5B-88B9-4E7E-A9D2-E750041E29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09600" y="152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09600" y="1219200"/>
            <a:ext cx="8153400" cy="0"/>
          </a:xfrm>
          <a:prstGeom prst="line">
            <a:avLst/>
          </a:prstGeom>
          <a:noFill/>
          <a:ln w="57150">
            <a:solidFill>
              <a:srgbClr val="CC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rgbClr val="666699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666699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666699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Chapter 9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Subprograms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7C48C26-79F5-455C-ACC2-B0E7F4BF0636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Procedures and Functions 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There are two categories of subprograms</a:t>
            </a:r>
          </a:p>
          <a:p>
            <a:pPr lvl="1" eaLnBrk="1" hangingPunct="1"/>
            <a:r>
              <a:rPr lang="en-US" altLang="en-US" i="1" smtClean="0"/>
              <a:t>Procedures</a:t>
            </a:r>
            <a:r>
              <a:rPr lang="en-US" altLang="en-US" smtClean="0"/>
              <a:t> are collection of statements that define parameterized computations</a:t>
            </a:r>
          </a:p>
          <a:p>
            <a:pPr lvl="1" eaLnBrk="1" hangingPunct="1"/>
            <a:endParaRPr lang="en-US" altLang="en-US" smtClean="0"/>
          </a:p>
          <a:p>
            <a:pPr lvl="1" eaLnBrk="1" hangingPunct="1"/>
            <a:r>
              <a:rPr lang="en-US" altLang="en-US" i="1" smtClean="0"/>
              <a:t>Functions</a:t>
            </a:r>
            <a:r>
              <a:rPr lang="en-US" altLang="en-US" smtClean="0"/>
              <a:t> structurally resemble procedures but are semantically modeled on mathematical functions</a:t>
            </a:r>
          </a:p>
          <a:p>
            <a:pPr lvl="1" eaLnBrk="1" hangingPunct="1"/>
            <a:endParaRPr lang="en-US" altLang="en-US" smtClean="0"/>
          </a:p>
          <a:p>
            <a:pPr lvl="2" eaLnBrk="1" hangingPunct="1"/>
            <a:r>
              <a:rPr lang="en-US" altLang="en-US" smtClean="0"/>
              <a:t>They are expected to produce no side effects</a:t>
            </a:r>
          </a:p>
          <a:p>
            <a:pPr lvl="2" eaLnBrk="1" hangingPunct="1"/>
            <a:r>
              <a:rPr lang="en-US" altLang="en-US" smtClean="0"/>
              <a:t>In practice, program functions have side effects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E7EBEF3-E66A-4C43-8030-3879BC3AC373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Design Issues for Subprograms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953000"/>
          </a:xfrm>
        </p:spPr>
        <p:txBody>
          <a:bodyPr/>
          <a:lstStyle/>
          <a:p>
            <a:pPr eaLnBrk="1" hangingPunct="1"/>
            <a:r>
              <a:rPr lang="en-US" altLang="en-US" sz="1800" smtClean="0"/>
              <a:t>Are local variables static or dynamic? </a:t>
            </a:r>
          </a:p>
          <a:p>
            <a:pPr eaLnBrk="1" hangingPunct="1"/>
            <a:r>
              <a:rPr lang="en-US" altLang="en-US" sz="1800" smtClean="0"/>
              <a:t>Can subprogram definitions appear in other subprogram definitions? </a:t>
            </a:r>
          </a:p>
          <a:p>
            <a:pPr eaLnBrk="1" hangingPunct="1"/>
            <a:r>
              <a:rPr lang="en-US" altLang="en-US" sz="1800" smtClean="0"/>
              <a:t>What parameter passing methods are provided?</a:t>
            </a:r>
          </a:p>
          <a:p>
            <a:pPr eaLnBrk="1" hangingPunct="1"/>
            <a:r>
              <a:rPr lang="en-US" altLang="en-US" sz="1800" smtClean="0"/>
              <a:t>Are parameter types checked?</a:t>
            </a:r>
          </a:p>
          <a:p>
            <a:pPr eaLnBrk="1" hangingPunct="1"/>
            <a:r>
              <a:rPr lang="en-US" altLang="en-US" sz="1800" smtClean="0"/>
              <a:t>If subprograms can be passed as parameters and subprograms can be nested, what is the referencing environment of a passed subprogram?</a:t>
            </a:r>
          </a:p>
          <a:p>
            <a:pPr eaLnBrk="1" hangingPunct="1"/>
            <a:r>
              <a:rPr lang="en-US" altLang="en-US" sz="1800" smtClean="0"/>
              <a:t>Are functional side effects allowed?</a:t>
            </a:r>
          </a:p>
          <a:p>
            <a:pPr eaLnBrk="1" hangingPunct="1"/>
            <a:r>
              <a:rPr lang="en-US" altLang="en-US" sz="1800" smtClean="0"/>
              <a:t>What types of values can be returned from functions?</a:t>
            </a:r>
          </a:p>
          <a:p>
            <a:pPr eaLnBrk="1" hangingPunct="1"/>
            <a:r>
              <a:rPr lang="en-US" altLang="en-US" sz="1800" smtClean="0"/>
              <a:t>How many values can be returned from functions?</a:t>
            </a:r>
          </a:p>
          <a:p>
            <a:pPr eaLnBrk="1" hangingPunct="1"/>
            <a:r>
              <a:rPr lang="en-US" altLang="en-US" sz="1800" smtClean="0"/>
              <a:t>Can subprograms be overloaded?</a:t>
            </a:r>
          </a:p>
          <a:p>
            <a:pPr eaLnBrk="1" hangingPunct="1"/>
            <a:r>
              <a:rPr lang="en-US" altLang="en-US" sz="1800" smtClean="0"/>
              <a:t>Can subprogram be generic?</a:t>
            </a:r>
          </a:p>
          <a:p>
            <a:pPr eaLnBrk="1" hangingPunct="1"/>
            <a:r>
              <a:rPr lang="en-US" altLang="en-US" sz="1800" smtClean="0"/>
              <a:t>If the language allows nested subprograms, are closures supported?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25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B36364B8-9759-4F75-9259-FBC5EE526265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Local Referencing Environments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Local variables can be stack-dynamic 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     </a:t>
            </a:r>
            <a:r>
              <a:rPr lang="en-US" altLang="en-US" sz="2000" smtClean="0"/>
              <a:t>- Advantages</a:t>
            </a:r>
          </a:p>
          <a:p>
            <a:pPr lvl="2" eaLnBrk="1" hangingPunct="1"/>
            <a:r>
              <a:rPr lang="en-US" altLang="en-US" sz="1900" smtClean="0"/>
              <a:t>Support for recursion</a:t>
            </a:r>
          </a:p>
          <a:p>
            <a:pPr lvl="2" eaLnBrk="1" hangingPunct="1"/>
            <a:r>
              <a:rPr lang="en-US" altLang="en-US" sz="1900" smtClean="0"/>
              <a:t>Storage for locals is shared among some subprograms</a:t>
            </a:r>
          </a:p>
          <a:p>
            <a:pPr lvl="1" eaLnBrk="1" hangingPunct="1"/>
            <a:r>
              <a:rPr lang="en-US" altLang="en-US" sz="2000" smtClean="0"/>
              <a:t>Disadvantages</a:t>
            </a:r>
          </a:p>
          <a:p>
            <a:pPr lvl="2" eaLnBrk="1" hangingPunct="1"/>
            <a:r>
              <a:rPr lang="en-US" altLang="en-US" sz="1900" smtClean="0"/>
              <a:t>Allocation/de-allocation, initialization time</a:t>
            </a:r>
          </a:p>
          <a:p>
            <a:pPr lvl="2" eaLnBrk="1" hangingPunct="1"/>
            <a:r>
              <a:rPr lang="en-US" altLang="en-US" sz="1900" smtClean="0"/>
              <a:t>Indirect addressing</a:t>
            </a:r>
          </a:p>
          <a:p>
            <a:pPr lvl="2" eaLnBrk="1" hangingPunct="1"/>
            <a:r>
              <a:rPr lang="en-US" altLang="en-US" sz="1900" smtClean="0"/>
              <a:t>Subprograms cannot be history sensitive</a:t>
            </a:r>
          </a:p>
          <a:p>
            <a:pPr eaLnBrk="1" hangingPunct="1"/>
            <a:r>
              <a:rPr lang="en-US" altLang="en-US" sz="2400" smtClean="0"/>
              <a:t>Local variables can be static</a:t>
            </a:r>
          </a:p>
          <a:p>
            <a:pPr lvl="1" eaLnBrk="1" hangingPunct="1"/>
            <a:r>
              <a:rPr lang="en-US" altLang="en-US" sz="2000" smtClean="0"/>
              <a:t>Advantages and disadvantages are the opposite of those for stack-dynamic local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Local Referencing Environments: Examples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In most contemporary languages, locals are stack dynamic</a:t>
            </a:r>
          </a:p>
          <a:p>
            <a:r>
              <a:rPr lang="en-US" altLang="en-US" smtClean="0"/>
              <a:t>In C-based languages, locals are by default stack dynamic, but can be declared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altLang="en-US" smtClean="0"/>
              <a:t> </a:t>
            </a:r>
          </a:p>
          <a:p>
            <a:r>
              <a:rPr lang="en-US" altLang="en-US" smtClean="0"/>
              <a:t>The methods of C++, Java, Python, and C# only have stack dynamic locals</a:t>
            </a:r>
          </a:p>
          <a:p>
            <a:r>
              <a:rPr lang="en-US" altLang="en-US" smtClean="0"/>
              <a:t>In Lua, all implicitly declared variables are global; local variables are declared with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local</a:t>
            </a:r>
            <a:r>
              <a:rPr lang="en-US" altLang="en-US" smtClean="0"/>
              <a:t> and are stack dynamic</a:t>
            </a:r>
          </a:p>
        </p:txBody>
      </p:sp>
      <p:sp>
        <p:nvSpPr>
          <p:cNvPr id="2765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2536656D-4EC4-4305-89C3-089684FCA77D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286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37C93FE5-588B-4662-857E-E71CE82B4E9D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Semantic Models of Parameter Passing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 mode</a:t>
            </a:r>
          </a:p>
          <a:p>
            <a:pPr eaLnBrk="1" hangingPunct="1"/>
            <a:r>
              <a:rPr lang="en-US" altLang="en-US" smtClean="0"/>
              <a:t>Out mode</a:t>
            </a:r>
          </a:p>
          <a:p>
            <a:pPr eaLnBrk="1" hangingPunct="1"/>
            <a:r>
              <a:rPr lang="en-US" altLang="en-US" smtClean="0"/>
              <a:t>Inout mode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27D79732-3E18-4A14-BB32-A2AB0B4B547C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Models of Parameter Passing</a:t>
            </a:r>
          </a:p>
        </p:txBody>
      </p:sp>
      <p:pic>
        <p:nvPicPr>
          <p:cNvPr id="3072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447800"/>
            <a:ext cx="7353300" cy="458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327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0F92FE18-B331-49A5-96AE-F7BD18AFA851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Conceptual Models of Transfer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Physically move a value</a:t>
            </a:r>
          </a:p>
          <a:p>
            <a:pPr eaLnBrk="1" hangingPunct="1"/>
            <a:r>
              <a:rPr lang="en-US" altLang="en-US" smtClean="0"/>
              <a:t>Move an access path to a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080A8F0-CC35-4707-84A8-943C1097886A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Pass-by-Value (In Mode)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The value of the actual parameter is used to initialize the corresponding formal parameter</a:t>
            </a:r>
          </a:p>
          <a:p>
            <a:pPr lvl="1" eaLnBrk="1" hangingPunct="1"/>
            <a:r>
              <a:rPr lang="en-US" altLang="en-US" sz="2000" smtClean="0"/>
              <a:t>Normally implemented by copying</a:t>
            </a:r>
          </a:p>
          <a:p>
            <a:pPr lvl="1" eaLnBrk="1" hangingPunct="1"/>
            <a:r>
              <a:rPr lang="en-US" altLang="en-US" sz="2000" smtClean="0"/>
              <a:t>Can be implemented by transmitting an access path but not recommended (enforcing write protection is not easy)</a:t>
            </a:r>
          </a:p>
          <a:p>
            <a:pPr lvl="1" eaLnBrk="1" hangingPunct="1"/>
            <a:r>
              <a:rPr lang="en-US" altLang="en-US" sz="2000" i="1" smtClean="0"/>
              <a:t>Disadvantages</a:t>
            </a:r>
            <a:r>
              <a:rPr lang="en-US" altLang="en-US" sz="2000" smtClean="0"/>
              <a:t> (if by physical move): additional storage is required (stored twice) and the actual move can be costly (for large parameters)</a:t>
            </a:r>
          </a:p>
          <a:p>
            <a:pPr lvl="1" eaLnBrk="1" hangingPunct="1"/>
            <a:r>
              <a:rPr lang="en-US" altLang="en-US" sz="2000" i="1" smtClean="0"/>
              <a:t>Disadvantages</a:t>
            </a:r>
            <a:r>
              <a:rPr lang="en-US" altLang="en-US" sz="2000" smtClean="0"/>
              <a:t> (if by access path method): must write-protect in the called subprogram and accesses cost more (indirect addressing)</a:t>
            </a:r>
          </a:p>
          <a:p>
            <a:pPr lvl="1" eaLnBrk="1" hangingPunct="1"/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368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09231B26-3B27-401D-B2CE-1FA790AA60D7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Pass-by-Result (Out Mode)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534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When a parameter is passed by result, no value is transmitted to the subprogram; the corresponding formal parameter acts as a local variable; its value is transmitted to caller’s actual parameter when control is returned to the caller, by physical move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Require extra storage location and copy operation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Potential problems: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 </a:t>
            </a:r>
            <a:r>
              <a:rPr lang="en-US" alt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sub(p1, p1); </a:t>
            </a:r>
            <a:r>
              <a:rPr lang="en-US" altLang="en-US" smtClean="0"/>
              <a:t>whichever formal parameter is copied back will represent the current value of </a:t>
            </a:r>
            <a:r>
              <a:rPr lang="en-US" alt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p1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sub(list[sub], sub); </a:t>
            </a:r>
            <a:r>
              <a:rPr lang="en-US" altLang="en-US" smtClean="0">
                <a:cs typeface="Courier New" panose="02070309020205020404" pitchFamily="49" charset="0"/>
              </a:rPr>
              <a:t>Compute address of list[sub] at the beginning of the subprogram or end?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389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40569FE-BFE4-4961-9248-6DFA68569B1D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Pass-by-Value-Result (inout Mode)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A combination of pass-by-value and pass-by-result</a:t>
            </a:r>
          </a:p>
          <a:p>
            <a:pPr eaLnBrk="1" hangingPunct="1"/>
            <a:r>
              <a:rPr lang="en-US" altLang="en-US" sz="3200" smtClean="0"/>
              <a:t>Sometimes called pass-by-copy</a:t>
            </a:r>
          </a:p>
          <a:p>
            <a:pPr eaLnBrk="1" hangingPunct="1"/>
            <a:r>
              <a:rPr lang="en-US" altLang="en-US" sz="3200" smtClean="0"/>
              <a:t>Formal parameters have local storage</a:t>
            </a:r>
          </a:p>
          <a:p>
            <a:pPr eaLnBrk="1" hangingPunct="1"/>
            <a:r>
              <a:rPr lang="en-US" altLang="en-US" sz="3200" smtClean="0"/>
              <a:t>Disadvantages:</a:t>
            </a:r>
          </a:p>
          <a:p>
            <a:pPr lvl="1" eaLnBrk="1" hangingPunct="1"/>
            <a:r>
              <a:rPr lang="en-US" altLang="en-US" sz="2800" smtClean="0"/>
              <a:t>Those of pass-by-result</a:t>
            </a:r>
          </a:p>
          <a:p>
            <a:pPr lvl="1" eaLnBrk="1" hangingPunct="1"/>
            <a:r>
              <a:rPr lang="en-US" altLang="en-US" sz="2800" smtClean="0"/>
              <a:t>Those of pass-by-value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3F223FE0-5CC6-4B0E-9F89-4696567A1D42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Chapter 9 Topics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200" smtClean="0"/>
              <a:t>Introduction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smtClean="0"/>
              <a:t>Fundamentals of Subprograms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smtClean="0"/>
              <a:t>Design Issues for Subprograms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smtClean="0"/>
              <a:t>Local Referencing Environments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smtClean="0"/>
              <a:t>Parameter-Passing Methods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smtClean="0"/>
              <a:t>Parameters That Are Subprograms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smtClean="0"/>
              <a:t>Calling Subprograms Indirectly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smtClean="0"/>
              <a:t>Design Issues for Functions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smtClean="0"/>
              <a:t>Overloaded Subprograms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smtClean="0"/>
              <a:t>Generic Subprograms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smtClean="0"/>
              <a:t>User-Defined Overloaded Operators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smtClean="0"/>
              <a:t>Closures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 smtClean="0"/>
              <a:t>Coroutines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409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962CC6E-FE2C-4096-9A8B-661894046440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Pass-by-Reference (Inout Mode)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Pass an access path</a:t>
            </a:r>
          </a:p>
          <a:p>
            <a:pPr eaLnBrk="1" hangingPunct="1"/>
            <a:r>
              <a:rPr lang="en-US" altLang="en-US" smtClean="0"/>
              <a:t>Also called pass-by-sharing</a:t>
            </a:r>
          </a:p>
          <a:p>
            <a:pPr eaLnBrk="1" hangingPunct="1"/>
            <a:r>
              <a:rPr lang="en-US" altLang="en-US" smtClean="0"/>
              <a:t>Advantage: Passing process is efficient (no copying and no duplicated storage)</a:t>
            </a:r>
          </a:p>
          <a:p>
            <a:pPr eaLnBrk="1" hangingPunct="1"/>
            <a:r>
              <a:rPr lang="en-US" altLang="en-US" smtClean="0"/>
              <a:t>Disadvantages</a:t>
            </a:r>
          </a:p>
          <a:p>
            <a:pPr lvl="1" eaLnBrk="1" hangingPunct="1"/>
            <a:r>
              <a:rPr lang="en-US" altLang="en-US" smtClean="0"/>
              <a:t>Slower accesses (compared to pass-by-value) to formal parameters</a:t>
            </a:r>
          </a:p>
          <a:p>
            <a:pPr lvl="1" eaLnBrk="1" hangingPunct="1"/>
            <a:r>
              <a:rPr lang="en-US" altLang="en-US" smtClean="0"/>
              <a:t>Potentials for unwanted side effects (collisions)</a:t>
            </a:r>
          </a:p>
          <a:p>
            <a:pPr lvl="1" eaLnBrk="1" hangingPunct="1"/>
            <a:r>
              <a:rPr lang="en-US" altLang="en-US" smtClean="0"/>
              <a:t>Unwanted aliases (access broadened)</a:t>
            </a:r>
          </a:p>
          <a:p>
            <a:pPr lvl="1" eaLnBrk="1" hangingPunct="1">
              <a:buFontTx/>
              <a:buNone/>
            </a:pPr>
            <a:r>
              <a:rPr lang="en-US" altLang="en-US" sz="1600" smtClean="0">
                <a:latin typeface="Courier New" panose="02070309020205020404" pitchFamily="49" charset="0"/>
                <a:cs typeface="Courier New" panose="02070309020205020404" pitchFamily="49" charset="0"/>
              </a:rPr>
              <a:t>  fun(total, total);  fun(list[i], list[j];  fun(list[i], i);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4301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780C4B5-C926-43B2-9DE8-F64B2D6E74BA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Pass-by-Name (Inout Mode)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By textual substitution</a:t>
            </a:r>
          </a:p>
          <a:p>
            <a:pPr eaLnBrk="1" hangingPunct="1"/>
            <a:r>
              <a:rPr lang="en-US" altLang="en-US" smtClean="0"/>
              <a:t>Formals are bound to an access method at the time of the call, but actual binding to a value or address takes place at the time of a reference or assignment</a:t>
            </a:r>
          </a:p>
          <a:p>
            <a:pPr eaLnBrk="1" hangingPunct="1"/>
            <a:r>
              <a:rPr lang="en-US" altLang="en-US" smtClean="0"/>
              <a:t>Allows flexibility in late binding</a:t>
            </a:r>
          </a:p>
          <a:p>
            <a:pPr eaLnBrk="1" hangingPunct="1"/>
            <a:r>
              <a:rPr lang="en-US" altLang="en-US" smtClean="0"/>
              <a:t>Implementation requires that the referencing environment of the caller is passed with the parameter, so the actual parameter address can be calculated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450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36EC437-5D7F-4368-898F-241C0EA78E35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Implementing Parameter-Passing Methods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 most languages parameter communication takes place thru the run-time stack</a:t>
            </a:r>
          </a:p>
          <a:p>
            <a:pPr eaLnBrk="1" hangingPunct="1"/>
            <a:r>
              <a:rPr lang="en-US" altLang="en-US" smtClean="0"/>
              <a:t>Pass-by-reference are the simplest to implement; only an address is placed in the stack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Implementing Parameter-Passing Methods</a:t>
            </a:r>
          </a:p>
        </p:txBody>
      </p:sp>
      <p:pic>
        <p:nvPicPr>
          <p:cNvPr id="47107" name="Content Placeholder 5" descr="fig_09_0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76400" y="1524000"/>
            <a:ext cx="5867400" cy="3562350"/>
          </a:xfrm>
        </p:spPr>
      </p:pic>
      <p:sp>
        <p:nvSpPr>
          <p:cNvPr id="4710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4710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554DA4B-13A6-4F80-AE9F-F2C311F99A59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257800"/>
            <a:ext cx="7991475" cy="1016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rgbClr val="333399"/>
                </a:solidFill>
                <a:latin typeface="+mn-lt"/>
                <a:ea typeface="+mn-ea"/>
                <a:cs typeface="+mn-cs"/>
              </a:rPr>
              <a:t>Function header:  </a:t>
            </a:r>
            <a:r>
              <a:rPr lang="en-US" sz="1600" b="1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void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 sub(</a:t>
            </a:r>
            <a:r>
              <a:rPr lang="en-US" sz="1600" b="1" dirty="0" err="1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 a, </a:t>
            </a:r>
            <a:r>
              <a:rPr lang="en-US" sz="1600" b="1" dirty="0" err="1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 b, </a:t>
            </a:r>
            <a:r>
              <a:rPr lang="en-US" sz="1600" b="1" dirty="0" err="1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 c, </a:t>
            </a:r>
            <a:r>
              <a:rPr lang="en-US" sz="1600" b="1" dirty="0" err="1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 d)</a:t>
            </a:r>
          </a:p>
          <a:p>
            <a:pPr>
              <a:defRPr/>
            </a:pPr>
            <a:r>
              <a:rPr lang="en-US" sz="2000" dirty="0">
                <a:solidFill>
                  <a:srgbClr val="333399"/>
                </a:solidFill>
                <a:latin typeface="+mn-lt"/>
                <a:ea typeface="+mn-ea"/>
                <a:cs typeface="Courier New" pitchFamily="49" charset="0"/>
              </a:rPr>
              <a:t>Function call in main: 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sub(w, x, y, z)</a:t>
            </a:r>
          </a:p>
          <a:p>
            <a:pPr>
              <a:defRPr/>
            </a:pPr>
            <a:r>
              <a:rPr lang="en-US" sz="2000" dirty="0">
                <a:solidFill>
                  <a:srgbClr val="333399"/>
                </a:solidFill>
                <a:latin typeface="+mn-lt"/>
                <a:ea typeface="+mn-ea"/>
                <a:cs typeface="Courier New" pitchFamily="49" charset="0"/>
              </a:rPr>
              <a:t>(pass 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w</a:t>
            </a:r>
            <a:r>
              <a:rPr lang="en-US" sz="2000" dirty="0">
                <a:solidFill>
                  <a:srgbClr val="333399"/>
                </a:solidFill>
                <a:latin typeface="+mn-lt"/>
                <a:ea typeface="+mn-ea"/>
                <a:cs typeface="Courier New" pitchFamily="49" charset="0"/>
              </a:rPr>
              <a:t> by value, 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x</a:t>
            </a:r>
            <a:r>
              <a:rPr lang="en-US" sz="2000" dirty="0">
                <a:solidFill>
                  <a:srgbClr val="333399"/>
                </a:solidFill>
                <a:latin typeface="+mn-lt"/>
                <a:ea typeface="+mn-ea"/>
                <a:cs typeface="Courier New" pitchFamily="49" charset="0"/>
              </a:rPr>
              <a:t> by result, 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y</a:t>
            </a:r>
            <a:r>
              <a:rPr lang="en-US" sz="2000" dirty="0">
                <a:solidFill>
                  <a:srgbClr val="333399"/>
                </a:solidFill>
                <a:latin typeface="+mn-lt"/>
                <a:ea typeface="+mn-ea"/>
                <a:cs typeface="Courier New" pitchFamily="49" charset="0"/>
              </a:rPr>
              <a:t> by value-result, </a:t>
            </a:r>
            <a:r>
              <a:rPr lang="en-US" sz="1600" dirty="0">
                <a:solidFill>
                  <a:srgbClr val="333399"/>
                </a:solidFill>
                <a:latin typeface="Courier New" pitchFamily="49" charset="0"/>
                <a:ea typeface="+mn-ea"/>
                <a:cs typeface="Courier New" pitchFamily="49" charset="0"/>
              </a:rPr>
              <a:t>z</a:t>
            </a:r>
            <a:r>
              <a:rPr lang="en-US" sz="2000" dirty="0">
                <a:solidFill>
                  <a:srgbClr val="333399"/>
                </a:solidFill>
                <a:latin typeface="+mn-lt"/>
                <a:ea typeface="+mn-ea"/>
                <a:cs typeface="Courier New" pitchFamily="49" charset="0"/>
              </a:rPr>
              <a:t> by reference)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4813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453864AD-1F53-455C-95BE-E9423C5A8D9C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Parameter Passing Methods of Major Languages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C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Pass-by-value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Pass-by-reference is achieved by using pointers as parameters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C++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A special pointer type called reference type for pass-by-reference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Java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All parameters are passed are passed by 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Object parameters are passed by reference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5017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C0684278-D7C0-4F55-A9E4-C3B4B08F1BAF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Parameter Passing Methods of Major Languages (continued)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49530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Fortran 95+</a:t>
            </a:r>
            <a:br>
              <a:rPr lang="en-US" altLang="en-US" sz="2400" smtClean="0"/>
            </a:br>
            <a:r>
              <a:rPr lang="en-US" altLang="en-US" sz="2000" smtClean="0"/>
              <a:t>- Parameters can be declared to be in, out, or inout mode</a:t>
            </a:r>
            <a:r>
              <a:rPr lang="en-US" altLang="en-US" sz="2400" smtClean="0"/>
              <a:t> </a:t>
            </a:r>
          </a:p>
          <a:p>
            <a:pPr eaLnBrk="1" hangingPunct="1"/>
            <a:r>
              <a:rPr lang="en-US" altLang="en-US" sz="2400" smtClean="0"/>
              <a:t>C#</a:t>
            </a:r>
            <a:br>
              <a:rPr lang="en-US" altLang="en-US" sz="2400" smtClean="0"/>
            </a:br>
            <a:r>
              <a:rPr lang="en-US" altLang="en-US" sz="2400" smtClean="0"/>
              <a:t>- </a:t>
            </a:r>
            <a:r>
              <a:rPr lang="en-US" altLang="en-US" sz="2000" smtClean="0"/>
              <a:t>Default method: pass-by-value</a:t>
            </a:r>
          </a:p>
          <a:p>
            <a:pPr lvl="1" eaLnBrk="1" hangingPunct="1"/>
            <a:r>
              <a:rPr lang="en-US" altLang="en-US" sz="2000" smtClean="0"/>
              <a:t>Pass-by-reference is specified by preceding both a formal parameter and its actual parameter with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ref</a:t>
            </a:r>
          </a:p>
          <a:p>
            <a:pPr eaLnBrk="1" hangingPunct="1"/>
            <a:r>
              <a:rPr lang="en-US" altLang="en-US" sz="2400" smtClean="0"/>
              <a:t>PHP: very similar to C#, except that either the actual or the formal parameter can specify ref</a:t>
            </a:r>
          </a:p>
          <a:p>
            <a:pPr eaLnBrk="1" hangingPunct="1"/>
            <a:r>
              <a:rPr lang="en-US" altLang="en-US" sz="2400" smtClean="0"/>
              <a:t>Perl: all actual parameters are implicitly placed in a predefined array named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@_</a:t>
            </a:r>
          </a:p>
          <a:p>
            <a:pPr eaLnBrk="1" hangingPunct="1"/>
            <a:r>
              <a:rPr lang="en-US" altLang="en-US" sz="2400" smtClean="0">
                <a:cs typeface="Courier New" panose="02070309020205020404" pitchFamily="49" charset="0"/>
              </a:rPr>
              <a:t>Python and Ruby use pass-by-assignment (all data values are objects); the actual is assigned to the formal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522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4696A61-E802-45CB-A1CB-D6FC8986903D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 Checking Parameters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Considered very important for reliability</a:t>
            </a:r>
          </a:p>
          <a:p>
            <a:pPr eaLnBrk="1" hangingPunct="1"/>
            <a:r>
              <a:rPr lang="en-US" altLang="en-US" sz="2400" smtClean="0"/>
              <a:t>FORTRAN 77 and original C: none</a:t>
            </a:r>
          </a:p>
          <a:p>
            <a:pPr eaLnBrk="1" hangingPunct="1"/>
            <a:r>
              <a:rPr lang="en-US" altLang="en-US" sz="2400" smtClean="0"/>
              <a:t>Pascal and Java: it is always required</a:t>
            </a:r>
          </a:p>
          <a:p>
            <a:pPr eaLnBrk="1" hangingPunct="1"/>
            <a:r>
              <a:rPr lang="en-US" altLang="en-US" sz="2400" smtClean="0"/>
              <a:t>ANSI C and C++: choice is made by the user</a:t>
            </a:r>
          </a:p>
          <a:p>
            <a:pPr lvl="1" eaLnBrk="1" hangingPunct="1"/>
            <a:r>
              <a:rPr lang="en-US" altLang="en-US" sz="2000" smtClean="0"/>
              <a:t>Prototypes</a:t>
            </a:r>
          </a:p>
          <a:p>
            <a:pPr eaLnBrk="1" hangingPunct="1"/>
            <a:r>
              <a:rPr lang="en-US" altLang="en-US" sz="2400" smtClean="0"/>
              <a:t>Relatively new languages Perl, JavaScript, and PHP do not require type checking</a:t>
            </a:r>
          </a:p>
          <a:p>
            <a:pPr eaLnBrk="1" hangingPunct="1"/>
            <a:r>
              <a:rPr lang="en-US" altLang="en-US" sz="2400" smtClean="0"/>
              <a:t>In Python and Ruby, variables do not have types (objects do), so parameter type checking is not possible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542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C1402FF5-6F27-4CF3-B3DC-B7F627B60448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Multidimensional Arrays as Parameters</a:t>
            </a:r>
          </a:p>
        </p:txBody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153400" cy="4572000"/>
          </a:xfrm>
        </p:spPr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If a multidimensional array is passed to a subprogram and the subprogram is separately compiled, the compiler needs to know the declared size of that array to build the storage mapping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5632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94CB651-AA55-4BF8-8FA3-E1F1E8ED3666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Multidimensional Arrays as Parameters: C and C++</a:t>
            </a:r>
          </a:p>
        </p:txBody>
      </p:sp>
      <p:sp>
        <p:nvSpPr>
          <p:cNvPr id="563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mtClean="0"/>
              <a:t>Programmer is required to include the declared sizes of all but the first subscript in the actual parameter</a:t>
            </a:r>
          </a:p>
          <a:p>
            <a:pPr eaLnBrk="1" hangingPunct="1"/>
            <a:r>
              <a:rPr lang="en-US" altLang="en-US" smtClean="0"/>
              <a:t>Disallows writing flexible subprograms</a:t>
            </a:r>
          </a:p>
          <a:p>
            <a:pPr eaLnBrk="1" hangingPunct="1"/>
            <a:r>
              <a:rPr lang="en-US" altLang="en-US" smtClean="0"/>
              <a:t>Solution: pass a pointer to the array and the sizes of the dimensions as other parameters; the user must include the storage mapping function in terms of the size parameters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583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51FC579-C496-49B7-B5C3-BC3AC6AD2640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Multidimensional Arrays as Parameters: Java and C#</a:t>
            </a:r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Similar to Ada</a:t>
            </a:r>
          </a:p>
          <a:p>
            <a:pPr eaLnBrk="1" hangingPunct="1"/>
            <a:r>
              <a:rPr lang="en-US" altLang="en-US" smtClean="0"/>
              <a:t>Arrays are objects; they are all single-dimensioned, but the elements can be arrays</a:t>
            </a:r>
          </a:p>
          <a:p>
            <a:pPr eaLnBrk="1" hangingPunct="1"/>
            <a:r>
              <a:rPr lang="en-US" altLang="en-US" smtClean="0"/>
              <a:t>Each array inherits a named constant (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altLang="en-US" smtClean="0"/>
              <a:t> in Java,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altLang="en-US" smtClean="0"/>
              <a:t> in C#) that is set to the length of the array when the array object is created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0D5AB261-5FB7-4AE5-965F-527D42331183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Introduction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Two fundamental abstraction facilities</a:t>
            </a:r>
          </a:p>
          <a:p>
            <a:pPr lvl="1" eaLnBrk="1" hangingPunct="1"/>
            <a:r>
              <a:rPr lang="en-US" altLang="en-US" smtClean="0"/>
              <a:t>Process abstraction </a:t>
            </a:r>
          </a:p>
          <a:p>
            <a:pPr lvl="2" eaLnBrk="1" hangingPunct="1"/>
            <a:r>
              <a:rPr lang="en-US" altLang="en-US" smtClean="0"/>
              <a:t>Emphasized from early days</a:t>
            </a:r>
          </a:p>
          <a:p>
            <a:pPr lvl="2" eaLnBrk="1" hangingPunct="1"/>
            <a:r>
              <a:rPr lang="en-US" altLang="en-US" smtClean="0"/>
              <a:t>Discussed in this chapter</a:t>
            </a:r>
          </a:p>
          <a:p>
            <a:pPr lvl="1" eaLnBrk="1" hangingPunct="1"/>
            <a:r>
              <a:rPr lang="en-US" altLang="en-US" smtClean="0"/>
              <a:t>Data abstraction</a:t>
            </a:r>
          </a:p>
          <a:p>
            <a:pPr lvl="2" eaLnBrk="1" hangingPunct="1"/>
            <a:r>
              <a:rPr lang="en-US" altLang="en-US" smtClean="0"/>
              <a:t>Emphasized in the1980s</a:t>
            </a:r>
          </a:p>
          <a:p>
            <a:pPr lvl="2" eaLnBrk="1" hangingPunct="1"/>
            <a:r>
              <a:rPr lang="en-US" altLang="en-US" smtClean="0"/>
              <a:t>Discussed at length in Chapter 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6041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5335452-D559-4672-88CD-68C1BE8E00F3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Design Considerations for Parameter Passing</a:t>
            </a:r>
            <a:br>
              <a:rPr lang="en-US" altLang="en-US" sz="3200" smtClean="0"/>
            </a:br>
            <a:endParaRPr lang="en-US" altLang="en-US" sz="3200" smtClean="0"/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Two important considerations</a:t>
            </a:r>
          </a:p>
          <a:p>
            <a:pPr lvl="1" eaLnBrk="1" hangingPunct="1"/>
            <a:r>
              <a:rPr lang="en-US" altLang="en-US" smtClean="0"/>
              <a:t>Efficiency</a:t>
            </a:r>
          </a:p>
          <a:p>
            <a:pPr lvl="1" eaLnBrk="1" hangingPunct="1"/>
            <a:r>
              <a:rPr lang="en-US" altLang="en-US" smtClean="0"/>
              <a:t>One-way or two-way data transfer</a:t>
            </a:r>
          </a:p>
          <a:p>
            <a:pPr eaLnBrk="1" hangingPunct="1"/>
            <a:r>
              <a:rPr lang="en-US" altLang="en-US" smtClean="0"/>
              <a:t>But the above considerations are in conflict</a:t>
            </a:r>
          </a:p>
          <a:p>
            <a:pPr lvl="1" eaLnBrk="1" hangingPunct="1"/>
            <a:r>
              <a:rPr lang="en-US" altLang="en-US" smtClean="0"/>
              <a:t>Good programming suggest limited access to variables, which means one-way whenever possible</a:t>
            </a:r>
          </a:p>
          <a:p>
            <a:pPr lvl="1" eaLnBrk="1" hangingPunct="1"/>
            <a:r>
              <a:rPr lang="en-US" altLang="en-US" smtClean="0"/>
              <a:t>But pass-by-reference is more efficient to pass structures of significant size</a:t>
            </a:r>
          </a:p>
          <a:p>
            <a:pPr eaLnBrk="1" hangingPunct="1">
              <a:buFontTx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624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48B12DA-090E-4083-B390-977040A86B43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Parameters that are Subprogram Names</a:t>
            </a:r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153400" cy="4876800"/>
          </a:xfrm>
        </p:spPr>
        <p:txBody>
          <a:bodyPr/>
          <a:lstStyle/>
          <a:p>
            <a:pPr marL="457200" indent="-457200" eaLnBrk="1" hangingPunct="1"/>
            <a:r>
              <a:rPr lang="en-US" altLang="en-US" smtClean="0"/>
              <a:t>It is sometimes convenient to pass subprogram names as parameters</a:t>
            </a:r>
          </a:p>
          <a:p>
            <a:pPr marL="457200" indent="-457200" eaLnBrk="1" hangingPunct="1"/>
            <a:r>
              <a:rPr lang="en-US" altLang="en-US" smtClean="0"/>
              <a:t>Issues:</a:t>
            </a:r>
          </a:p>
          <a:p>
            <a:pPr marL="838200" lvl="1" indent="-381000" eaLnBrk="1" hangingPunct="1">
              <a:buFontTx/>
              <a:buAutoNum type="arabicPeriod"/>
            </a:pPr>
            <a:r>
              <a:rPr lang="en-US" altLang="en-US" smtClean="0"/>
              <a:t>Are parameter types checked?</a:t>
            </a:r>
          </a:p>
          <a:p>
            <a:pPr marL="838200" lvl="1" indent="-381000" eaLnBrk="1" hangingPunct="1">
              <a:buFontTx/>
              <a:buAutoNum type="arabicPeriod"/>
            </a:pPr>
            <a:r>
              <a:rPr lang="en-US" altLang="en-US" smtClean="0"/>
              <a:t>What is the correct referencing environment for a subprogram that was sent as a parameter?</a:t>
            </a:r>
          </a:p>
          <a:p>
            <a:pPr marL="1695450" lvl="3" indent="-381000" eaLnBrk="1" hangingPunct="1">
              <a:buFontTx/>
              <a:buAutoNum type="arabicPeriod"/>
            </a:pPr>
            <a:endParaRPr lang="en-US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6451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78D566C-197C-4A39-9339-E825830399E0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Parameters that are Subprogram Names: Referencing Environment</a:t>
            </a:r>
          </a:p>
        </p:txBody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i="1" smtClean="0"/>
              <a:t>Shallow binding</a:t>
            </a:r>
            <a:r>
              <a:rPr lang="en-US" altLang="en-US" smtClean="0"/>
              <a:t>: The environment of the call statement that enacts the passed subprogram</a:t>
            </a:r>
            <a:br>
              <a:rPr lang="en-US" altLang="en-US" smtClean="0"/>
            </a:br>
            <a:r>
              <a:rPr lang="en-US" altLang="en-US" smtClean="0"/>
              <a:t>- Most natural for dynamic-scoped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mtClean="0"/>
              <a:t>       languages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 smtClean="0"/>
              <a:t>Deep binding</a:t>
            </a:r>
            <a:r>
              <a:rPr lang="en-US" altLang="en-US" smtClean="0"/>
              <a:t>: The environment of the definition of the passed subprogram</a:t>
            </a:r>
            <a:br>
              <a:rPr lang="en-US" altLang="en-US" smtClean="0"/>
            </a:br>
            <a:r>
              <a:rPr lang="en-US" altLang="en-US" smtClean="0"/>
              <a:t>- Most natural for static-scoped languages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 smtClean="0"/>
              <a:t>Ad hoc binding</a:t>
            </a:r>
            <a:r>
              <a:rPr lang="en-US" altLang="en-US" smtClean="0"/>
              <a:t>: The environment of the call statement that passed the subprogram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Calling Subprograms Indirectly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Usually when there are several possible subprograms to be called and the correct one on a particular run of the program is not know until execution (e.g., event handling and GUIs)</a:t>
            </a:r>
          </a:p>
          <a:p>
            <a:r>
              <a:rPr lang="en-US" altLang="en-US" smtClean="0"/>
              <a:t>In C and C++, such calls are made through function pointers</a:t>
            </a:r>
          </a:p>
          <a:p>
            <a:endParaRPr lang="en-US" altLang="en-US" smtClean="0"/>
          </a:p>
        </p:txBody>
      </p:sp>
      <p:sp>
        <p:nvSpPr>
          <p:cNvPr id="6656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6656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3645B983-B9F9-4FCE-9D48-E29612DC4AEA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smtClean="0"/>
              <a:t>Calling Subprograms Indirectly </a:t>
            </a:r>
            <a:r>
              <a:rPr lang="en-US" altLang="en-US" sz="2000" smtClean="0"/>
              <a:t>(continued)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5029200"/>
          </a:xfrm>
        </p:spPr>
        <p:txBody>
          <a:bodyPr/>
          <a:lstStyle/>
          <a:p>
            <a:r>
              <a:rPr lang="en-US" altLang="en-US" smtClean="0"/>
              <a:t>In C#, method pointers are implemented as objects called </a:t>
            </a:r>
            <a:r>
              <a:rPr lang="en-US" altLang="en-US" i="1" smtClean="0"/>
              <a:t>delegates</a:t>
            </a:r>
          </a:p>
          <a:p>
            <a:pPr lvl="1"/>
            <a:r>
              <a:rPr lang="en-US" altLang="en-US" smtClean="0"/>
              <a:t>A delegate declaration:</a:t>
            </a:r>
          </a:p>
          <a:p>
            <a:pPr lvl="1">
              <a:buFontTx/>
              <a:buNone/>
            </a:pPr>
            <a:r>
              <a:rPr lang="en-US" altLang="en-US" smtClean="0"/>
              <a:t>  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delegate int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Change(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x);</a:t>
            </a:r>
          </a:p>
          <a:p>
            <a:pPr lvl="1">
              <a:buFontTx/>
              <a:buNone/>
            </a:pPr>
            <a:r>
              <a:rPr lang="en-US" altLang="en-US" smtClean="0"/>
              <a:t>   - This delegate type, named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Change</a:t>
            </a:r>
            <a:r>
              <a:rPr lang="en-US" altLang="en-US" smtClean="0"/>
              <a:t>, can be instantiated with any method that takes an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mtClean="0"/>
              <a:t> parameter and returns an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mtClean="0"/>
              <a:t> value</a:t>
            </a:r>
          </a:p>
          <a:p>
            <a:pPr lvl="1">
              <a:buFontTx/>
              <a:buNone/>
            </a:pPr>
            <a:r>
              <a:rPr lang="en-US" altLang="en-US" smtClean="0"/>
              <a:t>   A method: 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static int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fun1(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x) { … }</a:t>
            </a:r>
          </a:p>
          <a:p>
            <a:pPr lvl="1">
              <a:buFontTx/>
              <a:buNone/>
            </a:pPr>
            <a:r>
              <a:rPr lang="en-US" altLang="en-US" smtClean="0"/>
              <a:t>   Instantiate: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Change chgfun1 =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Change(fun1);</a:t>
            </a:r>
          </a:p>
          <a:p>
            <a:pPr lvl="1">
              <a:buFontTx/>
              <a:buNone/>
            </a:pPr>
            <a:r>
              <a:rPr lang="en-US" altLang="en-US" smtClean="0"/>
              <a:t>   Can be called with: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chgfun1(12);</a:t>
            </a:r>
          </a:p>
          <a:p>
            <a:pPr lvl="1">
              <a:buFontTx/>
              <a:buNone/>
            </a:pPr>
            <a:r>
              <a:rPr lang="en-US" altLang="en-US" smtClean="0"/>
              <a:t>  - A delegate can store more than one address, which is called a </a:t>
            </a:r>
            <a:r>
              <a:rPr lang="en-US" altLang="en-US" i="1" smtClean="0"/>
              <a:t>multicast delegate</a:t>
            </a:r>
          </a:p>
        </p:txBody>
      </p:sp>
      <p:sp>
        <p:nvSpPr>
          <p:cNvPr id="6758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6758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5EA7CB38-A089-4508-87E4-B4D9DB0463B6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Design Issues for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153400" cy="5029200"/>
          </a:xfrm>
        </p:spPr>
        <p:txBody>
          <a:bodyPr/>
          <a:lstStyle/>
          <a:p>
            <a:pPr marL="533400" indent="-533400" eaLnBrk="1" hangingPunct="1">
              <a:defRPr/>
            </a:pPr>
            <a:r>
              <a:rPr lang="en-US" altLang="en-US" sz="2400" dirty="0" smtClean="0"/>
              <a:t>Are side effects allowed?</a:t>
            </a:r>
          </a:p>
          <a:p>
            <a:pPr marL="914400" lvl="1" indent="-457200" eaLnBrk="1" hangingPunct="1">
              <a:defRPr/>
            </a:pPr>
            <a:r>
              <a:rPr lang="en-US" altLang="en-US" sz="2000" dirty="0" smtClean="0"/>
              <a:t>Parameters should always be in-mode to reduce side effect (like Ada)</a:t>
            </a:r>
          </a:p>
          <a:p>
            <a:pPr marL="533400" indent="-533400" eaLnBrk="1" hangingPunct="1">
              <a:defRPr/>
            </a:pPr>
            <a:r>
              <a:rPr lang="en-US" altLang="en-US" sz="2400" dirty="0" smtClean="0"/>
              <a:t>What types of return values are allowed?</a:t>
            </a:r>
          </a:p>
          <a:p>
            <a:pPr marL="914400" lvl="1" indent="-457200" eaLnBrk="1" hangingPunct="1">
              <a:defRPr/>
            </a:pPr>
            <a:r>
              <a:rPr lang="en-US" altLang="en-US" sz="2000" dirty="0" smtClean="0"/>
              <a:t>Most imperative languages restrict the return types</a:t>
            </a:r>
          </a:p>
          <a:p>
            <a:pPr marL="914400" lvl="1" indent="-457200" eaLnBrk="1" hangingPunct="1">
              <a:defRPr/>
            </a:pPr>
            <a:r>
              <a:rPr lang="en-US" altLang="en-US" sz="2000" dirty="0" smtClean="0"/>
              <a:t>C allows any type except arrays and functions</a:t>
            </a:r>
          </a:p>
          <a:p>
            <a:pPr marL="914400" lvl="1" indent="-457200" eaLnBrk="1" hangingPunct="1">
              <a:defRPr/>
            </a:pPr>
            <a:r>
              <a:rPr lang="en-US" altLang="en-US" sz="2000" dirty="0" smtClean="0"/>
              <a:t>C++ is like C but also allows user-defined types</a:t>
            </a:r>
          </a:p>
          <a:p>
            <a:pPr marL="914400" lvl="1" indent="-457200" eaLnBrk="1" hangingPunct="1">
              <a:defRPr/>
            </a:pPr>
            <a:r>
              <a:rPr lang="en-US" altLang="en-US" sz="2000" dirty="0" smtClean="0"/>
              <a:t>Java and C# methods can return any type (but because methods are not types, they cannot be returned)</a:t>
            </a:r>
          </a:p>
          <a:p>
            <a:pPr marL="914400" lvl="1" indent="-457200" eaLnBrk="1" hangingPunct="1">
              <a:defRPr/>
            </a:pPr>
            <a:r>
              <a:rPr lang="en-US" altLang="en-US" sz="2000" dirty="0" smtClean="0"/>
              <a:t>Python and Ruby treat methods as first-class objects, so they can be returned, as well as any other class</a:t>
            </a:r>
          </a:p>
          <a:p>
            <a:pPr marL="914400" lvl="1" indent="-457200" eaLnBrk="1" hangingPunct="1">
              <a:defRPr/>
            </a:pPr>
            <a:r>
              <a:rPr lang="en-US" altLang="en-US" sz="2000" dirty="0" err="1" smtClean="0"/>
              <a:t>Lua</a:t>
            </a:r>
            <a:r>
              <a:rPr lang="en-US" altLang="en-US" sz="2000" dirty="0" smtClean="0"/>
              <a:t> allows functions to return multiple values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861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6861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CF2E7854-50DB-45AF-8CC1-06678D0B1D8E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696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E9450C1-6BD2-489E-A42E-6C3E71DC9A96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Overloaded Subprograms</a:t>
            </a:r>
          </a:p>
        </p:txBody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An </a:t>
            </a:r>
            <a:r>
              <a:rPr lang="en-US" altLang="en-US" sz="2400" i="1" smtClean="0"/>
              <a:t>overloaded subprogram</a:t>
            </a:r>
            <a:r>
              <a:rPr lang="en-US" altLang="en-US" sz="2400" smtClean="0"/>
              <a:t> is one that has the same name as another subprogram in the same referencing environment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Every version of an overloaded subprogram has a unique protocol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C++, Java, C#, and Ada include predefined overloaded subprograms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In Ada, the return type of an overloaded function can be used to disambiguate calls (thus two overloaded functions can have the same parameters)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Ada, Java, C++, and C# allow users to write multiple versions of subprograms with the same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7168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3374AD8-D723-4148-B10F-A56330B9CF73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Generic Subprograms</a:t>
            </a:r>
          </a:p>
        </p:txBody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A </a:t>
            </a:r>
            <a:r>
              <a:rPr lang="en-US" altLang="en-US" sz="2400" i="1" smtClean="0">
                <a:solidFill>
                  <a:srgbClr val="002060"/>
                </a:solidFill>
              </a:rPr>
              <a:t>generic</a:t>
            </a:r>
            <a:r>
              <a:rPr lang="en-US" altLang="en-US" sz="2400" smtClean="0">
                <a:solidFill>
                  <a:srgbClr val="002060"/>
                </a:solidFill>
              </a:rPr>
              <a:t> or </a:t>
            </a:r>
            <a:r>
              <a:rPr lang="en-US" altLang="en-US" sz="2400" i="1" smtClean="0">
                <a:solidFill>
                  <a:srgbClr val="002060"/>
                </a:solidFill>
              </a:rPr>
              <a:t>polymorphic subprogram</a:t>
            </a:r>
            <a:r>
              <a:rPr lang="en-US" altLang="en-US" sz="2400" smtClean="0">
                <a:solidFill>
                  <a:srgbClr val="002060"/>
                </a:solidFill>
              </a:rPr>
              <a:t> </a:t>
            </a:r>
            <a:r>
              <a:rPr lang="en-US" altLang="en-US" sz="2400" smtClean="0"/>
              <a:t>takes parameters of different types on different activations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Overloaded subprograms provide </a:t>
            </a:r>
            <a:r>
              <a:rPr lang="en-US" altLang="en-US" sz="2400" i="1" smtClean="0">
                <a:solidFill>
                  <a:schemeClr val="tx2"/>
                </a:solidFill>
              </a:rPr>
              <a:t>ad hoc polymorphism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i="1" smtClean="0">
                <a:solidFill>
                  <a:schemeClr val="tx2"/>
                </a:solidFill>
              </a:rPr>
              <a:t>Subtype polymorphism </a:t>
            </a:r>
            <a:r>
              <a:rPr lang="en-US" altLang="en-US" sz="2400" smtClean="0">
                <a:solidFill>
                  <a:srgbClr val="333399"/>
                </a:solidFill>
              </a:rPr>
              <a:t>means that a variable of type T can access any object of type T or any type derived from T (OOP languages)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A subprogram that takes a generic parameter that is used in a type expression that describes the type of the parameters of the subprogram provides </a:t>
            </a:r>
            <a:r>
              <a:rPr lang="en-US" altLang="en-US" sz="2400" i="1" smtClean="0">
                <a:solidFill>
                  <a:schemeClr val="tx2"/>
                </a:solidFill>
              </a:rPr>
              <a:t>parametric polymorphism</a:t>
            </a:r>
            <a:br>
              <a:rPr lang="en-US" altLang="en-US" sz="2400" i="1" smtClean="0">
                <a:solidFill>
                  <a:schemeClr val="tx2"/>
                </a:solidFill>
              </a:rPr>
            </a:br>
            <a:r>
              <a:rPr lang="en-US" altLang="en-US" sz="2400" i="1" smtClean="0">
                <a:solidFill>
                  <a:schemeClr val="tx2"/>
                </a:solidFill>
              </a:rPr>
              <a:t> </a:t>
            </a:r>
            <a:r>
              <a:rPr lang="en-US" altLang="en-US" sz="2400" smtClean="0"/>
              <a:t>- A cheap compile-time substitute for dynamic binding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8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Generic Subprograms </a:t>
            </a:r>
            <a:r>
              <a:rPr lang="en-US" altLang="en-US" sz="2800" smtClean="0"/>
              <a:t>(continued)</a:t>
            </a:r>
            <a:endParaRPr lang="en-US" altLang="en-US" smtClean="0"/>
          </a:p>
        </p:txBody>
      </p:sp>
      <p:sp>
        <p:nvSpPr>
          <p:cNvPr id="73731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5029200"/>
          </a:xfrm>
        </p:spPr>
        <p:txBody>
          <a:bodyPr/>
          <a:lstStyle/>
          <a:p>
            <a:pPr eaLnBrk="1" hangingPunct="1"/>
            <a:r>
              <a:rPr lang="en-US" altLang="en-US" smtClean="0"/>
              <a:t>C++</a:t>
            </a:r>
          </a:p>
          <a:p>
            <a:pPr lvl="1" eaLnBrk="1" hangingPunct="1"/>
            <a:r>
              <a:rPr lang="en-US" altLang="en-US" smtClean="0"/>
              <a:t>Versions of a generic subprogram are created implicitly when the subprogram is named in a call or when its address is taken with the &amp; operator</a:t>
            </a:r>
          </a:p>
          <a:p>
            <a:pPr lvl="1" eaLnBrk="1" hangingPunct="1"/>
            <a:r>
              <a:rPr lang="en-US" altLang="en-US" smtClean="0"/>
              <a:t>Generic subprograms are preceded by a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en-US" altLang="en-US" smtClean="0"/>
              <a:t> clause that lists the generic variables, which can be type names or class names</a:t>
            </a:r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 smtClean="0">
                <a:latin typeface="Courier New" panose="02070309020205020404" pitchFamily="49" charset="0"/>
              </a:rPr>
              <a:t>     template</a:t>
            </a:r>
            <a:r>
              <a:rPr lang="en-US" altLang="en-US" sz="2000" smtClean="0">
                <a:latin typeface="Courier New" panose="02070309020205020404" pitchFamily="49" charset="0"/>
              </a:rPr>
              <a:t> &lt;</a:t>
            </a:r>
            <a:r>
              <a:rPr lang="en-US" altLang="en-US" sz="2000" b="1" smtClean="0">
                <a:latin typeface="Courier New" panose="02070309020205020404" pitchFamily="49" charset="0"/>
              </a:rPr>
              <a:t>class</a:t>
            </a:r>
            <a:r>
              <a:rPr lang="en-US" altLang="en-US" sz="2000" smtClean="0">
                <a:latin typeface="Courier New" panose="02070309020205020404" pitchFamily="49" charset="0"/>
              </a:rPr>
              <a:t> Type&gt;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</a:rPr>
              <a:t>       Type max(Type first, Type second)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</a:rPr>
              <a:t>       </a:t>
            </a:r>
            <a:r>
              <a:rPr lang="en-US" altLang="en-US" sz="2000" b="1" smtClean="0">
                <a:latin typeface="Courier New" panose="02070309020205020404" pitchFamily="49" charset="0"/>
              </a:rPr>
              <a:t>return</a:t>
            </a:r>
            <a:r>
              <a:rPr lang="en-US" altLang="en-US" sz="2000" smtClean="0">
                <a:latin typeface="Courier New" panose="02070309020205020404" pitchFamily="49" charset="0"/>
              </a:rPr>
              <a:t> first &gt; second ? first : second;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</a:rPr>
              <a:t>       }</a:t>
            </a:r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7373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737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8D699022-F330-41EF-A4B1-46C4C1FA30E3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747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8BE1A8E-921A-4503-9891-6B55256E4B3E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Generic Subprograms </a:t>
            </a:r>
            <a:r>
              <a:rPr lang="en-US" altLang="en-US" sz="2800" smtClean="0"/>
              <a:t>(continued)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Java 5.0</a:t>
            </a:r>
            <a:br>
              <a:rPr lang="en-US" altLang="en-US" smtClean="0"/>
            </a:br>
            <a:r>
              <a:rPr lang="en-US" altLang="en-US" sz="2400" smtClean="0"/>
              <a:t>- Differences between generics in Java 5.0 and those of C++:</a:t>
            </a:r>
            <a:br>
              <a:rPr lang="en-US" altLang="en-US" sz="2400" smtClean="0"/>
            </a:br>
            <a:r>
              <a:rPr lang="en-US" altLang="en-US" sz="2400" smtClean="0"/>
              <a:t>1. Generic parameters in Java 5.0 must be classes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   2. Java 5.0 generic methods are instantiated just once as truly generic methods</a:t>
            </a:r>
            <a:br>
              <a:rPr lang="en-US" altLang="en-US" sz="2400" smtClean="0"/>
            </a:br>
            <a:r>
              <a:rPr lang="en-US" altLang="en-US" sz="2400" smtClean="0"/>
              <a:t>3. Restrictions can be specified on the range of classes that can be passed to the generic method as generic parameters</a:t>
            </a:r>
            <a:br>
              <a:rPr lang="en-US" altLang="en-US" sz="2400" smtClean="0"/>
            </a:br>
            <a:r>
              <a:rPr lang="en-US" altLang="en-US" sz="2400" smtClean="0"/>
              <a:t>4. Wildcard types of generic parameters</a:t>
            </a:r>
          </a:p>
          <a:p>
            <a:pPr eaLnBrk="1" hangingPunct="1">
              <a:buFontTx/>
              <a:buNone/>
            </a:pPr>
            <a:r>
              <a:rPr lang="en-US" alt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3291E02C-050D-49AE-A848-BFECDEE385F5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Fundamentals of Subprograms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Each subprogram has a single entry point</a:t>
            </a:r>
          </a:p>
          <a:p>
            <a:pPr eaLnBrk="1" hangingPunct="1"/>
            <a:r>
              <a:rPr lang="en-US" altLang="en-US" smtClean="0"/>
              <a:t>The calling program is suspended during execution of the called subprogram</a:t>
            </a:r>
          </a:p>
          <a:p>
            <a:pPr eaLnBrk="1" hangingPunct="1"/>
            <a:r>
              <a:rPr lang="en-US" altLang="en-US" smtClean="0"/>
              <a:t>Control always returns to the caller when the called subprogram’s execution terminates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Generic Subprograms </a:t>
            </a:r>
            <a:r>
              <a:rPr lang="en-US" altLang="en-US" sz="2800" smtClean="0"/>
              <a:t>(continued)</a:t>
            </a:r>
            <a:endParaRPr lang="en-US" altLang="en-US" smtClean="0"/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Java 5.0 </a:t>
            </a:r>
            <a:r>
              <a:rPr lang="en-US" altLang="en-US" sz="2400" smtClean="0"/>
              <a:t>(continued)</a:t>
            </a:r>
          </a:p>
          <a:p>
            <a:pPr lvl="1">
              <a:buFontTx/>
              <a:buNone/>
            </a:pPr>
            <a:r>
              <a:rPr lang="en-US" altLang="en-US" smtClean="0"/>
              <a:t>  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static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&lt;T&gt; T doIt(T[] list) { … }</a:t>
            </a:r>
          </a:p>
          <a:p>
            <a:pPr lvl="1">
              <a:buFontTx/>
              <a:buNone/>
            </a:pPr>
            <a:r>
              <a:rPr lang="en-US" altLang="en-US" smtClean="0"/>
              <a:t>    - The parameter is an array of generic elements (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altLang="en-US" smtClean="0"/>
              <a:t> is the name of the type)</a:t>
            </a:r>
          </a:p>
          <a:p>
            <a:pPr lvl="1">
              <a:buFontTx/>
              <a:buNone/>
            </a:pPr>
            <a:r>
              <a:rPr lang="en-US" altLang="en-US" smtClean="0"/>
              <a:t>    - A call: </a:t>
            </a:r>
          </a:p>
          <a:p>
            <a:pPr lvl="1">
              <a:buFontTx/>
              <a:buNone/>
            </a:pPr>
            <a:r>
              <a:rPr lang="en-US" altLang="en-US" smtClean="0"/>
              <a:t>         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doIt&lt;String&gt;(myList);</a:t>
            </a:r>
          </a:p>
          <a:p>
            <a:pPr lvl="1">
              <a:buFontTx/>
              <a:buNone/>
            </a:pPr>
            <a:r>
              <a:rPr lang="en-US" altLang="en-US" smtClean="0"/>
              <a:t>Generic parameters can have bounds:</a:t>
            </a:r>
          </a:p>
          <a:p>
            <a:pPr lvl="1">
              <a:buFontTx/>
              <a:buNone/>
            </a:pP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public static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&lt;T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extends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Comparable&gt; T </a:t>
            </a:r>
          </a:p>
          <a:p>
            <a:pPr lvl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doIt(T[] list) { … }</a:t>
            </a:r>
          </a:p>
          <a:p>
            <a:pPr lvl="1">
              <a:buFontTx/>
              <a:buNone/>
            </a:pPr>
            <a:r>
              <a:rPr lang="en-US" altLang="en-US" smtClean="0"/>
              <a:t>The generic type must be of a class that implements the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Comparable</a:t>
            </a:r>
            <a:r>
              <a:rPr lang="en-US" altLang="en-US" smtClean="0"/>
              <a:t> interface</a:t>
            </a:r>
          </a:p>
        </p:txBody>
      </p:sp>
      <p:sp>
        <p:nvSpPr>
          <p:cNvPr id="7680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7680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2FF1034-A5A2-4A0B-A9D9-E78F5A5B578E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Generic Subprograms </a:t>
            </a:r>
            <a:r>
              <a:rPr lang="en-US" altLang="en-US" sz="2800" smtClean="0"/>
              <a:t>(continued)</a:t>
            </a:r>
            <a:endParaRPr lang="en-US" altLang="en-US" smtClean="0"/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Java 5.0 </a:t>
            </a:r>
            <a:r>
              <a:rPr lang="en-US" altLang="en-US" sz="2400" smtClean="0"/>
              <a:t>(continued)</a:t>
            </a:r>
          </a:p>
          <a:p>
            <a:pPr lvl="1"/>
            <a:r>
              <a:rPr lang="en-US" altLang="en-US" smtClean="0"/>
              <a:t>Wildcard types</a:t>
            </a:r>
          </a:p>
          <a:p>
            <a:pPr lvl="1">
              <a:buFontTx/>
              <a:buNone/>
            </a:pPr>
            <a:r>
              <a:rPr lang="en-US" altLang="en-US" smtClean="0"/>
              <a:t>   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Collection&lt;?&gt;</a:t>
            </a:r>
            <a:r>
              <a:rPr lang="en-US" altLang="en-US" smtClean="0"/>
              <a:t> is a wildcard type for collection classes</a:t>
            </a:r>
          </a:p>
          <a:p>
            <a:pPr lvl="1">
              <a:buFontTx/>
              <a:buNone/>
            </a:pPr>
            <a:r>
              <a:rPr lang="en-US" altLang="en-US" smtClean="0"/>
              <a:t>  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printCollection(Collection&lt;?&gt; c) {</a:t>
            </a:r>
          </a:p>
          <a:p>
            <a:pPr lvl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(Object e: c) {</a:t>
            </a:r>
          </a:p>
          <a:p>
            <a:pPr lvl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System.out.println(e);</a:t>
            </a:r>
          </a:p>
          <a:p>
            <a:pPr lvl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pPr lvl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 lvl="1">
              <a:buFontTx/>
              <a:buNone/>
            </a:pPr>
            <a:r>
              <a:rPr lang="en-US" altLang="en-US" smtClean="0"/>
              <a:t>    - Works for any collection class</a:t>
            </a:r>
          </a:p>
        </p:txBody>
      </p:sp>
      <p:sp>
        <p:nvSpPr>
          <p:cNvPr id="7782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7782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BFD35C40-0557-4529-AA5C-6CB848A0851F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788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FB8850C1-B5FB-4B60-A468-14B2CF76F498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Generic Subprograms </a:t>
            </a:r>
            <a:r>
              <a:rPr lang="en-US" altLang="en-US" sz="2800" smtClean="0"/>
              <a:t>(continued)</a:t>
            </a:r>
          </a:p>
        </p:txBody>
      </p:sp>
      <p:sp>
        <p:nvSpPr>
          <p:cNvPr id="788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C# 2005</a:t>
            </a:r>
            <a:br>
              <a:rPr lang="en-US" altLang="en-US" smtClean="0"/>
            </a:br>
            <a:r>
              <a:rPr lang="en-US" altLang="en-US" smtClean="0"/>
              <a:t>- </a:t>
            </a:r>
            <a:r>
              <a:rPr lang="en-US" altLang="en-US" sz="2400" smtClean="0"/>
              <a:t>Supports generic methods that are similar to those of Java 5.0</a:t>
            </a:r>
            <a:br>
              <a:rPr lang="en-US" altLang="en-US" sz="2400" smtClean="0"/>
            </a:br>
            <a:r>
              <a:rPr lang="en-US" altLang="en-US" sz="2400" smtClean="0"/>
              <a:t>- One difference: actual type parameters in a call can be omitted if the compiler can infer the unspecified type</a:t>
            </a:r>
          </a:p>
          <a:p>
            <a:pPr lvl="1" eaLnBrk="1" hangingPunct="1"/>
            <a:r>
              <a:rPr lang="en-US" altLang="en-US" smtClean="0"/>
              <a:t>Another – C# 2005 does not support wildcards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Generic Subprograms </a:t>
            </a:r>
            <a:r>
              <a:rPr lang="en-US" altLang="en-US" sz="2800" smtClean="0"/>
              <a:t>(continued)</a:t>
            </a:r>
          </a:p>
        </p:txBody>
      </p:sp>
      <p:sp>
        <p:nvSpPr>
          <p:cNvPr id="80899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5105400"/>
          </a:xfrm>
        </p:spPr>
        <p:txBody>
          <a:bodyPr/>
          <a:lstStyle/>
          <a:p>
            <a:r>
              <a:rPr lang="en-US" altLang="en-US" smtClean="0"/>
              <a:t>F# </a:t>
            </a:r>
          </a:p>
          <a:p>
            <a:pPr lvl="1"/>
            <a:r>
              <a:rPr lang="en-US" altLang="en-US" smtClean="0"/>
              <a:t>Infers a generic type if it cannot determine the type of a parameter or the return type of a function – </a:t>
            </a:r>
            <a:r>
              <a:rPr lang="en-US" altLang="en-US" i="1" smtClean="0"/>
              <a:t>automatic generalization</a:t>
            </a:r>
          </a:p>
          <a:p>
            <a:pPr lvl="1"/>
            <a:r>
              <a:rPr lang="en-US" altLang="en-US" smtClean="0"/>
              <a:t>Such types are denoted with an apostrophe and a single letter, e.g.,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′a</a:t>
            </a:r>
          </a:p>
          <a:p>
            <a:pPr lvl="1"/>
            <a:r>
              <a:rPr lang="en-US" altLang="en-US" smtClean="0"/>
              <a:t>Functions can be defined to have generic parameters</a:t>
            </a:r>
          </a:p>
          <a:p>
            <a:pPr lvl="1">
              <a:buFontTx/>
              <a:buNone/>
            </a:pPr>
            <a:r>
              <a:rPr lang="en-US" altLang="en-US" smtClean="0"/>
              <a:t>   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printPair (x: ′a) (y: ′a) =</a:t>
            </a:r>
          </a:p>
          <a:p>
            <a:pPr lvl="1"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printfn ″%A %A″ x y</a:t>
            </a:r>
          </a:p>
          <a:p>
            <a:pPr lvl="1">
              <a:buFontTx/>
              <a:buNone/>
            </a:pPr>
            <a:r>
              <a:rPr lang="en-US" altLang="en-US" smtClean="0"/>
              <a:t>     -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%A</a:t>
            </a:r>
            <a:r>
              <a:rPr lang="en-US" altLang="en-US" smtClean="0"/>
              <a:t> is a format code for any type</a:t>
            </a:r>
          </a:p>
          <a:p>
            <a:pPr lvl="1">
              <a:buFontTx/>
              <a:buNone/>
            </a:pPr>
            <a:r>
              <a:rPr lang="en-US" altLang="en-US" smtClean="0"/>
              <a:t>     - These parameters are not type constrained</a:t>
            </a:r>
          </a:p>
          <a:p>
            <a:pPr lvl="1"/>
            <a:endParaRPr lang="en-US" altLang="en-US" i="1" smtClean="0"/>
          </a:p>
          <a:p>
            <a:pPr lvl="1"/>
            <a:endParaRPr lang="en-US" altLang="en-US" i="1" smtClean="0"/>
          </a:p>
          <a:p>
            <a:pPr lvl="1"/>
            <a:endParaRPr lang="en-US" altLang="en-US" i="1" smtClean="0"/>
          </a:p>
        </p:txBody>
      </p:sp>
      <p:sp>
        <p:nvSpPr>
          <p:cNvPr id="8090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8090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6C4EE06-6921-40DB-9D0B-5A1D99BA5B27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Generic Subprograms </a:t>
            </a:r>
            <a:r>
              <a:rPr lang="en-US" altLang="en-US" sz="2800" smtClean="0"/>
              <a:t>(continued)</a:t>
            </a:r>
            <a:endParaRPr lang="en-US" altLang="en-US" smtClean="0"/>
          </a:p>
        </p:txBody>
      </p:sp>
      <p:sp>
        <p:nvSpPr>
          <p:cNvPr id="819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F# (continued)</a:t>
            </a:r>
          </a:p>
          <a:p>
            <a:pPr lvl="1"/>
            <a:r>
              <a:rPr lang="en-US" altLang="en-US" smtClean="0"/>
              <a:t>If the parameters of a function are used with arithmetic operators, they are type constrained, even if the parameters are specified to be generic</a:t>
            </a:r>
          </a:p>
          <a:p>
            <a:pPr lvl="1"/>
            <a:r>
              <a:rPr lang="en-US" altLang="en-US" smtClean="0"/>
              <a:t>Because of type inferencing and the lack of type coercions, F# generic functions are far less useful than those of C++, Java 5.0+, and C# 2005+</a:t>
            </a:r>
          </a:p>
        </p:txBody>
      </p:sp>
      <p:sp>
        <p:nvSpPr>
          <p:cNvPr id="8192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8192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4E90C751-3C76-4E4C-9C64-2BF2B79277A8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829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16E4100-3E5E-4D40-AD98-331BA0400318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User-Defined Overloaded Operators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mtClean="0"/>
              <a:t>Operators can be overloaded in Ada, C++, Python, and Ruby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A Python example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__add__ (self, second) 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Complex(self.real + second.real,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self.imag + second.imag)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cs typeface="Courier New" panose="02070309020205020404" pitchFamily="49" charset="0"/>
              </a:rPr>
              <a:t>Use: To compute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x + y, x.__add__(y)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Closures</a:t>
            </a:r>
          </a:p>
        </p:txBody>
      </p:sp>
      <p:sp>
        <p:nvSpPr>
          <p:cNvPr id="84995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5181600"/>
          </a:xfrm>
        </p:spPr>
        <p:txBody>
          <a:bodyPr/>
          <a:lstStyle/>
          <a:p>
            <a:r>
              <a:rPr lang="en-US" altLang="en-US" smtClean="0"/>
              <a:t>A </a:t>
            </a:r>
            <a:r>
              <a:rPr lang="en-US" altLang="en-US" i="1" smtClean="0"/>
              <a:t>closure</a:t>
            </a:r>
            <a:r>
              <a:rPr lang="en-US" altLang="en-US" smtClean="0"/>
              <a:t> is a subprogram and the referencing environment where it was defined</a:t>
            </a:r>
          </a:p>
          <a:p>
            <a:pPr lvl="1"/>
            <a:r>
              <a:rPr lang="en-US" altLang="en-US" sz="2000" smtClean="0"/>
              <a:t>The referencing environment is needed if the subprogram can be called from any arbitrary place in the program</a:t>
            </a:r>
          </a:p>
          <a:p>
            <a:pPr lvl="1"/>
            <a:r>
              <a:rPr lang="en-US" altLang="en-US" sz="2000" smtClean="0"/>
              <a:t>A static-scoped language that does not permit nested subprograms doesn’t need closures</a:t>
            </a:r>
          </a:p>
          <a:p>
            <a:pPr lvl="1"/>
            <a:r>
              <a:rPr lang="en-US" altLang="en-US" sz="2000" smtClean="0"/>
              <a:t>Closures are only needed if a subprogram can access variables in nesting scopes and it can be called from anywhere</a:t>
            </a:r>
          </a:p>
          <a:p>
            <a:pPr lvl="1"/>
            <a:r>
              <a:rPr lang="en-US" altLang="en-US" sz="2000" smtClean="0"/>
              <a:t>To support closures, an implementation may need to provide unlimited extent to some variables (because a subprogram may access a nonlocal variable that is normally no longer alive)</a:t>
            </a:r>
          </a:p>
        </p:txBody>
      </p:sp>
      <p:sp>
        <p:nvSpPr>
          <p:cNvPr id="8499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849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15EB340-4F15-4B5B-BBC5-1ABB5F5AC932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Closures </a:t>
            </a:r>
            <a:r>
              <a:rPr lang="en-US" altLang="en-US" sz="2800" smtClean="0"/>
              <a:t>(continued)</a:t>
            </a:r>
          </a:p>
        </p:txBody>
      </p:sp>
      <p:sp>
        <p:nvSpPr>
          <p:cNvPr id="86019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5029200"/>
          </a:xfrm>
        </p:spPr>
        <p:txBody>
          <a:bodyPr/>
          <a:lstStyle/>
          <a:p>
            <a:r>
              <a:rPr lang="en-US" altLang="en-US" smtClean="0"/>
              <a:t>A JavaScript closure:</a:t>
            </a:r>
          </a:p>
          <a:p>
            <a:pPr>
              <a:buFontTx/>
              <a:buNone/>
            </a:pPr>
            <a:r>
              <a:rPr lang="en-US" altLang="en-US" smtClean="0"/>
              <a:t>   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makeAdder(x) {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function(y) {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x + y;}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add10 = makeAdder(10);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add5 = makeAdder(5);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document.write(″add 10 to 20: ″ + add10(20) +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″&lt;br /&gt;″);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document.write(″add 5 to 20: ″ + add5(20) + 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″&lt;br /&gt;″);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altLang="en-US" sz="2400" smtClean="0">
                <a:cs typeface="Courier New" panose="02070309020205020404" pitchFamily="49" charset="0"/>
              </a:rPr>
              <a:t>- The closure is the anonymous function returned by 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makeAdder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>
              <a:buFontTx/>
              <a:buNone/>
            </a:pPr>
            <a:r>
              <a:rPr lang="en-US" altLang="en-US" smtClean="0"/>
              <a:t> 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8602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8602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34182607-C9E9-4732-BB41-319D7574D0B1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Closures (continued)</a:t>
            </a:r>
          </a:p>
        </p:txBody>
      </p:sp>
      <p:sp>
        <p:nvSpPr>
          <p:cNvPr id="8704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4953000"/>
          </a:xfrm>
        </p:spPr>
        <p:txBody>
          <a:bodyPr/>
          <a:lstStyle/>
          <a:p>
            <a:r>
              <a:rPr lang="en-US" altLang="en-US" smtClean="0"/>
              <a:t>C#</a:t>
            </a:r>
          </a:p>
          <a:p>
            <a:pPr lvl="1">
              <a:buFontTx/>
              <a:buChar char="-"/>
            </a:pPr>
            <a:r>
              <a:rPr lang="en-US" altLang="en-US" sz="2000" smtClean="0"/>
              <a:t>We can write the same closure in C# using a nested anonymous delegate</a:t>
            </a:r>
          </a:p>
          <a:p>
            <a:pPr lvl="1">
              <a:buFontTx/>
              <a:buChar char="-"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Func&lt;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altLang="en-US" sz="2000" smtClean="0"/>
              <a:t> </a:t>
            </a:r>
            <a:r>
              <a:rPr lang="en-US" altLang="en-US" sz="2000" smtClean="0">
                <a:cs typeface="Courier New" panose="02070309020205020404" pitchFamily="49" charset="0"/>
              </a:rPr>
              <a:t>(the return type) </a:t>
            </a:r>
            <a:r>
              <a:rPr lang="en-US" altLang="en-US" sz="2000" smtClean="0"/>
              <a:t>specifies a delegate that takes an </a:t>
            </a:r>
            <a:r>
              <a:rPr lang="en-US" altLang="en-US" sz="1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smtClean="0"/>
              <a:t> as a parameter and returns and </a:t>
            </a:r>
            <a:r>
              <a:rPr lang="en-US" altLang="en-US" sz="18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altLang="en-US" sz="1800" smtClean="0"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mtClean="0"/>
              <a:t>  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Func&lt;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&gt; makeAdder(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delegate(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y) {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x + y;};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Func&lt;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&gt; Add10 = makeAdder(10);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Func&lt;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&gt; Add5 = makeAdder(5);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Console.WriteLine(″Add 10 to 20: {0}″, Add10(20));</a:t>
            </a:r>
          </a:p>
          <a:p>
            <a:pPr>
              <a:buFontTx/>
              <a:buNone/>
            </a:pPr>
            <a:r>
              <a:rPr lang="en-US" altLang="en-US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  Console.WriteLine(″Add 5 to 20: {0}″, Add5(20));</a:t>
            </a:r>
          </a:p>
          <a:p>
            <a:pPr>
              <a:buFontTx/>
              <a:buNone/>
            </a:pPr>
            <a:endParaRPr lang="en-US" altLang="en-US" sz="20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endParaRPr lang="en-US" altLang="en-US" smtClean="0"/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870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870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DF738BA-48EC-4EB0-80BB-4CA564FCC857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48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880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C514BC8C-F99C-4938-A443-EA9DF4644441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Coroutines</a:t>
            </a:r>
          </a:p>
        </p:txBody>
      </p:sp>
      <p:sp>
        <p:nvSpPr>
          <p:cNvPr id="880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</a:t>
            </a:r>
            <a:r>
              <a:rPr lang="en-US" altLang="en-US" sz="2400" i="1" smtClean="0"/>
              <a:t>coroutine</a:t>
            </a:r>
            <a:r>
              <a:rPr lang="en-US" altLang="en-US" sz="2400" smtClean="0"/>
              <a:t> is a subprogram that has multiple entries and controls them itself – supported directly in Lua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Also called </a:t>
            </a:r>
            <a:r>
              <a:rPr lang="en-US" altLang="en-US" sz="2400" i="1" smtClean="0"/>
              <a:t>symmetric control: </a:t>
            </a:r>
            <a:r>
              <a:rPr lang="en-US" altLang="en-US" sz="2400" smtClean="0"/>
              <a:t>caller and called coroutines are on a more equal basis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coroutine call is named a </a:t>
            </a:r>
            <a:r>
              <a:rPr lang="en-US" altLang="en-US" sz="2400" i="1" smtClean="0"/>
              <a:t>resume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 first resume of a coroutine is to its beginning, but subsequent calls enter at the point just after the last executed statement in the coroutine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Coroutines repeatedly resume each other, possibly forever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Coroutines provide </a:t>
            </a:r>
            <a:r>
              <a:rPr lang="en-US" altLang="en-US" sz="2400" i="1" smtClean="0"/>
              <a:t>quasi-concurrent execution</a:t>
            </a:r>
            <a:r>
              <a:rPr lang="en-US" altLang="en-US" sz="2400" smtClean="0"/>
              <a:t> of program units (the coroutines); their execution is interleaved, but not overlapped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B60CDA61-7A1E-4A83-AD58-FC48CD057670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Basic Definitions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A </a:t>
            </a:r>
            <a:r>
              <a:rPr lang="en-US" altLang="en-US" sz="2000" i="1" smtClean="0"/>
              <a:t>subprogram definition</a:t>
            </a:r>
            <a:r>
              <a:rPr lang="en-US" altLang="en-US" sz="2000" smtClean="0"/>
              <a:t> describes the interface to and the actions of the subprogram abstraction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/>
              <a:t>In Python, function definitions are executable; in all other languages, they are non-executable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/>
              <a:t>In Ruby, function definitions can appear either in or outside of class definitions. If outside, they are methods of </a:t>
            </a:r>
            <a:r>
              <a:rPr lang="en-US" altLang="en-US" sz="140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altLang="en-US" sz="1600" smtClean="0"/>
              <a:t>. They can be called without an object, like a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600" smtClean="0"/>
              <a:t>In Lua, all functions are anonymous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A </a:t>
            </a:r>
            <a:r>
              <a:rPr lang="en-US" altLang="en-US" sz="2000" i="1" smtClean="0"/>
              <a:t>subprogram call</a:t>
            </a:r>
            <a:r>
              <a:rPr lang="en-US" altLang="en-US" sz="2000" smtClean="0"/>
              <a:t> is an explicit request that the subprogram be executed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A </a:t>
            </a:r>
            <a:r>
              <a:rPr lang="en-US" altLang="en-US" sz="2000" i="1" smtClean="0"/>
              <a:t>subprogram header</a:t>
            </a:r>
            <a:r>
              <a:rPr lang="en-US" altLang="en-US" sz="2000" smtClean="0"/>
              <a:t> is the first part of the definition, including the name, the kind of subprogram, and the formal parameters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The </a:t>
            </a:r>
            <a:r>
              <a:rPr lang="en-US" altLang="en-US" sz="2000" i="1" smtClean="0"/>
              <a:t>parameter profile</a:t>
            </a:r>
            <a:r>
              <a:rPr lang="en-US" altLang="en-US" sz="2000" smtClean="0"/>
              <a:t> (aka </a:t>
            </a:r>
            <a:r>
              <a:rPr lang="en-US" altLang="en-US" sz="2000" i="1" smtClean="0"/>
              <a:t>signature</a:t>
            </a:r>
            <a:r>
              <a:rPr lang="en-US" altLang="en-US" sz="2000" smtClean="0"/>
              <a:t>) of a subprogram is the number, order, and types of its parameters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The </a:t>
            </a:r>
            <a:r>
              <a:rPr lang="en-US" altLang="en-US" sz="2000" i="1" smtClean="0"/>
              <a:t>protocol</a:t>
            </a:r>
            <a:r>
              <a:rPr lang="en-US" altLang="en-US" sz="2000" smtClean="0"/>
              <a:t> is a subprogram’s parameter profile and, if it is a function, its return 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9011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B553A18E-0D39-47AF-B07F-85097C226E89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0116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Coroutines Illustrated: Possible Execution Controls</a:t>
            </a:r>
          </a:p>
        </p:txBody>
      </p:sp>
      <p:pic>
        <p:nvPicPr>
          <p:cNvPr id="9011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95400"/>
            <a:ext cx="7543800" cy="530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9216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0A91B7F7-B4F0-4466-9706-85B297035B79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2164" name="Rectangle 5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Coroutines Illustrated: Possible Execution Controls</a:t>
            </a:r>
          </a:p>
        </p:txBody>
      </p:sp>
      <p:pic>
        <p:nvPicPr>
          <p:cNvPr id="9216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71600"/>
            <a:ext cx="7435850" cy="498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9421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B66CB172-2EBA-4ADA-987B-614FFDEC87D2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4212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Coroutines Illustrated: Possible Execution Controls with Loops</a:t>
            </a:r>
          </a:p>
        </p:txBody>
      </p:sp>
      <p:pic>
        <p:nvPicPr>
          <p:cNvPr id="9421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7410450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9625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0D1F3D8-04DC-4F65-A6E9-85939D51AF7C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62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Summary</a:t>
            </a:r>
          </a:p>
        </p:txBody>
      </p:sp>
      <p:sp>
        <p:nvSpPr>
          <p:cNvPr id="962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subprogram definition describes the actions represented by the subprogram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Subprograms can be either functions or procedures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Local variables in subprograms can be stack-dynamic or static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Three models of parameter passing: in mode, out mode, and inout mode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Some languages allow operator overloading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Subprograms can be generic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closure is a subprogram and its ref. environment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coroutine is a special subprogram with multiple entries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2068C21-A564-4BAE-83D2-C2BB0AC88A52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Basic Definitions (continued)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Function declarations in C and C++ are often called </a:t>
            </a:r>
            <a:r>
              <a:rPr lang="en-US" altLang="en-US" sz="2400" i="1" smtClean="0"/>
              <a:t>prototypes</a:t>
            </a:r>
          </a:p>
          <a:p>
            <a:pPr eaLnBrk="1" hangingPunct="1"/>
            <a:r>
              <a:rPr lang="en-US" altLang="en-US" sz="2400" smtClean="0"/>
              <a:t>A </a:t>
            </a:r>
            <a:r>
              <a:rPr lang="en-US" altLang="en-US" sz="2400" i="1" smtClean="0"/>
              <a:t>subprogram declaration</a:t>
            </a:r>
            <a:r>
              <a:rPr lang="en-US" altLang="en-US" sz="2400" smtClean="0"/>
              <a:t> provides the protocol, but not the body, of the subprogram</a:t>
            </a:r>
          </a:p>
          <a:p>
            <a:pPr eaLnBrk="1" hangingPunct="1"/>
            <a:r>
              <a:rPr lang="en-US" altLang="en-US" sz="2400" smtClean="0"/>
              <a:t>A </a:t>
            </a:r>
            <a:r>
              <a:rPr lang="en-US" altLang="en-US" sz="2400" i="1" smtClean="0"/>
              <a:t>formal parameter</a:t>
            </a:r>
            <a:r>
              <a:rPr lang="en-US" altLang="en-US" sz="2400" smtClean="0"/>
              <a:t> is a dummy variable listed in the subprogram header and used in the subprogram</a:t>
            </a:r>
          </a:p>
          <a:p>
            <a:pPr eaLnBrk="1" hangingPunct="1"/>
            <a:r>
              <a:rPr lang="en-US" altLang="en-US" sz="2400" smtClean="0"/>
              <a:t>An </a:t>
            </a:r>
            <a:r>
              <a:rPr lang="en-US" altLang="en-US" sz="2400" i="1" smtClean="0"/>
              <a:t>actual parameter</a:t>
            </a:r>
            <a:r>
              <a:rPr lang="en-US" altLang="en-US" sz="2400" smtClean="0"/>
              <a:t> represents a value or address used in the subprogram call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499F113-4207-4676-A2CD-F55C313B081B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153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Actual/Formal Parameter Correspondence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153400" cy="4876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Positional</a:t>
            </a:r>
          </a:p>
          <a:p>
            <a:pPr lvl="1" eaLnBrk="1" hangingPunct="1"/>
            <a:r>
              <a:rPr lang="en-US" altLang="en-US" sz="2000" smtClean="0"/>
              <a:t>The binding of actual parameters to formal parameters is by position: the first actual parameter is bound to the first formal parameter and so forth</a:t>
            </a:r>
          </a:p>
          <a:p>
            <a:pPr lvl="1" eaLnBrk="1" hangingPunct="1"/>
            <a:r>
              <a:rPr lang="en-US" altLang="en-US" sz="2000" smtClean="0"/>
              <a:t>Safe and effective</a:t>
            </a:r>
          </a:p>
          <a:p>
            <a:pPr eaLnBrk="1" hangingPunct="1"/>
            <a:r>
              <a:rPr lang="en-US" altLang="en-US" sz="2400" smtClean="0"/>
              <a:t>Keyword</a:t>
            </a:r>
          </a:p>
          <a:p>
            <a:pPr lvl="1" eaLnBrk="1" hangingPunct="1"/>
            <a:r>
              <a:rPr lang="en-US" altLang="en-US" sz="2000" smtClean="0"/>
              <a:t>The name of the formal parameter to which an actual parameter is to be bound is specified with the actual parameter</a:t>
            </a:r>
          </a:p>
          <a:p>
            <a:pPr lvl="1" eaLnBrk="1" hangingPunct="1"/>
            <a:r>
              <a:rPr lang="en-US" altLang="en-US" sz="2000" i="1" smtClean="0"/>
              <a:t>Advantage</a:t>
            </a:r>
            <a:r>
              <a:rPr lang="en-US" altLang="en-US" sz="2000" smtClean="0"/>
              <a:t>: Parameters can appear in any order, thereby avoiding parameter correspondence errors</a:t>
            </a:r>
          </a:p>
          <a:p>
            <a:pPr lvl="1" eaLnBrk="1" hangingPunct="1"/>
            <a:r>
              <a:rPr lang="en-US" altLang="en-US" sz="2000" i="1" smtClean="0"/>
              <a:t>Disadvantage</a:t>
            </a:r>
            <a:r>
              <a:rPr lang="en-US" altLang="en-US" sz="2000" smtClean="0"/>
              <a:t>: User must know the formal parameter’s names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D29EA45-E4B6-485E-B8DE-C0F92FE44AA6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Formal Parameter Default Values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smtClean="0"/>
              <a:t>In certain languages (e.g., C++, Python, Ruby, PHP), formal parameters can have default values (if no actual parameter is passed)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smtClean="0"/>
              <a:t>In C++, default parameters must appear last because parameters are positionally associated (no keyword parameters)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18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Variable numbers of parameters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C# methods can accept a variable number of parameters as long as they are of the same type—the corresponding formal parameter is an array preceded by </a:t>
            </a:r>
            <a:r>
              <a:rPr lang="en-US" altLang="en-US" sz="2000" b="1" smtClean="0">
                <a:latin typeface="Courier New" panose="02070309020205020404" pitchFamily="49" charset="0"/>
              </a:rPr>
              <a:t>params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b="1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In Ruby, the actual parameters are sent as elements of a hash literal and the corresponding formal parameter is preceded by an asterisk. 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Variable Numbers of Parameters </a:t>
            </a:r>
            <a:r>
              <a:rPr lang="en-US" altLang="en-US" sz="2400" smtClean="0"/>
              <a:t>(continued)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In Python, the actual is a list of values and the corresponding formal parameter is a name with an asterisk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In Lua, a variable number of parameters is represented as a formal parameter with three periods; they are accessed with a </a:t>
            </a:r>
            <a:r>
              <a:rPr lang="en-US" altLang="en-US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 sz="2000" smtClean="0"/>
              <a:t> statement or with a multiple assignment from the three periods</a:t>
            </a:r>
          </a:p>
        </p:txBody>
      </p:sp>
      <p:sp>
        <p:nvSpPr>
          <p:cNvPr id="2048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Copyright © 2017 Pearson Education, Ltd. All rights reserved.</a:t>
            </a:r>
          </a:p>
        </p:txBody>
      </p:sp>
      <p:sp>
        <p:nvSpPr>
          <p:cNvPr id="2048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accent2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66699"/>
                </a:solidFill>
                <a:latin typeface="Lucida Sans Unicode" panose="020B0602030504020204" pitchFamily="34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9529AC23-82C9-48B2-94E5-11B2116F0886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ebesta">
  <a:themeElements>
    <a:clrScheme name="1_sebes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ebesta">
      <a:majorFont>
        <a:latin typeface="Lucida Sans Unicode"/>
        <a:ea typeface="Lucida Sans Unicode"/>
        <a:cs typeface="Lucida Sans Unicode"/>
      </a:majorFont>
      <a:minorFont>
        <a:latin typeface="Lucida Sans Unicode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1_sebes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sebesta2</Template>
  <TotalTime>2598</TotalTime>
  <Words>3729</Words>
  <Application>Microsoft Office PowerPoint</Application>
  <PresentationFormat>On-screen Show (4:3)</PresentationFormat>
  <Paragraphs>488</Paragraphs>
  <Slides>53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8" baseType="lpstr">
      <vt:lpstr>Times</vt:lpstr>
      <vt:lpstr>Lucida Sans Unicode</vt:lpstr>
      <vt:lpstr>Arial</vt:lpstr>
      <vt:lpstr>Courier New</vt:lpstr>
      <vt:lpstr>1_sebesta</vt:lpstr>
      <vt:lpstr>Chapter 9</vt:lpstr>
      <vt:lpstr>Chapter 9 Topics</vt:lpstr>
      <vt:lpstr>Introduction</vt:lpstr>
      <vt:lpstr>Fundamentals of Subprograms</vt:lpstr>
      <vt:lpstr>Basic Definitions</vt:lpstr>
      <vt:lpstr>Basic Definitions (continued)</vt:lpstr>
      <vt:lpstr>Actual/Formal Parameter Correspondence</vt:lpstr>
      <vt:lpstr>Formal Parameter Default Values</vt:lpstr>
      <vt:lpstr>Variable Numbers of Parameters (continued)</vt:lpstr>
      <vt:lpstr>Procedures and Functions </vt:lpstr>
      <vt:lpstr>Design Issues for Subprograms</vt:lpstr>
      <vt:lpstr>Local Referencing Environments</vt:lpstr>
      <vt:lpstr>Local Referencing Environments: Examples</vt:lpstr>
      <vt:lpstr>Semantic Models of Parameter Passing</vt:lpstr>
      <vt:lpstr>Models of Parameter Passing</vt:lpstr>
      <vt:lpstr>Conceptual Models of Transfer</vt:lpstr>
      <vt:lpstr>Pass-by-Value (In Mode)</vt:lpstr>
      <vt:lpstr>Pass-by-Result (Out Mode)</vt:lpstr>
      <vt:lpstr>Pass-by-Value-Result (inout Mode)</vt:lpstr>
      <vt:lpstr>Pass-by-Reference (Inout Mode)</vt:lpstr>
      <vt:lpstr>Pass-by-Name (Inout Mode)</vt:lpstr>
      <vt:lpstr>Implementing Parameter-Passing Methods</vt:lpstr>
      <vt:lpstr>Implementing Parameter-Passing Methods</vt:lpstr>
      <vt:lpstr>Parameter Passing Methods of Major Languages</vt:lpstr>
      <vt:lpstr>Parameter Passing Methods of Major Languages (continued)</vt:lpstr>
      <vt:lpstr>Type Checking Parameters</vt:lpstr>
      <vt:lpstr>Multidimensional Arrays as Parameters</vt:lpstr>
      <vt:lpstr>Multidimensional Arrays as Parameters: C and C++</vt:lpstr>
      <vt:lpstr>Multidimensional Arrays as Parameters: Java and C#</vt:lpstr>
      <vt:lpstr>Design Considerations for Parameter Passing </vt:lpstr>
      <vt:lpstr>Parameters that are Subprogram Names</vt:lpstr>
      <vt:lpstr>Parameters that are Subprogram Names: Referencing Environment</vt:lpstr>
      <vt:lpstr>Calling Subprograms Indirectly</vt:lpstr>
      <vt:lpstr>Calling Subprograms Indirectly (continued)</vt:lpstr>
      <vt:lpstr>Design Issues for Functions</vt:lpstr>
      <vt:lpstr>Overloaded Subprograms</vt:lpstr>
      <vt:lpstr>Generic Subprograms</vt:lpstr>
      <vt:lpstr>Generic Subprograms (continued)</vt:lpstr>
      <vt:lpstr>Generic Subprograms (continued)</vt:lpstr>
      <vt:lpstr>Generic Subprograms (continued)</vt:lpstr>
      <vt:lpstr>Generic Subprograms (continued)</vt:lpstr>
      <vt:lpstr>Generic Subprograms (continued)</vt:lpstr>
      <vt:lpstr>Generic Subprograms (continued)</vt:lpstr>
      <vt:lpstr>Generic Subprograms (continued)</vt:lpstr>
      <vt:lpstr>User-Defined Overloaded Operators</vt:lpstr>
      <vt:lpstr>Closures</vt:lpstr>
      <vt:lpstr>Closures (continued)</vt:lpstr>
      <vt:lpstr>Closures (continued)</vt:lpstr>
      <vt:lpstr>Coroutines</vt:lpstr>
      <vt:lpstr>Coroutines Illustrated: Possible Execution Controls</vt:lpstr>
      <vt:lpstr>Coroutines Illustrated: Possible Execution Controls</vt:lpstr>
      <vt:lpstr>Coroutines Illustrated: Possible Execution Controls with Loops</vt:lpstr>
      <vt:lpstr>Summary</vt:lpstr>
    </vt:vector>
  </TitlesOfParts>
  <Company>Pearson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David Garrett</dc:creator>
  <cp:lastModifiedBy>Maram Bani Younes</cp:lastModifiedBy>
  <cp:revision>71</cp:revision>
  <dcterms:created xsi:type="dcterms:W3CDTF">2003-08-01T12:29:19Z</dcterms:created>
  <dcterms:modified xsi:type="dcterms:W3CDTF">2021-05-16T07:07:04Z</dcterms:modified>
</cp:coreProperties>
</file>