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381" r:id="rId126"/>
    <p:sldId id="382" r:id="rId127"/>
    <p:sldId id="383" r:id="rId128"/>
    <p:sldId id="384" r:id="rId129"/>
    <p:sldId id="385" r:id="rId130"/>
    <p:sldId id="386" r:id="rId131"/>
    <p:sldId id="387" r:id="rId132"/>
    <p:sldId id="388" r:id="rId133"/>
    <p:sldId id="389" r:id="rId134"/>
    <p:sldId id="390" r:id="rId135"/>
    <p:sldId id="391" r:id="rId136"/>
    <p:sldId id="392" r:id="rId137"/>
    <p:sldId id="393" r:id="rId138"/>
    <p:sldId id="394" r:id="rId139"/>
    <p:sldId id="395" r:id="rId140"/>
    <p:sldId id="396" r:id="rId141"/>
    <p:sldId id="397" r:id="rId142"/>
    <p:sldId id="398" r:id="rId143"/>
    <p:sldId id="399" r:id="rId144"/>
    <p:sldId id="400" r:id="rId145"/>
    <p:sldId id="401" r:id="rId146"/>
    <p:sldId id="402" r:id="rId147"/>
    <p:sldId id="403" r:id="rId148"/>
    <p:sldId id="404" r:id="rId149"/>
    <p:sldId id="405" r:id="rId150"/>
    <p:sldId id="406" r:id="rId151"/>
    <p:sldId id="407" r:id="rId152"/>
    <p:sldId id="408" r:id="rId153"/>
    <p:sldId id="409" r:id="rId154"/>
    <p:sldId id="410" r:id="rId155"/>
    <p:sldId id="411" r:id="rId156"/>
    <p:sldId id="412" r:id="rId157"/>
    <p:sldId id="413" r:id="rId158"/>
    <p:sldId id="414" r:id="rId159"/>
    <p:sldId id="415" r:id="rId160"/>
    <p:sldId id="416" r:id="rId161"/>
    <p:sldId id="417" r:id="rId162"/>
    <p:sldId id="418" r:id="rId163"/>
    <p:sldId id="419" r:id="rId164"/>
    <p:sldId id="420" r:id="rId165"/>
    <p:sldId id="421" r:id="rId166"/>
    <p:sldId id="422" r:id="rId167"/>
    <p:sldId id="423" r:id="rId168"/>
    <p:sldId id="424" r:id="rId169"/>
    <p:sldId id="425" r:id="rId170"/>
  </p:sldIdLst>
  <p:sldSz cx="10083800" cy="7556500"/>
  <p:notesSz cx="100838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2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presProps" Target="presProp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2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59150" y="554990"/>
            <a:ext cx="336550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499869" y="1599437"/>
            <a:ext cx="3324225" cy="4488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1" i="0">
                <a:solidFill>
                  <a:srgbClr val="FF0000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20690" y="1212849"/>
            <a:ext cx="4531359" cy="459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8260" y="554990"/>
            <a:ext cx="743330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9430" y="1728470"/>
            <a:ext cx="9044939" cy="48488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4300" y="2918459"/>
            <a:ext cx="73075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700" dirty="0"/>
              <a:t>Syntax</a:t>
            </a:r>
            <a:r>
              <a:rPr sz="7200" spc="640" dirty="0"/>
              <a:t> </a:t>
            </a:r>
            <a:r>
              <a:rPr sz="7200" spc="540" dirty="0"/>
              <a:t>Analysis</a:t>
            </a:r>
            <a:endParaRPr sz="7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321050" y="6396856"/>
            <a:ext cx="15189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do[for]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7686" y="6396856"/>
            <a:ext cx="239395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54372" y="6396856"/>
            <a:ext cx="66548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new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07708" y="6396856"/>
            <a:ext cx="4521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0;</a:t>
            </a:r>
            <a:endParaRPr sz="2800">
              <a:latin typeface="Courier New"/>
              <a:cs typeface="Courier New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71600" y="5486400"/>
          <a:ext cx="73152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d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o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[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f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o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r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]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e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;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3429000"/>
          <a:ext cx="8229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3429000"/>
          <a:ext cx="8229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3429000"/>
          <a:ext cx="8229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448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448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3429000"/>
          <a:ext cx="8229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448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448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3539" y="554990"/>
            <a:ext cx="67659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5" dirty="0"/>
              <a:t>Rethinking</a:t>
            </a:r>
            <a:r>
              <a:rPr spc="400" dirty="0"/>
              <a:t> </a:t>
            </a:r>
            <a:r>
              <a:rPr spc="375" dirty="0"/>
              <a:t>Parentheses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34671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415925" marR="5080">
              <a:lnSpc>
                <a:spcPts val="3729"/>
              </a:lnSpc>
              <a:spcBef>
                <a:spcPts val="315"/>
              </a:spcBef>
            </a:pPr>
            <a:r>
              <a:rPr spc="315" dirty="0"/>
              <a:t>A </a:t>
            </a:r>
            <a:r>
              <a:rPr spc="254" dirty="0"/>
              <a:t>string </a:t>
            </a:r>
            <a:r>
              <a:rPr spc="215" dirty="0"/>
              <a:t>of </a:t>
            </a:r>
            <a:r>
              <a:rPr spc="295" dirty="0"/>
              <a:t>balanced </a:t>
            </a:r>
            <a:r>
              <a:rPr spc="280" dirty="0"/>
              <a:t>parentheses </a:t>
            </a:r>
            <a:r>
              <a:rPr spc="195" dirty="0"/>
              <a:t>is </a:t>
            </a:r>
            <a:r>
              <a:rPr spc="345" dirty="0"/>
              <a:t>a  </a:t>
            </a:r>
            <a:r>
              <a:rPr spc="310" dirty="0"/>
              <a:t>sequence </a:t>
            </a:r>
            <a:r>
              <a:rPr spc="215" dirty="0"/>
              <a:t>of </a:t>
            </a:r>
            <a:r>
              <a:rPr spc="254" dirty="0"/>
              <a:t>strings that </a:t>
            </a:r>
            <a:r>
              <a:rPr spc="290" dirty="0"/>
              <a:t>are </a:t>
            </a:r>
            <a:r>
              <a:rPr spc="270" dirty="0"/>
              <a:t>themselves  </a:t>
            </a:r>
            <a:r>
              <a:rPr spc="295" dirty="0"/>
              <a:t>balanced</a:t>
            </a:r>
            <a:r>
              <a:rPr spc="305" dirty="0"/>
              <a:t> </a:t>
            </a:r>
            <a:r>
              <a:rPr spc="285" dirty="0"/>
              <a:t>parentheses.</a:t>
            </a:r>
          </a:p>
          <a:p>
            <a:pPr marL="415925" marR="695960">
              <a:lnSpc>
                <a:spcPts val="3729"/>
              </a:lnSpc>
              <a:spcBef>
                <a:spcPts val="1420"/>
              </a:spcBef>
            </a:pPr>
            <a:r>
              <a:rPr spc="110" dirty="0"/>
              <a:t>To </a:t>
            </a:r>
            <a:r>
              <a:rPr spc="229" dirty="0"/>
              <a:t>avoid </a:t>
            </a:r>
            <a:r>
              <a:rPr spc="235" dirty="0"/>
              <a:t>ambiguity, </a:t>
            </a:r>
            <a:r>
              <a:rPr spc="295" dirty="0"/>
              <a:t>we </a:t>
            </a:r>
            <a:r>
              <a:rPr spc="330" dirty="0"/>
              <a:t>can </a:t>
            </a:r>
            <a:r>
              <a:rPr spc="225" dirty="0"/>
              <a:t>build </a:t>
            </a:r>
            <a:r>
              <a:rPr spc="270" dirty="0"/>
              <a:t>the  </a:t>
            </a:r>
            <a:r>
              <a:rPr spc="254" dirty="0"/>
              <a:t>string </a:t>
            </a:r>
            <a:r>
              <a:rPr spc="195" dirty="0"/>
              <a:t>in </a:t>
            </a:r>
            <a:r>
              <a:rPr spc="229" dirty="0"/>
              <a:t>two</a:t>
            </a:r>
            <a:r>
              <a:rPr spc="470" dirty="0"/>
              <a:t> </a:t>
            </a:r>
            <a:r>
              <a:rPr spc="254" dirty="0"/>
              <a:t>steps: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31239" y="458089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1239" y="554990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5089" y="4460240"/>
            <a:ext cx="7519670" cy="142113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3250"/>
              </a:lnSpc>
              <a:spcBef>
                <a:spcPts val="300"/>
              </a:spcBef>
            </a:pPr>
            <a:r>
              <a:rPr sz="2800" spc="270" dirty="0">
                <a:solidFill>
                  <a:srgbClr val="3B3B3B"/>
                </a:solidFill>
                <a:latin typeface="Cambria"/>
                <a:cs typeface="Cambria"/>
              </a:rPr>
              <a:t>Decide </a:t>
            </a:r>
            <a:r>
              <a:rPr sz="2800" spc="22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many </a:t>
            </a:r>
            <a:r>
              <a:rPr sz="2800" spc="204" dirty="0">
                <a:solidFill>
                  <a:srgbClr val="3B3B3B"/>
                </a:solidFill>
                <a:latin typeface="Cambria"/>
                <a:cs typeface="Cambria"/>
              </a:rPr>
              <a:t>different </a:t>
            </a:r>
            <a:r>
              <a:rPr sz="2800" spc="229" dirty="0">
                <a:solidFill>
                  <a:srgbClr val="3B3B3B"/>
                </a:solidFill>
                <a:latin typeface="Cambria"/>
                <a:cs typeface="Cambria"/>
              </a:rPr>
              <a:t>substrings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we  </a:t>
            </a:r>
            <a:r>
              <a:rPr sz="2800" spc="150" dirty="0">
                <a:solidFill>
                  <a:srgbClr val="3B3B3B"/>
                </a:solidFill>
                <a:latin typeface="Cambria"/>
                <a:cs typeface="Cambria"/>
              </a:rPr>
              <a:t>will </a:t>
            </a:r>
            <a:r>
              <a:rPr sz="2800" spc="265" dirty="0">
                <a:solidFill>
                  <a:srgbClr val="3B3B3B"/>
                </a:solidFill>
                <a:latin typeface="Cambria"/>
                <a:cs typeface="Cambria"/>
              </a:rPr>
              <a:t>glue</a:t>
            </a:r>
            <a:r>
              <a:rPr sz="2800" spc="3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215" dirty="0">
                <a:solidFill>
                  <a:srgbClr val="3B3B3B"/>
                </a:solidFill>
                <a:latin typeface="Cambria"/>
                <a:cs typeface="Cambria"/>
              </a:rPr>
              <a:t>together.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800" spc="215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2800" spc="295" dirty="0">
                <a:solidFill>
                  <a:srgbClr val="3B3B3B"/>
                </a:solidFill>
                <a:latin typeface="Cambria"/>
                <a:cs typeface="Cambria"/>
              </a:rPr>
              <a:t>each </a:t>
            </a:r>
            <a:r>
              <a:rPr sz="2800" spc="229" dirty="0">
                <a:solidFill>
                  <a:srgbClr val="3B3B3B"/>
                </a:solidFill>
                <a:latin typeface="Cambria"/>
                <a:cs typeface="Cambria"/>
              </a:rPr>
              <a:t>substring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200" dirty="0">
                <a:solidFill>
                  <a:srgbClr val="3B3B3B"/>
                </a:solidFill>
                <a:latin typeface="Cambria"/>
                <a:cs typeface="Cambria"/>
              </a:rPr>
              <a:t>independently.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6739" y="3251200"/>
            <a:ext cx="636016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260" dirty="0"/>
              <a:t>Let's </a:t>
            </a:r>
            <a:r>
              <a:rPr sz="3200" spc="285" dirty="0"/>
              <a:t>ask </a:t>
            </a:r>
            <a:r>
              <a:rPr sz="3200" spc="275" dirty="0"/>
              <a:t>the </a:t>
            </a:r>
            <a:r>
              <a:rPr sz="3200" spc="254" dirty="0"/>
              <a:t>Internet </a:t>
            </a:r>
            <a:r>
              <a:rPr sz="3200" spc="215" dirty="0"/>
              <a:t>for</a:t>
            </a:r>
            <a:r>
              <a:rPr sz="3200" spc="425" dirty="0"/>
              <a:t> </a:t>
            </a:r>
            <a:r>
              <a:rPr sz="3200" spc="280" dirty="0"/>
              <a:t>help!</a:t>
            </a:r>
            <a:endParaRPr sz="320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78720" cy="7556500"/>
          </a:xfrm>
          <a:custGeom>
            <a:avLst/>
            <a:gdLst/>
            <a:ahLst/>
            <a:cxnLst/>
            <a:rect l="l" t="t" r="r" b="b"/>
            <a:pathLst>
              <a:path w="10078720" h="7556500">
                <a:moveTo>
                  <a:pt x="10078720" y="0"/>
                </a:moveTo>
                <a:lnTo>
                  <a:pt x="0" y="0"/>
                </a:lnTo>
                <a:lnTo>
                  <a:pt x="0" y="7556500"/>
                </a:lnTo>
                <a:lnTo>
                  <a:pt x="10078719" y="7556500"/>
                </a:lnTo>
                <a:lnTo>
                  <a:pt x="10078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92580" y="1203960"/>
            <a:ext cx="7031990" cy="5134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2320" y="554990"/>
            <a:ext cx="342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5" dirty="0"/>
              <a:t>Um...</a:t>
            </a:r>
            <a:r>
              <a:rPr spc="350" dirty="0"/>
              <a:t> </a:t>
            </a:r>
            <a:r>
              <a:rPr spc="400" dirty="0"/>
              <a:t>what?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393430" cy="14605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just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way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nyancat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flies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across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sky 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similar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up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strings 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balanced</a:t>
            </a:r>
            <a:r>
              <a:rPr sz="3200" spc="4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2320" y="554990"/>
            <a:ext cx="342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5" dirty="0"/>
              <a:t>Um...</a:t>
            </a:r>
            <a:r>
              <a:rPr spc="350" dirty="0"/>
              <a:t> </a:t>
            </a:r>
            <a:r>
              <a:rPr spc="400" dirty="0"/>
              <a:t>what?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393430" cy="14605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just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way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nyancat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flies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across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sky 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similar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up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strings 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balanced</a:t>
            </a:r>
            <a:r>
              <a:rPr sz="3200" spc="4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15104" y="3657600"/>
            <a:ext cx="1234885" cy="778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2320" y="554990"/>
            <a:ext cx="342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5" dirty="0"/>
              <a:t>Um...</a:t>
            </a:r>
            <a:r>
              <a:rPr spc="350" dirty="0"/>
              <a:t> </a:t>
            </a:r>
            <a:r>
              <a:rPr spc="400" dirty="0"/>
              <a:t>what?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393430" cy="14605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just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way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nyancat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flies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across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sky 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similar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up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strings 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balanced</a:t>
            </a:r>
            <a:r>
              <a:rPr sz="3200" spc="4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31104" y="3657600"/>
            <a:ext cx="1234885" cy="778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6002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657600"/>
            <a:ext cx="9144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T_Do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74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[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43200" y="3657600"/>
            <a:ext cx="13716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266700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T_For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15000" y="3657600"/>
            <a:ext cx="11430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T_New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86600" y="3657600"/>
            <a:ext cx="2057400" cy="685800"/>
          </a:xfrm>
          <a:custGeom>
            <a:avLst/>
            <a:gdLst/>
            <a:ahLst/>
            <a:cxnLst/>
            <a:rect l="l" t="t" r="r" b="b"/>
            <a:pathLst>
              <a:path w="2057400" h="685800">
                <a:moveTo>
                  <a:pt x="2057400" y="0"/>
                </a:moveTo>
                <a:lnTo>
                  <a:pt x="0" y="0"/>
                </a:lnTo>
                <a:lnTo>
                  <a:pt x="0" y="685800"/>
                </a:lnTo>
                <a:lnTo>
                  <a:pt x="20574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86600" y="3657600"/>
            <a:ext cx="2057400" cy="685800"/>
          </a:xfrm>
          <a:custGeom>
            <a:avLst/>
            <a:gdLst/>
            <a:ahLst/>
            <a:cxnLst/>
            <a:rect l="l" t="t" r="r" b="b"/>
            <a:pathLst>
              <a:path w="2057400" h="685800">
                <a:moveTo>
                  <a:pt x="10287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2057400" y="0"/>
                </a:lnTo>
                <a:lnTo>
                  <a:pt x="2057400" y="685800"/>
                </a:lnTo>
                <a:lnTo>
                  <a:pt x="10287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20574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T_IntConst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86600" y="4343400"/>
            <a:ext cx="2057400" cy="685800"/>
          </a:xfrm>
          <a:custGeom>
            <a:avLst/>
            <a:gdLst/>
            <a:ahLst/>
            <a:cxnLst/>
            <a:rect l="l" t="t" r="r" b="b"/>
            <a:pathLst>
              <a:path w="2057400" h="685800">
                <a:moveTo>
                  <a:pt x="2057400" y="0"/>
                </a:moveTo>
                <a:lnTo>
                  <a:pt x="0" y="0"/>
                </a:lnTo>
                <a:lnTo>
                  <a:pt x="0" y="685800"/>
                </a:lnTo>
                <a:lnTo>
                  <a:pt x="2057400" y="6858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86600" y="4343400"/>
            <a:ext cx="2057400" cy="685800"/>
          </a:xfrm>
          <a:custGeom>
            <a:avLst/>
            <a:gdLst/>
            <a:ahLst/>
            <a:cxnLst/>
            <a:rect l="l" t="t" r="r" b="b"/>
            <a:pathLst>
              <a:path w="2057400" h="685800">
                <a:moveTo>
                  <a:pt x="10287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2057400" y="0"/>
                </a:lnTo>
                <a:lnTo>
                  <a:pt x="2057400" y="685800"/>
                </a:lnTo>
                <a:lnTo>
                  <a:pt x="10287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31480" y="4467859"/>
            <a:ext cx="18097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0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21050" y="6396856"/>
            <a:ext cx="15189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do[for]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27686" y="6396856"/>
            <a:ext cx="239395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54372" y="6396856"/>
            <a:ext cx="66548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new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07708" y="6396856"/>
            <a:ext cx="4521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0;</a:t>
            </a:r>
            <a:endParaRPr sz="2800">
              <a:latin typeface="Courier New"/>
              <a:cs typeface="Courier New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371600" y="5486400"/>
          <a:ext cx="73152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d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o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[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f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o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r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]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e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;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3434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]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292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endParaRPr sz="22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2320" y="554990"/>
            <a:ext cx="342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5" dirty="0"/>
              <a:t>Um...</a:t>
            </a:r>
            <a:r>
              <a:rPr spc="350" dirty="0"/>
              <a:t> </a:t>
            </a:r>
            <a:r>
              <a:rPr spc="400" dirty="0"/>
              <a:t>what?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393430" cy="14605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just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way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nyancat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flies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across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sky 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similar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up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strings 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balanced</a:t>
            </a:r>
            <a:r>
              <a:rPr sz="3200" spc="4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02704" y="3657600"/>
            <a:ext cx="1234885" cy="778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98930" y="3656329"/>
          <a:ext cx="1143000" cy="858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9718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2320" y="554990"/>
            <a:ext cx="342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5" dirty="0"/>
              <a:t>Um...</a:t>
            </a:r>
            <a:r>
              <a:rPr spc="350" dirty="0"/>
              <a:t> </a:t>
            </a:r>
            <a:r>
              <a:rPr spc="400" dirty="0"/>
              <a:t>what?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393430" cy="14605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just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way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nyancat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flies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across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sky 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similar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up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strings 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balanced</a:t>
            </a:r>
            <a:r>
              <a:rPr sz="3200" spc="4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74304" y="3657600"/>
            <a:ext cx="1234885" cy="778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99564" y="3656965"/>
          <a:ext cx="1143000" cy="857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79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2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9718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3434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2320" y="554990"/>
            <a:ext cx="342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5" dirty="0"/>
              <a:t>Um...</a:t>
            </a:r>
            <a:r>
              <a:rPr spc="350" dirty="0"/>
              <a:t> </a:t>
            </a:r>
            <a:r>
              <a:rPr spc="400" dirty="0"/>
              <a:t>what?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393430" cy="14605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just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way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nyancat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flies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across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sky 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similar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up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strings 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balanced</a:t>
            </a:r>
            <a:r>
              <a:rPr sz="3200" spc="4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45904" y="3657600"/>
            <a:ext cx="1234885" cy="778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6002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971164" y="3656965"/>
          <a:ext cx="1143000" cy="857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79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3434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7150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2320" y="554990"/>
            <a:ext cx="342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5" dirty="0"/>
              <a:t>Um...</a:t>
            </a:r>
            <a:r>
              <a:rPr spc="350" dirty="0"/>
              <a:t> </a:t>
            </a:r>
            <a:r>
              <a:rPr spc="400" dirty="0"/>
              <a:t>what?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393430" cy="14605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just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way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nyancat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flies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across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sky 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similar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up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strings 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balanced</a:t>
            </a:r>
            <a:r>
              <a:rPr sz="3200" spc="4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6002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971164" y="3656965"/>
          <a:ext cx="1143000" cy="857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79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3434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7150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2320" y="554990"/>
            <a:ext cx="342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5" dirty="0"/>
              <a:t>Um...</a:t>
            </a:r>
            <a:r>
              <a:rPr spc="350" dirty="0"/>
              <a:t> </a:t>
            </a:r>
            <a:r>
              <a:rPr spc="400" dirty="0"/>
              <a:t>what?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393430" cy="14605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just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way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nyancat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flies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across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sky 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similar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up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strings 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balanced</a:t>
            </a:r>
            <a:r>
              <a:rPr sz="3200" spc="4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10379" y="4966970"/>
            <a:ext cx="1330325" cy="1897380"/>
          </a:xfrm>
          <a:prstGeom prst="rect">
            <a:avLst/>
          </a:prstGeom>
        </p:spPr>
        <p:txBody>
          <a:bodyPr vert="horz" wrap="square" lIns="0" tIns="278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0"/>
              </a:spcBef>
              <a:tabLst>
                <a:tab pos="977265" algn="l"/>
              </a:tabLst>
            </a:pPr>
            <a:r>
              <a:rPr sz="4400" b="1" spc="-715" dirty="0">
                <a:solidFill>
                  <a:srgbClr val="3B3B3B"/>
                </a:solidFill>
                <a:latin typeface="Malgun Gothic"/>
                <a:cs typeface="Malgun Gothic"/>
              </a:rPr>
              <a:t>→	</a:t>
            </a:r>
            <a:r>
              <a:rPr sz="4400" b="1" spc="615" dirty="0">
                <a:solidFill>
                  <a:srgbClr val="3B3B3B"/>
                </a:solidFill>
                <a:latin typeface="Malgun Gothic"/>
                <a:cs typeface="Malgun Gothic"/>
              </a:rPr>
              <a:t>ε</a:t>
            </a:r>
            <a:endParaRPr sz="44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2090"/>
              </a:spcBef>
            </a:pPr>
            <a:r>
              <a:rPr sz="4400" b="1" spc="-715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endParaRPr sz="4400">
              <a:latin typeface="Malgun Gothic"/>
              <a:cs typeface="Malgun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43200" y="5257800"/>
            <a:ext cx="1308100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25204" y="6172200"/>
            <a:ext cx="1234885" cy="778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971164" y="3656965"/>
          <a:ext cx="1143000" cy="857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79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6002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3434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715000" y="36576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064759" y="6172200"/>
          <a:ext cx="1143000" cy="857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6760" y="554990"/>
            <a:ext cx="60388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0" dirty="0"/>
              <a:t>Building </a:t>
            </a:r>
            <a:r>
              <a:rPr spc="375" dirty="0"/>
              <a:t>Parentheses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34671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415925" marR="5080">
              <a:lnSpc>
                <a:spcPts val="3729"/>
              </a:lnSpc>
              <a:spcBef>
                <a:spcPts val="315"/>
              </a:spcBef>
              <a:tabLst>
                <a:tab pos="2022475" algn="l"/>
              </a:tabLst>
            </a:pPr>
            <a:r>
              <a:rPr spc="335" dirty="0"/>
              <a:t>Spread </a:t>
            </a:r>
            <a:r>
              <a:rPr spc="345" dirty="0"/>
              <a:t>a </a:t>
            </a:r>
            <a:r>
              <a:rPr spc="254" dirty="0"/>
              <a:t>string </a:t>
            </a:r>
            <a:r>
              <a:rPr spc="215" dirty="0"/>
              <a:t>of </a:t>
            </a:r>
            <a:r>
              <a:rPr spc="280" dirty="0"/>
              <a:t>parentheses across </a:t>
            </a:r>
            <a:r>
              <a:rPr spc="270" dirty="0"/>
              <a:t>the  string.	</a:t>
            </a:r>
            <a:r>
              <a:rPr spc="275" dirty="0"/>
              <a:t>There </a:t>
            </a:r>
            <a:r>
              <a:rPr spc="195" dirty="0"/>
              <a:t>is </a:t>
            </a:r>
            <a:r>
              <a:rPr spc="265" dirty="0"/>
              <a:t>exactly </a:t>
            </a:r>
            <a:r>
              <a:rPr spc="275" dirty="0"/>
              <a:t>one </a:t>
            </a:r>
            <a:r>
              <a:rPr spc="260" dirty="0"/>
              <a:t>way </a:t>
            </a:r>
            <a:r>
              <a:rPr spc="215" dirty="0"/>
              <a:t>to </a:t>
            </a:r>
            <a:r>
              <a:rPr spc="245" dirty="0"/>
              <a:t>do  </a:t>
            </a:r>
            <a:r>
              <a:rPr spc="220" dirty="0"/>
              <a:t>this </a:t>
            </a:r>
            <a:r>
              <a:rPr spc="215" dirty="0"/>
              <a:t>for </a:t>
            </a:r>
            <a:r>
              <a:rPr spc="265" dirty="0"/>
              <a:t>any </a:t>
            </a:r>
            <a:r>
              <a:rPr spc="290" dirty="0"/>
              <a:t>number </a:t>
            </a:r>
            <a:r>
              <a:rPr spc="215" dirty="0"/>
              <a:t>of</a:t>
            </a:r>
            <a:r>
              <a:rPr spc="570" dirty="0"/>
              <a:t> </a:t>
            </a:r>
            <a:r>
              <a:rPr spc="285" dirty="0"/>
              <a:t>parentheses.</a:t>
            </a:r>
          </a:p>
          <a:p>
            <a:pPr marL="415925" marR="414655">
              <a:lnSpc>
                <a:spcPts val="3729"/>
              </a:lnSpc>
              <a:spcBef>
                <a:spcPts val="1420"/>
              </a:spcBef>
            </a:pPr>
            <a:r>
              <a:rPr spc="315" dirty="0"/>
              <a:t>Expand </a:t>
            </a:r>
            <a:r>
              <a:rPr spc="235" dirty="0"/>
              <a:t>out </a:t>
            </a:r>
            <a:r>
              <a:rPr spc="335" dirty="0"/>
              <a:t>each </a:t>
            </a:r>
            <a:r>
              <a:rPr spc="265" dirty="0"/>
              <a:t>substring </a:t>
            </a:r>
            <a:r>
              <a:rPr spc="240" dirty="0"/>
              <a:t>by </a:t>
            </a:r>
            <a:r>
              <a:rPr spc="290" dirty="0"/>
              <a:t>adding </a:t>
            </a:r>
            <a:r>
              <a:rPr spc="190" dirty="0"/>
              <a:t>in  </a:t>
            </a:r>
            <a:r>
              <a:rPr spc="280" dirty="0"/>
              <a:t>parentheses </a:t>
            </a:r>
            <a:r>
              <a:rPr spc="295" dirty="0"/>
              <a:t>and</a:t>
            </a:r>
            <a:r>
              <a:rPr spc="330" dirty="0"/>
              <a:t> </a:t>
            </a:r>
            <a:r>
              <a:rPr spc="290" dirty="0"/>
              <a:t>repeating.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76879" y="4639309"/>
            <a:ext cx="44577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890">
              <a:lnSpc>
                <a:spcPct val="136400"/>
              </a:lnSpc>
              <a:spcBef>
                <a:spcPts val="95"/>
              </a:spcBef>
            </a:pPr>
            <a:r>
              <a:rPr sz="4400" b="1" spc="509" dirty="0">
                <a:solidFill>
                  <a:srgbClr val="FF0000"/>
                </a:solidFill>
                <a:latin typeface="Malgun Gothic"/>
                <a:cs typeface="Malgun Gothic"/>
              </a:rPr>
              <a:t>S  </a:t>
            </a:r>
            <a:r>
              <a:rPr sz="4400" b="1" spc="600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endParaRPr sz="44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46829" y="4667250"/>
            <a:ext cx="536575" cy="185420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4800" b="1" spc="-780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endParaRPr sz="4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4800" b="1" spc="-780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endParaRPr sz="48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46240" y="4850129"/>
            <a:ext cx="2222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800" b="1" spc="260" dirty="0">
                <a:solidFill>
                  <a:srgbClr val="3B3B3B"/>
                </a:solidFill>
                <a:latin typeface="Malgun Gothic"/>
                <a:cs typeface="Malgun Gothic"/>
              </a:rPr>
              <a:t>|</a:t>
            </a:r>
            <a:endParaRPr sz="4800">
              <a:latin typeface="Malgun Gothic"/>
              <a:cs typeface="Malgun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14919" y="4880609"/>
            <a:ext cx="3149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325" dirty="0">
                <a:solidFill>
                  <a:srgbClr val="0000FF"/>
                </a:solidFill>
                <a:latin typeface="Cambria"/>
                <a:cs typeface="Cambria"/>
              </a:rPr>
              <a:t>ε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61559" y="5750559"/>
            <a:ext cx="21647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828164" algn="l"/>
              </a:tabLst>
            </a:pPr>
            <a:r>
              <a:rPr sz="4400" b="1" dirty="0">
                <a:solidFill>
                  <a:srgbClr val="0000FF"/>
                </a:solidFill>
                <a:latin typeface="Courier New"/>
                <a:cs typeface="Courier New"/>
              </a:rPr>
              <a:t>(	)</a:t>
            </a:r>
            <a:endParaRPr sz="44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18379" y="4639309"/>
            <a:ext cx="133985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3290" marR="5080" indent="-923290" algn="r">
              <a:lnSpc>
                <a:spcPct val="136400"/>
              </a:lnSpc>
              <a:spcBef>
                <a:spcPts val="95"/>
              </a:spcBef>
              <a:tabLst>
                <a:tab pos="922655" algn="l"/>
              </a:tabLst>
            </a:pPr>
            <a:r>
              <a:rPr sz="4400" b="1" spc="600" dirty="0">
                <a:solidFill>
                  <a:srgbClr val="FF0000"/>
                </a:solidFill>
                <a:latin typeface="Malgun Gothic"/>
                <a:cs typeface="Malgun Gothic"/>
              </a:rPr>
              <a:t>P	</a:t>
            </a:r>
            <a:r>
              <a:rPr sz="4400" b="1" spc="555" dirty="0">
                <a:solidFill>
                  <a:srgbClr val="FF0000"/>
                </a:solidFill>
                <a:latin typeface="Malgun Gothic"/>
                <a:cs typeface="Malgun Gothic"/>
              </a:rPr>
              <a:t>S  S</a:t>
            </a:r>
            <a:endParaRPr sz="44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6760" y="554990"/>
            <a:ext cx="60388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0" dirty="0"/>
              <a:t>Building </a:t>
            </a:r>
            <a:r>
              <a:rPr spc="375" dirty="0"/>
              <a:t>Parentheses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487420" y="3832413"/>
          <a:ext cx="2057399" cy="37203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7985"/>
                <a:gridCol w="1669414"/>
              </a:tblGrid>
              <a:tr h="1074390">
                <a:tc>
                  <a:txBody>
                    <a:bodyPr/>
                    <a:lstStyle/>
                    <a:p>
                      <a:pPr marL="31750">
                        <a:lnSpc>
                          <a:spcPts val="2705"/>
                        </a:lnSpc>
                      </a:pPr>
                      <a:r>
                        <a:rPr sz="24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  <a:p>
                      <a:pPr marL="31750">
                        <a:lnSpc>
                          <a:spcPts val="2820"/>
                        </a:lnSpc>
                      </a:pPr>
                      <a:r>
                        <a:rPr sz="24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  <a:p>
                      <a:pPr marL="31750">
                        <a:lnSpc>
                          <a:spcPts val="2835"/>
                        </a:lnSpc>
                      </a:pPr>
                      <a:r>
                        <a:rPr sz="24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705"/>
                        </a:lnSpc>
                      </a:pPr>
                      <a:r>
                        <a:rPr sz="2400" b="1" spc="34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PS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  <a:p>
                      <a:pPr marL="100330" marR="883285">
                        <a:lnSpc>
                          <a:spcPts val="2820"/>
                        </a:lnSpc>
                        <a:spcBef>
                          <a:spcPts val="115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PP</a:t>
                      </a:r>
                      <a:r>
                        <a:rPr sz="2400" b="1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  </a:t>
                      </a:r>
                      <a:r>
                        <a:rPr sz="2400" b="1" spc="32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PP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</a:tr>
              <a:tr h="378122">
                <a:tc>
                  <a:txBody>
                    <a:bodyPr/>
                    <a:lstStyle/>
                    <a:p>
                      <a:pPr marL="31750">
                        <a:lnSpc>
                          <a:spcPts val="2735"/>
                        </a:lnSpc>
                      </a:pPr>
                      <a:r>
                        <a:rPr sz="24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735"/>
                        </a:lnSpc>
                      </a:pPr>
                      <a:r>
                        <a:rPr sz="2400" b="1" spc="17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2400" b="1" spc="17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</a:t>
                      </a:r>
                      <a:r>
                        <a:rPr sz="2400" b="1" spc="17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r>
                        <a:rPr sz="2400" b="1" spc="17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P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</a:tr>
              <a:tr h="378459">
                <a:tc>
                  <a:txBody>
                    <a:bodyPr/>
                    <a:lstStyle/>
                    <a:p>
                      <a:pPr marL="31750">
                        <a:lnSpc>
                          <a:spcPts val="2735"/>
                        </a:lnSpc>
                      </a:pPr>
                      <a:r>
                        <a:rPr sz="24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735"/>
                        </a:lnSpc>
                      </a:pPr>
                      <a:r>
                        <a:rPr sz="2400" b="1" spc="12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2400" b="1" spc="12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</a:t>
                      </a:r>
                      <a:r>
                        <a:rPr sz="2400" b="1" spc="12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)(</a:t>
                      </a:r>
                      <a:r>
                        <a:rPr sz="2400" b="1" spc="12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</a:t>
                      </a:r>
                      <a:r>
                        <a:rPr sz="2400" b="1" spc="12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77825">
                <a:tc>
                  <a:txBody>
                    <a:bodyPr/>
                    <a:lstStyle/>
                    <a:p>
                      <a:pPr marL="31750">
                        <a:lnSpc>
                          <a:spcPts val="2735"/>
                        </a:lnSpc>
                      </a:pPr>
                      <a:r>
                        <a:rPr sz="24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735"/>
                        </a:lnSpc>
                      </a:pPr>
                      <a:r>
                        <a:rPr sz="2400" b="1" spc="14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2400" b="1" spc="14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PS</a:t>
                      </a:r>
                      <a:r>
                        <a:rPr sz="2400" b="1" spc="14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)(</a:t>
                      </a:r>
                      <a:r>
                        <a:rPr sz="2400" b="1" spc="14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</a:t>
                      </a:r>
                      <a:r>
                        <a:rPr sz="2400" b="1" spc="14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77825">
                <a:tc>
                  <a:txBody>
                    <a:bodyPr/>
                    <a:lstStyle/>
                    <a:p>
                      <a:pPr marL="31750">
                        <a:lnSpc>
                          <a:spcPts val="2730"/>
                        </a:lnSpc>
                      </a:pPr>
                      <a:r>
                        <a:rPr sz="24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730"/>
                        </a:lnSpc>
                      </a:pPr>
                      <a:r>
                        <a:rPr sz="2400" b="1" spc="11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2400" b="1" spc="11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P</a:t>
                      </a:r>
                      <a:r>
                        <a:rPr sz="2400" b="1" spc="11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)(</a:t>
                      </a:r>
                      <a:r>
                        <a:rPr sz="2400" b="1" spc="11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</a:t>
                      </a:r>
                      <a:r>
                        <a:rPr sz="2400" b="1" spc="11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77825">
                <a:tc>
                  <a:txBody>
                    <a:bodyPr/>
                    <a:lstStyle/>
                    <a:p>
                      <a:pPr marL="31750">
                        <a:lnSpc>
                          <a:spcPts val="2735"/>
                        </a:lnSpc>
                      </a:pPr>
                      <a:r>
                        <a:rPr sz="24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735"/>
                        </a:lnSpc>
                      </a:pPr>
                      <a:r>
                        <a:rPr sz="2400" b="1" spc="8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((</a:t>
                      </a:r>
                      <a:r>
                        <a:rPr sz="2400" b="1" spc="8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</a:t>
                      </a:r>
                      <a:r>
                        <a:rPr sz="2400" b="1" spc="8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))(</a:t>
                      </a:r>
                      <a:r>
                        <a:rPr sz="2400" b="1" spc="8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</a:t>
                      </a:r>
                      <a:r>
                        <a:rPr sz="2400" b="1" spc="8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77825">
                <a:tc>
                  <a:txBody>
                    <a:bodyPr/>
                    <a:lstStyle/>
                    <a:p>
                      <a:pPr marL="31750">
                        <a:lnSpc>
                          <a:spcPts val="2730"/>
                        </a:lnSpc>
                      </a:pPr>
                      <a:r>
                        <a:rPr sz="24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730"/>
                        </a:lnSpc>
                      </a:pPr>
                      <a:r>
                        <a:rPr sz="2400" b="1" spc="4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(())(</a:t>
                      </a:r>
                      <a:r>
                        <a:rPr sz="2400" b="1" spc="4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</a:t>
                      </a:r>
                      <a:r>
                        <a:rPr sz="2400" b="1" spc="4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78092">
                <a:tc>
                  <a:txBody>
                    <a:bodyPr/>
                    <a:lstStyle/>
                    <a:p>
                      <a:pPr marL="31750">
                        <a:lnSpc>
                          <a:spcPts val="2735"/>
                        </a:lnSpc>
                      </a:pPr>
                      <a:r>
                        <a:rPr sz="24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735"/>
                        </a:lnSpc>
                      </a:pPr>
                      <a:r>
                        <a:rPr sz="2400" b="1" spc="-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(())()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48279" y="1210310"/>
            <a:ext cx="44577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890">
              <a:lnSpc>
                <a:spcPct val="136400"/>
              </a:lnSpc>
              <a:spcBef>
                <a:spcPts val="95"/>
              </a:spcBef>
            </a:pPr>
            <a:r>
              <a:rPr sz="4400" b="1" spc="509" dirty="0">
                <a:solidFill>
                  <a:srgbClr val="FF0000"/>
                </a:solidFill>
                <a:latin typeface="Malgun Gothic"/>
                <a:cs typeface="Malgun Gothic"/>
              </a:rPr>
              <a:t>S  </a:t>
            </a:r>
            <a:r>
              <a:rPr sz="4400" b="1" spc="600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endParaRPr sz="44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8229" y="1238249"/>
            <a:ext cx="591185" cy="259588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4800" b="1" spc="-780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endParaRPr sz="4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4800" b="1" spc="-780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endParaRPr sz="4800">
              <a:latin typeface="Malgun Gothic"/>
              <a:cs typeface="Malgun Gothic"/>
            </a:endParaRPr>
          </a:p>
          <a:p>
            <a:pPr marL="358140">
              <a:lnSpc>
                <a:spcPct val="100000"/>
              </a:lnSpc>
              <a:spcBef>
                <a:spcPts val="2960"/>
              </a:spcBef>
            </a:pPr>
            <a:r>
              <a:rPr sz="2400" b="1" spc="375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endParaRPr sz="24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17640" y="1421129"/>
            <a:ext cx="2222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800" b="1" spc="260" dirty="0">
                <a:solidFill>
                  <a:srgbClr val="3B3B3B"/>
                </a:solidFill>
                <a:latin typeface="Malgun Gothic"/>
                <a:cs typeface="Malgun Gothic"/>
              </a:rPr>
              <a:t>|</a:t>
            </a:r>
            <a:endParaRPr sz="48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86319" y="1451609"/>
            <a:ext cx="3149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325" dirty="0">
                <a:solidFill>
                  <a:srgbClr val="0000FF"/>
                </a:solidFill>
                <a:latin typeface="Cambria"/>
                <a:cs typeface="Cambria"/>
              </a:rPr>
              <a:t>ε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32959" y="2321559"/>
            <a:ext cx="21647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828164" algn="l"/>
              </a:tabLst>
            </a:pPr>
            <a:r>
              <a:rPr sz="4400" b="1" dirty="0">
                <a:solidFill>
                  <a:srgbClr val="0000FF"/>
                </a:solidFill>
                <a:latin typeface="Courier New"/>
                <a:cs typeface="Courier New"/>
              </a:rPr>
              <a:t>(	)</a:t>
            </a:r>
            <a:endParaRPr sz="44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89779" y="1210310"/>
            <a:ext cx="133985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3290" marR="5080" indent="-923290" algn="r">
              <a:lnSpc>
                <a:spcPct val="136400"/>
              </a:lnSpc>
              <a:spcBef>
                <a:spcPts val="95"/>
              </a:spcBef>
              <a:tabLst>
                <a:tab pos="922655" algn="l"/>
              </a:tabLst>
            </a:pPr>
            <a:r>
              <a:rPr sz="4400" b="1" spc="600" dirty="0">
                <a:solidFill>
                  <a:srgbClr val="FF0000"/>
                </a:solidFill>
                <a:latin typeface="Malgun Gothic"/>
                <a:cs typeface="Malgun Gothic"/>
              </a:rPr>
              <a:t>P	</a:t>
            </a:r>
            <a:r>
              <a:rPr sz="4400" b="1" spc="555" dirty="0">
                <a:solidFill>
                  <a:srgbClr val="FF0000"/>
                </a:solidFill>
                <a:latin typeface="Malgun Gothic"/>
                <a:cs typeface="Malgun Gothic"/>
              </a:rPr>
              <a:t>S  S</a:t>
            </a:r>
            <a:endParaRPr sz="44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8610" y="554990"/>
            <a:ext cx="69164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0" dirty="0"/>
              <a:t>Context-Free</a:t>
            </a:r>
            <a:r>
              <a:rPr spc="385" dirty="0"/>
              <a:t> </a:t>
            </a:r>
            <a:r>
              <a:rPr spc="459" dirty="0"/>
              <a:t>Grammars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58127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can</a:t>
            </a:r>
            <a:r>
              <a:rPr sz="3200" spc="3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305" dirty="0">
                <a:solidFill>
                  <a:srgbClr val="3B3B3B"/>
                </a:solidFill>
                <a:latin typeface="Cambria"/>
                <a:cs typeface="Cambria"/>
              </a:rPr>
              <a:t>be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1239" y="250443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1239" y="306070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1239" y="361822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1239" y="417449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1239" y="473202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31239" y="528827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5089" y="2254250"/>
            <a:ext cx="7865745" cy="3365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055995">
              <a:lnSpc>
                <a:spcPct val="130400"/>
              </a:lnSpc>
              <a:spcBef>
                <a:spcPts val="95"/>
              </a:spcBef>
            </a:pPr>
            <a:r>
              <a:rPr sz="2800" spc="225" dirty="0">
                <a:solidFill>
                  <a:srgbClr val="3B3B3B"/>
                </a:solidFill>
                <a:latin typeface="Cambria"/>
                <a:cs typeface="Cambria"/>
              </a:rPr>
              <a:t>Any</a:t>
            </a:r>
            <a:r>
              <a:rPr sz="2800" spc="1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204" dirty="0">
                <a:solidFill>
                  <a:srgbClr val="3B3B3B"/>
                </a:solidFill>
                <a:latin typeface="Cambria"/>
                <a:cs typeface="Cambria"/>
              </a:rPr>
              <a:t>letter  ε</a:t>
            </a:r>
            <a:endParaRPr sz="2800">
              <a:latin typeface="Cambria"/>
              <a:cs typeface="Cambria"/>
            </a:endParaRPr>
          </a:p>
          <a:p>
            <a:pPr marL="12700" marR="268605">
              <a:lnSpc>
                <a:spcPct val="130400"/>
              </a:lnSpc>
              <a:spcBef>
                <a:spcPts val="10"/>
              </a:spcBef>
            </a:pPr>
            <a:r>
              <a:rPr sz="2800" spc="24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800" spc="235" dirty="0">
                <a:solidFill>
                  <a:srgbClr val="3B3B3B"/>
                </a:solidFill>
                <a:latin typeface="Cambria"/>
                <a:cs typeface="Cambria"/>
              </a:rPr>
              <a:t>concatenation </a:t>
            </a:r>
            <a:r>
              <a:rPr sz="2800" spc="18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800" spc="245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800" spc="225" dirty="0">
                <a:solidFill>
                  <a:srgbClr val="3B3B3B"/>
                </a:solidFill>
                <a:latin typeface="Cambria"/>
                <a:cs typeface="Cambria"/>
              </a:rPr>
              <a:t>expressions.  </a:t>
            </a:r>
            <a:r>
              <a:rPr sz="2800" spc="24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800" spc="204" dirty="0">
                <a:solidFill>
                  <a:srgbClr val="3B3B3B"/>
                </a:solidFill>
                <a:latin typeface="Cambria"/>
                <a:cs typeface="Cambria"/>
              </a:rPr>
              <a:t>union </a:t>
            </a:r>
            <a:r>
              <a:rPr sz="2800" spc="18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800" spc="245" dirty="0">
                <a:solidFill>
                  <a:srgbClr val="3B3B3B"/>
                </a:solidFill>
                <a:latin typeface="Cambria"/>
                <a:cs typeface="Cambria"/>
              </a:rPr>
              <a:t>regular</a:t>
            </a:r>
            <a:r>
              <a:rPr sz="2800" spc="4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225" dirty="0">
                <a:solidFill>
                  <a:srgbClr val="3B3B3B"/>
                </a:solidFill>
                <a:latin typeface="Cambria"/>
                <a:cs typeface="Cambria"/>
              </a:rPr>
              <a:t>expressions.</a:t>
            </a:r>
            <a:endParaRPr sz="2800">
              <a:latin typeface="Cambria"/>
              <a:cs typeface="Cambria"/>
            </a:endParaRPr>
          </a:p>
          <a:p>
            <a:pPr marL="12700" marR="5080">
              <a:lnSpc>
                <a:spcPct val="130400"/>
              </a:lnSpc>
              <a:spcBef>
                <a:spcPts val="10"/>
              </a:spcBef>
            </a:pPr>
            <a:r>
              <a:rPr sz="2800" spc="24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800" spc="254" dirty="0">
                <a:solidFill>
                  <a:srgbClr val="3B3B3B"/>
                </a:solidFill>
                <a:latin typeface="Cambria"/>
                <a:cs typeface="Cambria"/>
              </a:rPr>
              <a:t>Kleene </a:t>
            </a:r>
            <a:r>
              <a:rPr sz="2800" spc="225" dirty="0">
                <a:solidFill>
                  <a:srgbClr val="3B3B3B"/>
                </a:solidFill>
                <a:latin typeface="Cambria"/>
                <a:cs typeface="Cambria"/>
              </a:rPr>
              <a:t>closure </a:t>
            </a:r>
            <a:r>
              <a:rPr sz="2800" spc="18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800" spc="30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800" spc="245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800" spc="225" dirty="0">
                <a:solidFill>
                  <a:srgbClr val="3B3B3B"/>
                </a:solidFill>
                <a:latin typeface="Cambria"/>
                <a:cs typeface="Cambria"/>
              </a:rPr>
              <a:t>expression.  </a:t>
            </a:r>
            <a:r>
              <a:rPr sz="2800" spc="27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800" spc="229" dirty="0">
                <a:solidFill>
                  <a:srgbClr val="3B3B3B"/>
                </a:solidFill>
                <a:latin typeface="Cambria"/>
                <a:cs typeface="Cambria"/>
              </a:rPr>
              <a:t>parenthesized </a:t>
            </a:r>
            <a:r>
              <a:rPr sz="2800" spc="245" dirty="0">
                <a:solidFill>
                  <a:srgbClr val="3B3B3B"/>
                </a:solidFill>
                <a:latin typeface="Cambria"/>
                <a:cs typeface="Cambria"/>
              </a:rPr>
              <a:t>regular</a:t>
            </a:r>
            <a:r>
              <a:rPr sz="2800" spc="25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225" dirty="0">
                <a:solidFill>
                  <a:srgbClr val="3B3B3B"/>
                </a:solidFill>
                <a:latin typeface="Cambria"/>
                <a:cs typeface="Cambria"/>
              </a:rPr>
              <a:t>expression.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8610" y="554990"/>
            <a:ext cx="69164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0" dirty="0"/>
              <a:t>Context-Free</a:t>
            </a:r>
            <a:r>
              <a:rPr spc="385" dirty="0"/>
              <a:t> </a:t>
            </a:r>
            <a:r>
              <a:rPr spc="459" dirty="0"/>
              <a:t>Grammars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532527"/>
            <a:ext cx="6703695" cy="4206875"/>
          </a:xfrm>
          <a:prstGeom prst="rect">
            <a:avLst/>
          </a:prstGeom>
        </p:spPr>
        <p:txBody>
          <a:bodyPr vert="horz" wrap="square" lIns="0" tIns="2082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39"/>
              </a:spcBef>
            </a:pPr>
            <a:r>
              <a:rPr sz="3200" spc="229" dirty="0">
                <a:solidFill>
                  <a:srgbClr val="3B3B3B"/>
                </a:solidFill>
                <a:latin typeface="Cambria"/>
                <a:cs typeface="Cambria"/>
              </a:rPr>
              <a:t>This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gives us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29" dirty="0">
                <a:solidFill>
                  <a:srgbClr val="3B3B3B"/>
                </a:solidFill>
                <a:latin typeface="Cambria"/>
                <a:cs typeface="Cambria"/>
              </a:rPr>
              <a:t>following</a:t>
            </a:r>
            <a:r>
              <a:rPr sz="3200" spc="48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490" dirty="0">
                <a:solidFill>
                  <a:srgbClr val="3B3B3B"/>
                </a:solidFill>
                <a:latin typeface="Cambria"/>
                <a:cs typeface="Cambria"/>
              </a:rPr>
              <a:t>CFG:</a:t>
            </a:r>
            <a:endParaRPr sz="32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35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25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2800" spc="28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2800" spc="27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2800" spc="27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690" dirty="0">
                <a:solidFill>
                  <a:srgbClr val="3B3B3B"/>
                </a:solidFill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5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0" dirty="0">
                <a:solidFill>
                  <a:srgbClr val="FF0000"/>
                </a:solidFill>
                <a:latin typeface="Malgun Gothic"/>
                <a:cs typeface="Malgun Gothic"/>
              </a:rPr>
              <a:t>RR</a:t>
            </a:r>
            <a:endParaRPr sz="2800">
              <a:latin typeface="Malgun Gothic"/>
              <a:cs typeface="Malgun Gothic"/>
            </a:endParaRPr>
          </a:p>
          <a:p>
            <a:pPr marL="444500">
              <a:lnSpc>
                <a:spcPct val="100000"/>
              </a:lnSpc>
              <a:spcBef>
                <a:spcPts val="106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4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endParaRPr sz="2800">
              <a:latin typeface="Malgun Gothic"/>
              <a:cs typeface="Malgun Gothic"/>
            </a:endParaRPr>
          </a:p>
          <a:p>
            <a:pPr marL="444500" marR="4710430">
              <a:lnSpc>
                <a:spcPct val="136900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24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1800" y="2067559"/>
            <a:ext cx="2877185" cy="2631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24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2800" spc="27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2800" spc="26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2800" spc="25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690" dirty="0">
                <a:solidFill>
                  <a:srgbClr val="3B3B3B"/>
                </a:solidFill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ts val="3320"/>
              </a:lnSpc>
              <a:spcBef>
                <a:spcPts val="11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0" dirty="0">
                <a:solidFill>
                  <a:srgbClr val="FF0000"/>
                </a:solidFill>
                <a:latin typeface="Malgun Gothic"/>
                <a:cs typeface="Malgun Gothic"/>
              </a:rPr>
              <a:t>RR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ts val="3320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459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endParaRPr sz="2800">
              <a:latin typeface="Malgun Gothic"/>
              <a:cs typeface="Malgun Gothic"/>
            </a:endParaRPr>
          </a:p>
          <a:p>
            <a:pPr marL="12700" marR="1315720">
              <a:lnSpc>
                <a:spcPct val="103299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24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86200" y="5257800"/>
          <a:ext cx="27432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175260">
                        <a:lnSpc>
                          <a:spcPts val="4750"/>
                        </a:lnSpc>
                      </a:pPr>
                      <a:r>
                        <a:rPr sz="44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4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ts val="4750"/>
                        </a:lnSpc>
                      </a:pPr>
                      <a:r>
                        <a:rPr sz="44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|</a:t>
                      </a:r>
                      <a:endParaRPr sz="4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ts val="4750"/>
                        </a:lnSpc>
                      </a:pPr>
                      <a:r>
                        <a:rPr sz="44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4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ts val="4750"/>
                        </a:lnSpc>
                      </a:pPr>
                      <a:r>
                        <a:rPr sz="44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4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886200" y="29718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360"/>
              </a:spcBef>
            </a:pPr>
            <a:r>
              <a:rPr sz="3600" b="1" spc="635" dirty="0">
                <a:solidFill>
                  <a:srgbClr val="3B3B3B"/>
                </a:solidFill>
                <a:latin typeface="Malgun Gothic"/>
                <a:cs typeface="Malgun Gothic"/>
              </a:rPr>
              <a:t>R</a:t>
            </a:r>
            <a:endParaRPr sz="3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57800" y="41148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360"/>
              </a:spcBef>
            </a:pPr>
            <a:r>
              <a:rPr sz="3600" b="1" spc="635" dirty="0">
                <a:solidFill>
                  <a:srgbClr val="3B3B3B"/>
                </a:solidFill>
                <a:latin typeface="Malgun Gothic"/>
                <a:cs typeface="Malgun Gothic"/>
              </a:rPr>
              <a:t>R</a:t>
            </a:r>
            <a:endParaRPr sz="3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57800" y="29718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360"/>
              </a:spcBef>
            </a:pPr>
            <a:r>
              <a:rPr sz="3600" b="1" spc="635" dirty="0">
                <a:solidFill>
                  <a:srgbClr val="3B3B3B"/>
                </a:solidFill>
                <a:latin typeface="Malgun Gothic"/>
                <a:cs typeface="Malgun Gothic"/>
              </a:rPr>
              <a:t>R</a:t>
            </a:r>
            <a:endParaRPr sz="3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2000" y="18288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370"/>
              </a:spcBef>
            </a:pPr>
            <a:r>
              <a:rPr sz="3600" b="1" spc="635" dirty="0">
                <a:solidFill>
                  <a:srgbClr val="3B3B3B"/>
                </a:solidFill>
                <a:latin typeface="Malgun Gothic"/>
                <a:cs typeface="Malgun Gothic"/>
              </a:rPr>
              <a:t>R</a:t>
            </a:r>
            <a:endParaRPr sz="3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229100" y="3657600"/>
            <a:ext cx="0" cy="1445260"/>
          </a:xfrm>
          <a:custGeom>
            <a:avLst/>
            <a:gdLst/>
            <a:ahLst/>
            <a:cxnLst/>
            <a:rect l="l" t="t" r="r" b="b"/>
            <a:pathLst>
              <a:path h="1445260">
                <a:moveTo>
                  <a:pt x="0" y="0"/>
                </a:moveTo>
                <a:lnTo>
                  <a:pt x="0" y="1445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7449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14900" y="2514600"/>
            <a:ext cx="0" cy="2588260"/>
          </a:xfrm>
          <a:custGeom>
            <a:avLst/>
            <a:gdLst/>
            <a:ahLst/>
            <a:cxnLst/>
            <a:rect l="l" t="t" r="r" b="b"/>
            <a:pathLst>
              <a:path h="2588260">
                <a:moveTo>
                  <a:pt x="0" y="0"/>
                </a:moveTo>
                <a:lnTo>
                  <a:pt x="0" y="2588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6029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007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4609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00700" y="3657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46090" y="3952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43600" y="3314700"/>
            <a:ext cx="342900" cy="1785620"/>
          </a:xfrm>
          <a:custGeom>
            <a:avLst/>
            <a:gdLst/>
            <a:ahLst/>
            <a:cxnLst/>
            <a:rect l="l" t="t" r="r" b="b"/>
            <a:pathLst>
              <a:path w="342900" h="1785620">
                <a:moveTo>
                  <a:pt x="0" y="0"/>
                </a:moveTo>
                <a:lnTo>
                  <a:pt x="49347" y="10030"/>
                </a:lnTo>
                <a:lnTo>
                  <a:pt x="94571" y="40127"/>
                </a:lnTo>
                <a:lnTo>
                  <a:pt x="122468" y="71343"/>
                </a:lnTo>
                <a:lnTo>
                  <a:pt x="148590" y="111482"/>
                </a:lnTo>
                <a:lnTo>
                  <a:pt x="172958" y="160545"/>
                </a:lnTo>
                <a:lnTo>
                  <a:pt x="195597" y="218536"/>
                </a:lnTo>
                <a:lnTo>
                  <a:pt x="216529" y="285455"/>
                </a:lnTo>
                <a:lnTo>
                  <a:pt x="235778" y="361305"/>
                </a:lnTo>
                <a:lnTo>
                  <a:pt x="244777" y="402579"/>
                </a:lnTo>
                <a:lnTo>
                  <a:pt x="253365" y="446087"/>
                </a:lnTo>
                <a:lnTo>
                  <a:pt x="261542" y="491828"/>
                </a:lnTo>
                <a:lnTo>
                  <a:pt x="269313" y="539804"/>
                </a:lnTo>
                <a:lnTo>
                  <a:pt x="276680" y="590013"/>
                </a:lnTo>
                <a:lnTo>
                  <a:pt x="283646" y="642457"/>
                </a:lnTo>
                <a:lnTo>
                  <a:pt x="290214" y="697135"/>
                </a:lnTo>
                <a:lnTo>
                  <a:pt x="296387" y="754048"/>
                </a:lnTo>
                <a:lnTo>
                  <a:pt x="302167" y="813196"/>
                </a:lnTo>
                <a:lnTo>
                  <a:pt x="307558" y="874580"/>
                </a:lnTo>
                <a:lnTo>
                  <a:pt x="312562" y="938199"/>
                </a:lnTo>
                <a:lnTo>
                  <a:pt x="317182" y="1004054"/>
                </a:lnTo>
                <a:lnTo>
                  <a:pt x="321421" y="1072144"/>
                </a:lnTo>
                <a:lnTo>
                  <a:pt x="325282" y="1142471"/>
                </a:lnTo>
                <a:lnTo>
                  <a:pt x="328768" y="1215035"/>
                </a:lnTo>
                <a:lnTo>
                  <a:pt x="331881" y="1289835"/>
                </a:lnTo>
                <a:lnTo>
                  <a:pt x="334625" y="1366872"/>
                </a:lnTo>
                <a:lnTo>
                  <a:pt x="337002" y="1446146"/>
                </a:lnTo>
                <a:lnTo>
                  <a:pt x="339015" y="1527658"/>
                </a:lnTo>
                <a:lnTo>
                  <a:pt x="340667" y="1611407"/>
                </a:lnTo>
                <a:lnTo>
                  <a:pt x="341961" y="1697394"/>
                </a:lnTo>
                <a:lnTo>
                  <a:pt x="342900" y="17856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3189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57370" y="2514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29100" y="2837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19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914900" y="2514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60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435600" y="2837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19">
                <a:moveTo>
                  <a:pt x="59689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7086600" y="5257800"/>
          <a:ext cx="2744469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7069"/>
              </a:tblGrid>
              <a:tr h="685800">
                <a:tc>
                  <a:txBody>
                    <a:bodyPr/>
                    <a:lstStyle/>
                    <a:p>
                      <a:pPr marL="174625">
                        <a:lnSpc>
                          <a:spcPts val="4750"/>
                        </a:lnSpc>
                      </a:pPr>
                      <a:r>
                        <a:rPr sz="44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4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ts val="4750"/>
                        </a:lnSpc>
                      </a:pPr>
                      <a:r>
                        <a:rPr sz="44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|</a:t>
                      </a:r>
                      <a:endParaRPr sz="4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ts val="4750"/>
                        </a:lnSpc>
                      </a:pPr>
                      <a:r>
                        <a:rPr sz="44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4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ts val="4750"/>
                        </a:lnSpc>
                      </a:pPr>
                      <a:r>
                        <a:rPr sz="44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4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23" name="object 23"/>
          <p:cNvSpPr txBox="1"/>
          <p:nvPr/>
        </p:nvSpPr>
        <p:spPr>
          <a:xfrm>
            <a:off x="7086600" y="41148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360"/>
              </a:spcBef>
            </a:pPr>
            <a:r>
              <a:rPr sz="3600" b="1" spc="635" dirty="0">
                <a:solidFill>
                  <a:srgbClr val="3B3B3B"/>
                </a:solidFill>
                <a:latin typeface="Malgun Gothic"/>
                <a:cs typeface="Malgun Gothic"/>
              </a:rPr>
              <a:t>R</a:t>
            </a:r>
            <a:endParaRPr sz="3600">
              <a:latin typeface="Malgun Gothic"/>
              <a:cs typeface="Malgun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58200" y="41148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360"/>
              </a:spcBef>
            </a:pPr>
            <a:r>
              <a:rPr sz="3600" b="1" spc="635" dirty="0">
                <a:solidFill>
                  <a:srgbClr val="3B3B3B"/>
                </a:solidFill>
                <a:latin typeface="Malgun Gothic"/>
                <a:cs typeface="Malgun Gothic"/>
              </a:rPr>
              <a:t>R</a:t>
            </a:r>
            <a:endParaRPr sz="3600">
              <a:latin typeface="Malgun Gothic"/>
              <a:cs typeface="Malgun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772400" y="29718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370"/>
              </a:spcBef>
            </a:pPr>
            <a:r>
              <a:rPr sz="3600" b="1" spc="635" dirty="0">
                <a:solidFill>
                  <a:srgbClr val="3B3B3B"/>
                </a:solidFill>
                <a:latin typeface="Malgun Gothic"/>
                <a:cs typeface="Malgun Gothic"/>
              </a:rPr>
              <a:t>R</a:t>
            </a:r>
            <a:endParaRPr sz="3600">
              <a:latin typeface="Malgun Gothic"/>
              <a:cs typeface="Malgun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4295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76159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115300" y="3657600"/>
            <a:ext cx="0" cy="1445260"/>
          </a:xfrm>
          <a:custGeom>
            <a:avLst/>
            <a:gdLst/>
            <a:ahLst/>
            <a:cxnLst/>
            <a:rect l="l" t="t" r="r" b="b"/>
            <a:pathLst>
              <a:path h="1445260">
                <a:moveTo>
                  <a:pt x="0" y="0"/>
                </a:moveTo>
                <a:lnTo>
                  <a:pt x="0" y="1445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061959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8011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47759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557769" y="3657600"/>
            <a:ext cx="557530" cy="372110"/>
          </a:xfrm>
          <a:custGeom>
            <a:avLst/>
            <a:gdLst/>
            <a:ahLst/>
            <a:cxnLst/>
            <a:rect l="l" t="t" r="r" b="b"/>
            <a:pathLst>
              <a:path w="557529" h="372110">
                <a:moveTo>
                  <a:pt x="557529" y="0"/>
                </a:moveTo>
                <a:lnTo>
                  <a:pt x="0" y="3721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4295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115300" y="3657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59" h="370839">
                <a:moveTo>
                  <a:pt x="0" y="0"/>
                </a:moveTo>
                <a:lnTo>
                  <a:pt x="556259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6360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90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772400" y="18288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370"/>
              </a:spcBef>
            </a:pPr>
            <a:r>
              <a:rPr sz="3600" b="1" spc="635" dirty="0">
                <a:solidFill>
                  <a:srgbClr val="3B3B3B"/>
                </a:solidFill>
                <a:latin typeface="Malgun Gothic"/>
                <a:cs typeface="Malgun Gothic"/>
              </a:rPr>
              <a:t>R</a:t>
            </a:r>
            <a:endParaRPr sz="3600">
              <a:latin typeface="Malgun Gothic"/>
              <a:cs typeface="Malgun Gothic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11530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061959" y="281051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334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458200" y="2171700"/>
            <a:ext cx="1028700" cy="2928620"/>
          </a:xfrm>
          <a:custGeom>
            <a:avLst/>
            <a:gdLst/>
            <a:ahLst/>
            <a:cxnLst/>
            <a:rect l="l" t="t" r="r" b="b"/>
            <a:pathLst>
              <a:path w="1028700" h="2928620">
                <a:moveTo>
                  <a:pt x="0" y="0"/>
                </a:moveTo>
                <a:lnTo>
                  <a:pt x="56416" y="2260"/>
                </a:lnTo>
                <a:lnTo>
                  <a:pt x="111158" y="9042"/>
                </a:lnTo>
                <a:lnTo>
                  <a:pt x="164233" y="20345"/>
                </a:lnTo>
                <a:lnTo>
                  <a:pt x="215649" y="36169"/>
                </a:lnTo>
                <a:lnTo>
                  <a:pt x="265412" y="56514"/>
                </a:lnTo>
                <a:lnTo>
                  <a:pt x="313531" y="81379"/>
                </a:lnTo>
                <a:lnTo>
                  <a:pt x="360012" y="110765"/>
                </a:lnTo>
                <a:lnTo>
                  <a:pt x="404863" y="144671"/>
                </a:lnTo>
                <a:lnTo>
                  <a:pt x="448091" y="183098"/>
                </a:lnTo>
                <a:lnTo>
                  <a:pt x="489704" y="226044"/>
                </a:lnTo>
                <a:lnTo>
                  <a:pt x="529709" y="273510"/>
                </a:lnTo>
                <a:lnTo>
                  <a:pt x="568113" y="325496"/>
                </a:lnTo>
                <a:lnTo>
                  <a:pt x="604923" y="382001"/>
                </a:lnTo>
                <a:lnTo>
                  <a:pt x="640148" y="443025"/>
                </a:lnTo>
                <a:lnTo>
                  <a:pt x="673794" y="508569"/>
                </a:lnTo>
                <a:lnTo>
                  <a:pt x="705869" y="578632"/>
                </a:lnTo>
                <a:lnTo>
                  <a:pt x="721319" y="615358"/>
                </a:lnTo>
                <a:lnTo>
                  <a:pt x="736379" y="653213"/>
                </a:lnTo>
                <a:lnTo>
                  <a:pt x="751050" y="692198"/>
                </a:lnTo>
                <a:lnTo>
                  <a:pt x="765333" y="732313"/>
                </a:lnTo>
                <a:lnTo>
                  <a:pt x="779229" y="773558"/>
                </a:lnTo>
                <a:lnTo>
                  <a:pt x="792738" y="815932"/>
                </a:lnTo>
                <a:lnTo>
                  <a:pt x="805862" y="859436"/>
                </a:lnTo>
                <a:lnTo>
                  <a:pt x="818601" y="904069"/>
                </a:lnTo>
                <a:lnTo>
                  <a:pt x="830956" y="949832"/>
                </a:lnTo>
                <a:lnTo>
                  <a:pt x="842929" y="996724"/>
                </a:lnTo>
                <a:lnTo>
                  <a:pt x="854520" y="1044746"/>
                </a:lnTo>
                <a:lnTo>
                  <a:pt x="865730" y="1093897"/>
                </a:lnTo>
                <a:lnTo>
                  <a:pt x="876560" y="1144178"/>
                </a:lnTo>
                <a:lnTo>
                  <a:pt x="887011" y="1195588"/>
                </a:lnTo>
                <a:lnTo>
                  <a:pt x="897084" y="1248128"/>
                </a:lnTo>
                <a:lnTo>
                  <a:pt x="906780" y="1301797"/>
                </a:lnTo>
                <a:lnTo>
                  <a:pt x="916099" y="1356595"/>
                </a:lnTo>
                <a:lnTo>
                  <a:pt x="925043" y="1412523"/>
                </a:lnTo>
                <a:lnTo>
                  <a:pt x="933612" y="1469580"/>
                </a:lnTo>
                <a:lnTo>
                  <a:pt x="941808" y="1527766"/>
                </a:lnTo>
                <a:lnTo>
                  <a:pt x="949632" y="1587082"/>
                </a:lnTo>
                <a:lnTo>
                  <a:pt x="957083" y="1647527"/>
                </a:lnTo>
                <a:lnTo>
                  <a:pt x="964164" y="1709101"/>
                </a:lnTo>
                <a:lnTo>
                  <a:pt x="970875" y="1771805"/>
                </a:lnTo>
                <a:lnTo>
                  <a:pt x="977217" y="1835637"/>
                </a:lnTo>
                <a:lnTo>
                  <a:pt x="983191" y="1900599"/>
                </a:lnTo>
                <a:lnTo>
                  <a:pt x="988798" y="1966690"/>
                </a:lnTo>
                <a:lnTo>
                  <a:pt x="994039" y="2033910"/>
                </a:lnTo>
                <a:lnTo>
                  <a:pt x="998915" y="2102260"/>
                </a:lnTo>
                <a:lnTo>
                  <a:pt x="1003426" y="2171738"/>
                </a:lnTo>
                <a:lnTo>
                  <a:pt x="1007573" y="2242346"/>
                </a:lnTo>
                <a:lnTo>
                  <a:pt x="1011359" y="2314082"/>
                </a:lnTo>
                <a:lnTo>
                  <a:pt x="1014782" y="2386948"/>
                </a:lnTo>
                <a:lnTo>
                  <a:pt x="1017845" y="2460943"/>
                </a:lnTo>
                <a:lnTo>
                  <a:pt x="1020548" y="2536066"/>
                </a:lnTo>
                <a:lnTo>
                  <a:pt x="1022892" y="2612319"/>
                </a:lnTo>
                <a:lnTo>
                  <a:pt x="1024879" y="2689701"/>
                </a:lnTo>
                <a:lnTo>
                  <a:pt x="1026508" y="2768211"/>
                </a:lnTo>
                <a:lnTo>
                  <a:pt x="1027781" y="2847851"/>
                </a:lnTo>
                <a:lnTo>
                  <a:pt x="1028700" y="29286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43229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4147820" y="5976620"/>
            <a:ext cx="22199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3B3B3B"/>
                </a:solidFill>
                <a:latin typeface="Courier New"/>
                <a:cs typeface="Courier New"/>
              </a:rPr>
              <a:t>a |</a:t>
            </a:r>
            <a:r>
              <a:rPr sz="3600" b="1" spc="-11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3600" b="1" spc="-5" dirty="0">
                <a:solidFill>
                  <a:srgbClr val="3B3B3B"/>
                </a:solidFill>
                <a:latin typeface="Courier New"/>
                <a:cs typeface="Courier New"/>
              </a:rPr>
              <a:t>(b*)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349490" y="5976620"/>
            <a:ext cx="22199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3B3B3B"/>
                </a:solidFill>
                <a:latin typeface="Courier New"/>
                <a:cs typeface="Courier New"/>
              </a:rPr>
              <a:t>(a </a:t>
            </a:r>
            <a:r>
              <a:rPr sz="3600" b="1" dirty="0">
                <a:solidFill>
                  <a:srgbClr val="3B3B3B"/>
                </a:solidFill>
                <a:latin typeface="Courier New"/>
                <a:cs typeface="Courier New"/>
              </a:rPr>
              <a:t>|</a:t>
            </a:r>
            <a:r>
              <a:rPr sz="3600" b="1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3600" b="1" spc="-5" dirty="0">
                <a:solidFill>
                  <a:srgbClr val="3B3B3B"/>
                </a:solidFill>
                <a:latin typeface="Courier New"/>
                <a:cs typeface="Courier New"/>
              </a:rPr>
              <a:t>b)*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527810" y="554990"/>
            <a:ext cx="70180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0" dirty="0"/>
              <a:t>An </a:t>
            </a:r>
            <a:r>
              <a:rPr spc="405" dirty="0"/>
              <a:t>Ambiguous</a:t>
            </a:r>
            <a:r>
              <a:rPr spc="370" dirty="0"/>
              <a:t> </a:t>
            </a:r>
            <a:r>
              <a:rPr spc="475" dirty="0"/>
              <a:t>Grammar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657600"/>
            <a:ext cx="9144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T_Do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74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[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43200" y="3657600"/>
            <a:ext cx="13716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266700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T_For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15000" y="3657600"/>
            <a:ext cx="11430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T_New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86600" y="3657600"/>
            <a:ext cx="2057400" cy="685800"/>
          </a:xfrm>
          <a:custGeom>
            <a:avLst/>
            <a:gdLst/>
            <a:ahLst/>
            <a:cxnLst/>
            <a:rect l="l" t="t" r="r" b="b"/>
            <a:pathLst>
              <a:path w="2057400" h="685800">
                <a:moveTo>
                  <a:pt x="2057400" y="0"/>
                </a:moveTo>
                <a:lnTo>
                  <a:pt x="0" y="0"/>
                </a:lnTo>
                <a:lnTo>
                  <a:pt x="0" y="685800"/>
                </a:lnTo>
                <a:lnTo>
                  <a:pt x="20574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86600" y="3657600"/>
            <a:ext cx="2057400" cy="685800"/>
          </a:xfrm>
          <a:custGeom>
            <a:avLst/>
            <a:gdLst/>
            <a:ahLst/>
            <a:cxnLst/>
            <a:rect l="l" t="t" r="r" b="b"/>
            <a:pathLst>
              <a:path w="2057400" h="685800">
                <a:moveTo>
                  <a:pt x="10287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2057400" y="0"/>
                </a:lnTo>
                <a:lnTo>
                  <a:pt x="2057400" y="685800"/>
                </a:lnTo>
                <a:lnTo>
                  <a:pt x="10287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20574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T_IntConst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86600" y="4343400"/>
            <a:ext cx="2057400" cy="685800"/>
          </a:xfrm>
          <a:custGeom>
            <a:avLst/>
            <a:gdLst/>
            <a:ahLst/>
            <a:cxnLst/>
            <a:rect l="l" t="t" r="r" b="b"/>
            <a:pathLst>
              <a:path w="2057400" h="685800">
                <a:moveTo>
                  <a:pt x="2057400" y="0"/>
                </a:moveTo>
                <a:lnTo>
                  <a:pt x="0" y="0"/>
                </a:lnTo>
                <a:lnTo>
                  <a:pt x="0" y="685800"/>
                </a:lnTo>
                <a:lnTo>
                  <a:pt x="2057400" y="6858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86600" y="4343400"/>
            <a:ext cx="2057400" cy="685800"/>
          </a:xfrm>
          <a:custGeom>
            <a:avLst/>
            <a:gdLst/>
            <a:ahLst/>
            <a:cxnLst/>
            <a:rect l="l" t="t" r="r" b="b"/>
            <a:pathLst>
              <a:path w="2057400" h="685800">
                <a:moveTo>
                  <a:pt x="10287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2057400" y="0"/>
                </a:lnTo>
                <a:lnTo>
                  <a:pt x="2057400" y="685800"/>
                </a:lnTo>
                <a:lnTo>
                  <a:pt x="10287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31480" y="4467859"/>
            <a:ext cx="18097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0</a:t>
            </a:r>
            <a:endParaRPr sz="2200">
              <a:latin typeface="Courier New"/>
              <a:cs typeface="Courier New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371600" y="5486400"/>
          <a:ext cx="73152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d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o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[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f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o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r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]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e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;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3434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]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292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86200" y="685800"/>
            <a:ext cx="2056130" cy="2056130"/>
          </a:xfrm>
          <a:custGeom>
            <a:avLst/>
            <a:gdLst/>
            <a:ahLst/>
            <a:cxnLst/>
            <a:rect l="l" t="t" r="r" b="b"/>
            <a:pathLst>
              <a:path w="2056129" h="2056130">
                <a:moveTo>
                  <a:pt x="1028700" y="0"/>
                </a:moveTo>
                <a:lnTo>
                  <a:pt x="978974" y="1081"/>
                </a:lnTo>
                <a:lnTo>
                  <a:pt x="929976" y="4297"/>
                </a:lnTo>
                <a:lnTo>
                  <a:pt x="881748" y="9605"/>
                </a:lnTo>
                <a:lnTo>
                  <a:pt x="834331" y="16962"/>
                </a:lnTo>
                <a:lnTo>
                  <a:pt x="787770" y="26325"/>
                </a:lnTo>
                <a:lnTo>
                  <a:pt x="742106" y="37653"/>
                </a:lnTo>
                <a:lnTo>
                  <a:pt x="697382" y="50901"/>
                </a:lnTo>
                <a:lnTo>
                  <a:pt x="653641" y="66028"/>
                </a:lnTo>
                <a:lnTo>
                  <a:pt x="610925" y="82991"/>
                </a:lnTo>
                <a:lnTo>
                  <a:pt x="569278" y="101748"/>
                </a:lnTo>
                <a:lnTo>
                  <a:pt x="528741" y="122255"/>
                </a:lnTo>
                <a:lnTo>
                  <a:pt x="489358" y="144469"/>
                </a:lnTo>
                <a:lnTo>
                  <a:pt x="451171" y="168350"/>
                </a:lnTo>
                <a:lnTo>
                  <a:pt x="414223" y="193852"/>
                </a:lnTo>
                <a:lnTo>
                  <a:pt x="378556" y="220935"/>
                </a:lnTo>
                <a:lnTo>
                  <a:pt x="344213" y="249555"/>
                </a:lnTo>
                <a:lnTo>
                  <a:pt x="311237" y="279670"/>
                </a:lnTo>
                <a:lnTo>
                  <a:pt x="279670" y="311237"/>
                </a:lnTo>
                <a:lnTo>
                  <a:pt x="249555" y="344213"/>
                </a:lnTo>
                <a:lnTo>
                  <a:pt x="220935" y="378556"/>
                </a:lnTo>
                <a:lnTo>
                  <a:pt x="193852" y="414223"/>
                </a:lnTo>
                <a:lnTo>
                  <a:pt x="168350" y="451171"/>
                </a:lnTo>
                <a:lnTo>
                  <a:pt x="144469" y="489358"/>
                </a:lnTo>
                <a:lnTo>
                  <a:pt x="122255" y="528741"/>
                </a:lnTo>
                <a:lnTo>
                  <a:pt x="101748" y="569278"/>
                </a:lnTo>
                <a:lnTo>
                  <a:pt x="82991" y="610925"/>
                </a:lnTo>
                <a:lnTo>
                  <a:pt x="66028" y="653641"/>
                </a:lnTo>
                <a:lnTo>
                  <a:pt x="50901" y="697382"/>
                </a:lnTo>
                <a:lnTo>
                  <a:pt x="37653" y="742106"/>
                </a:lnTo>
                <a:lnTo>
                  <a:pt x="26325" y="787770"/>
                </a:lnTo>
                <a:lnTo>
                  <a:pt x="16962" y="834331"/>
                </a:lnTo>
                <a:lnTo>
                  <a:pt x="9605" y="881748"/>
                </a:lnTo>
                <a:lnTo>
                  <a:pt x="4297" y="929976"/>
                </a:lnTo>
                <a:lnTo>
                  <a:pt x="1081" y="978974"/>
                </a:lnTo>
                <a:lnTo>
                  <a:pt x="0" y="1028700"/>
                </a:lnTo>
                <a:lnTo>
                  <a:pt x="1081" y="1078319"/>
                </a:lnTo>
                <a:lnTo>
                  <a:pt x="4297" y="1127217"/>
                </a:lnTo>
                <a:lnTo>
                  <a:pt x="9605" y="1175352"/>
                </a:lnTo>
                <a:lnTo>
                  <a:pt x="16962" y="1222680"/>
                </a:lnTo>
                <a:lnTo>
                  <a:pt x="26325" y="1269159"/>
                </a:lnTo>
                <a:lnTo>
                  <a:pt x="37653" y="1314746"/>
                </a:lnTo>
                <a:lnTo>
                  <a:pt x="50901" y="1359397"/>
                </a:lnTo>
                <a:lnTo>
                  <a:pt x="66028" y="1403071"/>
                </a:lnTo>
                <a:lnTo>
                  <a:pt x="82991" y="1445724"/>
                </a:lnTo>
                <a:lnTo>
                  <a:pt x="101748" y="1487314"/>
                </a:lnTo>
                <a:lnTo>
                  <a:pt x="122255" y="1527797"/>
                </a:lnTo>
                <a:lnTo>
                  <a:pt x="144469" y="1567131"/>
                </a:lnTo>
                <a:lnTo>
                  <a:pt x="168350" y="1605273"/>
                </a:lnTo>
                <a:lnTo>
                  <a:pt x="193852" y="1642181"/>
                </a:lnTo>
                <a:lnTo>
                  <a:pt x="220935" y="1677810"/>
                </a:lnTo>
                <a:lnTo>
                  <a:pt x="249555" y="1712119"/>
                </a:lnTo>
                <a:lnTo>
                  <a:pt x="279670" y="1745065"/>
                </a:lnTo>
                <a:lnTo>
                  <a:pt x="311237" y="1776605"/>
                </a:lnTo>
                <a:lnTo>
                  <a:pt x="344213" y="1806695"/>
                </a:lnTo>
                <a:lnTo>
                  <a:pt x="378556" y="1835294"/>
                </a:lnTo>
                <a:lnTo>
                  <a:pt x="414223" y="1862358"/>
                </a:lnTo>
                <a:lnTo>
                  <a:pt x="451171" y="1887845"/>
                </a:lnTo>
                <a:lnTo>
                  <a:pt x="489358" y="1911711"/>
                </a:lnTo>
                <a:lnTo>
                  <a:pt x="528741" y="1933914"/>
                </a:lnTo>
                <a:lnTo>
                  <a:pt x="569278" y="1954411"/>
                </a:lnTo>
                <a:lnTo>
                  <a:pt x="610925" y="1973159"/>
                </a:lnTo>
                <a:lnTo>
                  <a:pt x="653641" y="1990116"/>
                </a:lnTo>
                <a:lnTo>
                  <a:pt x="697382" y="2005238"/>
                </a:lnTo>
                <a:lnTo>
                  <a:pt x="742106" y="2018483"/>
                </a:lnTo>
                <a:lnTo>
                  <a:pt x="787770" y="2029808"/>
                </a:lnTo>
                <a:lnTo>
                  <a:pt x="834331" y="2039169"/>
                </a:lnTo>
                <a:lnTo>
                  <a:pt x="881748" y="2046525"/>
                </a:lnTo>
                <a:lnTo>
                  <a:pt x="929976" y="2051832"/>
                </a:lnTo>
                <a:lnTo>
                  <a:pt x="978974" y="2055048"/>
                </a:lnTo>
                <a:lnTo>
                  <a:pt x="1028700" y="2056129"/>
                </a:lnTo>
                <a:lnTo>
                  <a:pt x="1078319" y="2055048"/>
                </a:lnTo>
                <a:lnTo>
                  <a:pt x="1127217" y="2051832"/>
                </a:lnTo>
                <a:lnTo>
                  <a:pt x="1175352" y="2046525"/>
                </a:lnTo>
                <a:lnTo>
                  <a:pt x="1222680" y="2039169"/>
                </a:lnTo>
                <a:lnTo>
                  <a:pt x="1269159" y="2029808"/>
                </a:lnTo>
                <a:lnTo>
                  <a:pt x="1314746" y="2018483"/>
                </a:lnTo>
                <a:lnTo>
                  <a:pt x="1359397" y="2005238"/>
                </a:lnTo>
                <a:lnTo>
                  <a:pt x="1403071" y="1990116"/>
                </a:lnTo>
                <a:lnTo>
                  <a:pt x="1445724" y="1973159"/>
                </a:lnTo>
                <a:lnTo>
                  <a:pt x="1487314" y="1954411"/>
                </a:lnTo>
                <a:lnTo>
                  <a:pt x="1527797" y="1933914"/>
                </a:lnTo>
                <a:lnTo>
                  <a:pt x="1567131" y="1911711"/>
                </a:lnTo>
                <a:lnTo>
                  <a:pt x="1605273" y="1887845"/>
                </a:lnTo>
                <a:lnTo>
                  <a:pt x="1642181" y="1862358"/>
                </a:lnTo>
                <a:lnTo>
                  <a:pt x="1677810" y="1835294"/>
                </a:lnTo>
                <a:lnTo>
                  <a:pt x="1712119" y="1806695"/>
                </a:lnTo>
                <a:lnTo>
                  <a:pt x="1745065" y="1776605"/>
                </a:lnTo>
                <a:lnTo>
                  <a:pt x="1776605" y="1745065"/>
                </a:lnTo>
                <a:lnTo>
                  <a:pt x="1806695" y="1712119"/>
                </a:lnTo>
                <a:lnTo>
                  <a:pt x="1835294" y="1677810"/>
                </a:lnTo>
                <a:lnTo>
                  <a:pt x="1862358" y="1642181"/>
                </a:lnTo>
                <a:lnTo>
                  <a:pt x="1887845" y="1605273"/>
                </a:lnTo>
                <a:lnTo>
                  <a:pt x="1911711" y="1567131"/>
                </a:lnTo>
                <a:lnTo>
                  <a:pt x="1933914" y="1527797"/>
                </a:lnTo>
                <a:lnTo>
                  <a:pt x="1954411" y="1487314"/>
                </a:lnTo>
                <a:lnTo>
                  <a:pt x="1973159" y="1445724"/>
                </a:lnTo>
                <a:lnTo>
                  <a:pt x="1990116" y="1403071"/>
                </a:lnTo>
                <a:lnTo>
                  <a:pt x="2005238" y="1359397"/>
                </a:lnTo>
                <a:lnTo>
                  <a:pt x="2018483" y="1314746"/>
                </a:lnTo>
                <a:lnTo>
                  <a:pt x="2029808" y="1269159"/>
                </a:lnTo>
                <a:lnTo>
                  <a:pt x="2039169" y="1222680"/>
                </a:lnTo>
                <a:lnTo>
                  <a:pt x="2046525" y="1175352"/>
                </a:lnTo>
                <a:lnTo>
                  <a:pt x="2051832" y="1127217"/>
                </a:lnTo>
                <a:lnTo>
                  <a:pt x="2055048" y="1078319"/>
                </a:lnTo>
                <a:lnTo>
                  <a:pt x="2056129" y="1028700"/>
                </a:lnTo>
                <a:lnTo>
                  <a:pt x="2055048" y="978974"/>
                </a:lnTo>
                <a:lnTo>
                  <a:pt x="2051832" y="929976"/>
                </a:lnTo>
                <a:lnTo>
                  <a:pt x="2046525" y="881748"/>
                </a:lnTo>
                <a:lnTo>
                  <a:pt x="2039169" y="834331"/>
                </a:lnTo>
                <a:lnTo>
                  <a:pt x="2029808" y="787770"/>
                </a:lnTo>
                <a:lnTo>
                  <a:pt x="2018483" y="742106"/>
                </a:lnTo>
                <a:lnTo>
                  <a:pt x="2005238" y="697382"/>
                </a:lnTo>
                <a:lnTo>
                  <a:pt x="1990116" y="653641"/>
                </a:lnTo>
                <a:lnTo>
                  <a:pt x="1973159" y="610925"/>
                </a:lnTo>
                <a:lnTo>
                  <a:pt x="1954411" y="569278"/>
                </a:lnTo>
                <a:lnTo>
                  <a:pt x="1933914" y="528741"/>
                </a:lnTo>
                <a:lnTo>
                  <a:pt x="1911711" y="489358"/>
                </a:lnTo>
                <a:lnTo>
                  <a:pt x="1887845" y="451171"/>
                </a:lnTo>
                <a:lnTo>
                  <a:pt x="1862358" y="414223"/>
                </a:lnTo>
                <a:lnTo>
                  <a:pt x="1835294" y="378556"/>
                </a:lnTo>
                <a:lnTo>
                  <a:pt x="1806695" y="344213"/>
                </a:lnTo>
                <a:lnTo>
                  <a:pt x="1776605" y="311237"/>
                </a:lnTo>
                <a:lnTo>
                  <a:pt x="1745065" y="279670"/>
                </a:lnTo>
                <a:lnTo>
                  <a:pt x="1712119" y="249555"/>
                </a:lnTo>
                <a:lnTo>
                  <a:pt x="1677810" y="220935"/>
                </a:lnTo>
                <a:lnTo>
                  <a:pt x="1642181" y="193852"/>
                </a:lnTo>
                <a:lnTo>
                  <a:pt x="1605273" y="168350"/>
                </a:lnTo>
                <a:lnTo>
                  <a:pt x="1567131" y="144469"/>
                </a:lnTo>
                <a:lnTo>
                  <a:pt x="1527797" y="122255"/>
                </a:lnTo>
                <a:lnTo>
                  <a:pt x="1487314" y="101748"/>
                </a:lnTo>
                <a:lnTo>
                  <a:pt x="1445724" y="82991"/>
                </a:lnTo>
                <a:lnTo>
                  <a:pt x="1403071" y="66028"/>
                </a:lnTo>
                <a:lnTo>
                  <a:pt x="1359397" y="50901"/>
                </a:lnTo>
                <a:lnTo>
                  <a:pt x="1314746" y="37653"/>
                </a:lnTo>
                <a:lnTo>
                  <a:pt x="1269159" y="26325"/>
                </a:lnTo>
                <a:lnTo>
                  <a:pt x="1222680" y="16962"/>
                </a:lnTo>
                <a:lnTo>
                  <a:pt x="1175352" y="9605"/>
                </a:lnTo>
                <a:lnTo>
                  <a:pt x="1127217" y="4297"/>
                </a:lnTo>
                <a:lnTo>
                  <a:pt x="1078319" y="1081"/>
                </a:lnTo>
                <a:lnTo>
                  <a:pt x="1028700" y="0"/>
                </a:lnTo>
                <a:close/>
              </a:path>
            </a:pathLst>
          </a:custGeom>
          <a:solidFill>
            <a:srgbClr val="004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6200" y="685800"/>
            <a:ext cx="2056130" cy="2056130"/>
          </a:xfrm>
          <a:custGeom>
            <a:avLst/>
            <a:gdLst/>
            <a:ahLst/>
            <a:cxnLst/>
            <a:rect l="l" t="t" r="r" b="b"/>
            <a:pathLst>
              <a:path w="2056129" h="2056130">
                <a:moveTo>
                  <a:pt x="1028700" y="0"/>
                </a:moveTo>
                <a:lnTo>
                  <a:pt x="1078319" y="1081"/>
                </a:lnTo>
                <a:lnTo>
                  <a:pt x="1127217" y="4297"/>
                </a:lnTo>
                <a:lnTo>
                  <a:pt x="1175352" y="9605"/>
                </a:lnTo>
                <a:lnTo>
                  <a:pt x="1222680" y="16962"/>
                </a:lnTo>
                <a:lnTo>
                  <a:pt x="1269159" y="26325"/>
                </a:lnTo>
                <a:lnTo>
                  <a:pt x="1314746" y="37653"/>
                </a:lnTo>
                <a:lnTo>
                  <a:pt x="1359397" y="50901"/>
                </a:lnTo>
                <a:lnTo>
                  <a:pt x="1403071" y="66028"/>
                </a:lnTo>
                <a:lnTo>
                  <a:pt x="1445724" y="82991"/>
                </a:lnTo>
                <a:lnTo>
                  <a:pt x="1487314" y="101748"/>
                </a:lnTo>
                <a:lnTo>
                  <a:pt x="1527797" y="122255"/>
                </a:lnTo>
                <a:lnTo>
                  <a:pt x="1567131" y="144469"/>
                </a:lnTo>
                <a:lnTo>
                  <a:pt x="1605273" y="168350"/>
                </a:lnTo>
                <a:lnTo>
                  <a:pt x="1642181" y="193852"/>
                </a:lnTo>
                <a:lnTo>
                  <a:pt x="1677810" y="220935"/>
                </a:lnTo>
                <a:lnTo>
                  <a:pt x="1712119" y="249555"/>
                </a:lnTo>
                <a:lnTo>
                  <a:pt x="1745065" y="279670"/>
                </a:lnTo>
                <a:lnTo>
                  <a:pt x="1776605" y="311237"/>
                </a:lnTo>
                <a:lnTo>
                  <a:pt x="1806695" y="344213"/>
                </a:lnTo>
                <a:lnTo>
                  <a:pt x="1835294" y="378556"/>
                </a:lnTo>
                <a:lnTo>
                  <a:pt x="1862358" y="414223"/>
                </a:lnTo>
                <a:lnTo>
                  <a:pt x="1887845" y="451171"/>
                </a:lnTo>
                <a:lnTo>
                  <a:pt x="1911711" y="489358"/>
                </a:lnTo>
                <a:lnTo>
                  <a:pt x="1933914" y="528741"/>
                </a:lnTo>
                <a:lnTo>
                  <a:pt x="1954411" y="569278"/>
                </a:lnTo>
                <a:lnTo>
                  <a:pt x="1973159" y="610925"/>
                </a:lnTo>
                <a:lnTo>
                  <a:pt x="1990116" y="653641"/>
                </a:lnTo>
                <a:lnTo>
                  <a:pt x="2005238" y="697382"/>
                </a:lnTo>
                <a:lnTo>
                  <a:pt x="2018483" y="742106"/>
                </a:lnTo>
                <a:lnTo>
                  <a:pt x="2029808" y="787770"/>
                </a:lnTo>
                <a:lnTo>
                  <a:pt x="2039169" y="834331"/>
                </a:lnTo>
                <a:lnTo>
                  <a:pt x="2046525" y="881748"/>
                </a:lnTo>
                <a:lnTo>
                  <a:pt x="2051832" y="929976"/>
                </a:lnTo>
                <a:lnTo>
                  <a:pt x="2055048" y="978974"/>
                </a:lnTo>
                <a:lnTo>
                  <a:pt x="2056129" y="1028700"/>
                </a:lnTo>
                <a:lnTo>
                  <a:pt x="2055048" y="1078319"/>
                </a:lnTo>
                <a:lnTo>
                  <a:pt x="2051832" y="1127217"/>
                </a:lnTo>
                <a:lnTo>
                  <a:pt x="2046525" y="1175352"/>
                </a:lnTo>
                <a:lnTo>
                  <a:pt x="2039169" y="1222680"/>
                </a:lnTo>
                <a:lnTo>
                  <a:pt x="2029808" y="1269159"/>
                </a:lnTo>
                <a:lnTo>
                  <a:pt x="2018483" y="1314746"/>
                </a:lnTo>
                <a:lnTo>
                  <a:pt x="2005238" y="1359397"/>
                </a:lnTo>
                <a:lnTo>
                  <a:pt x="1990116" y="1403071"/>
                </a:lnTo>
                <a:lnTo>
                  <a:pt x="1973159" y="1445724"/>
                </a:lnTo>
                <a:lnTo>
                  <a:pt x="1954411" y="1487314"/>
                </a:lnTo>
                <a:lnTo>
                  <a:pt x="1933914" y="1527797"/>
                </a:lnTo>
                <a:lnTo>
                  <a:pt x="1911711" y="1567131"/>
                </a:lnTo>
                <a:lnTo>
                  <a:pt x="1887845" y="1605273"/>
                </a:lnTo>
                <a:lnTo>
                  <a:pt x="1862358" y="1642181"/>
                </a:lnTo>
                <a:lnTo>
                  <a:pt x="1835294" y="1677810"/>
                </a:lnTo>
                <a:lnTo>
                  <a:pt x="1806695" y="1712119"/>
                </a:lnTo>
                <a:lnTo>
                  <a:pt x="1776605" y="1745065"/>
                </a:lnTo>
                <a:lnTo>
                  <a:pt x="1745065" y="1776605"/>
                </a:lnTo>
                <a:lnTo>
                  <a:pt x="1712119" y="1806695"/>
                </a:lnTo>
                <a:lnTo>
                  <a:pt x="1677810" y="1835294"/>
                </a:lnTo>
                <a:lnTo>
                  <a:pt x="1642181" y="1862358"/>
                </a:lnTo>
                <a:lnTo>
                  <a:pt x="1605273" y="1887845"/>
                </a:lnTo>
                <a:lnTo>
                  <a:pt x="1567131" y="1911711"/>
                </a:lnTo>
                <a:lnTo>
                  <a:pt x="1527797" y="1933914"/>
                </a:lnTo>
                <a:lnTo>
                  <a:pt x="1487314" y="1954411"/>
                </a:lnTo>
                <a:lnTo>
                  <a:pt x="1445724" y="1973159"/>
                </a:lnTo>
                <a:lnTo>
                  <a:pt x="1403071" y="1990116"/>
                </a:lnTo>
                <a:lnTo>
                  <a:pt x="1359397" y="2005238"/>
                </a:lnTo>
                <a:lnTo>
                  <a:pt x="1314746" y="2018483"/>
                </a:lnTo>
                <a:lnTo>
                  <a:pt x="1269159" y="2029808"/>
                </a:lnTo>
                <a:lnTo>
                  <a:pt x="1222680" y="2039169"/>
                </a:lnTo>
                <a:lnTo>
                  <a:pt x="1175352" y="2046525"/>
                </a:lnTo>
                <a:lnTo>
                  <a:pt x="1127217" y="2051832"/>
                </a:lnTo>
                <a:lnTo>
                  <a:pt x="1078319" y="2055048"/>
                </a:lnTo>
                <a:lnTo>
                  <a:pt x="1028700" y="2056129"/>
                </a:lnTo>
                <a:lnTo>
                  <a:pt x="978974" y="2055048"/>
                </a:lnTo>
                <a:lnTo>
                  <a:pt x="929976" y="2051832"/>
                </a:lnTo>
                <a:lnTo>
                  <a:pt x="881748" y="2046525"/>
                </a:lnTo>
                <a:lnTo>
                  <a:pt x="834331" y="2039169"/>
                </a:lnTo>
                <a:lnTo>
                  <a:pt x="787770" y="2029808"/>
                </a:lnTo>
                <a:lnTo>
                  <a:pt x="742106" y="2018483"/>
                </a:lnTo>
                <a:lnTo>
                  <a:pt x="697382" y="2005238"/>
                </a:lnTo>
                <a:lnTo>
                  <a:pt x="653641" y="1990116"/>
                </a:lnTo>
                <a:lnTo>
                  <a:pt x="610925" y="1973159"/>
                </a:lnTo>
                <a:lnTo>
                  <a:pt x="569278" y="1954411"/>
                </a:lnTo>
                <a:lnTo>
                  <a:pt x="528741" y="1933914"/>
                </a:lnTo>
                <a:lnTo>
                  <a:pt x="489358" y="1911711"/>
                </a:lnTo>
                <a:lnTo>
                  <a:pt x="451171" y="1887845"/>
                </a:lnTo>
                <a:lnTo>
                  <a:pt x="414223" y="1862358"/>
                </a:lnTo>
                <a:lnTo>
                  <a:pt x="378556" y="1835294"/>
                </a:lnTo>
                <a:lnTo>
                  <a:pt x="344213" y="1806695"/>
                </a:lnTo>
                <a:lnTo>
                  <a:pt x="311237" y="1776605"/>
                </a:lnTo>
                <a:lnTo>
                  <a:pt x="279670" y="1745065"/>
                </a:lnTo>
                <a:lnTo>
                  <a:pt x="249555" y="1712119"/>
                </a:lnTo>
                <a:lnTo>
                  <a:pt x="220935" y="1677810"/>
                </a:lnTo>
                <a:lnTo>
                  <a:pt x="193852" y="1642181"/>
                </a:lnTo>
                <a:lnTo>
                  <a:pt x="168350" y="1605273"/>
                </a:lnTo>
                <a:lnTo>
                  <a:pt x="144469" y="1567131"/>
                </a:lnTo>
                <a:lnTo>
                  <a:pt x="122255" y="1527797"/>
                </a:lnTo>
                <a:lnTo>
                  <a:pt x="101748" y="1487314"/>
                </a:lnTo>
                <a:lnTo>
                  <a:pt x="82991" y="1445724"/>
                </a:lnTo>
                <a:lnTo>
                  <a:pt x="66028" y="1403071"/>
                </a:lnTo>
                <a:lnTo>
                  <a:pt x="50901" y="1359397"/>
                </a:lnTo>
                <a:lnTo>
                  <a:pt x="37653" y="1314746"/>
                </a:lnTo>
                <a:lnTo>
                  <a:pt x="26325" y="1269159"/>
                </a:lnTo>
                <a:lnTo>
                  <a:pt x="16962" y="1222680"/>
                </a:lnTo>
                <a:lnTo>
                  <a:pt x="9605" y="1175352"/>
                </a:lnTo>
                <a:lnTo>
                  <a:pt x="4297" y="1127217"/>
                </a:lnTo>
                <a:lnTo>
                  <a:pt x="1081" y="1078319"/>
                </a:lnTo>
                <a:lnTo>
                  <a:pt x="0" y="1028700"/>
                </a:lnTo>
                <a:lnTo>
                  <a:pt x="1081" y="978974"/>
                </a:lnTo>
                <a:lnTo>
                  <a:pt x="4297" y="929976"/>
                </a:lnTo>
                <a:lnTo>
                  <a:pt x="9605" y="881748"/>
                </a:lnTo>
                <a:lnTo>
                  <a:pt x="16962" y="834331"/>
                </a:lnTo>
                <a:lnTo>
                  <a:pt x="26325" y="787770"/>
                </a:lnTo>
                <a:lnTo>
                  <a:pt x="37653" y="742106"/>
                </a:lnTo>
                <a:lnTo>
                  <a:pt x="50901" y="697382"/>
                </a:lnTo>
                <a:lnTo>
                  <a:pt x="66028" y="653641"/>
                </a:lnTo>
                <a:lnTo>
                  <a:pt x="82991" y="610925"/>
                </a:lnTo>
                <a:lnTo>
                  <a:pt x="101748" y="569278"/>
                </a:lnTo>
                <a:lnTo>
                  <a:pt x="122255" y="528741"/>
                </a:lnTo>
                <a:lnTo>
                  <a:pt x="144469" y="489358"/>
                </a:lnTo>
                <a:lnTo>
                  <a:pt x="168350" y="451171"/>
                </a:lnTo>
                <a:lnTo>
                  <a:pt x="193852" y="414223"/>
                </a:lnTo>
                <a:lnTo>
                  <a:pt x="220935" y="378556"/>
                </a:lnTo>
                <a:lnTo>
                  <a:pt x="249555" y="344213"/>
                </a:lnTo>
                <a:lnTo>
                  <a:pt x="279670" y="311237"/>
                </a:lnTo>
                <a:lnTo>
                  <a:pt x="311237" y="279670"/>
                </a:lnTo>
                <a:lnTo>
                  <a:pt x="344213" y="249555"/>
                </a:lnTo>
                <a:lnTo>
                  <a:pt x="378556" y="220935"/>
                </a:lnTo>
                <a:lnTo>
                  <a:pt x="414223" y="193852"/>
                </a:lnTo>
                <a:lnTo>
                  <a:pt x="451171" y="168350"/>
                </a:lnTo>
                <a:lnTo>
                  <a:pt x="489358" y="144469"/>
                </a:lnTo>
                <a:lnTo>
                  <a:pt x="528741" y="122255"/>
                </a:lnTo>
                <a:lnTo>
                  <a:pt x="569278" y="101748"/>
                </a:lnTo>
                <a:lnTo>
                  <a:pt x="610925" y="82991"/>
                </a:lnTo>
                <a:lnTo>
                  <a:pt x="653641" y="66028"/>
                </a:lnTo>
                <a:lnTo>
                  <a:pt x="697382" y="50901"/>
                </a:lnTo>
                <a:lnTo>
                  <a:pt x="742106" y="37653"/>
                </a:lnTo>
                <a:lnTo>
                  <a:pt x="787770" y="26325"/>
                </a:lnTo>
                <a:lnTo>
                  <a:pt x="834331" y="16962"/>
                </a:lnTo>
                <a:lnTo>
                  <a:pt x="881748" y="9605"/>
                </a:lnTo>
                <a:lnTo>
                  <a:pt x="929976" y="4297"/>
                </a:lnTo>
                <a:lnTo>
                  <a:pt x="978974" y="1081"/>
                </a:lnTo>
                <a:lnTo>
                  <a:pt x="10287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86200" y="685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43600" y="2743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470400" y="1290319"/>
            <a:ext cx="220979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86200" y="685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43600" y="2743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35879" y="1290319"/>
            <a:ext cx="222250" cy="2209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886200" y="685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43600" y="2743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349750" y="2210752"/>
            <a:ext cx="1130300" cy="144145"/>
          </a:xfrm>
          <a:custGeom>
            <a:avLst/>
            <a:gdLst/>
            <a:ahLst/>
            <a:cxnLst/>
            <a:rect l="l" t="t" r="r" b="b"/>
            <a:pathLst>
              <a:path w="1130300" h="144144">
                <a:moveTo>
                  <a:pt x="0" y="143827"/>
                </a:moveTo>
                <a:lnTo>
                  <a:pt x="45608" y="120855"/>
                </a:lnTo>
                <a:lnTo>
                  <a:pt x="91604" y="99880"/>
                </a:lnTo>
                <a:lnTo>
                  <a:pt x="137953" y="80902"/>
                </a:lnTo>
                <a:lnTo>
                  <a:pt x="184620" y="63923"/>
                </a:lnTo>
                <a:lnTo>
                  <a:pt x="231569" y="48941"/>
                </a:lnTo>
                <a:lnTo>
                  <a:pt x="278764" y="35956"/>
                </a:lnTo>
                <a:lnTo>
                  <a:pt x="326172" y="24970"/>
                </a:lnTo>
                <a:lnTo>
                  <a:pt x="373756" y="15980"/>
                </a:lnTo>
                <a:lnTo>
                  <a:pt x="421481" y="8989"/>
                </a:lnTo>
                <a:lnTo>
                  <a:pt x="469312" y="3995"/>
                </a:lnTo>
                <a:lnTo>
                  <a:pt x="517213" y="998"/>
                </a:lnTo>
                <a:lnTo>
                  <a:pt x="565149" y="0"/>
                </a:lnTo>
                <a:lnTo>
                  <a:pt x="613086" y="998"/>
                </a:lnTo>
                <a:lnTo>
                  <a:pt x="660987" y="3995"/>
                </a:lnTo>
                <a:lnTo>
                  <a:pt x="708818" y="8989"/>
                </a:lnTo>
                <a:lnTo>
                  <a:pt x="756543" y="15980"/>
                </a:lnTo>
                <a:lnTo>
                  <a:pt x="804127" y="24970"/>
                </a:lnTo>
                <a:lnTo>
                  <a:pt x="851534" y="35956"/>
                </a:lnTo>
                <a:lnTo>
                  <a:pt x="898730" y="48941"/>
                </a:lnTo>
                <a:lnTo>
                  <a:pt x="945679" y="63923"/>
                </a:lnTo>
                <a:lnTo>
                  <a:pt x="992346" y="80902"/>
                </a:lnTo>
                <a:lnTo>
                  <a:pt x="1038695" y="99880"/>
                </a:lnTo>
                <a:lnTo>
                  <a:pt x="1084691" y="120855"/>
                </a:lnTo>
                <a:lnTo>
                  <a:pt x="1130300" y="1438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86200" y="685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43600" y="2743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321050" y="6396856"/>
            <a:ext cx="15189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do[for]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27686" y="6396856"/>
            <a:ext cx="239395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54372" y="6396856"/>
            <a:ext cx="66548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new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307708" y="6396856"/>
            <a:ext cx="4521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0;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943600" y="662940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3120" y="554990"/>
            <a:ext cx="58667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0" dirty="0"/>
              <a:t>Resolving</a:t>
            </a:r>
            <a:r>
              <a:rPr spc="390" dirty="0"/>
              <a:t> </a:t>
            </a:r>
            <a:r>
              <a:rPr spc="360" dirty="0"/>
              <a:t>Ambiguity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101330" cy="44843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00" dirty="0">
                <a:latin typeface="Cambria"/>
                <a:cs typeface="Cambria"/>
              </a:rPr>
              <a:t>We </a:t>
            </a:r>
            <a:r>
              <a:rPr sz="3200" spc="330" dirty="0">
                <a:latin typeface="Cambria"/>
                <a:cs typeface="Cambria"/>
              </a:rPr>
              <a:t>can </a:t>
            </a:r>
            <a:r>
              <a:rPr sz="3200" spc="195" dirty="0">
                <a:latin typeface="Cambria"/>
                <a:cs typeface="Cambria"/>
              </a:rPr>
              <a:t>try </a:t>
            </a:r>
            <a:r>
              <a:rPr sz="3200" spc="215" dirty="0">
                <a:latin typeface="Cambria"/>
                <a:cs typeface="Cambria"/>
              </a:rPr>
              <a:t>to </a:t>
            </a:r>
            <a:r>
              <a:rPr sz="3200" spc="240" dirty="0">
                <a:latin typeface="Cambria"/>
                <a:cs typeface="Cambria"/>
              </a:rPr>
              <a:t>resolve </a:t>
            </a:r>
            <a:r>
              <a:rPr sz="3200" spc="270" dirty="0">
                <a:latin typeface="Cambria"/>
                <a:cs typeface="Cambria"/>
              </a:rPr>
              <a:t>the </a:t>
            </a:r>
            <a:r>
              <a:rPr sz="3200" spc="265" dirty="0">
                <a:latin typeface="Cambria"/>
                <a:cs typeface="Cambria"/>
              </a:rPr>
              <a:t>ambiguity </a:t>
            </a:r>
            <a:r>
              <a:rPr sz="3200" spc="215" dirty="0">
                <a:latin typeface="Cambria"/>
                <a:cs typeface="Cambria"/>
              </a:rPr>
              <a:t>via  </a:t>
            </a:r>
            <a:r>
              <a:rPr sz="3200" spc="254" dirty="0">
                <a:latin typeface="Cambria"/>
                <a:cs typeface="Cambria"/>
              </a:rPr>
              <a:t>layering:</a:t>
            </a:r>
            <a:endParaRPr sz="32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55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latin typeface="Cambria"/>
                <a:cs typeface="Cambria"/>
              </a:rPr>
              <a:t>→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8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0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0" dirty="0">
                <a:solidFill>
                  <a:srgbClr val="FF0000"/>
                </a:solidFill>
                <a:latin typeface="Malgun Gothic"/>
                <a:cs typeface="Malgun Gothic"/>
              </a:rPr>
              <a:t>RR</a:t>
            </a:r>
            <a:endParaRPr sz="2800">
              <a:latin typeface="Malgun Gothic"/>
              <a:cs typeface="Malgun Gothic"/>
            </a:endParaRPr>
          </a:p>
          <a:p>
            <a:pPr marL="444500">
              <a:lnSpc>
                <a:spcPct val="100000"/>
              </a:lnSpc>
              <a:spcBef>
                <a:spcPts val="106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4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endParaRPr sz="2800">
              <a:latin typeface="Malgun Gothic"/>
              <a:cs typeface="Malgun Gothic"/>
            </a:endParaRPr>
          </a:p>
          <a:p>
            <a:pPr marL="444500" marR="6108065">
              <a:lnSpc>
                <a:spcPct val="136900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24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943600" y="662940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3120" y="554990"/>
            <a:ext cx="58667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0" dirty="0"/>
              <a:t>Resolving</a:t>
            </a:r>
            <a:r>
              <a:rPr spc="390" dirty="0"/>
              <a:t> </a:t>
            </a:r>
            <a:r>
              <a:rPr spc="360" dirty="0"/>
              <a:t>Ambiguity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101330" cy="44843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00" dirty="0">
                <a:latin typeface="Cambria"/>
                <a:cs typeface="Cambria"/>
              </a:rPr>
              <a:t>We </a:t>
            </a:r>
            <a:r>
              <a:rPr sz="3200" spc="330" dirty="0">
                <a:latin typeface="Cambria"/>
                <a:cs typeface="Cambria"/>
              </a:rPr>
              <a:t>can </a:t>
            </a:r>
            <a:r>
              <a:rPr sz="3200" spc="195" dirty="0">
                <a:latin typeface="Cambria"/>
                <a:cs typeface="Cambria"/>
              </a:rPr>
              <a:t>try </a:t>
            </a:r>
            <a:r>
              <a:rPr sz="3200" spc="215" dirty="0">
                <a:latin typeface="Cambria"/>
                <a:cs typeface="Cambria"/>
              </a:rPr>
              <a:t>to </a:t>
            </a:r>
            <a:r>
              <a:rPr sz="3200" spc="240" dirty="0">
                <a:latin typeface="Cambria"/>
                <a:cs typeface="Cambria"/>
              </a:rPr>
              <a:t>resolve </a:t>
            </a:r>
            <a:r>
              <a:rPr sz="3200" spc="270" dirty="0">
                <a:latin typeface="Cambria"/>
                <a:cs typeface="Cambria"/>
              </a:rPr>
              <a:t>the </a:t>
            </a:r>
            <a:r>
              <a:rPr sz="3200" spc="265" dirty="0">
                <a:latin typeface="Cambria"/>
                <a:cs typeface="Cambria"/>
              </a:rPr>
              <a:t>ambiguity </a:t>
            </a:r>
            <a:r>
              <a:rPr sz="3200" spc="215" dirty="0">
                <a:latin typeface="Cambria"/>
                <a:cs typeface="Cambria"/>
              </a:rPr>
              <a:t>via  </a:t>
            </a:r>
            <a:r>
              <a:rPr sz="3200" spc="254" dirty="0">
                <a:latin typeface="Cambria"/>
                <a:cs typeface="Cambria"/>
              </a:rPr>
              <a:t>layering:</a:t>
            </a:r>
            <a:endParaRPr sz="32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55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latin typeface="Cambria"/>
                <a:cs typeface="Cambria"/>
              </a:rPr>
              <a:t>→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8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0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0" dirty="0">
                <a:solidFill>
                  <a:srgbClr val="FF0000"/>
                </a:solidFill>
                <a:latin typeface="Malgun Gothic"/>
                <a:cs typeface="Malgun Gothic"/>
              </a:rPr>
              <a:t>RR</a:t>
            </a:r>
            <a:endParaRPr sz="2800">
              <a:latin typeface="Malgun Gothic"/>
              <a:cs typeface="Malgun Gothic"/>
            </a:endParaRPr>
          </a:p>
          <a:p>
            <a:pPr marL="444500">
              <a:lnSpc>
                <a:spcPct val="100000"/>
              </a:lnSpc>
              <a:spcBef>
                <a:spcPts val="106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4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endParaRPr sz="2800">
              <a:latin typeface="Malgun Gothic"/>
              <a:cs typeface="Malgun Gothic"/>
            </a:endParaRPr>
          </a:p>
          <a:p>
            <a:pPr marL="444500" marR="6108065">
              <a:lnSpc>
                <a:spcPct val="136900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24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943600" y="662940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3120" y="554990"/>
            <a:ext cx="58667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0" dirty="0"/>
              <a:t>Resolving</a:t>
            </a:r>
            <a:r>
              <a:rPr spc="390" dirty="0"/>
              <a:t> </a:t>
            </a:r>
            <a:r>
              <a:rPr spc="360" dirty="0"/>
              <a:t>Ambiguity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101330" cy="44843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00" dirty="0">
                <a:latin typeface="Cambria"/>
                <a:cs typeface="Cambria"/>
              </a:rPr>
              <a:t>We </a:t>
            </a:r>
            <a:r>
              <a:rPr sz="3200" spc="330" dirty="0">
                <a:latin typeface="Cambria"/>
                <a:cs typeface="Cambria"/>
              </a:rPr>
              <a:t>can </a:t>
            </a:r>
            <a:r>
              <a:rPr sz="3200" spc="195" dirty="0">
                <a:latin typeface="Cambria"/>
                <a:cs typeface="Cambria"/>
              </a:rPr>
              <a:t>try </a:t>
            </a:r>
            <a:r>
              <a:rPr sz="3200" spc="215" dirty="0">
                <a:latin typeface="Cambria"/>
                <a:cs typeface="Cambria"/>
              </a:rPr>
              <a:t>to </a:t>
            </a:r>
            <a:r>
              <a:rPr sz="3200" spc="240" dirty="0">
                <a:latin typeface="Cambria"/>
                <a:cs typeface="Cambria"/>
              </a:rPr>
              <a:t>resolve </a:t>
            </a:r>
            <a:r>
              <a:rPr sz="3200" spc="270" dirty="0">
                <a:latin typeface="Cambria"/>
                <a:cs typeface="Cambria"/>
              </a:rPr>
              <a:t>the </a:t>
            </a:r>
            <a:r>
              <a:rPr sz="3200" spc="265" dirty="0">
                <a:latin typeface="Cambria"/>
                <a:cs typeface="Cambria"/>
              </a:rPr>
              <a:t>ambiguity </a:t>
            </a:r>
            <a:r>
              <a:rPr sz="3200" spc="215" dirty="0">
                <a:latin typeface="Cambria"/>
                <a:cs typeface="Cambria"/>
              </a:rPr>
              <a:t>via  </a:t>
            </a:r>
            <a:r>
              <a:rPr sz="3200" spc="254" dirty="0">
                <a:latin typeface="Cambria"/>
                <a:cs typeface="Cambria"/>
              </a:rPr>
              <a:t>layering:</a:t>
            </a:r>
            <a:endParaRPr sz="32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55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latin typeface="Cambria"/>
                <a:cs typeface="Cambria"/>
              </a:rPr>
              <a:t>→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8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0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0" dirty="0">
                <a:solidFill>
                  <a:srgbClr val="FF0000"/>
                </a:solidFill>
                <a:latin typeface="Malgun Gothic"/>
                <a:cs typeface="Malgun Gothic"/>
              </a:rPr>
              <a:t>RR</a:t>
            </a:r>
            <a:endParaRPr sz="2800">
              <a:latin typeface="Malgun Gothic"/>
              <a:cs typeface="Malgun Gothic"/>
            </a:endParaRPr>
          </a:p>
          <a:p>
            <a:pPr marL="444500">
              <a:lnSpc>
                <a:spcPct val="100000"/>
              </a:lnSpc>
              <a:spcBef>
                <a:spcPts val="106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4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endParaRPr sz="2800">
              <a:latin typeface="Malgun Gothic"/>
              <a:cs typeface="Malgun Gothic"/>
            </a:endParaRPr>
          </a:p>
          <a:p>
            <a:pPr marL="444500" marR="6108065">
              <a:lnSpc>
                <a:spcPct val="136900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24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943600" y="662940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3120" y="554990"/>
            <a:ext cx="58667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0" dirty="0"/>
              <a:t>Resolving</a:t>
            </a:r>
            <a:r>
              <a:rPr spc="390" dirty="0"/>
              <a:t> </a:t>
            </a:r>
            <a:r>
              <a:rPr spc="360" dirty="0"/>
              <a:t>Ambiguity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101330" cy="44843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00" dirty="0">
                <a:latin typeface="Cambria"/>
                <a:cs typeface="Cambria"/>
              </a:rPr>
              <a:t>We </a:t>
            </a:r>
            <a:r>
              <a:rPr sz="3200" spc="330" dirty="0">
                <a:latin typeface="Cambria"/>
                <a:cs typeface="Cambria"/>
              </a:rPr>
              <a:t>can </a:t>
            </a:r>
            <a:r>
              <a:rPr sz="3200" spc="195" dirty="0">
                <a:latin typeface="Cambria"/>
                <a:cs typeface="Cambria"/>
              </a:rPr>
              <a:t>try </a:t>
            </a:r>
            <a:r>
              <a:rPr sz="3200" spc="215" dirty="0">
                <a:latin typeface="Cambria"/>
                <a:cs typeface="Cambria"/>
              </a:rPr>
              <a:t>to </a:t>
            </a:r>
            <a:r>
              <a:rPr sz="3200" spc="240" dirty="0">
                <a:latin typeface="Cambria"/>
                <a:cs typeface="Cambria"/>
              </a:rPr>
              <a:t>resolve </a:t>
            </a:r>
            <a:r>
              <a:rPr sz="3200" spc="270" dirty="0">
                <a:latin typeface="Cambria"/>
                <a:cs typeface="Cambria"/>
              </a:rPr>
              <a:t>the </a:t>
            </a:r>
            <a:r>
              <a:rPr sz="3200" spc="265" dirty="0">
                <a:latin typeface="Cambria"/>
                <a:cs typeface="Cambria"/>
              </a:rPr>
              <a:t>ambiguity </a:t>
            </a:r>
            <a:r>
              <a:rPr sz="3200" spc="215" dirty="0">
                <a:latin typeface="Cambria"/>
                <a:cs typeface="Cambria"/>
              </a:rPr>
              <a:t>via  </a:t>
            </a:r>
            <a:r>
              <a:rPr sz="3200" spc="254" dirty="0">
                <a:latin typeface="Cambria"/>
                <a:cs typeface="Cambria"/>
              </a:rPr>
              <a:t>layering:</a:t>
            </a:r>
            <a:endParaRPr sz="32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55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latin typeface="Cambria"/>
                <a:cs typeface="Cambria"/>
              </a:rPr>
              <a:t>→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8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0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0" dirty="0">
                <a:solidFill>
                  <a:srgbClr val="FF0000"/>
                </a:solidFill>
                <a:latin typeface="Malgun Gothic"/>
                <a:cs typeface="Malgun Gothic"/>
              </a:rPr>
              <a:t>RR</a:t>
            </a:r>
            <a:endParaRPr sz="2800">
              <a:latin typeface="Malgun Gothic"/>
              <a:cs typeface="Malgun Gothic"/>
            </a:endParaRPr>
          </a:p>
          <a:p>
            <a:pPr marL="444500">
              <a:lnSpc>
                <a:spcPct val="100000"/>
              </a:lnSpc>
              <a:spcBef>
                <a:spcPts val="106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4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endParaRPr sz="2800">
              <a:latin typeface="Malgun Gothic"/>
              <a:cs typeface="Malgun Gothic"/>
            </a:endParaRPr>
          </a:p>
          <a:p>
            <a:pPr marL="444500" marR="6108065">
              <a:lnSpc>
                <a:spcPct val="136900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24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943600" y="662940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3120" y="554990"/>
            <a:ext cx="58667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0" dirty="0"/>
              <a:t>Resolving</a:t>
            </a:r>
            <a:r>
              <a:rPr spc="390" dirty="0"/>
              <a:t> </a:t>
            </a:r>
            <a:r>
              <a:rPr spc="360" dirty="0"/>
              <a:t>Ambiguity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101330" cy="275463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00" dirty="0">
                <a:latin typeface="Cambria"/>
                <a:cs typeface="Cambria"/>
              </a:rPr>
              <a:t>We </a:t>
            </a:r>
            <a:r>
              <a:rPr sz="3200" spc="330" dirty="0">
                <a:latin typeface="Cambria"/>
                <a:cs typeface="Cambria"/>
              </a:rPr>
              <a:t>can </a:t>
            </a:r>
            <a:r>
              <a:rPr sz="3200" spc="195" dirty="0">
                <a:latin typeface="Cambria"/>
                <a:cs typeface="Cambria"/>
              </a:rPr>
              <a:t>try </a:t>
            </a:r>
            <a:r>
              <a:rPr sz="3200" spc="215" dirty="0">
                <a:latin typeface="Cambria"/>
                <a:cs typeface="Cambria"/>
              </a:rPr>
              <a:t>to </a:t>
            </a:r>
            <a:r>
              <a:rPr sz="3200" spc="240" dirty="0">
                <a:latin typeface="Cambria"/>
                <a:cs typeface="Cambria"/>
              </a:rPr>
              <a:t>resolve </a:t>
            </a:r>
            <a:r>
              <a:rPr sz="3200" spc="270" dirty="0">
                <a:latin typeface="Cambria"/>
                <a:cs typeface="Cambria"/>
              </a:rPr>
              <a:t>the </a:t>
            </a:r>
            <a:r>
              <a:rPr sz="3200" spc="265" dirty="0">
                <a:latin typeface="Cambria"/>
                <a:cs typeface="Cambria"/>
              </a:rPr>
              <a:t>ambiguity </a:t>
            </a:r>
            <a:r>
              <a:rPr sz="3200" spc="215" dirty="0">
                <a:latin typeface="Cambria"/>
                <a:cs typeface="Cambria"/>
              </a:rPr>
              <a:t>via  </a:t>
            </a:r>
            <a:r>
              <a:rPr sz="3200" spc="254" dirty="0">
                <a:latin typeface="Cambria"/>
                <a:cs typeface="Cambria"/>
              </a:rPr>
              <a:t>layering:</a:t>
            </a:r>
            <a:endParaRPr sz="32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55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latin typeface="Cambria"/>
                <a:cs typeface="Cambria"/>
              </a:rPr>
              <a:t>→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8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0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0" dirty="0">
                <a:solidFill>
                  <a:srgbClr val="FF0000"/>
                </a:solidFill>
                <a:latin typeface="Malgun Gothic"/>
                <a:cs typeface="Malgun Gothic"/>
              </a:rPr>
              <a:t>RR</a:t>
            </a:r>
            <a:endParaRPr sz="28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5089" y="4434840"/>
            <a:ext cx="2236470" cy="177800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09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endParaRPr sz="2800">
              <a:latin typeface="Malgun Gothic"/>
              <a:cs typeface="Malgun Gothic"/>
            </a:endParaRPr>
          </a:p>
          <a:p>
            <a:pPr marL="12700" marR="675005">
              <a:lnSpc>
                <a:spcPct val="136900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24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00719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00719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417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417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92159" y="5715000"/>
            <a:ext cx="252729" cy="767080"/>
          </a:xfrm>
          <a:custGeom>
            <a:avLst/>
            <a:gdLst/>
            <a:ahLst/>
            <a:cxnLst/>
            <a:rect l="l" t="t" r="r" b="b"/>
            <a:pathLst>
              <a:path w="252729" h="767079">
                <a:moveTo>
                  <a:pt x="252730" y="0"/>
                </a:moveTo>
                <a:lnTo>
                  <a:pt x="0" y="767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42630" y="6459220"/>
            <a:ext cx="102870" cy="170180"/>
          </a:xfrm>
          <a:custGeom>
            <a:avLst/>
            <a:gdLst/>
            <a:ahLst/>
            <a:cxnLst/>
            <a:rect l="l" t="t" r="r" b="b"/>
            <a:pathLst>
              <a:path w="102870" h="170179">
                <a:moveTo>
                  <a:pt x="0" y="0"/>
                </a:moveTo>
                <a:lnTo>
                  <a:pt x="1270" y="170179"/>
                </a:lnTo>
                <a:lnTo>
                  <a:pt x="102870" y="330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44890" y="5715000"/>
            <a:ext cx="325120" cy="772160"/>
          </a:xfrm>
          <a:custGeom>
            <a:avLst/>
            <a:gdLst/>
            <a:ahLst/>
            <a:cxnLst/>
            <a:rect l="l" t="t" r="r" b="b"/>
            <a:pathLst>
              <a:path w="325120" h="772160">
                <a:moveTo>
                  <a:pt x="0" y="0"/>
                </a:moveTo>
                <a:lnTo>
                  <a:pt x="325119" y="7721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16669" y="6459220"/>
            <a:ext cx="113030" cy="170180"/>
          </a:xfrm>
          <a:custGeom>
            <a:avLst/>
            <a:gdLst/>
            <a:ahLst/>
            <a:cxnLst/>
            <a:rect l="l" t="t" r="r" b="b"/>
            <a:pathLst>
              <a:path w="113029" h="170179">
                <a:moveTo>
                  <a:pt x="100329" y="0"/>
                </a:moveTo>
                <a:lnTo>
                  <a:pt x="0" y="41909"/>
                </a:lnTo>
                <a:lnTo>
                  <a:pt x="113029" y="170179"/>
                </a:lnTo>
                <a:lnTo>
                  <a:pt x="1003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5943600" y="662940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3120" y="554990"/>
            <a:ext cx="58667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0" dirty="0"/>
              <a:t>Resolving</a:t>
            </a:r>
            <a:r>
              <a:rPr spc="390" dirty="0"/>
              <a:t> </a:t>
            </a:r>
            <a:r>
              <a:rPr spc="360" dirty="0"/>
              <a:t>Ambiguity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101330" cy="275463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00" dirty="0">
                <a:latin typeface="Cambria"/>
                <a:cs typeface="Cambria"/>
              </a:rPr>
              <a:t>We </a:t>
            </a:r>
            <a:r>
              <a:rPr sz="3200" spc="330" dirty="0">
                <a:latin typeface="Cambria"/>
                <a:cs typeface="Cambria"/>
              </a:rPr>
              <a:t>can </a:t>
            </a:r>
            <a:r>
              <a:rPr sz="3200" spc="195" dirty="0">
                <a:latin typeface="Cambria"/>
                <a:cs typeface="Cambria"/>
              </a:rPr>
              <a:t>try </a:t>
            </a:r>
            <a:r>
              <a:rPr sz="3200" spc="215" dirty="0">
                <a:latin typeface="Cambria"/>
                <a:cs typeface="Cambria"/>
              </a:rPr>
              <a:t>to </a:t>
            </a:r>
            <a:r>
              <a:rPr sz="3200" spc="240" dirty="0">
                <a:latin typeface="Cambria"/>
                <a:cs typeface="Cambria"/>
              </a:rPr>
              <a:t>resolve </a:t>
            </a:r>
            <a:r>
              <a:rPr sz="3200" spc="270" dirty="0">
                <a:latin typeface="Cambria"/>
                <a:cs typeface="Cambria"/>
              </a:rPr>
              <a:t>the </a:t>
            </a:r>
            <a:r>
              <a:rPr sz="3200" spc="265" dirty="0">
                <a:latin typeface="Cambria"/>
                <a:cs typeface="Cambria"/>
              </a:rPr>
              <a:t>ambiguity </a:t>
            </a:r>
            <a:r>
              <a:rPr sz="3200" spc="215" dirty="0">
                <a:latin typeface="Cambria"/>
                <a:cs typeface="Cambria"/>
              </a:rPr>
              <a:t>via  </a:t>
            </a:r>
            <a:r>
              <a:rPr sz="3200" spc="254" dirty="0">
                <a:latin typeface="Cambria"/>
                <a:cs typeface="Cambria"/>
              </a:rPr>
              <a:t>layering:</a:t>
            </a:r>
            <a:endParaRPr sz="32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55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latin typeface="Cambria"/>
                <a:cs typeface="Cambria"/>
              </a:rPr>
              <a:t>→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8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0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0" dirty="0">
                <a:solidFill>
                  <a:srgbClr val="FF0000"/>
                </a:solidFill>
                <a:latin typeface="Malgun Gothic"/>
                <a:cs typeface="Malgun Gothic"/>
              </a:rPr>
              <a:t>RR</a:t>
            </a:r>
            <a:endParaRPr sz="28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5089" y="4434840"/>
            <a:ext cx="2236470" cy="177800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09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endParaRPr sz="2800">
              <a:latin typeface="Malgun Gothic"/>
              <a:cs typeface="Malgun Gothic"/>
            </a:endParaRPr>
          </a:p>
          <a:p>
            <a:pPr marL="12700" marR="675005">
              <a:lnSpc>
                <a:spcPct val="136900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24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243320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43320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417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417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00719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00719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417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417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34759" y="5715000"/>
            <a:ext cx="252729" cy="767080"/>
          </a:xfrm>
          <a:custGeom>
            <a:avLst/>
            <a:gdLst/>
            <a:ahLst/>
            <a:cxnLst/>
            <a:rect l="l" t="t" r="r" b="b"/>
            <a:pathLst>
              <a:path w="252729" h="767079">
                <a:moveTo>
                  <a:pt x="252730" y="0"/>
                </a:moveTo>
                <a:lnTo>
                  <a:pt x="0" y="767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5229" y="6459220"/>
            <a:ext cx="102870" cy="170180"/>
          </a:xfrm>
          <a:custGeom>
            <a:avLst/>
            <a:gdLst/>
            <a:ahLst/>
            <a:cxnLst/>
            <a:rect l="l" t="t" r="r" b="b"/>
            <a:pathLst>
              <a:path w="102870" h="170179">
                <a:moveTo>
                  <a:pt x="0" y="0"/>
                </a:moveTo>
                <a:lnTo>
                  <a:pt x="1270" y="170179"/>
                </a:lnTo>
                <a:lnTo>
                  <a:pt x="102870" y="330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87490" y="5715000"/>
            <a:ext cx="325120" cy="772160"/>
          </a:xfrm>
          <a:custGeom>
            <a:avLst/>
            <a:gdLst/>
            <a:ahLst/>
            <a:cxnLst/>
            <a:rect l="l" t="t" r="r" b="b"/>
            <a:pathLst>
              <a:path w="325120" h="772160">
                <a:moveTo>
                  <a:pt x="0" y="0"/>
                </a:moveTo>
                <a:lnTo>
                  <a:pt x="325119" y="7721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59269" y="6459220"/>
            <a:ext cx="113030" cy="170180"/>
          </a:xfrm>
          <a:custGeom>
            <a:avLst/>
            <a:gdLst/>
            <a:ahLst/>
            <a:cxnLst/>
            <a:rect l="l" t="t" r="r" b="b"/>
            <a:pathLst>
              <a:path w="113029" h="170179">
                <a:moveTo>
                  <a:pt x="100329" y="0"/>
                </a:moveTo>
                <a:lnTo>
                  <a:pt x="0" y="41909"/>
                </a:lnTo>
                <a:lnTo>
                  <a:pt x="113029" y="170179"/>
                </a:lnTo>
                <a:lnTo>
                  <a:pt x="1003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92159" y="5715000"/>
            <a:ext cx="252729" cy="767080"/>
          </a:xfrm>
          <a:custGeom>
            <a:avLst/>
            <a:gdLst/>
            <a:ahLst/>
            <a:cxnLst/>
            <a:rect l="l" t="t" r="r" b="b"/>
            <a:pathLst>
              <a:path w="252729" h="767079">
                <a:moveTo>
                  <a:pt x="252730" y="0"/>
                </a:moveTo>
                <a:lnTo>
                  <a:pt x="0" y="767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42630" y="6459220"/>
            <a:ext cx="102870" cy="170180"/>
          </a:xfrm>
          <a:custGeom>
            <a:avLst/>
            <a:gdLst/>
            <a:ahLst/>
            <a:cxnLst/>
            <a:rect l="l" t="t" r="r" b="b"/>
            <a:pathLst>
              <a:path w="102870" h="170179">
                <a:moveTo>
                  <a:pt x="0" y="0"/>
                </a:moveTo>
                <a:lnTo>
                  <a:pt x="1270" y="170179"/>
                </a:lnTo>
                <a:lnTo>
                  <a:pt x="102870" y="330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644890" y="5715000"/>
            <a:ext cx="325120" cy="772160"/>
          </a:xfrm>
          <a:custGeom>
            <a:avLst/>
            <a:gdLst/>
            <a:ahLst/>
            <a:cxnLst/>
            <a:rect l="l" t="t" r="r" b="b"/>
            <a:pathLst>
              <a:path w="325120" h="772160">
                <a:moveTo>
                  <a:pt x="0" y="0"/>
                </a:moveTo>
                <a:lnTo>
                  <a:pt x="325119" y="7721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16669" y="6459220"/>
            <a:ext cx="113030" cy="170180"/>
          </a:xfrm>
          <a:custGeom>
            <a:avLst/>
            <a:gdLst/>
            <a:ahLst/>
            <a:cxnLst/>
            <a:rect l="l" t="t" r="r" b="b"/>
            <a:pathLst>
              <a:path w="113029" h="170179">
                <a:moveTo>
                  <a:pt x="100329" y="0"/>
                </a:moveTo>
                <a:lnTo>
                  <a:pt x="0" y="41909"/>
                </a:lnTo>
                <a:lnTo>
                  <a:pt x="113029" y="170179"/>
                </a:lnTo>
                <a:lnTo>
                  <a:pt x="1003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5943600" y="662940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3120" y="554990"/>
            <a:ext cx="58667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0" dirty="0"/>
              <a:t>Resolving</a:t>
            </a:r>
            <a:r>
              <a:rPr spc="390" dirty="0"/>
              <a:t> </a:t>
            </a:r>
            <a:r>
              <a:rPr spc="360" dirty="0"/>
              <a:t>Ambiguity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101330" cy="158623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00" dirty="0">
                <a:latin typeface="Cambria"/>
                <a:cs typeface="Cambria"/>
              </a:rPr>
              <a:t>We </a:t>
            </a:r>
            <a:r>
              <a:rPr sz="3200" spc="330" dirty="0">
                <a:latin typeface="Cambria"/>
                <a:cs typeface="Cambria"/>
              </a:rPr>
              <a:t>can </a:t>
            </a:r>
            <a:r>
              <a:rPr sz="3200" spc="195" dirty="0">
                <a:latin typeface="Cambria"/>
                <a:cs typeface="Cambria"/>
              </a:rPr>
              <a:t>try </a:t>
            </a:r>
            <a:r>
              <a:rPr sz="3200" spc="215" dirty="0">
                <a:latin typeface="Cambria"/>
                <a:cs typeface="Cambria"/>
              </a:rPr>
              <a:t>to </a:t>
            </a:r>
            <a:r>
              <a:rPr sz="3200" spc="240" dirty="0">
                <a:latin typeface="Cambria"/>
                <a:cs typeface="Cambria"/>
              </a:rPr>
              <a:t>resolve </a:t>
            </a:r>
            <a:r>
              <a:rPr sz="3200" spc="270" dirty="0">
                <a:latin typeface="Cambria"/>
                <a:cs typeface="Cambria"/>
              </a:rPr>
              <a:t>the </a:t>
            </a:r>
            <a:r>
              <a:rPr sz="3200" spc="265" dirty="0">
                <a:latin typeface="Cambria"/>
                <a:cs typeface="Cambria"/>
              </a:rPr>
              <a:t>ambiguity </a:t>
            </a:r>
            <a:r>
              <a:rPr sz="3200" spc="215" dirty="0">
                <a:latin typeface="Cambria"/>
                <a:cs typeface="Cambria"/>
              </a:rPr>
              <a:t>via  </a:t>
            </a:r>
            <a:r>
              <a:rPr sz="3200" spc="254" dirty="0">
                <a:latin typeface="Cambria"/>
                <a:cs typeface="Cambria"/>
              </a:rPr>
              <a:t>layering:</a:t>
            </a:r>
            <a:endParaRPr sz="3200">
              <a:latin typeface="Cambria"/>
              <a:cs typeface="Cambria"/>
            </a:endParaRPr>
          </a:p>
          <a:p>
            <a:pPr marL="444500">
              <a:lnSpc>
                <a:spcPct val="100000"/>
              </a:lnSpc>
              <a:spcBef>
                <a:spcPts val="1255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latin typeface="Cambria"/>
                <a:cs typeface="Cambria"/>
              </a:rPr>
              <a:t>→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8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0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5089" y="3289300"/>
            <a:ext cx="2236470" cy="292354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0" dirty="0">
                <a:solidFill>
                  <a:srgbClr val="FF0000"/>
                </a:solidFill>
                <a:latin typeface="Malgun Gothic"/>
                <a:cs typeface="Malgun Gothic"/>
              </a:rPr>
              <a:t>RR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09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endParaRPr sz="2800">
              <a:latin typeface="Malgun Gothic"/>
              <a:cs typeface="Malgun Gothic"/>
            </a:endParaRPr>
          </a:p>
          <a:p>
            <a:pPr marL="12700" marR="675005">
              <a:lnSpc>
                <a:spcPct val="136900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24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243320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43320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417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417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00719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00719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417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417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15200" y="36576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C400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15200" y="36576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34759" y="5715000"/>
            <a:ext cx="252729" cy="767080"/>
          </a:xfrm>
          <a:custGeom>
            <a:avLst/>
            <a:gdLst/>
            <a:ahLst/>
            <a:cxnLst/>
            <a:rect l="l" t="t" r="r" b="b"/>
            <a:pathLst>
              <a:path w="252729" h="767079">
                <a:moveTo>
                  <a:pt x="252730" y="0"/>
                </a:moveTo>
                <a:lnTo>
                  <a:pt x="0" y="767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85229" y="6459220"/>
            <a:ext cx="102870" cy="170180"/>
          </a:xfrm>
          <a:custGeom>
            <a:avLst/>
            <a:gdLst/>
            <a:ahLst/>
            <a:cxnLst/>
            <a:rect l="l" t="t" r="r" b="b"/>
            <a:pathLst>
              <a:path w="102870" h="170179">
                <a:moveTo>
                  <a:pt x="0" y="0"/>
                </a:moveTo>
                <a:lnTo>
                  <a:pt x="1270" y="170179"/>
                </a:lnTo>
                <a:lnTo>
                  <a:pt x="102870" y="330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87490" y="5715000"/>
            <a:ext cx="325120" cy="772160"/>
          </a:xfrm>
          <a:custGeom>
            <a:avLst/>
            <a:gdLst/>
            <a:ahLst/>
            <a:cxnLst/>
            <a:rect l="l" t="t" r="r" b="b"/>
            <a:pathLst>
              <a:path w="325120" h="772160">
                <a:moveTo>
                  <a:pt x="0" y="0"/>
                </a:moveTo>
                <a:lnTo>
                  <a:pt x="325119" y="7721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59269" y="6459220"/>
            <a:ext cx="113030" cy="170180"/>
          </a:xfrm>
          <a:custGeom>
            <a:avLst/>
            <a:gdLst/>
            <a:ahLst/>
            <a:cxnLst/>
            <a:rect l="l" t="t" r="r" b="b"/>
            <a:pathLst>
              <a:path w="113029" h="170179">
                <a:moveTo>
                  <a:pt x="100329" y="0"/>
                </a:moveTo>
                <a:lnTo>
                  <a:pt x="0" y="41909"/>
                </a:lnTo>
                <a:lnTo>
                  <a:pt x="113029" y="170179"/>
                </a:lnTo>
                <a:lnTo>
                  <a:pt x="1003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92159" y="5715000"/>
            <a:ext cx="252729" cy="767080"/>
          </a:xfrm>
          <a:custGeom>
            <a:avLst/>
            <a:gdLst/>
            <a:ahLst/>
            <a:cxnLst/>
            <a:rect l="l" t="t" r="r" b="b"/>
            <a:pathLst>
              <a:path w="252729" h="767079">
                <a:moveTo>
                  <a:pt x="252730" y="0"/>
                </a:moveTo>
                <a:lnTo>
                  <a:pt x="0" y="767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342630" y="6459220"/>
            <a:ext cx="102870" cy="170180"/>
          </a:xfrm>
          <a:custGeom>
            <a:avLst/>
            <a:gdLst/>
            <a:ahLst/>
            <a:cxnLst/>
            <a:rect l="l" t="t" r="r" b="b"/>
            <a:pathLst>
              <a:path w="102870" h="170179">
                <a:moveTo>
                  <a:pt x="0" y="0"/>
                </a:moveTo>
                <a:lnTo>
                  <a:pt x="1270" y="170179"/>
                </a:lnTo>
                <a:lnTo>
                  <a:pt x="102870" y="330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44890" y="5715000"/>
            <a:ext cx="325120" cy="772160"/>
          </a:xfrm>
          <a:custGeom>
            <a:avLst/>
            <a:gdLst/>
            <a:ahLst/>
            <a:cxnLst/>
            <a:rect l="l" t="t" r="r" b="b"/>
            <a:pathLst>
              <a:path w="325120" h="772160">
                <a:moveTo>
                  <a:pt x="0" y="0"/>
                </a:moveTo>
                <a:lnTo>
                  <a:pt x="325119" y="7721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16669" y="6459220"/>
            <a:ext cx="113030" cy="170180"/>
          </a:xfrm>
          <a:custGeom>
            <a:avLst/>
            <a:gdLst/>
            <a:ahLst/>
            <a:cxnLst/>
            <a:rect l="l" t="t" r="r" b="b"/>
            <a:pathLst>
              <a:path w="113029" h="170179">
                <a:moveTo>
                  <a:pt x="100329" y="0"/>
                </a:moveTo>
                <a:lnTo>
                  <a:pt x="0" y="41909"/>
                </a:lnTo>
                <a:lnTo>
                  <a:pt x="113029" y="170179"/>
                </a:lnTo>
                <a:lnTo>
                  <a:pt x="1003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658100" y="4343400"/>
            <a:ext cx="0" cy="2131060"/>
          </a:xfrm>
          <a:custGeom>
            <a:avLst/>
            <a:gdLst/>
            <a:ahLst/>
            <a:cxnLst/>
            <a:rect l="l" t="t" r="r" b="b"/>
            <a:pathLst>
              <a:path h="2131060">
                <a:moveTo>
                  <a:pt x="0" y="0"/>
                </a:moveTo>
                <a:lnTo>
                  <a:pt x="0" y="21310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03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17030" y="4343400"/>
            <a:ext cx="941069" cy="601980"/>
          </a:xfrm>
          <a:custGeom>
            <a:avLst/>
            <a:gdLst/>
            <a:ahLst/>
            <a:cxnLst/>
            <a:rect l="l" t="t" r="r" b="b"/>
            <a:pathLst>
              <a:path w="941070" h="601979">
                <a:moveTo>
                  <a:pt x="941070" y="0"/>
                </a:moveTo>
                <a:lnTo>
                  <a:pt x="0" y="6019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587490" y="4895850"/>
            <a:ext cx="165100" cy="133350"/>
          </a:xfrm>
          <a:custGeom>
            <a:avLst/>
            <a:gdLst/>
            <a:ahLst/>
            <a:cxnLst/>
            <a:rect l="l" t="t" r="r" b="b"/>
            <a:pathLst>
              <a:path w="165100" h="133350">
                <a:moveTo>
                  <a:pt x="106679" y="0"/>
                </a:moveTo>
                <a:lnTo>
                  <a:pt x="0" y="133350"/>
                </a:lnTo>
                <a:lnTo>
                  <a:pt x="165100" y="91439"/>
                </a:lnTo>
                <a:lnTo>
                  <a:pt x="1066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58100" y="4343400"/>
            <a:ext cx="858519" cy="598170"/>
          </a:xfrm>
          <a:custGeom>
            <a:avLst/>
            <a:gdLst/>
            <a:ahLst/>
            <a:cxnLst/>
            <a:rect l="l" t="t" r="r" b="b"/>
            <a:pathLst>
              <a:path w="858520" h="598170">
                <a:moveTo>
                  <a:pt x="0" y="0"/>
                </a:moveTo>
                <a:lnTo>
                  <a:pt x="858520" y="5981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81059" y="4892040"/>
            <a:ext cx="163830" cy="137160"/>
          </a:xfrm>
          <a:custGeom>
            <a:avLst/>
            <a:gdLst/>
            <a:ahLst/>
            <a:cxnLst/>
            <a:rect l="l" t="t" r="r" b="b"/>
            <a:pathLst>
              <a:path w="163829" h="137160">
                <a:moveTo>
                  <a:pt x="60960" y="0"/>
                </a:moveTo>
                <a:lnTo>
                  <a:pt x="0" y="88900"/>
                </a:lnTo>
                <a:lnTo>
                  <a:pt x="163830" y="137160"/>
                </a:lnTo>
                <a:lnTo>
                  <a:pt x="609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3120" y="554990"/>
            <a:ext cx="58667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0" dirty="0"/>
              <a:t>Resolving</a:t>
            </a:r>
            <a:r>
              <a:rPr spc="390" dirty="0"/>
              <a:t> </a:t>
            </a:r>
            <a:r>
              <a:rPr spc="360" dirty="0"/>
              <a:t>Ambiguity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8101330" cy="98679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00" dirty="0">
                <a:latin typeface="Cambria"/>
                <a:cs typeface="Cambria"/>
              </a:rPr>
              <a:t>We </a:t>
            </a:r>
            <a:r>
              <a:rPr sz="3200" spc="330" dirty="0">
                <a:latin typeface="Cambria"/>
                <a:cs typeface="Cambria"/>
              </a:rPr>
              <a:t>can </a:t>
            </a:r>
            <a:r>
              <a:rPr sz="3200" spc="195" dirty="0">
                <a:latin typeface="Cambria"/>
                <a:cs typeface="Cambria"/>
              </a:rPr>
              <a:t>try </a:t>
            </a:r>
            <a:r>
              <a:rPr sz="3200" spc="215" dirty="0">
                <a:latin typeface="Cambria"/>
                <a:cs typeface="Cambria"/>
              </a:rPr>
              <a:t>to </a:t>
            </a:r>
            <a:r>
              <a:rPr sz="3200" spc="240" dirty="0">
                <a:latin typeface="Cambria"/>
                <a:cs typeface="Cambria"/>
              </a:rPr>
              <a:t>resolve </a:t>
            </a:r>
            <a:r>
              <a:rPr sz="3200" spc="270" dirty="0">
                <a:latin typeface="Cambria"/>
                <a:cs typeface="Cambria"/>
              </a:rPr>
              <a:t>the </a:t>
            </a:r>
            <a:r>
              <a:rPr sz="3200" spc="265" dirty="0">
                <a:latin typeface="Cambria"/>
                <a:cs typeface="Cambria"/>
              </a:rPr>
              <a:t>ambiguity </a:t>
            </a:r>
            <a:r>
              <a:rPr sz="3200" spc="215" dirty="0">
                <a:latin typeface="Cambria"/>
                <a:cs typeface="Cambria"/>
              </a:rPr>
              <a:t>via  </a:t>
            </a:r>
            <a:r>
              <a:rPr sz="3200" spc="254" dirty="0">
                <a:latin typeface="Cambria"/>
                <a:cs typeface="Cambria"/>
              </a:rPr>
              <a:t>layering: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5089" y="2705100"/>
            <a:ext cx="2877185" cy="350774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latin typeface="Cambria"/>
                <a:cs typeface="Cambria"/>
              </a:rPr>
              <a:t>→</a:t>
            </a:r>
            <a:r>
              <a:rPr sz="2800" spc="24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0" dirty="0">
                <a:solidFill>
                  <a:srgbClr val="FF0000"/>
                </a:solidFill>
                <a:latin typeface="Malgun Gothic"/>
                <a:cs typeface="Malgun Gothic"/>
              </a:rPr>
              <a:t>RR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459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endParaRPr sz="2800">
              <a:latin typeface="Malgun Gothic"/>
              <a:cs typeface="Malgun Gothic"/>
            </a:endParaRPr>
          </a:p>
          <a:p>
            <a:pPr marL="12700" marR="1315720">
              <a:lnSpc>
                <a:spcPct val="136900"/>
              </a:lnSpc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24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-5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4590" y="2713989"/>
            <a:ext cx="2986405" cy="3412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0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r>
              <a:rPr sz="2800" b="1" spc="-535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solidFill>
                  <a:srgbClr val="3B3B3B"/>
                </a:solidFill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r>
              <a:rPr sz="2800" spc="-33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5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2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8260" y="554990"/>
            <a:ext cx="743330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5" dirty="0"/>
              <a:t>Why </a:t>
            </a:r>
            <a:r>
              <a:rPr spc="270" dirty="0"/>
              <a:t>is </a:t>
            </a:r>
            <a:r>
              <a:rPr spc="300" dirty="0"/>
              <a:t>this</a:t>
            </a:r>
            <a:r>
              <a:rPr spc="550" dirty="0"/>
              <a:t> </a:t>
            </a:r>
            <a:r>
              <a:rPr spc="409" dirty="0"/>
              <a:t>unambiguous?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7089" y="2420620"/>
            <a:ext cx="2987675" cy="3412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000"/>
              </a:lnSpc>
              <a:spcBef>
                <a:spcPts val="100"/>
              </a:spcBef>
              <a:tabLst>
                <a:tab pos="160845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2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 marR="638810">
              <a:lnSpc>
                <a:spcPts val="4470"/>
              </a:lnSpc>
              <a:spcBef>
                <a:spcPts val="165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800" spc="55" dirty="0">
                <a:latin typeface="Cambria"/>
                <a:cs typeface="Cambria"/>
              </a:rPr>
              <a:t>|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12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445" dirty="0">
                <a:latin typeface="Malgun Gothic"/>
                <a:cs typeface="Malgun Gothic"/>
              </a:rPr>
              <a:t>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445" dirty="0">
                <a:latin typeface="Malgun Gothic"/>
                <a:cs typeface="Malgun Gothic"/>
              </a:rPr>
              <a:t>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8260" y="554990"/>
            <a:ext cx="743330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5" dirty="0"/>
              <a:t>Why </a:t>
            </a:r>
            <a:r>
              <a:rPr spc="270" dirty="0"/>
              <a:t>is </a:t>
            </a:r>
            <a:r>
              <a:rPr spc="300" dirty="0"/>
              <a:t>this</a:t>
            </a:r>
            <a:r>
              <a:rPr spc="550" dirty="0"/>
              <a:t> </a:t>
            </a:r>
            <a:r>
              <a:rPr spc="409" dirty="0"/>
              <a:t>unambiguous?</a:t>
            </a:r>
          </a:p>
        </p:txBody>
      </p:sp>
      <p:sp>
        <p:nvSpPr>
          <p:cNvPr id="3" name="object 3"/>
          <p:cNvSpPr/>
          <p:nvPr/>
        </p:nvSpPr>
        <p:spPr>
          <a:xfrm>
            <a:off x="3586479" y="5030470"/>
            <a:ext cx="1785620" cy="1127760"/>
          </a:xfrm>
          <a:custGeom>
            <a:avLst/>
            <a:gdLst/>
            <a:ahLst/>
            <a:cxnLst/>
            <a:rect l="l" t="t" r="r" b="b"/>
            <a:pathLst>
              <a:path w="1785620" h="1127760">
                <a:moveTo>
                  <a:pt x="1785620" y="1127759"/>
                </a:moveTo>
                <a:lnTo>
                  <a:pt x="1784959" y="1084764"/>
                </a:lnTo>
                <a:lnTo>
                  <a:pt x="1782976" y="1042672"/>
                </a:lnTo>
                <a:lnTo>
                  <a:pt x="1779672" y="1001479"/>
                </a:lnTo>
                <a:lnTo>
                  <a:pt x="1775047" y="961181"/>
                </a:lnTo>
                <a:lnTo>
                  <a:pt x="1769100" y="921774"/>
                </a:lnTo>
                <a:lnTo>
                  <a:pt x="1761831" y="883255"/>
                </a:lnTo>
                <a:lnTo>
                  <a:pt x="1753242" y="845618"/>
                </a:lnTo>
                <a:lnTo>
                  <a:pt x="1732099" y="772978"/>
                </a:lnTo>
                <a:lnTo>
                  <a:pt x="1705671" y="703821"/>
                </a:lnTo>
                <a:lnTo>
                  <a:pt x="1673959" y="638115"/>
                </a:lnTo>
                <a:lnTo>
                  <a:pt x="1636963" y="575827"/>
                </a:lnTo>
                <a:lnTo>
                  <a:pt x="1594683" y="516925"/>
                </a:lnTo>
                <a:lnTo>
                  <a:pt x="1547121" y="461376"/>
                </a:lnTo>
                <a:lnTo>
                  <a:pt x="1494276" y="409148"/>
                </a:lnTo>
                <a:lnTo>
                  <a:pt x="1436149" y="360209"/>
                </a:lnTo>
                <a:lnTo>
                  <a:pt x="1405105" y="336962"/>
                </a:lnTo>
                <a:lnTo>
                  <a:pt x="1372741" y="314525"/>
                </a:lnTo>
                <a:lnTo>
                  <a:pt x="1339056" y="292893"/>
                </a:lnTo>
                <a:lnTo>
                  <a:pt x="1304051" y="272064"/>
                </a:lnTo>
                <a:lnTo>
                  <a:pt x="1267725" y="252032"/>
                </a:lnTo>
                <a:lnTo>
                  <a:pt x="1230080" y="232793"/>
                </a:lnTo>
                <a:lnTo>
                  <a:pt x="1191114" y="214345"/>
                </a:lnTo>
                <a:lnTo>
                  <a:pt x="1150829" y="196681"/>
                </a:lnTo>
                <a:lnTo>
                  <a:pt x="1109223" y="179800"/>
                </a:lnTo>
                <a:lnTo>
                  <a:pt x="1066298" y="163695"/>
                </a:lnTo>
                <a:lnTo>
                  <a:pt x="1022053" y="148364"/>
                </a:lnTo>
                <a:lnTo>
                  <a:pt x="976487" y="133802"/>
                </a:lnTo>
                <a:lnTo>
                  <a:pt x="929603" y="120005"/>
                </a:lnTo>
                <a:lnTo>
                  <a:pt x="881398" y="106969"/>
                </a:lnTo>
                <a:lnTo>
                  <a:pt x="831874" y="94690"/>
                </a:lnTo>
                <a:lnTo>
                  <a:pt x="781030" y="83165"/>
                </a:lnTo>
                <a:lnTo>
                  <a:pt x="728866" y="72388"/>
                </a:lnTo>
                <a:lnTo>
                  <a:pt x="675383" y="62356"/>
                </a:lnTo>
                <a:lnTo>
                  <a:pt x="620581" y="53064"/>
                </a:lnTo>
                <a:lnTo>
                  <a:pt x="564459" y="44510"/>
                </a:lnTo>
                <a:lnTo>
                  <a:pt x="507018" y="36688"/>
                </a:lnTo>
                <a:lnTo>
                  <a:pt x="448258" y="29594"/>
                </a:lnTo>
                <a:lnTo>
                  <a:pt x="388178" y="23226"/>
                </a:lnTo>
                <a:lnTo>
                  <a:pt x="326779" y="17577"/>
                </a:lnTo>
                <a:lnTo>
                  <a:pt x="264061" y="12645"/>
                </a:lnTo>
                <a:lnTo>
                  <a:pt x="200024" y="8425"/>
                </a:lnTo>
                <a:lnTo>
                  <a:pt x="134668" y="4914"/>
                </a:lnTo>
                <a:lnTo>
                  <a:pt x="67993" y="210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29000" y="4977129"/>
            <a:ext cx="162560" cy="107950"/>
          </a:xfrm>
          <a:custGeom>
            <a:avLst/>
            <a:gdLst/>
            <a:ahLst/>
            <a:cxnLst/>
            <a:rect l="l" t="t" r="r" b="b"/>
            <a:pathLst>
              <a:path w="162560" h="107950">
                <a:moveTo>
                  <a:pt x="162560" y="0"/>
                </a:moveTo>
                <a:lnTo>
                  <a:pt x="0" y="52070"/>
                </a:lnTo>
                <a:lnTo>
                  <a:pt x="161289" y="107950"/>
                </a:lnTo>
                <a:lnTo>
                  <a:pt x="1625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7089" y="2420620"/>
            <a:ext cx="2987675" cy="170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000"/>
              </a:lnSpc>
              <a:spcBef>
                <a:spcPts val="100"/>
              </a:spcBef>
              <a:tabLst>
                <a:tab pos="160845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2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5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34790" y="6190818"/>
            <a:ext cx="71818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-350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50" dirty="0">
                <a:solidFill>
                  <a:srgbClr val="FF0000"/>
                </a:solidFill>
                <a:latin typeface="Verdana"/>
                <a:cs typeface="Verdana"/>
              </a:rPr>
              <a:t>nly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40858" y="6190818"/>
            <a:ext cx="176593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130" dirty="0">
                <a:solidFill>
                  <a:srgbClr val="FF0000"/>
                </a:solidFill>
                <a:latin typeface="Verdana"/>
                <a:cs typeface="Verdana"/>
              </a:rPr>
              <a:t>ge</a:t>
            </a:r>
            <a:r>
              <a:rPr sz="2600" spc="5" dirty="0">
                <a:solidFill>
                  <a:srgbClr val="FF0000"/>
                </a:solidFill>
                <a:latin typeface="Verdana"/>
                <a:cs typeface="Verdana"/>
              </a:rPr>
              <a:t>ne</a:t>
            </a:r>
            <a:r>
              <a:rPr sz="2600" spc="70" dirty="0">
                <a:solidFill>
                  <a:srgbClr val="FF0000"/>
                </a:solidFill>
                <a:latin typeface="Verdana"/>
                <a:cs typeface="Verdana"/>
              </a:rPr>
              <a:t>ra</a:t>
            </a:r>
            <a:r>
              <a:rPr sz="2600" spc="190" dirty="0">
                <a:solidFill>
                  <a:srgbClr val="FF0000"/>
                </a:solidFill>
                <a:latin typeface="Verdana"/>
                <a:cs typeface="Verdana"/>
              </a:rPr>
              <a:t>te</a:t>
            </a:r>
            <a:r>
              <a:rPr sz="2600" spc="-8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68700" y="6724218"/>
            <a:ext cx="1402080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-175" dirty="0">
                <a:solidFill>
                  <a:srgbClr val="FF0000"/>
                </a:solidFill>
                <a:latin typeface="Verdana"/>
                <a:cs typeface="Verdana"/>
              </a:rPr>
              <a:t>“</a:t>
            </a:r>
            <a:r>
              <a:rPr sz="2600" spc="-22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600" spc="170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600" spc="260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335" dirty="0">
                <a:solidFill>
                  <a:srgbClr val="FF0000"/>
                </a:solidFill>
                <a:latin typeface="Verdana"/>
                <a:cs typeface="Verdana"/>
              </a:rPr>
              <a:t>m</a:t>
            </a:r>
            <a:r>
              <a:rPr sz="2600" spc="-10" dirty="0">
                <a:solidFill>
                  <a:srgbClr val="FF0000"/>
                </a:solidFill>
                <a:latin typeface="Verdana"/>
                <a:cs typeface="Verdana"/>
              </a:rPr>
              <a:t>ic”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57622" y="6724218"/>
            <a:ext cx="201485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55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2600" spc="-25" dirty="0">
                <a:solidFill>
                  <a:srgbClr val="FF0000"/>
                </a:solidFill>
                <a:latin typeface="Verdana"/>
                <a:cs typeface="Verdana"/>
              </a:rPr>
              <a:t>x</a:t>
            </a: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p</a:t>
            </a:r>
            <a:r>
              <a:rPr sz="2600" spc="155" dirty="0">
                <a:solidFill>
                  <a:srgbClr val="FF0000"/>
                </a:solidFill>
                <a:latin typeface="Verdana"/>
                <a:cs typeface="Verdana"/>
              </a:rPr>
              <a:t>re</a:t>
            </a:r>
            <a:r>
              <a:rPr sz="2600" spc="-8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-75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35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60" dirty="0">
                <a:solidFill>
                  <a:srgbClr val="FF0000"/>
                </a:solidFill>
                <a:latin typeface="Verdana"/>
                <a:cs typeface="Verdana"/>
              </a:rPr>
              <a:t>ns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4114800"/>
            <a:ext cx="2743200" cy="1828800"/>
          </a:xfrm>
          <a:prstGeom prst="rect">
            <a:avLst/>
          </a:prstGeom>
          <a:solidFill>
            <a:srgbClr val="FFCC98">
              <a:alpha val="50000"/>
            </a:srgbClr>
          </a:solidFill>
          <a:ln w="3175">
            <a:solidFill>
              <a:srgbClr val="000000"/>
            </a:solidFill>
          </a:ln>
        </p:spPr>
        <p:txBody>
          <a:bodyPr vert="horz" wrap="square" lIns="0" tIns="140970" rIns="0" bIns="0" rtlCol="0">
            <a:spAutoFit/>
          </a:bodyPr>
          <a:lstStyle/>
          <a:p>
            <a:pPr marL="17399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800" spc="55" dirty="0">
                <a:latin typeface="Cambria"/>
                <a:cs typeface="Cambria"/>
              </a:rPr>
              <a:t>|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12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7399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450" dirty="0">
                <a:latin typeface="Malgun Gothic"/>
                <a:cs typeface="Malgun Gothic"/>
              </a:rPr>
              <a:t>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7399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450" dirty="0">
                <a:latin typeface="Malgun Gothic"/>
                <a:cs typeface="Malgun Gothic"/>
              </a:rPr>
              <a:t>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4789" y="554990"/>
            <a:ext cx="70802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0" dirty="0"/>
              <a:t>What </a:t>
            </a:r>
            <a:r>
              <a:rPr spc="270" dirty="0"/>
              <a:t>is </a:t>
            </a:r>
            <a:r>
              <a:rPr spc="425" dirty="0"/>
              <a:t>Syntax</a:t>
            </a:r>
            <a:r>
              <a:rPr spc="545" dirty="0"/>
              <a:t> </a:t>
            </a:r>
            <a:r>
              <a:rPr spc="345" dirty="0"/>
              <a:t>Analysis?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46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459867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57277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415925" marR="92075">
              <a:lnSpc>
                <a:spcPts val="3729"/>
              </a:lnSpc>
              <a:spcBef>
                <a:spcPts val="315"/>
              </a:spcBef>
            </a:pPr>
            <a:r>
              <a:rPr spc="240" dirty="0"/>
              <a:t>After </a:t>
            </a:r>
            <a:r>
              <a:rPr spc="245" dirty="0"/>
              <a:t>lexical </a:t>
            </a:r>
            <a:r>
              <a:rPr spc="240" dirty="0"/>
              <a:t>analysis </a:t>
            </a:r>
            <a:r>
              <a:rPr spc="254" dirty="0"/>
              <a:t>(scanning), </a:t>
            </a:r>
            <a:r>
              <a:rPr spc="295" dirty="0"/>
              <a:t>we </a:t>
            </a:r>
            <a:r>
              <a:rPr spc="290" dirty="0"/>
              <a:t>have  </a:t>
            </a:r>
            <a:r>
              <a:rPr spc="345" dirty="0"/>
              <a:t>a </a:t>
            </a:r>
            <a:r>
              <a:rPr spc="250" dirty="0"/>
              <a:t>series </a:t>
            </a:r>
            <a:r>
              <a:rPr spc="220" dirty="0"/>
              <a:t>of</a:t>
            </a:r>
            <a:r>
              <a:rPr spc="330" dirty="0"/>
              <a:t> </a:t>
            </a:r>
            <a:r>
              <a:rPr spc="270" dirty="0"/>
              <a:t>tokens.</a:t>
            </a:r>
          </a:p>
          <a:p>
            <a:pPr marL="415925" marR="1057910">
              <a:lnSpc>
                <a:spcPct val="97300"/>
              </a:lnSpc>
              <a:spcBef>
                <a:spcPts val="1335"/>
              </a:spcBef>
            </a:pPr>
            <a:r>
              <a:rPr spc="245" dirty="0"/>
              <a:t>In </a:t>
            </a:r>
            <a:r>
              <a:rPr b="1" spc="265" dirty="0">
                <a:solidFill>
                  <a:srgbClr val="0000FF"/>
                </a:solidFill>
                <a:latin typeface="Malgun Gothic"/>
                <a:cs typeface="Malgun Gothic"/>
              </a:rPr>
              <a:t>syntax </a:t>
            </a:r>
            <a:r>
              <a:rPr b="1" spc="310" dirty="0">
                <a:solidFill>
                  <a:srgbClr val="0000FF"/>
                </a:solidFill>
                <a:latin typeface="Malgun Gothic"/>
                <a:cs typeface="Malgun Gothic"/>
              </a:rPr>
              <a:t>analysis </a:t>
            </a:r>
            <a:r>
              <a:rPr spc="150" dirty="0"/>
              <a:t>(or </a:t>
            </a:r>
            <a:r>
              <a:rPr b="1" spc="290" dirty="0">
                <a:solidFill>
                  <a:srgbClr val="0000FF"/>
                </a:solidFill>
                <a:latin typeface="Malgun Gothic"/>
                <a:cs typeface="Malgun Gothic"/>
              </a:rPr>
              <a:t>parsing</a:t>
            </a:r>
            <a:r>
              <a:rPr spc="290" dirty="0"/>
              <a:t>),</a:t>
            </a:r>
            <a:r>
              <a:rPr spc="-145" dirty="0"/>
              <a:t> </a:t>
            </a:r>
            <a:r>
              <a:rPr spc="295" dirty="0"/>
              <a:t>we  </a:t>
            </a:r>
            <a:r>
              <a:rPr spc="265" dirty="0"/>
              <a:t>want </a:t>
            </a:r>
            <a:r>
              <a:rPr spc="215" dirty="0"/>
              <a:t>to </a:t>
            </a:r>
            <a:r>
              <a:rPr spc="235" dirty="0"/>
              <a:t>interpret </a:t>
            </a:r>
            <a:r>
              <a:rPr spc="270" dirty="0"/>
              <a:t>what </a:t>
            </a:r>
            <a:r>
              <a:rPr spc="260" dirty="0"/>
              <a:t>those </a:t>
            </a:r>
            <a:r>
              <a:rPr spc="254" dirty="0"/>
              <a:t>tokens  </a:t>
            </a:r>
            <a:r>
              <a:rPr spc="330" dirty="0"/>
              <a:t>mean.</a:t>
            </a:r>
          </a:p>
          <a:p>
            <a:pPr marL="415925" marR="108585">
              <a:lnSpc>
                <a:spcPts val="3729"/>
              </a:lnSpc>
              <a:spcBef>
                <a:spcPts val="1530"/>
              </a:spcBef>
            </a:pPr>
            <a:r>
              <a:rPr spc="305" dirty="0"/>
              <a:t>Goal: </a:t>
            </a:r>
            <a:r>
              <a:rPr spc="295" dirty="0"/>
              <a:t>Recover </a:t>
            </a:r>
            <a:r>
              <a:rPr spc="275" dirty="0"/>
              <a:t>the </a:t>
            </a:r>
            <a:r>
              <a:rPr i="1" spc="305" dirty="0">
                <a:latin typeface="Cambria"/>
                <a:cs typeface="Cambria"/>
              </a:rPr>
              <a:t>structure </a:t>
            </a:r>
            <a:r>
              <a:rPr spc="275" dirty="0"/>
              <a:t>described </a:t>
            </a:r>
            <a:r>
              <a:rPr spc="240" dirty="0"/>
              <a:t>by  </a:t>
            </a:r>
            <a:r>
              <a:rPr spc="254" dirty="0"/>
              <a:t>that series </a:t>
            </a:r>
            <a:r>
              <a:rPr spc="215" dirty="0"/>
              <a:t>of</a:t>
            </a:r>
            <a:r>
              <a:rPr spc="420" dirty="0"/>
              <a:t> </a:t>
            </a:r>
            <a:r>
              <a:rPr spc="270" dirty="0"/>
              <a:t>tokens.</a:t>
            </a:r>
          </a:p>
          <a:p>
            <a:pPr marL="415925" marR="5080">
              <a:lnSpc>
                <a:spcPts val="3729"/>
              </a:lnSpc>
              <a:spcBef>
                <a:spcPts val="1420"/>
              </a:spcBef>
            </a:pPr>
            <a:r>
              <a:rPr spc="305" dirty="0"/>
              <a:t>Goal: </a:t>
            </a:r>
            <a:r>
              <a:rPr spc="270" dirty="0"/>
              <a:t>Report </a:t>
            </a:r>
            <a:r>
              <a:rPr i="1" spc="300" dirty="0">
                <a:latin typeface="Cambria"/>
                <a:cs typeface="Cambria"/>
              </a:rPr>
              <a:t>errors </a:t>
            </a:r>
            <a:r>
              <a:rPr spc="170" dirty="0"/>
              <a:t>if </a:t>
            </a:r>
            <a:r>
              <a:rPr spc="260" dirty="0"/>
              <a:t>those </a:t>
            </a:r>
            <a:r>
              <a:rPr spc="254" dirty="0"/>
              <a:t>tokens </a:t>
            </a:r>
            <a:r>
              <a:rPr spc="245" dirty="0"/>
              <a:t>do </a:t>
            </a:r>
            <a:r>
              <a:rPr spc="229" dirty="0"/>
              <a:t>not  properly </a:t>
            </a:r>
            <a:r>
              <a:rPr spc="300" dirty="0"/>
              <a:t>encode </a:t>
            </a:r>
            <a:r>
              <a:rPr spc="345" dirty="0"/>
              <a:t>a</a:t>
            </a:r>
            <a:r>
              <a:rPr spc="405" dirty="0"/>
              <a:t> </a:t>
            </a:r>
            <a:r>
              <a:rPr spc="270" dirty="0"/>
              <a:t>structure.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640" y="3657600"/>
            <a:ext cx="3063240" cy="2514600"/>
          </a:xfrm>
          <a:custGeom>
            <a:avLst/>
            <a:gdLst/>
            <a:ahLst/>
            <a:cxnLst/>
            <a:rect l="l" t="t" r="r" b="b"/>
            <a:pathLst>
              <a:path w="3063240" h="2514600">
                <a:moveTo>
                  <a:pt x="3063240" y="0"/>
                </a:moveTo>
                <a:lnTo>
                  <a:pt x="0" y="0"/>
                </a:lnTo>
                <a:lnTo>
                  <a:pt x="0" y="2514600"/>
                </a:lnTo>
                <a:lnTo>
                  <a:pt x="3063240" y="2514600"/>
                </a:lnTo>
                <a:close/>
              </a:path>
            </a:pathLst>
          </a:custGeom>
          <a:solidFill>
            <a:srgbClr val="FFCC9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8640" y="3657600"/>
            <a:ext cx="3063240" cy="2514600"/>
          </a:xfrm>
          <a:custGeom>
            <a:avLst/>
            <a:gdLst/>
            <a:ahLst/>
            <a:cxnLst/>
            <a:rect l="l" t="t" r="r" b="b"/>
            <a:pathLst>
              <a:path w="3063240" h="2514600">
                <a:moveTo>
                  <a:pt x="1531620" y="2514600"/>
                </a:moveTo>
                <a:lnTo>
                  <a:pt x="0" y="2514600"/>
                </a:lnTo>
                <a:lnTo>
                  <a:pt x="0" y="0"/>
                </a:lnTo>
                <a:lnTo>
                  <a:pt x="3063240" y="0"/>
                </a:lnTo>
                <a:lnTo>
                  <a:pt x="3063240" y="2514600"/>
                </a:lnTo>
                <a:lnTo>
                  <a:pt x="1531620" y="2514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800" y="4114800"/>
            <a:ext cx="2743200" cy="1828800"/>
          </a:xfrm>
          <a:custGeom>
            <a:avLst/>
            <a:gdLst/>
            <a:ahLst/>
            <a:cxnLst/>
            <a:rect l="l" t="t" r="r" b="b"/>
            <a:pathLst>
              <a:path w="2743200" h="1828800">
                <a:moveTo>
                  <a:pt x="2743200" y="0"/>
                </a:moveTo>
                <a:lnTo>
                  <a:pt x="0" y="0"/>
                </a:lnTo>
                <a:lnTo>
                  <a:pt x="0" y="1828800"/>
                </a:lnTo>
                <a:lnTo>
                  <a:pt x="2743200" y="1828800"/>
                </a:lnTo>
                <a:close/>
              </a:path>
            </a:pathLst>
          </a:custGeom>
          <a:solidFill>
            <a:srgbClr val="FFCC9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5800" y="4114800"/>
            <a:ext cx="2743200" cy="1828800"/>
          </a:xfrm>
          <a:custGeom>
            <a:avLst/>
            <a:gdLst/>
            <a:ahLst/>
            <a:cxnLst/>
            <a:rect l="l" t="t" r="r" b="b"/>
            <a:pathLst>
              <a:path w="2743200" h="1828800">
                <a:moveTo>
                  <a:pt x="1371600" y="1828800"/>
                </a:moveTo>
                <a:lnTo>
                  <a:pt x="0" y="1828800"/>
                </a:lnTo>
                <a:lnTo>
                  <a:pt x="0" y="0"/>
                </a:lnTo>
                <a:lnTo>
                  <a:pt x="2743200" y="0"/>
                </a:lnTo>
                <a:lnTo>
                  <a:pt x="2743200" y="1828800"/>
                </a:lnTo>
                <a:lnTo>
                  <a:pt x="1371600" y="1828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18260" y="554990"/>
            <a:ext cx="743330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5" dirty="0"/>
              <a:t>Why </a:t>
            </a:r>
            <a:r>
              <a:rPr spc="270" dirty="0"/>
              <a:t>is </a:t>
            </a:r>
            <a:r>
              <a:rPr spc="300" dirty="0"/>
              <a:t>this</a:t>
            </a:r>
            <a:r>
              <a:rPr spc="550" dirty="0"/>
              <a:t> </a:t>
            </a:r>
            <a:r>
              <a:rPr spc="409" dirty="0"/>
              <a:t>unambiguous?</a:t>
            </a:r>
          </a:p>
        </p:txBody>
      </p:sp>
      <p:sp>
        <p:nvSpPr>
          <p:cNvPr id="7" name="object 7"/>
          <p:cNvSpPr/>
          <p:nvPr/>
        </p:nvSpPr>
        <p:spPr>
          <a:xfrm>
            <a:off x="3586479" y="5030470"/>
            <a:ext cx="1785620" cy="1127760"/>
          </a:xfrm>
          <a:custGeom>
            <a:avLst/>
            <a:gdLst/>
            <a:ahLst/>
            <a:cxnLst/>
            <a:rect l="l" t="t" r="r" b="b"/>
            <a:pathLst>
              <a:path w="1785620" h="1127760">
                <a:moveTo>
                  <a:pt x="1785620" y="1127759"/>
                </a:moveTo>
                <a:lnTo>
                  <a:pt x="1784959" y="1084764"/>
                </a:lnTo>
                <a:lnTo>
                  <a:pt x="1782976" y="1042672"/>
                </a:lnTo>
                <a:lnTo>
                  <a:pt x="1779672" y="1001479"/>
                </a:lnTo>
                <a:lnTo>
                  <a:pt x="1775047" y="961181"/>
                </a:lnTo>
                <a:lnTo>
                  <a:pt x="1769100" y="921774"/>
                </a:lnTo>
                <a:lnTo>
                  <a:pt x="1761831" y="883255"/>
                </a:lnTo>
                <a:lnTo>
                  <a:pt x="1753242" y="845618"/>
                </a:lnTo>
                <a:lnTo>
                  <a:pt x="1732099" y="772978"/>
                </a:lnTo>
                <a:lnTo>
                  <a:pt x="1705671" y="703821"/>
                </a:lnTo>
                <a:lnTo>
                  <a:pt x="1673959" y="638115"/>
                </a:lnTo>
                <a:lnTo>
                  <a:pt x="1636963" y="575827"/>
                </a:lnTo>
                <a:lnTo>
                  <a:pt x="1594683" y="516925"/>
                </a:lnTo>
                <a:lnTo>
                  <a:pt x="1547121" y="461376"/>
                </a:lnTo>
                <a:lnTo>
                  <a:pt x="1494276" y="409148"/>
                </a:lnTo>
                <a:lnTo>
                  <a:pt x="1436149" y="360209"/>
                </a:lnTo>
                <a:lnTo>
                  <a:pt x="1405105" y="336962"/>
                </a:lnTo>
                <a:lnTo>
                  <a:pt x="1372741" y="314525"/>
                </a:lnTo>
                <a:lnTo>
                  <a:pt x="1339056" y="292893"/>
                </a:lnTo>
                <a:lnTo>
                  <a:pt x="1304051" y="272064"/>
                </a:lnTo>
                <a:lnTo>
                  <a:pt x="1267725" y="252032"/>
                </a:lnTo>
                <a:lnTo>
                  <a:pt x="1230080" y="232793"/>
                </a:lnTo>
                <a:lnTo>
                  <a:pt x="1191114" y="214345"/>
                </a:lnTo>
                <a:lnTo>
                  <a:pt x="1150829" y="196681"/>
                </a:lnTo>
                <a:lnTo>
                  <a:pt x="1109223" y="179800"/>
                </a:lnTo>
                <a:lnTo>
                  <a:pt x="1066298" y="163695"/>
                </a:lnTo>
                <a:lnTo>
                  <a:pt x="1022053" y="148364"/>
                </a:lnTo>
                <a:lnTo>
                  <a:pt x="976487" y="133802"/>
                </a:lnTo>
                <a:lnTo>
                  <a:pt x="929603" y="120005"/>
                </a:lnTo>
                <a:lnTo>
                  <a:pt x="881398" y="106969"/>
                </a:lnTo>
                <a:lnTo>
                  <a:pt x="831874" y="94690"/>
                </a:lnTo>
                <a:lnTo>
                  <a:pt x="781030" y="83165"/>
                </a:lnTo>
                <a:lnTo>
                  <a:pt x="728866" y="72388"/>
                </a:lnTo>
                <a:lnTo>
                  <a:pt x="675383" y="62356"/>
                </a:lnTo>
                <a:lnTo>
                  <a:pt x="620581" y="53064"/>
                </a:lnTo>
                <a:lnTo>
                  <a:pt x="564459" y="44510"/>
                </a:lnTo>
                <a:lnTo>
                  <a:pt x="507018" y="36688"/>
                </a:lnTo>
                <a:lnTo>
                  <a:pt x="448258" y="29594"/>
                </a:lnTo>
                <a:lnTo>
                  <a:pt x="388178" y="23226"/>
                </a:lnTo>
                <a:lnTo>
                  <a:pt x="326779" y="17577"/>
                </a:lnTo>
                <a:lnTo>
                  <a:pt x="264061" y="12645"/>
                </a:lnTo>
                <a:lnTo>
                  <a:pt x="200024" y="8425"/>
                </a:lnTo>
                <a:lnTo>
                  <a:pt x="134668" y="4914"/>
                </a:lnTo>
                <a:lnTo>
                  <a:pt x="67993" y="210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29000" y="4977129"/>
            <a:ext cx="162560" cy="107950"/>
          </a:xfrm>
          <a:custGeom>
            <a:avLst/>
            <a:gdLst/>
            <a:ahLst/>
            <a:cxnLst/>
            <a:rect l="l" t="t" r="r" b="b"/>
            <a:pathLst>
              <a:path w="162560" h="107950">
                <a:moveTo>
                  <a:pt x="162560" y="0"/>
                </a:moveTo>
                <a:lnTo>
                  <a:pt x="0" y="52070"/>
                </a:lnTo>
                <a:lnTo>
                  <a:pt x="161289" y="107950"/>
                </a:lnTo>
                <a:lnTo>
                  <a:pt x="1625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20690" y="4718050"/>
            <a:ext cx="3356610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7650">
              <a:lnSpc>
                <a:spcPct val="134600"/>
              </a:lnSpc>
              <a:spcBef>
                <a:spcPts val="100"/>
              </a:spcBef>
              <a:tabLst>
                <a:tab pos="1223010" algn="l"/>
                <a:tab pos="1353820" algn="l"/>
                <a:tab pos="2292350" algn="l"/>
              </a:tabLst>
            </a:pP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Puts	</a:t>
            </a:r>
            <a:r>
              <a:rPr sz="2600" spc="60" dirty="0">
                <a:solidFill>
                  <a:srgbClr val="FF0000"/>
                </a:solidFill>
                <a:latin typeface="Verdana"/>
                <a:cs typeface="Verdana"/>
              </a:rPr>
              <a:t>stars	</a:t>
            </a:r>
            <a:r>
              <a:rPr sz="2600" spc="125" dirty="0">
                <a:solidFill>
                  <a:srgbClr val="FF0000"/>
                </a:solidFill>
                <a:latin typeface="Verdana"/>
                <a:cs typeface="Verdana"/>
              </a:rPr>
              <a:t>onto  </a:t>
            </a:r>
            <a:r>
              <a:rPr sz="2600" spc="-12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600" spc="325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600" spc="105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335" dirty="0">
                <a:solidFill>
                  <a:srgbClr val="FF0000"/>
                </a:solidFill>
                <a:latin typeface="Verdana"/>
                <a:cs typeface="Verdana"/>
              </a:rPr>
              <a:t>m</a:t>
            </a:r>
            <a:r>
              <a:rPr sz="2600" spc="65" dirty="0">
                <a:solidFill>
                  <a:srgbClr val="FF0000"/>
                </a:solidFill>
                <a:latin typeface="Verdana"/>
                <a:cs typeface="Verdana"/>
              </a:rPr>
              <a:t>ic</a:t>
            </a:r>
            <a:r>
              <a:rPr sz="2600" dirty="0">
                <a:solidFill>
                  <a:srgbClr val="FF0000"/>
                </a:solidFill>
                <a:latin typeface="Verdana"/>
                <a:cs typeface="Verdana"/>
              </a:rPr>
              <a:t>		</a:t>
            </a:r>
            <a:r>
              <a:rPr sz="2600" spc="55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2600" spc="-25" dirty="0">
                <a:solidFill>
                  <a:srgbClr val="FF0000"/>
                </a:solidFill>
                <a:latin typeface="Verdana"/>
                <a:cs typeface="Verdana"/>
              </a:rPr>
              <a:t>x</a:t>
            </a:r>
            <a:r>
              <a:rPr sz="2600" spc="85" dirty="0">
                <a:solidFill>
                  <a:srgbClr val="FF0000"/>
                </a:solidFill>
                <a:latin typeface="Verdana"/>
                <a:cs typeface="Verdana"/>
              </a:rPr>
              <a:t>p</a:t>
            </a:r>
            <a:r>
              <a:rPr sz="2600" spc="130" dirty="0">
                <a:solidFill>
                  <a:srgbClr val="FF0000"/>
                </a:solidFill>
                <a:latin typeface="Verdana"/>
                <a:cs typeface="Verdana"/>
              </a:rPr>
              <a:t>r</a:t>
            </a:r>
            <a:r>
              <a:rPr sz="2600" spc="170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2600" spc="-75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10" dirty="0">
                <a:solidFill>
                  <a:srgbClr val="FF0000"/>
                </a:solidFill>
                <a:latin typeface="Verdana"/>
                <a:cs typeface="Verdana"/>
              </a:rPr>
              <a:t>sio</a:t>
            </a:r>
            <a:r>
              <a:rPr sz="2600" spc="-60" dirty="0">
                <a:solidFill>
                  <a:srgbClr val="FF0000"/>
                </a:solidFill>
                <a:latin typeface="Verdana"/>
                <a:cs typeface="Verdana"/>
              </a:rPr>
              <a:t>ns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40710" y="3879850"/>
            <a:ext cx="4060190" cy="906780"/>
          </a:xfrm>
          <a:custGeom>
            <a:avLst/>
            <a:gdLst/>
            <a:ahLst/>
            <a:cxnLst/>
            <a:rect l="l" t="t" r="r" b="b"/>
            <a:pathLst>
              <a:path w="4060190" h="906779">
                <a:moveTo>
                  <a:pt x="4060190" y="906780"/>
                </a:moveTo>
                <a:lnTo>
                  <a:pt x="4058270" y="867799"/>
                </a:lnTo>
                <a:lnTo>
                  <a:pt x="4052512" y="829705"/>
                </a:lnTo>
                <a:lnTo>
                  <a:pt x="4042915" y="792497"/>
                </a:lnTo>
                <a:lnTo>
                  <a:pt x="4029480" y="756172"/>
                </a:lnTo>
                <a:lnTo>
                  <a:pt x="4012206" y="720728"/>
                </a:lnTo>
                <a:lnTo>
                  <a:pt x="3991094" y="686163"/>
                </a:lnTo>
                <a:lnTo>
                  <a:pt x="3966143" y="652474"/>
                </a:lnTo>
                <a:lnTo>
                  <a:pt x="3937354" y="619661"/>
                </a:lnTo>
                <a:lnTo>
                  <a:pt x="3904727" y="587720"/>
                </a:lnTo>
                <a:lnTo>
                  <a:pt x="3868262" y="556649"/>
                </a:lnTo>
                <a:lnTo>
                  <a:pt x="3827959" y="526447"/>
                </a:lnTo>
                <a:lnTo>
                  <a:pt x="3783818" y="497111"/>
                </a:lnTo>
                <a:lnTo>
                  <a:pt x="3735839" y="468639"/>
                </a:lnTo>
                <a:lnTo>
                  <a:pt x="3684022" y="441029"/>
                </a:lnTo>
                <a:lnTo>
                  <a:pt x="3628368" y="414279"/>
                </a:lnTo>
                <a:lnTo>
                  <a:pt x="3568875" y="388387"/>
                </a:lnTo>
                <a:lnTo>
                  <a:pt x="3505546" y="363350"/>
                </a:lnTo>
                <a:lnTo>
                  <a:pt x="3438379" y="339167"/>
                </a:lnTo>
                <a:lnTo>
                  <a:pt x="3367374" y="315835"/>
                </a:lnTo>
                <a:lnTo>
                  <a:pt x="3330433" y="304488"/>
                </a:lnTo>
                <a:lnTo>
                  <a:pt x="3292532" y="293353"/>
                </a:lnTo>
                <a:lnTo>
                  <a:pt x="3253672" y="282430"/>
                </a:lnTo>
                <a:lnTo>
                  <a:pt x="3213853" y="271718"/>
                </a:lnTo>
                <a:lnTo>
                  <a:pt x="3173074" y="261217"/>
                </a:lnTo>
                <a:lnTo>
                  <a:pt x="3131337" y="250928"/>
                </a:lnTo>
                <a:lnTo>
                  <a:pt x="3088640" y="240849"/>
                </a:lnTo>
                <a:lnTo>
                  <a:pt x="3044983" y="230981"/>
                </a:lnTo>
                <a:lnTo>
                  <a:pt x="3000368" y="221323"/>
                </a:lnTo>
                <a:lnTo>
                  <a:pt x="2954793" y="211875"/>
                </a:lnTo>
                <a:lnTo>
                  <a:pt x="2908259" y="202636"/>
                </a:lnTo>
                <a:lnTo>
                  <a:pt x="2860766" y="193607"/>
                </a:lnTo>
                <a:lnTo>
                  <a:pt x="2812313" y="184787"/>
                </a:lnTo>
                <a:lnTo>
                  <a:pt x="2762901" y="176176"/>
                </a:lnTo>
                <a:lnTo>
                  <a:pt x="2712530" y="167774"/>
                </a:lnTo>
                <a:lnTo>
                  <a:pt x="2661200" y="159580"/>
                </a:lnTo>
                <a:lnTo>
                  <a:pt x="2608911" y="151594"/>
                </a:lnTo>
                <a:lnTo>
                  <a:pt x="2555663" y="143816"/>
                </a:lnTo>
                <a:lnTo>
                  <a:pt x="2501455" y="136246"/>
                </a:lnTo>
                <a:lnTo>
                  <a:pt x="2446289" y="128883"/>
                </a:lnTo>
                <a:lnTo>
                  <a:pt x="2390163" y="121727"/>
                </a:lnTo>
                <a:lnTo>
                  <a:pt x="2333078" y="114777"/>
                </a:lnTo>
                <a:lnTo>
                  <a:pt x="2275034" y="108035"/>
                </a:lnTo>
                <a:lnTo>
                  <a:pt x="2216030" y="101498"/>
                </a:lnTo>
                <a:lnTo>
                  <a:pt x="2156068" y="95168"/>
                </a:lnTo>
                <a:lnTo>
                  <a:pt x="2095147" y="89043"/>
                </a:lnTo>
                <a:lnTo>
                  <a:pt x="2033266" y="83123"/>
                </a:lnTo>
                <a:lnTo>
                  <a:pt x="1970427" y="77409"/>
                </a:lnTo>
                <a:lnTo>
                  <a:pt x="1906628" y="71900"/>
                </a:lnTo>
                <a:lnTo>
                  <a:pt x="1841871" y="66595"/>
                </a:lnTo>
                <a:lnTo>
                  <a:pt x="1776154" y="61495"/>
                </a:lnTo>
                <a:lnTo>
                  <a:pt x="1709478" y="56599"/>
                </a:lnTo>
                <a:lnTo>
                  <a:pt x="1641844" y="51907"/>
                </a:lnTo>
                <a:lnTo>
                  <a:pt x="1573250" y="47419"/>
                </a:lnTo>
                <a:lnTo>
                  <a:pt x="1503697" y="43133"/>
                </a:lnTo>
                <a:lnTo>
                  <a:pt x="1433186" y="39051"/>
                </a:lnTo>
                <a:lnTo>
                  <a:pt x="1361715" y="35172"/>
                </a:lnTo>
                <a:lnTo>
                  <a:pt x="1289285" y="31495"/>
                </a:lnTo>
                <a:lnTo>
                  <a:pt x="1215897" y="28021"/>
                </a:lnTo>
                <a:lnTo>
                  <a:pt x="1141549" y="24748"/>
                </a:lnTo>
                <a:lnTo>
                  <a:pt x="1066243" y="21678"/>
                </a:lnTo>
                <a:lnTo>
                  <a:pt x="989977" y="18809"/>
                </a:lnTo>
                <a:lnTo>
                  <a:pt x="912753" y="16141"/>
                </a:lnTo>
                <a:lnTo>
                  <a:pt x="834570" y="13674"/>
                </a:lnTo>
                <a:lnTo>
                  <a:pt x="755428" y="11408"/>
                </a:lnTo>
                <a:lnTo>
                  <a:pt x="675327" y="9342"/>
                </a:lnTo>
                <a:lnTo>
                  <a:pt x="594267" y="7476"/>
                </a:lnTo>
                <a:lnTo>
                  <a:pt x="512248" y="5810"/>
                </a:lnTo>
                <a:lnTo>
                  <a:pt x="429270" y="4344"/>
                </a:lnTo>
                <a:lnTo>
                  <a:pt x="345334" y="3078"/>
                </a:lnTo>
                <a:lnTo>
                  <a:pt x="260438" y="2010"/>
                </a:lnTo>
                <a:lnTo>
                  <a:pt x="174584" y="1141"/>
                </a:lnTo>
                <a:lnTo>
                  <a:pt x="87771" y="471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84500" y="3826509"/>
            <a:ext cx="161290" cy="107950"/>
          </a:xfrm>
          <a:custGeom>
            <a:avLst/>
            <a:gdLst/>
            <a:ahLst/>
            <a:cxnLst/>
            <a:rect l="l" t="t" r="r" b="b"/>
            <a:pathLst>
              <a:path w="161289" h="107950">
                <a:moveTo>
                  <a:pt x="161289" y="0"/>
                </a:moveTo>
                <a:lnTo>
                  <a:pt x="0" y="53339"/>
                </a:lnTo>
                <a:lnTo>
                  <a:pt x="161289" y="107950"/>
                </a:lnTo>
                <a:lnTo>
                  <a:pt x="161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47089" y="2420620"/>
            <a:ext cx="2987675" cy="170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000"/>
              </a:lnSpc>
              <a:spcBef>
                <a:spcPts val="100"/>
              </a:spcBef>
              <a:tabLst>
                <a:tab pos="160845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2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5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34790" y="6190818"/>
            <a:ext cx="71818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-350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50" dirty="0">
                <a:solidFill>
                  <a:srgbClr val="FF0000"/>
                </a:solidFill>
                <a:latin typeface="Verdana"/>
                <a:cs typeface="Verdana"/>
              </a:rPr>
              <a:t>nly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40858" y="6190818"/>
            <a:ext cx="176593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130" dirty="0">
                <a:solidFill>
                  <a:srgbClr val="FF0000"/>
                </a:solidFill>
                <a:latin typeface="Verdana"/>
                <a:cs typeface="Verdana"/>
              </a:rPr>
              <a:t>ge</a:t>
            </a:r>
            <a:r>
              <a:rPr sz="2600" spc="5" dirty="0">
                <a:solidFill>
                  <a:srgbClr val="FF0000"/>
                </a:solidFill>
                <a:latin typeface="Verdana"/>
                <a:cs typeface="Verdana"/>
              </a:rPr>
              <a:t>ne</a:t>
            </a:r>
            <a:r>
              <a:rPr sz="2600" spc="70" dirty="0">
                <a:solidFill>
                  <a:srgbClr val="FF0000"/>
                </a:solidFill>
                <a:latin typeface="Verdana"/>
                <a:cs typeface="Verdana"/>
              </a:rPr>
              <a:t>ra</a:t>
            </a:r>
            <a:r>
              <a:rPr sz="2600" spc="190" dirty="0">
                <a:solidFill>
                  <a:srgbClr val="FF0000"/>
                </a:solidFill>
                <a:latin typeface="Verdana"/>
                <a:cs typeface="Verdana"/>
              </a:rPr>
              <a:t>te</a:t>
            </a:r>
            <a:r>
              <a:rPr sz="2600" spc="-8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68700" y="6724218"/>
            <a:ext cx="1402080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-175" dirty="0">
                <a:solidFill>
                  <a:srgbClr val="FF0000"/>
                </a:solidFill>
                <a:latin typeface="Verdana"/>
                <a:cs typeface="Verdana"/>
              </a:rPr>
              <a:t>“</a:t>
            </a:r>
            <a:r>
              <a:rPr sz="2600" spc="-22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600" spc="170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600" spc="260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335" dirty="0">
                <a:solidFill>
                  <a:srgbClr val="FF0000"/>
                </a:solidFill>
                <a:latin typeface="Verdana"/>
                <a:cs typeface="Verdana"/>
              </a:rPr>
              <a:t>m</a:t>
            </a:r>
            <a:r>
              <a:rPr sz="2600" spc="-10" dirty="0">
                <a:solidFill>
                  <a:srgbClr val="FF0000"/>
                </a:solidFill>
                <a:latin typeface="Verdana"/>
                <a:cs typeface="Verdana"/>
              </a:rPr>
              <a:t>ic”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57622" y="6724218"/>
            <a:ext cx="201485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55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2600" spc="-25" dirty="0">
                <a:solidFill>
                  <a:srgbClr val="FF0000"/>
                </a:solidFill>
                <a:latin typeface="Verdana"/>
                <a:cs typeface="Verdana"/>
              </a:rPr>
              <a:t>x</a:t>
            </a: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p</a:t>
            </a:r>
            <a:r>
              <a:rPr sz="2600" spc="155" dirty="0">
                <a:solidFill>
                  <a:srgbClr val="FF0000"/>
                </a:solidFill>
                <a:latin typeface="Verdana"/>
                <a:cs typeface="Verdana"/>
              </a:rPr>
              <a:t>re</a:t>
            </a:r>
            <a:r>
              <a:rPr sz="2600" spc="-8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-75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35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60" dirty="0">
                <a:solidFill>
                  <a:srgbClr val="FF0000"/>
                </a:solidFill>
                <a:latin typeface="Verdana"/>
                <a:cs typeface="Verdana"/>
              </a:rPr>
              <a:t>ns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7089" y="4100830"/>
            <a:ext cx="2353945" cy="1732280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800" spc="55" dirty="0">
                <a:latin typeface="Cambria"/>
                <a:cs typeface="Cambria"/>
              </a:rPr>
              <a:t>|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12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1480" y="3017520"/>
            <a:ext cx="3337560" cy="3383279"/>
          </a:xfrm>
          <a:custGeom>
            <a:avLst/>
            <a:gdLst/>
            <a:ahLst/>
            <a:cxnLst/>
            <a:rect l="l" t="t" r="r" b="b"/>
            <a:pathLst>
              <a:path w="3337560" h="3383279">
                <a:moveTo>
                  <a:pt x="3337560" y="0"/>
                </a:moveTo>
                <a:lnTo>
                  <a:pt x="0" y="0"/>
                </a:lnTo>
                <a:lnTo>
                  <a:pt x="0" y="3383279"/>
                </a:lnTo>
                <a:lnTo>
                  <a:pt x="3337560" y="3383279"/>
                </a:lnTo>
                <a:close/>
              </a:path>
            </a:pathLst>
          </a:custGeom>
          <a:solidFill>
            <a:srgbClr val="FFCC9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1480" y="3017520"/>
            <a:ext cx="3337560" cy="3383279"/>
          </a:xfrm>
          <a:custGeom>
            <a:avLst/>
            <a:gdLst/>
            <a:ahLst/>
            <a:cxnLst/>
            <a:rect l="l" t="t" r="r" b="b"/>
            <a:pathLst>
              <a:path w="3337560" h="3383279">
                <a:moveTo>
                  <a:pt x="1668780" y="3383279"/>
                </a:moveTo>
                <a:lnTo>
                  <a:pt x="0" y="3383279"/>
                </a:lnTo>
                <a:lnTo>
                  <a:pt x="0" y="0"/>
                </a:lnTo>
                <a:lnTo>
                  <a:pt x="3337560" y="0"/>
                </a:lnTo>
                <a:lnTo>
                  <a:pt x="3337560" y="3383279"/>
                </a:lnTo>
                <a:lnTo>
                  <a:pt x="1668780" y="338327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3657600"/>
            <a:ext cx="3063240" cy="2514600"/>
          </a:xfrm>
          <a:custGeom>
            <a:avLst/>
            <a:gdLst/>
            <a:ahLst/>
            <a:cxnLst/>
            <a:rect l="l" t="t" r="r" b="b"/>
            <a:pathLst>
              <a:path w="3063240" h="2514600">
                <a:moveTo>
                  <a:pt x="3063240" y="0"/>
                </a:moveTo>
                <a:lnTo>
                  <a:pt x="0" y="0"/>
                </a:lnTo>
                <a:lnTo>
                  <a:pt x="0" y="2514600"/>
                </a:lnTo>
                <a:lnTo>
                  <a:pt x="3063240" y="2514600"/>
                </a:lnTo>
                <a:close/>
              </a:path>
            </a:pathLst>
          </a:custGeom>
          <a:solidFill>
            <a:srgbClr val="FFCC9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8640" y="3657600"/>
            <a:ext cx="3063240" cy="2514600"/>
          </a:xfrm>
          <a:custGeom>
            <a:avLst/>
            <a:gdLst/>
            <a:ahLst/>
            <a:cxnLst/>
            <a:rect l="l" t="t" r="r" b="b"/>
            <a:pathLst>
              <a:path w="3063240" h="2514600">
                <a:moveTo>
                  <a:pt x="1531620" y="2514600"/>
                </a:moveTo>
                <a:lnTo>
                  <a:pt x="0" y="2514600"/>
                </a:lnTo>
                <a:lnTo>
                  <a:pt x="0" y="0"/>
                </a:lnTo>
                <a:lnTo>
                  <a:pt x="3063240" y="0"/>
                </a:lnTo>
                <a:lnTo>
                  <a:pt x="3063240" y="2514600"/>
                </a:lnTo>
                <a:lnTo>
                  <a:pt x="1531620" y="2514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5800" y="4114800"/>
            <a:ext cx="2743200" cy="1828800"/>
          </a:xfrm>
          <a:custGeom>
            <a:avLst/>
            <a:gdLst/>
            <a:ahLst/>
            <a:cxnLst/>
            <a:rect l="l" t="t" r="r" b="b"/>
            <a:pathLst>
              <a:path w="2743200" h="1828800">
                <a:moveTo>
                  <a:pt x="2743200" y="0"/>
                </a:moveTo>
                <a:lnTo>
                  <a:pt x="0" y="0"/>
                </a:lnTo>
                <a:lnTo>
                  <a:pt x="0" y="1828800"/>
                </a:lnTo>
                <a:lnTo>
                  <a:pt x="2743200" y="1828800"/>
                </a:lnTo>
                <a:close/>
              </a:path>
            </a:pathLst>
          </a:custGeom>
          <a:solidFill>
            <a:srgbClr val="FFCC9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5800" y="4114800"/>
            <a:ext cx="2743200" cy="1828800"/>
          </a:xfrm>
          <a:custGeom>
            <a:avLst/>
            <a:gdLst/>
            <a:ahLst/>
            <a:cxnLst/>
            <a:rect l="l" t="t" r="r" b="b"/>
            <a:pathLst>
              <a:path w="2743200" h="1828800">
                <a:moveTo>
                  <a:pt x="1371600" y="1828800"/>
                </a:moveTo>
                <a:lnTo>
                  <a:pt x="0" y="1828800"/>
                </a:lnTo>
                <a:lnTo>
                  <a:pt x="0" y="0"/>
                </a:lnTo>
                <a:lnTo>
                  <a:pt x="2743200" y="0"/>
                </a:lnTo>
                <a:lnTo>
                  <a:pt x="2743200" y="1828800"/>
                </a:lnTo>
                <a:lnTo>
                  <a:pt x="1371600" y="1828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318260" y="554990"/>
            <a:ext cx="743330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5" dirty="0"/>
              <a:t>Why </a:t>
            </a:r>
            <a:r>
              <a:rPr spc="270" dirty="0"/>
              <a:t>is </a:t>
            </a:r>
            <a:r>
              <a:rPr spc="300" dirty="0"/>
              <a:t>this</a:t>
            </a:r>
            <a:r>
              <a:rPr spc="550" dirty="0"/>
              <a:t> </a:t>
            </a:r>
            <a:r>
              <a:rPr spc="409" dirty="0"/>
              <a:t>unambiguous?</a:t>
            </a:r>
          </a:p>
        </p:txBody>
      </p:sp>
      <p:sp>
        <p:nvSpPr>
          <p:cNvPr id="9" name="object 9"/>
          <p:cNvSpPr/>
          <p:nvPr/>
        </p:nvSpPr>
        <p:spPr>
          <a:xfrm>
            <a:off x="3586479" y="5030470"/>
            <a:ext cx="1785620" cy="1127760"/>
          </a:xfrm>
          <a:custGeom>
            <a:avLst/>
            <a:gdLst/>
            <a:ahLst/>
            <a:cxnLst/>
            <a:rect l="l" t="t" r="r" b="b"/>
            <a:pathLst>
              <a:path w="1785620" h="1127760">
                <a:moveTo>
                  <a:pt x="1785620" y="1127759"/>
                </a:moveTo>
                <a:lnTo>
                  <a:pt x="1784959" y="1084764"/>
                </a:lnTo>
                <a:lnTo>
                  <a:pt x="1782976" y="1042672"/>
                </a:lnTo>
                <a:lnTo>
                  <a:pt x="1779672" y="1001479"/>
                </a:lnTo>
                <a:lnTo>
                  <a:pt x="1775047" y="961181"/>
                </a:lnTo>
                <a:lnTo>
                  <a:pt x="1769100" y="921774"/>
                </a:lnTo>
                <a:lnTo>
                  <a:pt x="1761831" y="883255"/>
                </a:lnTo>
                <a:lnTo>
                  <a:pt x="1753242" y="845618"/>
                </a:lnTo>
                <a:lnTo>
                  <a:pt x="1732099" y="772978"/>
                </a:lnTo>
                <a:lnTo>
                  <a:pt x="1705671" y="703821"/>
                </a:lnTo>
                <a:lnTo>
                  <a:pt x="1673959" y="638115"/>
                </a:lnTo>
                <a:lnTo>
                  <a:pt x="1636963" y="575827"/>
                </a:lnTo>
                <a:lnTo>
                  <a:pt x="1594683" y="516925"/>
                </a:lnTo>
                <a:lnTo>
                  <a:pt x="1547121" y="461376"/>
                </a:lnTo>
                <a:lnTo>
                  <a:pt x="1494276" y="409148"/>
                </a:lnTo>
                <a:lnTo>
                  <a:pt x="1436149" y="360209"/>
                </a:lnTo>
                <a:lnTo>
                  <a:pt x="1405105" y="336962"/>
                </a:lnTo>
                <a:lnTo>
                  <a:pt x="1372741" y="314525"/>
                </a:lnTo>
                <a:lnTo>
                  <a:pt x="1339056" y="292893"/>
                </a:lnTo>
                <a:lnTo>
                  <a:pt x="1304051" y="272064"/>
                </a:lnTo>
                <a:lnTo>
                  <a:pt x="1267725" y="252032"/>
                </a:lnTo>
                <a:lnTo>
                  <a:pt x="1230080" y="232793"/>
                </a:lnTo>
                <a:lnTo>
                  <a:pt x="1191114" y="214345"/>
                </a:lnTo>
                <a:lnTo>
                  <a:pt x="1150829" y="196681"/>
                </a:lnTo>
                <a:lnTo>
                  <a:pt x="1109223" y="179800"/>
                </a:lnTo>
                <a:lnTo>
                  <a:pt x="1066298" y="163695"/>
                </a:lnTo>
                <a:lnTo>
                  <a:pt x="1022053" y="148364"/>
                </a:lnTo>
                <a:lnTo>
                  <a:pt x="976487" y="133802"/>
                </a:lnTo>
                <a:lnTo>
                  <a:pt x="929603" y="120005"/>
                </a:lnTo>
                <a:lnTo>
                  <a:pt x="881398" y="106969"/>
                </a:lnTo>
                <a:lnTo>
                  <a:pt x="831874" y="94690"/>
                </a:lnTo>
                <a:lnTo>
                  <a:pt x="781030" y="83165"/>
                </a:lnTo>
                <a:lnTo>
                  <a:pt x="728866" y="72388"/>
                </a:lnTo>
                <a:lnTo>
                  <a:pt x="675383" y="62356"/>
                </a:lnTo>
                <a:lnTo>
                  <a:pt x="620581" y="53064"/>
                </a:lnTo>
                <a:lnTo>
                  <a:pt x="564459" y="44510"/>
                </a:lnTo>
                <a:lnTo>
                  <a:pt x="507018" y="36688"/>
                </a:lnTo>
                <a:lnTo>
                  <a:pt x="448258" y="29594"/>
                </a:lnTo>
                <a:lnTo>
                  <a:pt x="388178" y="23226"/>
                </a:lnTo>
                <a:lnTo>
                  <a:pt x="326779" y="17577"/>
                </a:lnTo>
                <a:lnTo>
                  <a:pt x="264061" y="12645"/>
                </a:lnTo>
                <a:lnTo>
                  <a:pt x="200024" y="8425"/>
                </a:lnTo>
                <a:lnTo>
                  <a:pt x="134668" y="4914"/>
                </a:lnTo>
                <a:lnTo>
                  <a:pt x="67993" y="210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29000" y="4977129"/>
            <a:ext cx="162560" cy="107950"/>
          </a:xfrm>
          <a:custGeom>
            <a:avLst/>
            <a:gdLst/>
            <a:ahLst/>
            <a:cxnLst/>
            <a:rect l="l" t="t" r="r" b="b"/>
            <a:pathLst>
              <a:path w="162560" h="107950">
                <a:moveTo>
                  <a:pt x="162560" y="0"/>
                </a:moveTo>
                <a:lnTo>
                  <a:pt x="0" y="52070"/>
                </a:lnTo>
                <a:lnTo>
                  <a:pt x="161289" y="107950"/>
                </a:lnTo>
                <a:lnTo>
                  <a:pt x="1625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40710" y="3879850"/>
            <a:ext cx="4060190" cy="906780"/>
          </a:xfrm>
          <a:custGeom>
            <a:avLst/>
            <a:gdLst/>
            <a:ahLst/>
            <a:cxnLst/>
            <a:rect l="l" t="t" r="r" b="b"/>
            <a:pathLst>
              <a:path w="4060190" h="906779">
                <a:moveTo>
                  <a:pt x="4060190" y="906780"/>
                </a:moveTo>
                <a:lnTo>
                  <a:pt x="4058270" y="867799"/>
                </a:lnTo>
                <a:lnTo>
                  <a:pt x="4052512" y="829705"/>
                </a:lnTo>
                <a:lnTo>
                  <a:pt x="4042915" y="792497"/>
                </a:lnTo>
                <a:lnTo>
                  <a:pt x="4029480" y="756172"/>
                </a:lnTo>
                <a:lnTo>
                  <a:pt x="4012206" y="720728"/>
                </a:lnTo>
                <a:lnTo>
                  <a:pt x="3991094" y="686163"/>
                </a:lnTo>
                <a:lnTo>
                  <a:pt x="3966143" y="652474"/>
                </a:lnTo>
                <a:lnTo>
                  <a:pt x="3937354" y="619661"/>
                </a:lnTo>
                <a:lnTo>
                  <a:pt x="3904727" y="587720"/>
                </a:lnTo>
                <a:lnTo>
                  <a:pt x="3868262" y="556649"/>
                </a:lnTo>
                <a:lnTo>
                  <a:pt x="3827959" y="526447"/>
                </a:lnTo>
                <a:lnTo>
                  <a:pt x="3783818" y="497111"/>
                </a:lnTo>
                <a:lnTo>
                  <a:pt x="3735839" y="468639"/>
                </a:lnTo>
                <a:lnTo>
                  <a:pt x="3684022" y="441029"/>
                </a:lnTo>
                <a:lnTo>
                  <a:pt x="3628368" y="414279"/>
                </a:lnTo>
                <a:lnTo>
                  <a:pt x="3568875" y="388387"/>
                </a:lnTo>
                <a:lnTo>
                  <a:pt x="3505546" y="363350"/>
                </a:lnTo>
                <a:lnTo>
                  <a:pt x="3438379" y="339167"/>
                </a:lnTo>
                <a:lnTo>
                  <a:pt x="3367374" y="315835"/>
                </a:lnTo>
                <a:lnTo>
                  <a:pt x="3330433" y="304488"/>
                </a:lnTo>
                <a:lnTo>
                  <a:pt x="3292532" y="293353"/>
                </a:lnTo>
                <a:lnTo>
                  <a:pt x="3253672" y="282430"/>
                </a:lnTo>
                <a:lnTo>
                  <a:pt x="3213853" y="271718"/>
                </a:lnTo>
                <a:lnTo>
                  <a:pt x="3173074" y="261217"/>
                </a:lnTo>
                <a:lnTo>
                  <a:pt x="3131337" y="250928"/>
                </a:lnTo>
                <a:lnTo>
                  <a:pt x="3088640" y="240849"/>
                </a:lnTo>
                <a:lnTo>
                  <a:pt x="3044983" y="230981"/>
                </a:lnTo>
                <a:lnTo>
                  <a:pt x="3000368" y="221323"/>
                </a:lnTo>
                <a:lnTo>
                  <a:pt x="2954793" y="211875"/>
                </a:lnTo>
                <a:lnTo>
                  <a:pt x="2908259" y="202636"/>
                </a:lnTo>
                <a:lnTo>
                  <a:pt x="2860766" y="193607"/>
                </a:lnTo>
                <a:lnTo>
                  <a:pt x="2812313" y="184787"/>
                </a:lnTo>
                <a:lnTo>
                  <a:pt x="2762901" y="176176"/>
                </a:lnTo>
                <a:lnTo>
                  <a:pt x="2712530" y="167774"/>
                </a:lnTo>
                <a:lnTo>
                  <a:pt x="2661200" y="159580"/>
                </a:lnTo>
                <a:lnTo>
                  <a:pt x="2608911" y="151594"/>
                </a:lnTo>
                <a:lnTo>
                  <a:pt x="2555663" y="143816"/>
                </a:lnTo>
                <a:lnTo>
                  <a:pt x="2501455" y="136246"/>
                </a:lnTo>
                <a:lnTo>
                  <a:pt x="2446289" y="128883"/>
                </a:lnTo>
                <a:lnTo>
                  <a:pt x="2390163" y="121727"/>
                </a:lnTo>
                <a:lnTo>
                  <a:pt x="2333078" y="114777"/>
                </a:lnTo>
                <a:lnTo>
                  <a:pt x="2275034" y="108035"/>
                </a:lnTo>
                <a:lnTo>
                  <a:pt x="2216030" y="101498"/>
                </a:lnTo>
                <a:lnTo>
                  <a:pt x="2156068" y="95168"/>
                </a:lnTo>
                <a:lnTo>
                  <a:pt x="2095147" y="89043"/>
                </a:lnTo>
                <a:lnTo>
                  <a:pt x="2033266" y="83123"/>
                </a:lnTo>
                <a:lnTo>
                  <a:pt x="1970427" y="77409"/>
                </a:lnTo>
                <a:lnTo>
                  <a:pt x="1906628" y="71900"/>
                </a:lnTo>
                <a:lnTo>
                  <a:pt x="1841871" y="66595"/>
                </a:lnTo>
                <a:lnTo>
                  <a:pt x="1776154" y="61495"/>
                </a:lnTo>
                <a:lnTo>
                  <a:pt x="1709478" y="56599"/>
                </a:lnTo>
                <a:lnTo>
                  <a:pt x="1641844" y="51907"/>
                </a:lnTo>
                <a:lnTo>
                  <a:pt x="1573250" y="47419"/>
                </a:lnTo>
                <a:lnTo>
                  <a:pt x="1503697" y="43133"/>
                </a:lnTo>
                <a:lnTo>
                  <a:pt x="1433186" y="39051"/>
                </a:lnTo>
                <a:lnTo>
                  <a:pt x="1361715" y="35172"/>
                </a:lnTo>
                <a:lnTo>
                  <a:pt x="1289285" y="31495"/>
                </a:lnTo>
                <a:lnTo>
                  <a:pt x="1215897" y="28021"/>
                </a:lnTo>
                <a:lnTo>
                  <a:pt x="1141549" y="24748"/>
                </a:lnTo>
                <a:lnTo>
                  <a:pt x="1066243" y="21678"/>
                </a:lnTo>
                <a:lnTo>
                  <a:pt x="989977" y="18809"/>
                </a:lnTo>
                <a:lnTo>
                  <a:pt x="912753" y="16141"/>
                </a:lnTo>
                <a:lnTo>
                  <a:pt x="834570" y="13674"/>
                </a:lnTo>
                <a:lnTo>
                  <a:pt x="755428" y="11408"/>
                </a:lnTo>
                <a:lnTo>
                  <a:pt x="675327" y="9342"/>
                </a:lnTo>
                <a:lnTo>
                  <a:pt x="594267" y="7476"/>
                </a:lnTo>
                <a:lnTo>
                  <a:pt x="512248" y="5810"/>
                </a:lnTo>
                <a:lnTo>
                  <a:pt x="429270" y="4344"/>
                </a:lnTo>
                <a:lnTo>
                  <a:pt x="345334" y="3078"/>
                </a:lnTo>
                <a:lnTo>
                  <a:pt x="260438" y="2010"/>
                </a:lnTo>
                <a:lnTo>
                  <a:pt x="174584" y="1141"/>
                </a:lnTo>
                <a:lnTo>
                  <a:pt x="87771" y="471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84500" y="3826509"/>
            <a:ext cx="161290" cy="107950"/>
          </a:xfrm>
          <a:custGeom>
            <a:avLst/>
            <a:gdLst/>
            <a:ahLst/>
            <a:cxnLst/>
            <a:rect l="l" t="t" r="r" b="b"/>
            <a:pathLst>
              <a:path w="161289" h="107950">
                <a:moveTo>
                  <a:pt x="161289" y="0"/>
                </a:moveTo>
                <a:lnTo>
                  <a:pt x="0" y="53339"/>
                </a:lnTo>
                <a:lnTo>
                  <a:pt x="161289" y="107950"/>
                </a:lnTo>
                <a:lnTo>
                  <a:pt x="161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520690" y="3346449"/>
            <a:ext cx="4531360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98930" marR="5080" indent="-933450">
              <a:lnSpc>
                <a:spcPct val="134600"/>
              </a:lnSpc>
              <a:spcBef>
                <a:spcPts val="100"/>
              </a:spcBef>
              <a:tabLst>
                <a:tab pos="3213100" algn="l"/>
              </a:tabLst>
            </a:pP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sz="2600" spc="105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10" dirty="0">
                <a:solidFill>
                  <a:srgbClr val="FF0000"/>
                </a:solidFill>
                <a:latin typeface="Verdana"/>
                <a:cs typeface="Verdana"/>
              </a:rPr>
              <a:t>nca</a:t>
            </a:r>
            <a:r>
              <a:rPr sz="2600" spc="190" dirty="0">
                <a:solidFill>
                  <a:srgbClr val="FF0000"/>
                </a:solidFill>
                <a:latin typeface="Verdana"/>
                <a:cs typeface="Verdana"/>
              </a:rPr>
              <a:t>te</a:t>
            </a:r>
            <a:r>
              <a:rPr sz="2600" spc="-80" dirty="0">
                <a:solidFill>
                  <a:srgbClr val="FF0000"/>
                </a:solidFill>
                <a:latin typeface="Verdana"/>
                <a:cs typeface="Verdana"/>
              </a:rPr>
              <a:t>na</a:t>
            </a:r>
            <a:r>
              <a:rPr sz="2600" spc="325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600" spc="55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2600" spc="-8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dirty="0">
                <a:solidFill>
                  <a:srgbClr val="FF0000"/>
                </a:solidFill>
                <a:latin typeface="Verdana"/>
                <a:cs typeface="Verdana"/>
              </a:rPr>
              <a:t>	</a:t>
            </a:r>
            <a:r>
              <a:rPr sz="2600" spc="14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110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600" spc="-12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600" spc="165" dirty="0">
                <a:solidFill>
                  <a:srgbClr val="FF0000"/>
                </a:solidFill>
                <a:latin typeface="Verdana"/>
                <a:cs typeface="Verdana"/>
              </a:rPr>
              <a:t>rr</a:t>
            </a:r>
            <a:r>
              <a:rPr sz="2600" spc="220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2600" spc="165" dirty="0">
                <a:solidFill>
                  <a:srgbClr val="FF0000"/>
                </a:solidFill>
                <a:latin typeface="Verdana"/>
                <a:cs typeface="Verdana"/>
              </a:rPr>
              <a:t>d  </a:t>
            </a:r>
            <a:r>
              <a:rPr sz="2600" spc="25" dirty="0">
                <a:solidFill>
                  <a:srgbClr val="FF0000"/>
                </a:solidFill>
                <a:latin typeface="Verdana"/>
                <a:cs typeface="Verdana"/>
              </a:rPr>
              <a:t>expressions</a:t>
            </a:r>
            <a:endParaRPr sz="2600">
              <a:latin typeface="Verdana"/>
              <a:cs typeface="Verdana"/>
            </a:endParaRPr>
          </a:p>
          <a:p>
            <a:pPr marL="12700" marR="1179830" indent="247650">
              <a:lnSpc>
                <a:spcPct val="134600"/>
              </a:lnSpc>
              <a:spcBef>
                <a:spcPts val="2400"/>
              </a:spcBef>
              <a:tabLst>
                <a:tab pos="1223010" algn="l"/>
                <a:tab pos="1353820" algn="l"/>
                <a:tab pos="2292350" algn="l"/>
              </a:tabLst>
            </a:pP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Puts	</a:t>
            </a:r>
            <a:r>
              <a:rPr sz="2600" spc="60" dirty="0">
                <a:solidFill>
                  <a:srgbClr val="FF0000"/>
                </a:solidFill>
                <a:latin typeface="Verdana"/>
                <a:cs typeface="Verdana"/>
              </a:rPr>
              <a:t>stars	</a:t>
            </a:r>
            <a:r>
              <a:rPr sz="2600" spc="125" dirty="0">
                <a:solidFill>
                  <a:srgbClr val="FF0000"/>
                </a:solidFill>
                <a:latin typeface="Verdana"/>
                <a:cs typeface="Verdana"/>
              </a:rPr>
              <a:t>onto  </a:t>
            </a:r>
            <a:r>
              <a:rPr sz="2600" spc="-12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600" spc="325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600" spc="105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335" dirty="0">
                <a:solidFill>
                  <a:srgbClr val="FF0000"/>
                </a:solidFill>
                <a:latin typeface="Verdana"/>
                <a:cs typeface="Verdana"/>
              </a:rPr>
              <a:t>m</a:t>
            </a:r>
            <a:r>
              <a:rPr sz="2600" spc="65" dirty="0">
                <a:solidFill>
                  <a:srgbClr val="FF0000"/>
                </a:solidFill>
                <a:latin typeface="Verdana"/>
                <a:cs typeface="Verdana"/>
              </a:rPr>
              <a:t>ic</a:t>
            </a:r>
            <a:r>
              <a:rPr sz="2600" dirty="0">
                <a:solidFill>
                  <a:srgbClr val="FF0000"/>
                </a:solidFill>
                <a:latin typeface="Verdana"/>
                <a:cs typeface="Verdana"/>
              </a:rPr>
              <a:t>		</a:t>
            </a:r>
            <a:r>
              <a:rPr sz="2600" spc="55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2600" spc="-25" dirty="0">
                <a:solidFill>
                  <a:srgbClr val="FF0000"/>
                </a:solidFill>
                <a:latin typeface="Verdana"/>
                <a:cs typeface="Verdana"/>
              </a:rPr>
              <a:t>x</a:t>
            </a:r>
            <a:r>
              <a:rPr sz="2600" spc="85" dirty="0">
                <a:solidFill>
                  <a:srgbClr val="FF0000"/>
                </a:solidFill>
                <a:latin typeface="Verdana"/>
                <a:cs typeface="Verdana"/>
              </a:rPr>
              <a:t>p</a:t>
            </a:r>
            <a:r>
              <a:rPr sz="2600" spc="130" dirty="0">
                <a:solidFill>
                  <a:srgbClr val="FF0000"/>
                </a:solidFill>
                <a:latin typeface="Verdana"/>
                <a:cs typeface="Verdana"/>
              </a:rPr>
              <a:t>r</a:t>
            </a:r>
            <a:r>
              <a:rPr sz="2600" spc="170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2600" spc="-75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10" dirty="0">
                <a:solidFill>
                  <a:srgbClr val="FF0000"/>
                </a:solidFill>
                <a:latin typeface="Verdana"/>
                <a:cs typeface="Verdana"/>
              </a:rPr>
              <a:t>sio</a:t>
            </a:r>
            <a:r>
              <a:rPr sz="2600" spc="-60" dirty="0">
                <a:solidFill>
                  <a:srgbClr val="FF0000"/>
                </a:solidFill>
                <a:latin typeface="Verdana"/>
                <a:cs typeface="Verdana"/>
              </a:rPr>
              <a:t>ns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319779" y="3201836"/>
            <a:ext cx="4795520" cy="213360"/>
          </a:xfrm>
          <a:custGeom>
            <a:avLst/>
            <a:gdLst/>
            <a:ahLst/>
            <a:cxnLst/>
            <a:rect l="l" t="t" r="r" b="b"/>
            <a:pathLst>
              <a:path w="4795520" h="213360">
                <a:moveTo>
                  <a:pt x="4795520" y="213193"/>
                </a:moveTo>
                <a:lnTo>
                  <a:pt x="4780056" y="171689"/>
                </a:lnTo>
                <a:lnTo>
                  <a:pt x="4735517" y="135508"/>
                </a:lnTo>
                <a:lnTo>
                  <a:pt x="4691043" y="114197"/>
                </a:lnTo>
                <a:lnTo>
                  <a:pt x="4635704" y="95031"/>
                </a:lnTo>
                <a:lnTo>
                  <a:pt x="4570322" y="77919"/>
                </a:lnTo>
                <a:lnTo>
                  <a:pt x="4495722" y="62775"/>
                </a:lnTo>
                <a:lnTo>
                  <a:pt x="4455222" y="55912"/>
                </a:lnTo>
                <a:lnTo>
                  <a:pt x="4412725" y="49509"/>
                </a:lnTo>
                <a:lnTo>
                  <a:pt x="4368335" y="43552"/>
                </a:lnTo>
                <a:lnTo>
                  <a:pt x="4322155" y="38032"/>
                </a:lnTo>
                <a:lnTo>
                  <a:pt x="4274287" y="32937"/>
                </a:lnTo>
                <a:lnTo>
                  <a:pt x="4224834" y="28256"/>
                </a:lnTo>
                <a:lnTo>
                  <a:pt x="4173900" y="23978"/>
                </a:lnTo>
                <a:lnTo>
                  <a:pt x="4121586" y="20092"/>
                </a:lnTo>
                <a:lnTo>
                  <a:pt x="4067997" y="16587"/>
                </a:lnTo>
                <a:lnTo>
                  <a:pt x="4013234" y="13452"/>
                </a:lnTo>
                <a:lnTo>
                  <a:pt x="3957401" y="10675"/>
                </a:lnTo>
                <a:lnTo>
                  <a:pt x="3900600" y="8246"/>
                </a:lnTo>
                <a:lnTo>
                  <a:pt x="3842934" y="6154"/>
                </a:lnTo>
                <a:lnTo>
                  <a:pt x="3784507" y="4387"/>
                </a:lnTo>
                <a:lnTo>
                  <a:pt x="3725421" y="2935"/>
                </a:lnTo>
                <a:lnTo>
                  <a:pt x="3665779" y="1785"/>
                </a:lnTo>
                <a:lnTo>
                  <a:pt x="3605683" y="928"/>
                </a:lnTo>
                <a:lnTo>
                  <a:pt x="3545237" y="352"/>
                </a:lnTo>
                <a:lnTo>
                  <a:pt x="3484544" y="46"/>
                </a:lnTo>
                <a:lnTo>
                  <a:pt x="3423706" y="0"/>
                </a:lnTo>
                <a:lnTo>
                  <a:pt x="3362827" y="200"/>
                </a:lnTo>
                <a:lnTo>
                  <a:pt x="3302008" y="638"/>
                </a:lnTo>
                <a:lnTo>
                  <a:pt x="3241354" y="1302"/>
                </a:lnTo>
                <a:lnTo>
                  <a:pt x="3180967" y="2180"/>
                </a:lnTo>
                <a:lnTo>
                  <a:pt x="3120949" y="3261"/>
                </a:lnTo>
                <a:lnTo>
                  <a:pt x="3061404" y="4535"/>
                </a:lnTo>
                <a:lnTo>
                  <a:pt x="3002434" y="5991"/>
                </a:lnTo>
                <a:lnTo>
                  <a:pt x="2944143" y="7616"/>
                </a:lnTo>
                <a:lnTo>
                  <a:pt x="2886633" y="9401"/>
                </a:lnTo>
                <a:lnTo>
                  <a:pt x="2830007" y="11334"/>
                </a:lnTo>
                <a:lnTo>
                  <a:pt x="2774367" y="13404"/>
                </a:lnTo>
                <a:lnTo>
                  <a:pt x="2719818" y="15600"/>
                </a:lnTo>
                <a:lnTo>
                  <a:pt x="2666462" y="17911"/>
                </a:lnTo>
                <a:lnTo>
                  <a:pt x="2614401" y="20326"/>
                </a:lnTo>
                <a:lnTo>
                  <a:pt x="2563738" y="22833"/>
                </a:lnTo>
                <a:lnTo>
                  <a:pt x="2514577" y="25422"/>
                </a:lnTo>
                <a:lnTo>
                  <a:pt x="2467019" y="28081"/>
                </a:lnTo>
                <a:lnTo>
                  <a:pt x="2421169" y="30800"/>
                </a:lnTo>
                <a:lnTo>
                  <a:pt x="2377129" y="33568"/>
                </a:lnTo>
                <a:lnTo>
                  <a:pt x="2335001" y="36372"/>
                </a:lnTo>
                <a:lnTo>
                  <a:pt x="2294890" y="39203"/>
                </a:lnTo>
                <a:lnTo>
                  <a:pt x="2224263" y="44596"/>
                </a:lnTo>
                <a:lnTo>
                  <a:pt x="2160303" y="49995"/>
                </a:lnTo>
                <a:lnTo>
                  <a:pt x="2102202" y="55384"/>
                </a:lnTo>
                <a:lnTo>
                  <a:pt x="2049151" y="60751"/>
                </a:lnTo>
                <a:lnTo>
                  <a:pt x="2000342" y="66082"/>
                </a:lnTo>
                <a:lnTo>
                  <a:pt x="1954966" y="71365"/>
                </a:lnTo>
                <a:lnTo>
                  <a:pt x="1912216" y="76585"/>
                </a:lnTo>
                <a:lnTo>
                  <a:pt x="1871283" y="81729"/>
                </a:lnTo>
                <a:lnTo>
                  <a:pt x="1851246" y="84268"/>
                </a:lnTo>
                <a:lnTo>
                  <a:pt x="1831359" y="86784"/>
                </a:lnTo>
                <a:lnTo>
                  <a:pt x="1791636" y="91736"/>
                </a:lnTo>
                <a:lnTo>
                  <a:pt x="1751305" y="96571"/>
                </a:lnTo>
                <a:lnTo>
                  <a:pt x="1709558" y="101277"/>
                </a:lnTo>
                <a:lnTo>
                  <a:pt x="1665586" y="105840"/>
                </a:lnTo>
                <a:lnTo>
                  <a:pt x="1618582" y="110247"/>
                </a:lnTo>
                <a:lnTo>
                  <a:pt x="1567738" y="114483"/>
                </a:lnTo>
                <a:lnTo>
                  <a:pt x="1512244" y="118536"/>
                </a:lnTo>
                <a:lnTo>
                  <a:pt x="1451293" y="122392"/>
                </a:lnTo>
                <a:lnTo>
                  <a:pt x="1384077" y="126038"/>
                </a:lnTo>
                <a:lnTo>
                  <a:pt x="1309786" y="129460"/>
                </a:lnTo>
                <a:lnTo>
                  <a:pt x="1269736" y="131083"/>
                </a:lnTo>
                <a:lnTo>
                  <a:pt x="1227614" y="132645"/>
                </a:lnTo>
                <a:lnTo>
                  <a:pt x="1183319" y="134145"/>
                </a:lnTo>
                <a:lnTo>
                  <a:pt x="1136751" y="135580"/>
                </a:lnTo>
                <a:lnTo>
                  <a:pt x="1087808" y="136949"/>
                </a:lnTo>
                <a:lnTo>
                  <a:pt x="1036389" y="138250"/>
                </a:lnTo>
                <a:lnTo>
                  <a:pt x="982393" y="139482"/>
                </a:lnTo>
                <a:lnTo>
                  <a:pt x="925720" y="140643"/>
                </a:lnTo>
                <a:lnTo>
                  <a:pt x="866268" y="141732"/>
                </a:lnTo>
                <a:lnTo>
                  <a:pt x="803936" y="142746"/>
                </a:lnTo>
                <a:lnTo>
                  <a:pt x="738624" y="143683"/>
                </a:lnTo>
                <a:lnTo>
                  <a:pt x="670229" y="144543"/>
                </a:lnTo>
                <a:lnTo>
                  <a:pt x="598652" y="145324"/>
                </a:lnTo>
                <a:lnTo>
                  <a:pt x="523790" y="146024"/>
                </a:lnTo>
                <a:lnTo>
                  <a:pt x="445544" y="146640"/>
                </a:lnTo>
                <a:lnTo>
                  <a:pt x="363811" y="147173"/>
                </a:lnTo>
                <a:lnTo>
                  <a:pt x="278491" y="147619"/>
                </a:lnTo>
                <a:lnTo>
                  <a:pt x="189484" y="147977"/>
                </a:lnTo>
                <a:lnTo>
                  <a:pt x="96687" y="148246"/>
                </a:lnTo>
                <a:lnTo>
                  <a:pt x="0" y="14842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52139" y="3296920"/>
            <a:ext cx="161290" cy="107950"/>
          </a:xfrm>
          <a:custGeom>
            <a:avLst/>
            <a:gdLst/>
            <a:ahLst/>
            <a:cxnLst/>
            <a:rect l="l" t="t" r="r" b="b"/>
            <a:pathLst>
              <a:path w="161289" h="107950">
                <a:moveTo>
                  <a:pt x="161289" y="0"/>
                </a:moveTo>
                <a:lnTo>
                  <a:pt x="0" y="53339"/>
                </a:lnTo>
                <a:lnTo>
                  <a:pt x="161289" y="107950"/>
                </a:lnTo>
                <a:lnTo>
                  <a:pt x="161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847089" y="2420620"/>
            <a:ext cx="2987675" cy="3412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000"/>
              </a:lnSpc>
              <a:spcBef>
                <a:spcPts val="100"/>
              </a:spcBef>
              <a:tabLst>
                <a:tab pos="160845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2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 marR="638810">
              <a:lnSpc>
                <a:spcPts val="4470"/>
              </a:lnSpc>
              <a:spcBef>
                <a:spcPts val="165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800" spc="55" dirty="0">
                <a:latin typeface="Cambria"/>
                <a:cs typeface="Cambria"/>
              </a:rPr>
              <a:t>|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12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445" dirty="0">
                <a:latin typeface="Malgun Gothic"/>
                <a:cs typeface="Malgun Gothic"/>
              </a:rPr>
              <a:t>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445" dirty="0">
                <a:latin typeface="Malgun Gothic"/>
                <a:cs typeface="Malgun Gothic"/>
              </a:rPr>
              <a:t>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34790" y="6190818"/>
            <a:ext cx="71818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-350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50" dirty="0">
                <a:solidFill>
                  <a:srgbClr val="FF0000"/>
                </a:solidFill>
                <a:latin typeface="Verdana"/>
                <a:cs typeface="Verdana"/>
              </a:rPr>
              <a:t>nly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40858" y="6190818"/>
            <a:ext cx="176593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130" dirty="0">
                <a:solidFill>
                  <a:srgbClr val="FF0000"/>
                </a:solidFill>
                <a:latin typeface="Verdana"/>
                <a:cs typeface="Verdana"/>
              </a:rPr>
              <a:t>ge</a:t>
            </a:r>
            <a:r>
              <a:rPr sz="2600" spc="5" dirty="0">
                <a:solidFill>
                  <a:srgbClr val="FF0000"/>
                </a:solidFill>
                <a:latin typeface="Verdana"/>
                <a:cs typeface="Verdana"/>
              </a:rPr>
              <a:t>ne</a:t>
            </a:r>
            <a:r>
              <a:rPr sz="2600" spc="70" dirty="0">
                <a:solidFill>
                  <a:srgbClr val="FF0000"/>
                </a:solidFill>
                <a:latin typeface="Verdana"/>
                <a:cs typeface="Verdana"/>
              </a:rPr>
              <a:t>ra</a:t>
            </a:r>
            <a:r>
              <a:rPr sz="2600" spc="190" dirty="0">
                <a:solidFill>
                  <a:srgbClr val="FF0000"/>
                </a:solidFill>
                <a:latin typeface="Verdana"/>
                <a:cs typeface="Verdana"/>
              </a:rPr>
              <a:t>te</a:t>
            </a:r>
            <a:r>
              <a:rPr sz="2600" spc="-8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68700" y="6724218"/>
            <a:ext cx="1402080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-175" dirty="0">
                <a:solidFill>
                  <a:srgbClr val="FF0000"/>
                </a:solidFill>
                <a:latin typeface="Verdana"/>
                <a:cs typeface="Verdana"/>
              </a:rPr>
              <a:t>“</a:t>
            </a:r>
            <a:r>
              <a:rPr sz="2600" spc="-22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600" spc="170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600" spc="260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335" dirty="0">
                <a:solidFill>
                  <a:srgbClr val="FF0000"/>
                </a:solidFill>
                <a:latin typeface="Verdana"/>
                <a:cs typeface="Verdana"/>
              </a:rPr>
              <a:t>m</a:t>
            </a:r>
            <a:r>
              <a:rPr sz="2600" spc="-10" dirty="0">
                <a:solidFill>
                  <a:srgbClr val="FF0000"/>
                </a:solidFill>
                <a:latin typeface="Verdana"/>
                <a:cs typeface="Verdana"/>
              </a:rPr>
              <a:t>ic”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57622" y="6724218"/>
            <a:ext cx="201485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55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2600" spc="-25" dirty="0">
                <a:solidFill>
                  <a:srgbClr val="FF0000"/>
                </a:solidFill>
                <a:latin typeface="Verdana"/>
                <a:cs typeface="Verdana"/>
              </a:rPr>
              <a:t>x</a:t>
            </a: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p</a:t>
            </a:r>
            <a:r>
              <a:rPr sz="2600" spc="155" dirty="0">
                <a:solidFill>
                  <a:srgbClr val="FF0000"/>
                </a:solidFill>
                <a:latin typeface="Verdana"/>
                <a:cs typeface="Verdana"/>
              </a:rPr>
              <a:t>re</a:t>
            </a:r>
            <a:r>
              <a:rPr sz="2600" spc="-8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-75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35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60" dirty="0">
                <a:solidFill>
                  <a:srgbClr val="FF0000"/>
                </a:solidFill>
                <a:latin typeface="Verdana"/>
                <a:cs typeface="Verdana"/>
              </a:rPr>
              <a:t>ns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2514600"/>
            <a:ext cx="3657600" cy="4114800"/>
          </a:xfrm>
          <a:custGeom>
            <a:avLst/>
            <a:gdLst/>
            <a:ahLst/>
            <a:cxnLst/>
            <a:rect l="l" t="t" r="r" b="b"/>
            <a:pathLst>
              <a:path w="3657600" h="4114800">
                <a:moveTo>
                  <a:pt x="3657600" y="0"/>
                </a:moveTo>
                <a:lnTo>
                  <a:pt x="0" y="0"/>
                </a:lnTo>
                <a:lnTo>
                  <a:pt x="0" y="4114800"/>
                </a:lnTo>
                <a:lnTo>
                  <a:pt x="3657600" y="4114800"/>
                </a:lnTo>
                <a:close/>
              </a:path>
            </a:pathLst>
          </a:custGeom>
          <a:solidFill>
            <a:srgbClr val="FFCC9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4320" y="2514600"/>
            <a:ext cx="3657600" cy="4114800"/>
          </a:xfrm>
          <a:custGeom>
            <a:avLst/>
            <a:gdLst/>
            <a:ahLst/>
            <a:cxnLst/>
            <a:rect l="l" t="t" r="r" b="b"/>
            <a:pathLst>
              <a:path w="3657600" h="4114800">
                <a:moveTo>
                  <a:pt x="1828800" y="4114800"/>
                </a:moveTo>
                <a:lnTo>
                  <a:pt x="0" y="4114800"/>
                </a:lnTo>
                <a:lnTo>
                  <a:pt x="0" y="0"/>
                </a:lnTo>
                <a:lnTo>
                  <a:pt x="3657600" y="0"/>
                </a:lnTo>
                <a:lnTo>
                  <a:pt x="3657600" y="4114800"/>
                </a:lnTo>
                <a:lnTo>
                  <a:pt x="1828800" y="411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1480" y="3017520"/>
            <a:ext cx="3337560" cy="3383279"/>
          </a:xfrm>
          <a:custGeom>
            <a:avLst/>
            <a:gdLst/>
            <a:ahLst/>
            <a:cxnLst/>
            <a:rect l="l" t="t" r="r" b="b"/>
            <a:pathLst>
              <a:path w="3337560" h="3383279">
                <a:moveTo>
                  <a:pt x="3337560" y="0"/>
                </a:moveTo>
                <a:lnTo>
                  <a:pt x="0" y="0"/>
                </a:lnTo>
                <a:lnTo>
                  <a:pt x="0" y="3383279"/>
                </a:lnTo>
                <a:lnTo>
                  <a:pt x="3337560" y="3383279"/>
                </a:lnTo>
                <a:close/>
              </a:path>
            </a:pathLst>
          </a:custGeom>
          <a:solidFill>
            <a:srgbClr val="FFCC9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1480" y="3017520"/>
            <a:ext cx="3337560" cy="3383279"/>
          </a:xfrm>
          <a:custGeom>
            <a:avLst/>
            <a:gdLst/>
            <a:ahLst/>
            <a:cxnLst/>
            <a:rect l="l" t="t" r="r" b="b"/>
            <a:pathLst>
              <a:path w="3337560" h="3383279">
                <a:moveTo>
                  <a:pt x="1668780" y="3383279"/>
                </a:moveTo>
                <a:lnTo>
                  <a:pt x="0" y="3383279"/>
                </a:lnTo>
                <a:lnTo>
                  <a:pt x="0" y="0"/>
                </a:lnTo>
                <a:lnTo>
                  <a:pt x="3337560" y="0"/>
                </a:lnTo>
                <a:lnTo>
                  <a:pt x="3337560" y="3383279"/>
                </a:lnTo>
                <a:lnTo>
                  <a:pt x="1668780" y="338327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" y="3657600"/>
            <a:ext cx="3063240" cy="2514600"/>
          </a:xfrm>
          <a:custGeom>
            <a:avLst/>
            <a:gdLst/>
            <a:ahLst/>
            <a:cxnLst/>
            <a:rect l="l" t="t" r="r" b="b"/>
            <a:pathLst>
              <a:path w="3063240" h="2514600">
                <a:moveTo>
                  <a:pt x="3063240" y="0"/>
                </a:moveTo>
                <a:lnTo>
                  <a:pt x="0" y="0"/>
                </a:lnTo>
                <a:lnTo>
                  <a:pt x="0" y="2514600"/>
                </a:lnTo>
                <a:lnTo>
                  <a:pt x="3063240" y="2514600"/>
                </a:lnTo>
                <a:close/>
              </a:path>
            </a:pathLst>
          </a:custGeom>
          <a:solidFill>
            <a:srgbClr val="FFCC9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8640" y="3657600"/>
            <a:ext cx="3063240" cy="2514600"/>
          </a:xfrm>
          <a:custGeom>
            <a:avLst/>
            <a:gdLst/>
            <a:ahLst/>
            <a:cxnLst/>
            <a:rect l="l" t="t" r="r" b="b"/>
            <a:pathLst>
              <a:path w="3063240" h="2514600">
                <a:moveTo>
                  <a:pt x="1531620" y="2514600"/>
                </a:moveTo>
                <a:lnTo>
                  <a:pt x="0" y="2514600"/>
                </a:lnTo>
                <a:lnTo>
                  <a:pt x="0" y="0"/>
                </a:lnTo>
                <a:lnTo>
                  <a:pt x="3063240" y="0"/>
                </a:lnTo>
                <a:lnTo>
                  <a:pt x="3063240" y="2514600"/>
                </a:lnTo>
                <a:lnTo>
                  <a:pt x="1531620" y="2514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5800" y="4114800"/>
            <a:ext cx="2743200" cy="1828800"/>
          </a:xfrm>
          <a:custGeom>
            <a:avLst/>
            <a:gdLst/>
            <a:ahLst/>
            <a:cxnLst/>
            <a:rect l="l" t="t" r="r" b="b"/>
            <a:pathLst>
              <a:path w="2743200" h="1828800">
                <a:moveTo>
                  <a:pt x="2743200" y="0"/>
                </a:moveTo>
                <a:lnTo>
                  <a:pt x="0" y="0"/>
                </a:lnTo>
                <a:lnTo>
                  <a:pt x="0" y="1828800"/>
                </a:lnTo>
                <a:lnTo>
                  <a:pt x="2743200" y="1828800"/>
                </a:lnTo>
                <a:close/>
              </a:path>
            </a:pathLst>
          </a:custGeom>
          <a:solidFill>
            <a:srgbClr val="FFCC9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5800" y="4114800"/>
            <a:ext cx="2743200" cy="1828800"/>
          </a:xfrm>
          <a:custGeom>
            <a:avLst/>
            <a:gdLst/>
            <a:ahLst/>
            <a:cxnLst/>
            <a:rect l="l" t="t" r="r" b="b"/>
            <a:pathLst>
              <a:path w="2743200" h="1828800">
                <a:moveTo>
                  <a:pt x="1371600" y="1828800"/>
                </a:moveTo>
                <a:lnTo>
                  <a:pt x="0" y="1828800"/>
                </a:lnTo>
                <a:lnTo>
                  <a:pt x="0" y="0"/>
                </a:lnTo>
                <a:lnTo>
                  <a:pt x="2743200" y="0"/>
                </a:lnTo>
                <a:lnTo>
                  <a:pt x="2743200" y="1828800"/>
                </a:lnTo>
                <a:lnTo>
                  <a:pt x="1371600" y="1828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5" dirty="0"/>
              <a:t>Why </a:t>
            </a:r>
            <a:r>
              <a:rPr spc="270" dirty="0"/>
              <a:t>is </a:t>
            </a:r>
            <a:r>
              <a:rPr spc="300" dirty="0"/>
              <a:t>this</a:t>
            </a:r>
            <a:r>
              <a:rPr spc="550" dirty="0"/>
              <a:t> </a:t>
            </a:r>
            <a:r>
              <a:rPr spc="409" dirty="0"/>
              <a:t>unambiguous?</a:t>
            </a:r>
          </a:p>
        </p:txBody>
      </p:sp>
      <p:sp>
        <p:nvSpPr>
          <p:cNvPr id="11" name="object 11"/>
          <p:cNvSpPr/>
          <p:nvPr/>
        </p:nvSpPr>
        <p:spPr>
          <a:xfrm>
            <a:off x="3586479" y="5030470"/>
            <a:ext cx="1785620" cy="1127760"/>
          </a:xfrm>
          <a:custGeom>
            <a:avLst/>
            <a:gdLst/>
            <a:ahLst/>
            <a:cxnLst/>
            <a:rect l="l" t="t" r="r" b="b"/>
            <a:pathLst>
              <a:path w="1785620" h="1127760">
                <a:moveTo>
                  <a:pt x="1785620" y="1127759"/>
                </a:moveTo>
                <a:lnTo>
                  <a:pt x="1784959" y="1084764"/>
                </a:lnTo>
                <a:lnTo>
                  <a:pt x="1782976" y="1042672"/>
                </a:lnTo>
                <a:lnTo>
                  <a:pt x="1779672" y="1001479"/>
                </a:lnTo>
                <a:lnTo>
                  <a:pt x="1775047" y="961181"/>
                </a:lnTo>
                <a:lnTo>
                  <a:pt x="1769100" y="921774"/>
                </a:lnTo>
                <a:lnTo>
                  <a:pt x="1761831" y="883255"/>
                </a:lnTo>
                <a:lnTo>
                  <a:pt x="1753242" y="845618"/>
                </a:lnTo>
                <a:lnTo>
                  <a:pt x="1732099" y="772978"/>
                </a:lnTo>
                <a:lnTo>
                  <a:pt x="1705671" y="703821"/>
                </a:lnTo>
                <a:lnTo>
                  <a:pt x="1673959" y="638115"/>
                </a:lnTo>
                <a:lnTo>
                  <a:pt x="1636963" y="575827"/>
                </a:lnTo>
                <a:lnTo>
                  <a:pt x="1594683" y="516925"/>
                </a:lnTo>
                <a:lnTo>
                  <a:pt x="1547121" y="461376"/>
                </a:lnTo>
                <a:lnTo>
                  <a:pt x="1494276" y="409148"/>
                </a:lnTo>
                <a:lnTo>
                  <a:pt x="1436149" y="360209"/>
                </a:lnTo>
                <a:lnTo>
                  <a:pt x="1405105" y="336962"/>
                </a:lnTo>
                <a:lnTo>
                  <a:pt x="1372741" y="314525"/>
                </a:lnTo>
                <a:lnTo>
                  <a:pt x="1339056" y="292893"/>
                </a:lnTo>
                <a:lnTo>
                  <a:pt x="1304051" y="272064"/>
                </a:lnTo>
                <a:lnTo>
                  <a:pt x="1267725" y="252032"/>
                </a:lnTo>
                <a:lnTo>
                  <a:pt x="1230080" y="232793"/>
                </a:lnTo>
                <a:lnTo>
                  <a:pt x="1191114" y="214345"/>
                </a:lnTo>
                <a:lnTo>
                  <a:pt x="1150829" y="196681"/>
                </a:lnTo>
                <a:lnTo>
                  <a:pt x="1109223" y="179800"/>
                </a:lnTo>
                <a:lnTo>
                  <a:pt x="1066298" y="163695"/>
                </a:lnTo>
                <a:lnTo>
                  <a:pt x="1022053" y="148364"/>
                </a:lnTo>
                <a:lnTo>
                  <a:pt x="976487" y="133802"/>
                </a:lnTo>
                <a:lnTo>
                  <a:pt x="929603" y="120005"/>
                </a:lnTo>
                <a:lnTo>
                  <a:pt x="881398" y="106969"/>
                </a:lnTo>
                <a:lnTo>
                  <a:pt x="831874" y="94690"/>
                </a:lnTo>
                <a:lnTo>
                  <a:pt x="781030" y="83165"/>
                </a:lnTo>
                <a:lnTo>
                  <a:pt x="728866" y="72388"/>
                </a:lnTo>
                <a:lnTo>
                  <a:pt x="675383" y="62356"/>
                </a:lnTo>
                <a:lnTo>
                  <a:pt x="620581" y="53064"/>
                </a:lnTo>
                <a:lnTo>
                  <a:pt x="564459" y="44510"/>
                </a:lnTo>
                <a:lnTo>
                  <a:pt x="507018" y="36688"/>
                </a:lnTo>
                <a:lnTo>
                  <a:pt x="448258" y="29594"/>
                </a:lnTo>
                <a:lnTo>
                  <a:pt x="388178" y="23226"/>
                </a:lnTo>
                <a:lnTo>
                  <a:pt x="326779" y="17577"/>
                </a:lnTo>
                <a:lnTo>
                  <a:pt x="264061" y="12645"/>
                </a:lnTo>
                <a:lnTo>
                  <a:pt x="200024" y="8425"/>
                </a:lnTo>
                <a:lnTo>
                  <a:pt x="134668" y="4914"/>
                </a:lnTo>
                <a:lnTo>
                  <a:pt x="67993" y="210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29000" y="4977129"/>
            <a:ext cx="162560" cy="107950"/>
          </a:xfrm>
          <a:custGeom>
            <a:avLst/>
            <a:gdLst/>
            <a:ahLst/>
            <a:cxnLst/>
            <a:rect l="l" t="t" r="r" b="b"/>
            <a:pathLst>
              <a:path w="162560" h="107950">
                <a:moveTo>
                  <a:pt x="162560" y="0"/>
                </a:moveTo>
                <a:lnTo>
                  <a:pt x="0" y="52070"/>
                </a:lnTo>
                <a:lnTo>
                  <a:pt x="161289" y="107950"/>
                </a:lnTo>
                <a:lnTo>
                  <a:pt x="1625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40710" y="3879850"/>
            <a:ext cx="4060190" cy="906780"/>
          </a:xfrm>
          <a:custGeom>
            <a:avLst/>
            <a:gdLst/>
            <a:ahLst/>
            <a:cxnLst/>
            <a:rect l="l" t="t" r="r" b="b"/>
            <a:pathLst>
              <a:path w="4060190" h="906779">
                <a:moveTo>
                  <a:pt x="4060190" y="906780"/>
                </a:moveTo>
                <a:lnTo>
                  <a:pt x="4058270" y="867799"/>
                </a:lnTo>
                <a:lnTo>
                  <a:pt x="4052512" y="829705"/>
                </a:lnTo>
                <a:lnTo>
                  <a:pt x="4042915" y="792497"/>
                </a:lnTo>
                <a:lnTo>
                  <a:pt x="4029480" y="756172"/>
                </a:lnTo>
                <a:lnTo>
                  <a:pt x="4012206" y="720728"/>
                </a:lnTo>
                <a:lnTo>
                  <a:pt x="3991094" y="686163"/>
                </a:lnTo>
                <a:lnTo>
                  <a:pt x="3966143" y="652474"/>
                </a:lnTo>
                <a:lnTo>
                  <a:pt x="3937354" y="619661"/>
                </a:lnTo>
                <a:lnTo>
                  <a:pt x="3904727" y="587720"/>
                </a:lnTo>
                <a:lnTo>
                  <a:pt x="3868262" y="556649"/>
                </a:lnTo>
                <a:lnTo>
                  <a:pt x="3827959" y="526447"/>
                </a:lnTo>
                <a:lnTo>
                  <a:pt x="3783818" y="497111"/>
                </a:lnTo>
                <a:lnTo>
                  <a:pt x="3735839" y="468639"/>
                </a:lnTo>
                <a:lnTo>
                  <a:pt x="3684022" y="441029"/>
                </a:lnTo>
                <a:lnTo>
                  <a:pt x="3628368" y="414279"/>
                </a:lnTo>
                <a:lnTo>
                  <a:pt x="3568875" y="388387"/>
                </a:lnTo>
                <a:lnTo>
                  <a:pt x="3505546" y="363350"/>
                </a:lnTo>
                <a:lnTo>
                  <a:pt x="3438379" y="339167"/>
                </a:lnTo>
                <a:lnTo>
                  <a:pt x="3367374" y="315835"/>
                </a:lnTo>
                <a:lnTo>
                  <a:pt x="3330433" y="304488"/>
                </a:lnTo>
                <a:lnTo>
                  <a:pt x="3292532" y="293353"/>
                </a:lnTo>
                <a:lnTo>
                  <a:pt x="3253672" y="282430"/>
                </a:lnTo>
                <a:lnTo>
                  <a:pt x="3213853" y="271718"/>
                </a:lnTo>
                <a:lnTo>
                  <a:pt x="3173074" y="261217"/>
                </a:lnTo>
                <a:lnTo>
                  <a:pt x="3131337" y="250928"/>
                </a:lnTo>
                <a:lnTo>
                  <a:pt x="3088640" y="240849"/>
                </a:lnTo>
                <a:lnTo>
                  <a:pt x="3044983" y="230981"/>
                </a:lnTo>
                <a:lnTo>
                  <a:pt x="3000368" y="221323"/>
                </a:lnTo>
                <a:lnTo>
                  <a:pt x="2954793" y="211875"/>
                </a:lnTo>
                <a:lnTo>
                  <a:pt x="2908259" y="202636"/>
                </a:lnTo>
                <a:lnTo>
                  <a:pt x="2860766" y="193607"/>
                </a:lnTo>
                <a:lnTo>
                  <a:pt x="2812313" y="184787"/>
                </a:lnTo>
                <a:lnTo>
                  <a:pt x="2762901" y="176176"/>
                </a:lnTo>
                <a:lnTo>
                  <a:pt x="2712530" y="167774"/>
                </a:lnTo>
                <a:lnTo>
                  <a:pt x="2661200" y="159580"/>
                </a:lnTo>
                <a:lnTo>
                  <a:pt x="2608911" y="151594"/>
                </a:lnTo>
                <a:lnTo>
                  <a:pt x="2555663" y="143816"/>
                </a:lnTo>
                <a:lnTo>
                  <a:pt x="2501455" y="136246"/>
                </a:lnTo>
                <a:lnTo>
                  <a:pt x="2446289" y="128883"/>
                </a:lnTo>
                <a:lnTo>
                  <a:pt x="2390163" y="121727"/>
                </a:lnTo>
                <a:lnTo>
                  <a:pt x="2333078" y="114777"/>
                </a:lnTo>
                <a:lnTo>
                  <a:pt x="2275034" y="108035"/>
                </a:lnTo>
                <a:lnTo>
                  <a:pt x="2216030" y="101498"/>
                </a:lnTo>
                <a:lnTo>
                  <a:pt x="2156068" y="95168"/>
                </a:lnTo>
                <a:lnTo>
                  <a:pt x="2095147" y="89043"/>
                </a:lnTo>
                <a:lnTo>
                  <a:pt x="2033266" y="83123"/>
                </a:lnTo>
                <a:lnTo>
                  <a:pt x="1970427" y="77409"/>
                </a:lnTo>
                <a:lnTo>
                  <a:pt x="1906628" y="71900"/>
                </a:lnTo>
                <a:lnTo>
                  <a:pt x="1841871" y="66595"/>
                </a:lnTo>
                <a:lnTo>
                  <a:pt x="1776154" y="61495"/>
                </a:lnTo>
                <a:lnTo>
                  <a:pt x="1709478" y="56599"/>
                </a:lnTo>
                <a:lnTo>
                  <a:pt x="1641844" y="51907"/>
                </a:lnTo>
                <a:lnTo>
                  <a:pt x="1573250" y="47419"/>
                </a:lnTo>
                <a:lnTo>
                  <a:pt x="1503697" y="43133"/>
                </a:lnTo>
                <a:lnTo>
                  <a:pt x="1433186" y="39051"/>
                </a:lnTo>
                <a:lnTo>
                  <a:pt x="1361715" y="35172"/>
                </a:lnTo>
                <a:lnTo>
                  <a:pt x="1289285" y="31495"/>
                </a:lnTo>
                <a:lnTo>
                  <a:pt x="1215897" y="28021"/>
                </a:lnTo>
                <a:lnTo>
                  <a:pt x="1141549" y="24748"/>
                </a:lnTo>
                <a:lnTo>
                  <a:pt x="1066243" y="21678"/>
                </a:lnTo>
                <a:lnTo>
                  <a:pt x="989977" y="18809"/>
                </a:lnTo>
                <a:lnTo>
                  <a:pt x="912753" y="16141"/>
                </a:lnTo>
                <a:lnTo>
                  <a:pt x="834570" y="13674"/>
                </a:lnTo>
                <a:lnTo>
                  <a:pt x="755428" y="11408"/>
                </a:lnTo>
                <a:lnTo>
                  <a:pt x="675327" y="9342"/>
                </a:lnTo>
                <a:lnTo>
                  <a:pt x="594267" y="7476"/>
                </a:lnTo>
                <a:lnTo>
                  <a:pt x="512248" y="5810"/>
                </a:lnTo>
                <a:lnTo>
                  <a:pt x="429270" y="4344"/>
                </a:lnTo>
                <a:lnTo>
                  <a:pt x="345334" y="3078"/>
                </a:lnTo>
                <a:lnTo>
                  <a:pt x="260438" y="2010"/>
                </a:lnTo>
                <a:lnTo>
                  <a:pt x="174584" y="1141"/>
                </a:lnTo>
                <a:lnTo>
                  <a:pt x="87771" y="471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84500" y="3826509"/>
            <a:ext cx="161290" cy="107950"/>
          </a:xfrm>
          <a:custGeom>
            <a:avLst/>
            <a:gdLst/>
            <a:ahLst/>
            <a:cxnLst/>
            <a:rect l="l" t="t" r="r" b="b"/>
            <a:pathLst>
              <a:path w="161289" h="107950">
                <a:moveTo>
                  <a:pt x="161289" y="0"/>
                </a:moveTo>
                <a:lnTo>
                  <a:pt x="0" y="53339"/>
                </a:lnTo>
                <a:lnTo>
                  <a:pt x="161289" y="107950"/>
                </a:lnTo>
                <a:lnTo>
                  <a:pt x="161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19779" y="3201836"/>
            <a:ext cx="4795520" cy="213360"/>
          </a:xfrm>
          <a:custGeom>
            <a:avLst/>
            <a:gdLst/>
            <a:ahLst/>
            <a:cxnLst/>
            <a:rect l="l" t="t" r="r" b="b"/>
            <a:pathLst>
              <a:path w="4795520" h="213360">
                <a:moveTo>
                  <a:pt x="4795520" y="213193"/>
                </a:moveTo>
                <a:lnTo>
                  <a:pt x="4780056" y="171689"/>
                </a:lnTo>
                <a:lnTo>
                  <a:pt x="4735517" y="135508"/>
                </a:lnTo>
                <a:lnTo>
                  <a:pt x="4691043" y="114197"/>
                </a:lnTo>
                <a:lnTo>
                  <a:pt x="4635704" y="95031"/>
                </a:lnTo>
                <a:lnTo>
                  <a:pt x="4570322" y="77919"/>
                </a:lnTo>
                <a:lnTo>
                  <a:pt x="4495722" y="62775"/>
                </a:lnTo>
                <a:lnTo>
                  <a:pt x="4455222" y="55912"/>
                </a:lnTo>
                <a:lnTo>
                  <a:pt x="4412725" y="49509"/>
                </a:lnTo>
                <a:lnTo>
                  <a:pt x="4368335" y="43552"/>
                </a:lnTo>
                <a:lnTo>
                  <a:pt x="4322155" y="38032"/>
                </a:lnTo>
                <a:lnTo>
                  <a:pt x="4274287" y="32937"/>
                </a:lnTo>
                <a:lnTo>
                  <a:pt x="4224834" y="28256"/>
                </a:lnTo>
                <a:lnTo>
                  <a:pt x="4173900" y="23978"/>
                </a:lnTo>
                <a:lnTo>
                  <a:pt x="4121586" y="20092"/>
                </a:lnTo>
                <a:lnTo>
                  <a:pt x="4067997" y="16587"/>
                </a:lnTo>
                <a:lnTo>
                  <a:pt x="4013234" y="13452"/>
                </a:lnTo>
                <a:lnTo>
                  <a:pt x="3957401" y="10675"/>
                </a:lnTo>
                <a:lnTo>
                  <a:pt x="3900600" y="8246"/>
                </a:lnTo>
                <a:lnTo>
                  <a:pt x="3842934" y="6154"/>
                </a:lnTo>
                <a:lnTo>
                  <a:pt x="3784507" y="4387"/>
                </a:lnTo>
                <a:lnTo>
                  <a:pt x="3725421" y="2935"/>
                </a:lnTo>
                <a:lnTo>
                  <a:pt x="3665779" y="1785"/>
                </a:lnTo>
                <a:lnTo>
                  <a:pt x="3605683" y="928"/>
                </a:lnTo>
                <a:lnTo>
                  <a:pt x="3545237" y="352"/>
                </a:lnTo>
                <a:lnTo>
                  <a:pt x="3484544" y="46"/>
                </a:lnTo>
                <a:lnTo>
                  <a:pt x="3423706" y="0"/>
                </a:lnTo>
                <a:lnTo>
                  <a:pt x="3362827" y="200"/>
                </a:lnTo>
                <a:lnTo>
                  <a:pt x="3302008" y="638"/>
                </a:lnTo>
                <a:lnTo>
                  <a:pt x="3241354" y="1302"/>
                </a:lnTo>
                <a:lnTo>
                  <a:pt x="3180967" y="2180"/>
                </a:lnTo>
                <a:lnTo>
                  <a:pt x="3120949" y="3261"/>
                </a:lnTo>
                <a:lnTo>
                  <a:pt x="3061404" y="4535"/>
                </a:lnTo>
                <a:lnTo>
                  <a:pt x="3002434" y="5991"/>
                </a:lnTo>
                <a:lnTo>
                  <a:pt x="2944143" y="7616"/>
                </a:lnTo>
                <a:lnTo>
                  <a:pt x="2886633" y="9401"/>
                </a:lnTo>
                <a:lnTo>
                  <a:pt x="2830007" y="11334"/>
                </a:lnTo>
                <a:lnTo>
                  <a:pt x="2774367" y="13404"/>
                </a:lnTo>
                <a:lnTo>
                  <a:pt x="2719818" y="15600"/>
                </a:lnTo>
                <a:lnTo>
                  <a:pt x="2666462" y="17911"/>
                </a:lnTo>
                <a:lnTo>
                  <a:pt x="2614401" y="20326"/>
                </a:lnTo>
                <a:lnTo>
                  <a:pt x="2563738" y="22833"/>
                </a:lnTo>
                <a:lnTo>
                  <a:pt x="2514577" y="25422"/>
                </a:lnTo>
                <a:lnTo>
                  <a:pt x="2467019" y="28081"/>
                </a:lnTo>
                <a:lnTo>
                  <a:pt x="2421169" y="30800"/>
                </a:lnTo>
                <a:lnTo>
                  <a:pt x="2377129" y="33568"/>
                </a:lnTo>
                <a:lnTo>
                  <a:pt x="2335001" y="36372"/>
                </a:lnTo>
                <a:lnTo>
                  <a:pt x="2294890" y="39203"/>
                </a:lnTo>
                <a:lnTo>
                  <a:pt x="2224263" y="44596"/>
                </a:lnTo>
                <a:lnTo>
                  <a:pt x="2160303" y="49995"/>
                </a:lnTo>
                <a:lnTo>
                  <a:pt x="2102202" y="55384"/>
                </a:lnTo>
                <a:lnTo>
                  <a:pt x="2049151" y="60751"/>
                </a:lnTo>
                <a:lnTo>
                  <a:pt x="2000342" y="66082"/>
                </a:lnTo>
                <a:lnTo>
                  <a:pt x="1954966" y="71365"/>
                </a:lnTo>
                <a:lnTo>
                  <a:pt x="1912216" y="76585"/>
                </a:lnTo>
                <a:lnTo>
                  <a:pt x="1871283" y="81729"/>
                </a:lnTo>
                <a:lnTo>
                  <a:pt x="1851246" y="84268"/>
                </a:lnTo>
                <a:lnTo>
                  <a:pt x="1831359" y="86784"/>
                </a:lnTo>
                <a:lnTo>
                  <a:pt x="1791636" y="91736"/>
                </a:lnTo>
                <a:lnTo>
                  <a:pt x="1751305" y="96571"/>
                </a:lnTo>
                <a:lnTo>
                  <a:pt x="1709558" y="101277"/>
                </a:lnTo>
                <a:lnTo>
                  <a:pt x="1665586" y="105840"/>
                </a:lnTo>
                <a:lnTo>
                  <a:pt x="1618582" y="110247"/>
                </a:lnTo>
                <a:lnTo>
                  <a:pt x="1567738" y="114483"/>
                </a:lnTo>
                <a:lnTo>
                  <a:pt x="1512244" y="118536"/>
                </a:lnTo>
                <a:lnTo>
                  <a:pt x="1451293" y="122392"/>
                </a:lnTo>
                <a:lnTo>
                  <a:pt x="1384077" y="126038"/>
                </a:lnTo>
                <a:lnTo>
                  <a:pt x="1309786" y="129460"/>
                </a:lnTo>
                <a:lnTo>
                  <a:pt x="1269736" y="131083"/>
                </a:lnTo>
                <a:lnTo>
                  <a:pt x="1227614" y="132645"/>
                </a:lnTo>
                <a:lnTo>
                  <a:pt x="1183319" y="134145"/>
                </a:lnTo>
                <a:lnTo>
                  <a:pt x="1136751" y="135580"/>
                </a:lnTo>
                <a:lnTo>
                  <a:pt x="1087808" y="136949"/>
                </a:lnTo>
                <a:lnTo>
                  <a:pt x="1036389" y="138250"/>
                </a:lnTo>
                <a:lnTo>
                  <a:pt x="982393" y="139482"/>
                </a:lnTo>
                <a:lnTo>
                  <a:pt x="925720" y="140643"/>
                </a:lnTo>
                <a:lnTo>
                  <a:pt x="866268" y="141732"/>
                </a:lnTo>
                <a:lnTo>
                  <a:pt x="803936" y="142746"/>
                </a:lnTo>
                <a:lnTo>
                  <a:pt x="738624" y="143683"/>
                </a:lnTo>
                <a:lnTo>
                  <a:pt x="670229" y="144543"/>
                </a:lnTo>
                <a:lnTo>
                  <a:pt x="598652" y="145324"/>
                </a:lnTo>
                <a:lnTo>
                  <a:pt x="523790" y="146024"/>
                </a:lnTo>
                <a:lnTo>
                  <a:pt x="445544" y="146640"/>
                </a:lnTo>
                <a:lnTo>
                  <a:pt x="363811" y="147173"/>
                </a:lnTo>
                <a:lnTo>
                  <a:pt x="278491" y="147619"/>
                </a:lnTo>
                <a:lnTo>
                  <a:pt x="189484" y="147977"/>
                </a:lnTo>
                <a:lnTo>
                  <a:pt x="96687" y="148246"/>
                </a:lnTo>
                <a:lnTo>
                  <a:pt x="0" y="14842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52139" y="3296920"/>
            <a:ext cx="161290" cy="107950"/>
          </a:xfrm>
          <a:custGeom>
            <a:avLst/>
            <a:gdLst/>
            <a:ahLst/>
            <a:cxnLst/>
            <a:rect l="l" t="t" r="r" b="b"/>
            <a:pathLst>
              <a:path w="161289" h="107950">
                <a:moveTo>
                  <a:pt x="161289" y="0"/>
                </a:moveTo>
                <a:lnTo>
                  <a:pt x="0" y="53339"/>
                </a:lnTo>
                <a:lnTo>
                  <a:pt x="161289" y="107950"/>
                </a:lnTo>
                <a:lnTo>
                  <a:pt x="161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9585" marR="409575" algn="ctr">
              <a:lnSpc>
                <a:spcPct val="134600"/>
              </a:lnSpc>
              <a:spcBef>
                <a:spcPts val="100"/>
              </a:spcBef>
            </a:pPr>
            <a:r>
              <a:rPr spc="-30" dirty="0"/>
              <a:t>Unions  </a:t>
            </a:r>
            <a:r>
              <a:rPr spc="105" dirty="0"/>
              <a:t>co</a:t>
            </a:r>
            <a:r>
              <a:rPr spc="-10" dirty="0"/>
              <a:t>nca</a:t>
            </a:r>
            <a:r>
              <a:rPr spc="190" dirty="0"/>
              <a:t>te</a:t>
            </a:r>
            <a:r>
              <a:rPr spc="-80" dirty="0"/>
              <a:t>na</a:t>
            </a:r>
            <a:r>
              <a:rPr spc="325" dirty="0"/>
              <a:t>t</a:t>
            </a:r>
            <a:r>
              <a:rPr spc="55" dirty="0"/>
              <a:t>e</a:t>
            </a:r>
            <a:r>
              <a:rPr spc="165" dirty="0"/>
              <a:t>d  </a:t>
            </a:r>
            <a:r>
              <a:rPr spc="25" dirty="0"/>
              <a:t>expressions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450"/>
          </a:p>
          <a:p>
            <a:pPr marL="1598930" marR="5080" indent="-933450">
              <a:lnSpc>
                <a:spcPct val="134600"/>
              </a:lnSpc>
              <a:tabLst>
                <a:tab pos="3213100" algn="l"/>
              </a:tabLst>
            </a:pPr>
            <a:r>
              <a:rPr spc="75" dirty="0"/>
              <a:t>C</a:t>
            </a:r>
            <a:r>
              <a:rPr spc="105" dirty="0"/>
              <a:t>o</a:t>
            </a:r>
            <a:r>
              <a:rPr spc="-10" dirty="0"/>
              <a:t>nca</a:t>
            </a:r>
            <a:r>
              <a:rPr spc="190" dirty="0"/>
              <a:t>te</a:t>
            </a:r>
            <a:r>
              <a:rPr spc="-80" dirty="0"/>
              <a:t>na</a:t>
            </a:r>
            <a:r>
              <a:rPr spc="325" dirty="0"/>
              <a:t>t</a:t>
            </a:r>
            <a:r>
              <a:rPr spc="55" dirty="0"/>
              <a:t>e</a:t>
            </a:r>
            <a:r>
              <a:rPr spc="-80" dirty="0"/>
              <a:t>s</a:t>
            </a:r>
            <a:r>
              <a:rPr dirty="0"/>
              <a:t>	</a:t>
            </a:r>
            <a:r>
              <a:rPr spc="140" dirty="0"/>
              <a:t>s</a:t>
            </a:r>
            <a:r>
              <a:rPr spc="110" dirty="0"/>
              <a:t>t</a:t>
            </a:r>
            <a:r>
              <a:rPr spc="-120" dirty="0"/>
              <a:t>a</a:t>
            </a:r>
            <a:r>
              <a:rPr spc="165" dirty="0"/>
              <a:t>rr</a:t>
            </a:r>
            <a:r>
              <a:rPr spc="220" dirty="0"/>
              <a:t>e</a:t>
            </a:r>
            <a:r>
              <a:rPr spc="165" dirty="0"/>
              <a:t>d  </a:t>
            </a:r>
            <a:r>
              <a:rPr spc="25" dirty="0"/>
              <a:t>expressions</a:t>
            </a:r>
          </a:p>
          <a:p>
            <a:pPr marL="12700" marR="1179830" indent="247650">
              <a:lnSpc>
                <a:spcPct val="134600"/>
              </a:lnSpc>
              <a:spcBef>
                <a:spcPts val="2400"/>
              </a:spcBef>
              <a:tabLst>
                <a:tab pos="1223010" algn="l"/>
                <a:tab pos="1353820" algn="l"/>
                <a:tab pos="2292350" algn="l"/>
              </a:tabLst>
            </a:pPr>
            <a:r>
              <a:rPr spc="75" dirty="0"/>
              <a:t>Puts	</a:t>
            </a:r>
            <a:r>
              <a:rPr spc="60" dirty="0"/>
              <a:t>stars	</a:t>
            </a:r>
            <a:r>
              <a:rPr spc="125" dirty="0"/>
              <a:t>onto  </a:t>
            </a:r>
            <a:r>
              <a:rPr spc="-120" dirty="0"/>
              <a:t>a</a:t>
            </a:r>
            <a:r>
              <a:rPr spc="325" dirty="0"/>
              <a:t>t</a:t>
            </a:r>
            <a:r>
              <a:rPr spc="105" dirty="0"/>
              <a:t>o</a:t>
            </a:r>
            <a:r>
              <a:rPr spc="-335" dirty="0"/>
              <a:t>m</a:t>
            </a:r>
            <a:r>
              <a:rPr spc="65" dirty="0"/>
              <a:t>ic</a:t>
            </a:r>
            <a:r>
              <a:rPr dirty="0"/>
              <a:t>		</a:t>
            </a:r>
            <a:r>
              <a:rPr spc="55" dirty="0"/>
              <a:t>e</a:t>
            </a:r>
            <a:r>
              <a:rPr spc="-25" dirty="0"/>
              <a:t>x</a:t>
            </a:r>
            <a:r>
              <a:rPr spc="85" dirty="0"/>
              <a:t>p</a:t>
            </a:r>
            <a:r>
              <a:rPr spc="130" dirty="0"/>
              <a:t>r</a:t>
            </a:r>
            <a:r>
              <a:rPr spc="170" dirty="0"/>
              <a:t>e</a:t>
            </a:r>
            <a:r>
              <a:rPr spc="-75" dirty="0"/>
              <a:t>s</a:t>
            </a:r>
            <a:r>
              <a:rPr spc="10" dirty="0"/>
              <a:t>sio</a:t>
            </a:r>
            <a:r>
              <a:rPr spc="-60" dirty="0"/>
              <a:t>ns</a:t>
            </a:r>
          </a:p>
        </p:txBody>
      </p:sp>
      <p:sp>
        <p:nvSpPr>
          <p:cNvPr id="18" name="object 18"/>
          <p:cNvSpPr/>
          <p:nvPr/>
        </p:nvSpPr>
        <p:spPr>
          <a:xfrm>
            <a:off x="4044950" y="2125979"/>
            <a:ext cx="2584450" cy="615950"/>
          </a:xfrm>
          <a:custGeom>
            <a:avLst/>
            <a:gdLst/>
            <a:ahLst/>
            <a:cxnLst/>
            <a:rect l="l" t="t" r="r" b="b"/>
            <a:pathLst>
              <a:path w="2584450" h="615950">
                <a:moveTo>
                  <a:pt x="2584450" y="0"/>
                </a:moveTo>
                <a:lnTo>
                  <a:pt x="2526323" y="157"/>
                </a:lnTo>
                <a:lnTo>
                  <a:pt x="2469995" y="625"/>
                </a:lnTo>
                <a:lnTo>
                  <a:pt x="2415433" y="1398"/>
                </a:lnTo>
                <a:lnTo>
                  <a:pt x="2362602" y="2469"/>
                </a:lnTo>
                <a:lnTo>
                  <a:pt x="2311468" y="3834"/>
                </a:lnTo>
                <a:lnTo>
                  <a:pt x="2261999" y="5487"/>
                </a:lnTo>
                <a:lnTo>
                  <a:pt x="2214160" y="7420"/>
                </a:lnTo>
                <a:lnTo>
                  <a:pt x="2167918" y="9630"/>
                </a:lnTo>
                <a:lnTo>
                  <a:pt x="2123240" y="12109"/>
                </a:lnTo>
                <a:lnTo>
                  <a:pt x="2080091" y="14852"/>
                </a:lnTo>
                <a:lnTo>
                  <a:pt x="2038438" y="17853"/>
                </a:lnTo>
                <a:lnTo>
                  <a:pt x="1998248" y="21106"/>
                </a:lnTo>
                <a:lnTo>
                  <a:pt x="1959487" y="24605"/>
                </a:lnTo>
                <a:lnTo>
                  <a:pt x="1886116" y="32320"/>
                </a:lnTo>
                <a:lnTo>
                  <a:pt x="1818058" y="40949"/>
                </a:lnTo>
                <a:lnTo>
                  <a:pt x="1755042" y="50447"/>
                </a:lnTo>
                <a:lnTo>
                  <a:pt x="1696801" y="60766"/>
                </a:lnTo>
                <a:lnTo>
                  <a:pt x="1643065" y="71860"/>
                </a:lnTo>
                <a:lnTo>
                  <a:pt x="1593565" y="83682"/>
                </a:lnTo>
                <a:lnTo>
                  <a:pt x="1548033" y="96185"/>
                </a:lnTo>
                <a:lnTo>
                  <a:pt x="1506199" y="109322"/>
                </a:lnTo>
                <a:lnTo>
                  <a:pt x="1467794" y="123046"/>
                </a:lnTo>
                <a:lnTo>
                  <a:pt x="1416029" y="144632"/>
                </a:lnTo>
                <a:lnTo>
                  <a:pt x="1370468" y="167276"/>
                </a:lnTo>
                <a:lnTo>
                  <a:pt x="1330203" y="190820"/>
                </a:lnTo>
                <a:lnTo>
                  <a:pt x="1294327" y="215107"/>
                </a:lnTo>
                <a:lnTo>
                  <a:pt x="1261931" y="239977"/>
                </a:lnTo>
                <a:lnTo>
                  <a:pt x="1232108" y="265274"/>
                </a:lnTo>
                <a:lnTo>
                  <a:pt x="1194778" y="299394"/>
                </a:lnTo>
                <a:lnTo>
                  <a:pt x="1176551" y="316516"/>
                </a:lnTo>
                <a:lnTo>
                  <a:pt x="1167429" y="325071"/>
                </a:lnTo>
                <a:lnTo>
                  <a:pt x="1130103" y="359124"/>
                </a:lnTo>
                <a:lnTo>
                  <a:pt x="1100287" y="384322"/>
                </a:lnTo>
                <a:lnTo>
                  <a:pt x="1067900" y="409050"/>
                </a:lnTo>
                <a:lnTo>
                  <a:pt x="1032036" y="433152"/>
                </a:lnTo>
                <a:lnTo>
                  <a:pt x="991785" y="456468"/>
                </a:lnTo>
                <a:lnTo>
                  <a:pt x="946242" y="478841"/>
                </a:lnTo>
                <a:lnTo>
                  <a:pt x="894498" y="500114"/>
                </a:lnTo>
                <a:lnTo>
                  <a:pt x="856109" y="513606"/>
                </a:lnTo>
                <a:lnTo>
                  <a:pt x="814291" y="526491"/>
                </a:lnTo>
                <a:lnTo>
                  <a:pt x="768776" y="538723"/>
                </a:lnTo>
                <a:lnTo>
                  <a:pt x="719295" y="550256"/>
                </a:lnTo>
                <a:lnTo>
                  <a:pt x="665579" y="561041"/>
                </a:lnTo>
                <a:lnTo>
                  <a:pt x="607359" y="571033"/>
                </a:lnTo>
                <a:lnTo>
                  <a:pt x="544367" y="580184"/>
                </a:lnTo>
                <a:lnTo>
                  <a:pt x="476332" y="588449"/>
                </a:lnTo>
                <a:lnTo>
                  <a:pt x="402986" y="595779"/>
                </a:lnTo>
                <a:lnTo>
                  <a:pt x="364238" y="599079"/>
                </a:lnTo>
                <a:lnTo>
                  <a:pt x="324061" y="602128"/>
                </a:lnTo>
                <a:lnTo>
                  <a:pt x="282422" y="604920"/>
                </a:lnTo>
                <a:lnTo>
                  <a:pt x="239287" y="607449"/>
                </a:lnTo>
                <a:lnTo>
                  <a:pt x="194623" y="609710"/>
                </a:lnTo>
                <a:lnTo>
                  <a:pt x="148396" y="611696"/>
                </a:lnTo>
                <a:lnTo>
                  <a:pt x="100572" y="613402"/>
                </a:lnTo>
                <a:lnTo>
                  <a:pt x="51118" y="614822"/>
                </a:lnTo>
                <a:lnTo>
                  <a:pt x="0" y="6159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73500" y="2687320"/>
            <a:ext cx="162560" cy="107950"/>
          </a:xfrm>
          <a:custGeom>
            <a:avLst/>
            <a:gdLst/>
            <a:ahLst/>
            <a:cxnLst/>
            <a:rect l="l" t="t" r="r" b="b"/>
            <a:pathLst>
              <a:path w="162560" h="107950">
                <a:moveTo>
                  <a:pt x="161289" y="0"/>
                </a:moveTo>
                <a:lnTo>
                  <a:pt x="0" y="55879"/>
                </a:lnTo>
                <a:lnTo>
                  <a:pt x="162560" y="107950"/>
                </a:lnTo>
                <a:lnTo>
                  <a:pt x="161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47089" y="2420620"/>
            <a:ext cx="2987675" cy="3412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000"/>
              </a:lnSpc>
              <a:spcBef>
                <a:spcPts val="100"/>
              </a:spcBef>
              <a:tabLst>
                <a:tab pos="160845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2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 marR="638810">
              <a:lnSpc>
                <a:spcPts val="4470"/>
              </a:lnSpc>
              <a:spcBef>
                <a:spcPts val="165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800" spc="55" dirty="0">
                <a:latin typeface="Cambria"/>
                <a:cs typeface="Cambria"/>
              </a:rPr>
              <a:t>|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12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445" dirty="0">
                <a:latin typeface="Malgun Gothic"/>
                <a:cs typeface="Malgun Gothic"/>
              </a:rPr>
              <a:t>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445" dirty="0">
                <a:latin typeface="Malgun Gothic"/>
                <a:cs typeface="Malgun Gothic"/>
              </a:rPr>
              <a:t>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34790" y="6190818"/>
            <a:ext cx="71818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-350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50" dirty="0">
                <a:solidFill>
                  <a:srgbClr val="FF0000"/>
                </a:solidFill>
                <a:latin typeface="Verdana"/>
                <a:cs typeface="Verdana"/>
              </a:rPr>
              <a:t>nly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40858" y="6190818"/>
            <a:ext cx="176593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130" dirty="0">
                <a:solidFill>
                  <a:srgbClr val="FF0000"/>
                </a:solidFill>
                <a:latin typeface="Verdana"/>
                <a:cs typeface="Verdana"/>
              </a:rPr>
              <a:t>ge</a:t>
            </a:r>
            <a:r>
              <a:rPr sz="2600" spc="5" dirty="0">
                <a:solidFill>
                  <a:srgbClr val="FF0000"/>
                </a:solidFill>
                <a:latin typeface="Verdana"/>
                <a:cs typeface="Verdana"/>
              </a:rPr>
              <a:t>ne</a:t>
            </a:r>
            <a:r>
              <a:rPr sz="2600" spc="70" dirty="0">
                <a:solidFill>
                  <a:srgbClr val="FF0000"/>
                </a:solidFill>
                <a:latin typeface="Verdana"/>
                <a:cs typeface="Verdana"/>
              </a:rPr>
              <a:t>ra</a:t>
            </a:r>
            <a:r>
              <a:rPr sz="2600" spc="190" dirty="0">
                <a:solidFill>
                  <a:srgbClr val="FF0000"/>
                </a:solidFill>
                <a:latin typeface="Verdana"/>
                <a:cs typeface="Verdana"/>
              </a:rPr>
              <a:t>te</a:t>
            </a:r>
            <a:r>
              <a:rPr sz="2600" spc="-8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68700" y="6724218"/>
            <a:ext cx="1402080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-175" dirty="0">
                <a:solidFill>
                  <a:srgbClr val="FF0000"/>
                </a:solidFill>
                <a:latin typeface="Verdana"/>
                <a:cs typeface="Verdana"/>
              </a:rPr>
              <a:t>“</a:t>
            </a:r>
            <a:r>
              <a:rPr sz="2600" spc="-220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600" spc="170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600" spc="260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335" dirty="0">
                <a:solidFill>
                  <a:srgbClr val="FF0000"/>
                </a:solidFill>
                <a:latin typeface="Verdana"/>
                <a:cs typeface="Verdana"/>
              </a:rPr>
              <a:t>m</a:t>
            </a:r>
            <a:r>
              <a:rPr sz="2600" spc="-10" dirty="0">
                <a:solidFill>
                  <a:srgbClr val="FF0000"/>
                </a:solidFill>
                <a:latin typeface="Verdana"/>
                <a:cs typeface="Verdana"/>
              </a:rPr>
              <a:t>ic”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57622" y="6724218"/>
            <a:ext cx="2014855" cy="55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55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2600" spc="-25" dirty="0">
                <a:solidFill>
                  <a:srgbClr val="FF0000"/>
                </a:solidFill>
                <a:latin typeface="Verdana"/>
                <a:cs typeface="Verdana"/>
              </a:rPr>
              <a:t>x</a:t>
            </a: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p</a:t>
            </a:r>
            <a:r>
              <a:rPr sz="2600" spc="155" dirty="0">
                <a:solidFill>
                  <a:srgbClr val="FF0000"/>
                </a:solidFill>
                <a:latin typeface="Verdana"/>
                <a:cs typeface="Verdana"/>
              </a:rPr>
              <a:t>re</a:t>
            </a:r>
            <a:r>
              <a:rPr sz="2600" spc="-8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-75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600" spc="35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2600" spc="75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600" spc="-60" dirty="0">
                <a:solidFill>
                  <a:srgbClr val="FF0000"/>
                </a:solidFill>
                <a:latin typeface="Verdana"/>
                <a:cs typeface="Verdana"/>
              </a:rPr>
              <a:t>ns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269" y="2382519"/>
            <a:ext cx="2986405" cy="1163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solidFill>
                  <a:srgbClr val="000000"/>
                </a:solidFill>
                <a:latin typeface="Malgun Gothic"/>
                <a:cs typeface="Malgun Gothic"/>
              </a:rPr>
              <a:t>→</a:t>
            </a:r>
            <a:r>
              <a:rPr sz="2800" b="1" spc="-535" dirty="0">
                <a:solidFill>
                  <a:srgbClr val="000000"/>
                </a:solidFill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solidFill>
                  <a:srgbClr val="000000"/>
                </a:solidFill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solidFill>
                  <a:srgbClr val="000000"/>
                </a:solidFill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solidFill>
                  <a:srgbClr val="000000"/>
                </a:solidFill>
              </a:rPr>
              <a:t>”</a:t>
            </a:r>
            <a:r>
              <a:rPr sz="2800" spc="-330" dirty="0">
                <a:solidFill>
                  <a:srgbClr val="000000"/>
                </a:solidFill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solidFill>
                  <a:srgbClr val="000000"/>
                </a:solidFill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solidFill>
                  <a:srgbClr val="000000"/>
                </a:solidFill>
                <a:latin typeface="Malgun Gothic"/>
                <a:cs typeface="Malgun Gothic"/>
              </a:rPr>
              <a:t>|</a:t>
            </a:r>
            <a:r>
              <a:rPr sz="2800" b="1" spc="-540" dirty="0">
                <a:solidFill>
                  <a:srgbClr val="000000"/>
                </a:solidFill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269" y="3498850"/>
            <a:ext cx="2911475" cy="2297430"/>
          </a:xfrm>
          <a:prstGeom prst="rect">
            <a:avLst/>
          </a:prstGeom>
        </p:spPr>
        <p:txBody>
          <a:bodyPr vert="horz" wrap="square" lIns="0" tIns="153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495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1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72400" y="228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72400" y="228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29880" y="144780"/>
            <a:ext cx="370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400800" y="11430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00800" y="11430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558280" y="1059179"/>
            <a:ext cx="370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59319" y="38023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28920" y="20574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28920" y="20574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487670" y="1973579"/>
            <a:ext cx="370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259319" y="38023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15000" y="4800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15000" y="4800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892800" y="4716779"/>
            <a:ext cx="330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201920" y="38023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259319" y="38023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15000" y="4800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4800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259319" y="38023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29200" y="57150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29200" y="57150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166359" y="5631179"/>
            <a:ext cx="4108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70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259319" y="38023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6858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82720" y="554990"/>
            <a:ext cx="21120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10" dirty="0"/>
              <a:t>O</a:t>
            </a:r>
            <a:r>
              <a:rPr spc="509" dirty="0"/>
              <a:t>u</a:t>
            </a:r>
            <a:r>
              <a:rPr spc="265" dirty="0"/>
              <a:t>t</a:t>
            </a:r>
            <a:r>
              <a:rPr spc="204" dirty="0"/>
              <a:t>l</a:t>
            </a:r>
            <a:r>
              <a:rPr spc="170" dirty="0"/>
              <a:t>i</a:t>
            </a:r>
            <a:r>
              <a:rPr spc="409" dirty="0"/>
              <a:t>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79914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204" dirty="0">
                <a:solidFill>
                  <a:srgbClr val="3B3B3B"/>
                </a:solidFill>
                <a:latin typeface="Cambria"/>
                <a:cs typeface="Cambria"/>
              </a:rPr>
              <a:t>Today: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Formalisms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syntax</a:t>
            </a:r>
            <a:r>
              <a:rPr sz="3200" spc="5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analysis.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1239" y="250443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1239" y="306070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1239" y="361822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1239" y="417449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7845" rIns="0" bIns="0" rtlCol="0">
            <a:spAutoFit/>
          </a:bodyPr>
          <a:lstStyle/>
          <a:p>
            <a:pPr marL="847725" marR="2157095">
              <a:lnSpc>
                <a:spcPct val="130400"/>
              </a:lnSpc>
              <a:spcBef>
                <a:spcPts val="95"/>
              </a:spcBef>
            </a:pPr>
            <a:r>
              <a:rPr sz="2800" spc="250" dirty="0"/>
              <a:t>Context-Free </a:t>
            </a:r>
            <a:r>
              <a:rPr sz="2800" spc="285" dirty="0"/>
              <a:t>Grammars  </a:t>
            </a:r>
            <a:r>
              <a:rPr sz="2800" spc="215" dirty="0"/>
              <a:t>Derivations</a:t>
            </a:r>
            <a:endParaRPr sz="2800"/>
          </a:p>
          <a:p>
            <a:pPr marL="847725" marR="5080">
              <a:lnSpc>
                <a:spcPct val="130400"/>
              </a:lnSpc>
              <a:spcBef>
                <a:spcPts val="10"/>
              </a:spcBef>
            </a:pPr>
            <a:r>
              <a:rPr sz="2800" spc="280" dirty="0"/>
              <a:t>Concrete </a:t>
            </a:r>
            <a:r>
              <a:rPr sz="2800" spc="254" dirty="0"/>
              <a:t>and </a:t>
            </a:r>
            <a:r>
              <a:rPr sz="2800" spc="235" dirty="0"/>
              <a:t>Abstract </a:t>
            </a:r>
            <a:r>
              <a:rPr sz="2800" spc="270" dirty="0"/>
              <a:t>Syntax </a:t>
            </a:r>
            <a:r>
              <a:rPr sz="2800" spc="235" dirty="0"/>
              <a:t>Trees  </a:t>
            </a:r>
            <a:r>
              <a:rPr sz="2800" spc="229" dirty="0"/>
              <a:t>Ambiguity</a:t>
            </a:r>
            <a:endParaRPr sz="2800"/>
          </a:p>
        </p:txBody>
      </p:sp>
      <p:sp>
        <p:nvSpPr>
          <p:cNvPr id="10" name="object 10"/>
          <p:cNvSpPr txBox="1"/>
          <p:nvPr/>
        </p:nvSpPr>
        <p:spPr>
          <a:xfrm>
            <a:off x="599440" y="47459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3289" y="4608829"/>
            <a:ext cx="65551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355" dirty="0">
                <a:solidFill>
                  <a:srgbClr val="3B3B3B"/>
                </a:solidFill>
                <a:latin typeface="Cambria"/>
                <a:cs typeface="Cambria"/>
              </a:rPr>
              <a:t>Next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Week: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Parsing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algorithms.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1239" y="538607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1239" y="594232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5089" y="5135880"/>
            <a:ext cx="3451225" cy="1137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0400"/>
              </a:lnSpc>
              <a:spcBef>
                <a:spcPts val="95"/>
              </a:spcBef>
            </a:pPr>
            <a:r>
              <a:rPr sz="2800" spc="180" dirty="0">
                <a:solidFill>
                  <a:srgbClr val="3B3B3B"/>
                </a:solidFill>
                <a:latin typeface="Cambria"/>
                <a:cs typeface="Cambria"/>
              </a:rPr>
              <a:t>Top-Down </a:t>
            </a:r>
            <a:r>
              <a:rPr sz="2800" spc="229" dirty="0">
                <a:solidFill>
                  <a:srgbClr val="3B3B3B"/>
                </a:solidFill>
                <a:latin typeface="Cambria"/>
                <a:cs typeface="Cambria"/>
              </a:rPr>
              <a:t>Parsing  </a:t>
            </a:r>
            <a:r>
              <a:rPr sz="2800" spc="240" dirty="0">
                <a:solidFill>
                  <a:srgbClr val="3B3B3B"/>
                </a:solidFill>
                <a:latin typeface="Cambria"/>
                <a:cs typeface="Cambria"/>
              </a:rPr>
              <a:t>Bottom-Up</a:t>
            </a:r>
            <a:r>
              <a:rPr sz="2800" spc="1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229" dirty="0">
                <a:solidFill>
                  <a:srgbClr val="3B3B3B"/>
                </a:solidFill>
                <a:latin typeface="Cambria"/>
                <a:cs typeface="Cambria"/>
              </a:rPr>
              <a:t>Parsing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29200" y="5715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9860">
              <a:lnSpc>
                <a:spcPts val="3600"/>
              </a:lnSpc>
            </a:pPr>
            <a:r>
              <a:rPr sz="3600" spc="70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259319" y="38023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372100" y="61722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17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6858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1" name="object 21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259319" y="38023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029200" y="5715000"/>
          <a:ext cx="1371600" cy="759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685800"/>
              </a:tblGrid>
              <a:tr h="457200"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302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317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1" name="object 21"/>
          <p:cNvSpPr/>
          <p:nvPr/>
        </p:nvSpPr>
        <p:spPr>
          <a:xfrm>
            <a:off x="60032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866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259319" y="38023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317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5029200" y="5715000"/>
          <a:ext cx="1371600" cy="759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6003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2" name="object 22"/>
          <p:cNvSpPr/>
          <p:nvPr/>
        </p:nvSpPr>
        <p:spPr>
          <a:xfrm>
            <a:off x="60032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object 46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86600" y="4800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86600" y="4800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64400" y="4716779"/>
            <a:ext cx="330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6600" y="38862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317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5029200" y="5715000"/>
          <a:ext cx="1371600" cy="759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6003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3" name="object 23"/>
          <p:cNvSpPr/>
          <p:nvPr/>
        </p:nvSpPr>
        <p:spPr>
          <a:xfrm>
            <a:off x="60032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295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86600" y="57150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86600" y="57150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23759" y="5631179"/>
            <a:ext cx="4108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70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86600" y="38862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317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029200" y="5715000"/>
          <a:ext cx="1371600" cy="759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1" name="object 21"/>
          <p:cNvSpPr/>
          <p:nvPr/>
        </p:nvSpPr>
        <p:spPr>
          <a:xfrm>
            <a:off x="6003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4" name="object 24"/>
          <p:cNvSpPr/>
          <p:nvPr/>
        </p:nvSpPr>
        <p:spPr>
          <a:xfrm>
            <a:off x="60032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29500" y="52578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748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4295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600" y="5715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9225">
              <a:lnSpc>
                <a:spcPts val="3600"/>
              </a:lnSpc>
            </a:pPr>
            <a:r>
              <a:rPr sz="3600" spc="70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6600" y="38862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31671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317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5029200" y="5715000"/>
          <a:ext cx="1371600" cy="759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6003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29500" y="61722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748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4" name="object 24"/>
          <p:cNvSpPr/>
          <p:nvPr/>
        </p:nvSpPr>
        <p:spPr>
          <a:xfrm>
            <a:off x="60032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29500" y="52578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748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4295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object 52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600" y="5715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9225">
              <a:lnSpc>
                <a:spcPts val="3600"/>
              </a:lnSpc>
            </a:pPr>
            <a:r>
              <a:rPr sz="3600" spc="70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6600" y="38862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44000" y="29718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317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029200" y="5715000"/>
          <a:ext cx="1371600" cy="759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6003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429500" y="61722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748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2" name="object 22"/>
          <p:cNvSpPr/>
          <p:nvPr/>
        </p:nvSpPr>
        <p:spPr>
          <a:xfrm>
            <a:off x="60032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429500" y="52578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3748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1440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440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321800" y="3802379"/>
            <a:ext cx="330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4295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486900" y="3429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432290" y="3723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object 57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600" y="5715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9225">
              <a:lnSpc>
                <a:spcPts val="3600"/>
              </a:lnSpc>
            </a:pPr>
            <a:r>
              <a:rPr sz="3600" spc="70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58200" y="4800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8200" y="4800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36000" y="4716779"/>
            <a:ext cx="330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86600" y="38862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44000" y="29718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317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5029200" y="5715000"/>
          <a:ext cx="1371600" cy="759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6003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429500" y="61722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748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5" name="object 25"/>
          <p:cNvSpPr/>
          <p:nvPr/>
        </p:nvSpPr>
        <p:spPr>
          <a:xfrm>
            <a:off x="60032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29500" y="52578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748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9144000" y="38862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9486900" y="4343400"/>
            <a:ext cx="0" cy="2131060"/>
          </a:xfrm>
          <a:custGeom>
            <a:avLst/>
            <a:gdLst/>
            <a:ahLst/>
            <a:cxnLst/>
            <a:rect l="l" t="t" r="r" b="b"/>
            <a:pathLst>
              <a:path h="2131060">
                <a:moveTo>
                  <a:pt x="0" y="0"/>
                </a:moveTo>
                <a:lnTo>
                  <a:pt x="0" y="21310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432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29369" y="43434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801100" y="46659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4295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486900" y="3429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432290" y="3723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object 60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600" y="5715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9225">
              <a:lnSpc>
                <a:spcPts val="3600"/>
              </a:lnSpc>
            </a:pPr>
            <a:r>
              <a:rPr sz="3600" spc="70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58200" y="57150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8200" y="57150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595359" y="5631179"/>
            <a:ext cx="4108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70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58200" y="4800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86600" y="38862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44000" y="29718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317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029200" y="5715000"/>
          <a:ext cx="1371600" cy="759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1" name="object 21"/>
          <p:cNvSpPr/>
          <p:nvPr/>
        </p:nvSpPr>
        <p:spPr>
          <a:xfrm>
            <a:off x="6003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429500" y="61722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3748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6" name="object 26"/>
          <p:cNvSpPr/>
          <p:nvPr/>
        </p:nvSpPr>
        <p:spPr>
          <a:xfrm>
            <a:off x="60032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429500" y="52578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748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801100" y="52578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46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9144000" y="38862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9486900" y="4343400"/>
            <a:ext cx="0" cy="2131060"/>
          </a:xfrm>
          <a:custGeom>
            <a:avLst/>
            <a:gdLst/>
            <a:ahLst/>
            <a:cxnLst/>
            <a:rect l="l" t="t" r="r" b="b"/>
            <a:pathLst>
              <a:path h="2131060">
                <a:moveTo>
                  <a:pt x="0" y="0"/>
                </a:moveTo>
                <a:lnTo>
                  <a:pt x="0" y="21310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432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29369" y="43434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801100" y="46659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4295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486900" y="3429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432290" y="3723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object 60"/>
          <p:cNvGraphicFramePr>
            <a:graphicFrameLocks noGrp="1"/>
          </p:cNvGraphicFramePr>
          <p:nvPr/>
        </p:nvGraphicFramePr>
        <p:xfrm>
          <a:off x="5029200" y="6629400"/>
          <a:ext cx="480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b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c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800" dirty="0">
                          <a:solidFill>
                            <a:srgbClr val="7F7F7F"/>
                          </a:solidFill>
                          <a:latin typeface="Cambria"/>
                          <a:cs typeface="Cambria"/>
                        </a:rPr>
                        <a:t>*</a:t>
                      </a:r>
                      <a:endParaRPr sz="28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63269" y="2382519"/>
            <a:ext cx="2986405" cy="341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1607185" algn="l"/>
              </a:tabLst>
            </a:pP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535" dirty="0">
                <a:latin typeface="Malgun Gothic"/>
                <a:cs typeface="Malgun Gothic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8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latin typeface="Malgun Gothic"/>
                <a:cs typeface="Malgun Gothic"/>
              </a:rPr>
              <a:t>|	</a:t>
            </a:r>
            <a:r>
              <a:rPr sz="2800" b="1" spc="495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800" spc="250" dirty="0">
                <a:latin typeface="Cambria"/>
                <a:cs typeface="Cambria"/>
              </a:rPr>
              <a:t>”</a:t>
            </a:r>
            <a:r>
              <a:rPr sz="2800" spc="-330" dirty="0">
                <a:latin typeface="Cambria"/>
                <a:cs typeface="Cambria"/>
              </a:rPr>
              <a:t> </a:t>
            </a:r>
            <a:r>
              <a:rPr sz="2800" b="1" spc="434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40" dirty="0">
                <a:latin typeface="Malgun Gothic"/>
                <a:cs typeface="Malgun Gothic"/>
              </a:rPr>
              <a:t> </a:t>
            </a:r>
            <a:r>
              <a:rPr sz="2800" b="1" spc="440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b="1" spc="45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150" dirty="0">
                <a:latin typeface="Malgun Gothic"/>
                <a:cs typeface="Malgun Gothic"/>
              </a:rPr>
              <a:t>|</a:t>
            </a:r>
            <a:r>
              <a:rPr sz="2800" b="1" spc="-550" dirty="0">
                <a:latin typeface="Malgun Gothic"/>
                <a:cs typeface="Malgun Gothic"/>
              </a:rPr>
              <a:t> </a:t>
            </a:r>
            <a:r>
              <a:rPr sz="2800" b="1" spc="21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800" b="1" spc="215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</a:t>
            </a:r>
            <a:r>
              <a:rPr sz="2800" b="1" spc="-3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455" dirty="0">
                <a:latin typeface="Malgun Gothic"/>
                <a:cs typeface="Malgun Gothic"/>
              </a:rPr>
              <a:t>→</a:t>
            </a:r>
            <a:r>
              <a:rPr sz="2800" b="1" spc="-35" dirty="0"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60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75" dirty="0"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spc="55" dirty="0">
                <a:latin typeface="Cambria"/>
                <a:cs typeface="Cambria"/>
              </a:rPr>
              <a:t>|</a:t>
            </a:r>
            <a:r>
              <a:rPr sz="2800" spc="254" dirty="0">
                <a:latin typeface="Cambria"/>
                <a:cs typeface="Cambria"/>
              </a:rPr>
              <a:t> </a:t>
            </a:r>
            <a:r>
              <a:rPr sz="2800" spc="690" dirty="0">
                <a:latin typeface="Cambria"/>
                <a:cs typeface="Cambria"/>
              </a:rPr>
              <a:t>…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spc="250" dirty="0">
                <a:latin typeface="Cambria"/>
                <a:cs typeface="Cambria"/>
              </a:rPr>
              <a:t>“</a:t>
            </a:r>
            <a:r>
              <a:rPr sz="2800" b="1" spc="250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800" spc="250" dirty="0">
                <a:latin typeface="Cambria"/>
                <a:cs typeface="Cambria"/>
              </a:rPr>
              <a:t>”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b="1" spc="39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800" b="1" spc="-455" dirty="0">
                <a:latin typeface="Malgun Gothic"/>
                <a:cs typeface="Malgun Gothic"/>
              </a:rPr>
              <a:t>→ 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6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800" b="1" spc="1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600" y="5715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9225">
              <a:lnSpc>
                <a:spcPts val="3600"/>
              </a:lnSpc>
            </a:pPr>
            <a:r>
              <a:rPr sz="3600" spc="70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58200" y="5715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9225">
              <a:lnSpc>
                <a:spcPts val="3600"/>
              </a:lnSpc>
            </a:pPr>
            <a:r>
              <a:rPr sz="3600" spc="70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8200" y="4800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29200" y="38862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029200" y="3886200"/>
            <a:ext cx="685800" cy="457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28920" y="29718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4169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4169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502909" y="2887979"/>
            <a:ext cx="33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86600" y="38862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44000" y="29718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3600"/>
              </a:lnSpc>
            </a:pPr>
            <a:r>
              <a:rPr sz="3600" spc="68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28920" y="20574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00800" y="11430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72400" y="2286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9545">
              <a:lnSpc>
                <a:spcPts val="3600"/>
              </a:lnSpc>
            </a:pPr>
            <a:r>
              <a:rPr sz="3600" spc="47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317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5029200" y="5715000"/>
          <a:ext cx="1371600" cy="759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986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6003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29500" y="61722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748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801100" y="61722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7464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17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5029200" y="4800600"/>
          <a:ext cx="1371600" cy="75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00">
                        <a:lnSpc>
                          <a:spcPts val="3500"/>
                        </a:lnSpc>
                      </a:pPr>
                      <a:r>
                        <a:rPr sz="3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6" name="object 26"/>
          <p:cNvSpPr/>
          <p:nvPr/>
        </p:nvSpPr>
        <p:spPr>
          <a:xfrm>
            <a:off x="60032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429500" y="52578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748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801100" y="52578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46490" y="5552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9144000" y="3886200"/>
            <a:ext cx="685800" cy="4572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3600"/>
              </a:lnSpc>
            </a:pPr>
            <a:r>
              <a:rPr sz="3600" spc="26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9486900" y="4343400"/>
            <a:ext cx="0" cy="2131060"/>
          </a:xfrm>
          <a:custGeom>
            <a:avLst/>
            <a:gdLst/>
            <a:ahLst/>
            <a:cxnLst/>
            <a:rect l="l" t="t" r="r" b="b"/>
            <a:pathLst>
              <a:path h="2131060">
                <a:moveTo>
                  <a:pt x="0" y="0"/>
                </a:moveTo>
                <a:lnTo>
                  <a:pt x="0" y="21310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4322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29369" y="43434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801100" y="46659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4295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372100" y="43434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3174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673090" y="3429000"/>
            <a:ext cx="342900" cy="1223010"/>
          </a:xfrm>
          <a:custGeom>
            <a:avLst/>
            <a:gdLst/>
            <a:ahLst/>
            <a:cxnLst/>
            <a:rect l="l" t="t" r="r" b="b"/>
            <a:pathLst>
              <a:path w="342900" h="1223010">
                <a:moveTo>
                  <a:pt x="0" y="0"/>
                </a:moveTo>
                <a:lnTo>
                  <a:pt x="342900" y="1223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961379" y="46304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39" h="170179">
                <a:moveTo>
                  <a:pt x="104140" y="0"/>
                </a:moveTo>
                <a:lnTo>
                  <a:pt x="0" y="29209"/>
                </a:lnTo>
                <a:lnTo>
                  <a:pt x="96520" y="170179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457190" y="3429000"/>
            <a:ext cx="215900" cy="327660"/>
          </a:xfrm>
          <a:custGeom>
            <a:avLst/>
            <a:gdLst/>
            <a:ahLst/>
            <a:cxnLst/>
            <a:rect l="l" t="t" r="r" b="b"/>
            <a:pathLst>
              <a:path w="215900" h="327660">
                <a:moveTo>
                  <a:pt x="215900" y="0"/>
                </a:moveTo>
                <a:lnTo>
                  <a:pt x="0" y="327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72100" y="3721100"/>
            <a:ext cx="134620" cy="165100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3179" y="0"/>
                </a:moveTo>
                <a:lnTo>
                  <a:pt x="0" y="165100"/>
                </a:lnTo>
                <a:lnTo>
                  <a:pt x="134620" y="5968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486900" y="3429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432290" y="3723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73090" y="2514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18479" y="28092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743700" y="1600200"/>
            <a:ext cx="0" cy="4874260"/>
          </a:xfrm>
          <a:custGeom>
            <a:avLst/>
            <a:gdLst/>
            <a:ahLst/>
            <a:cxnLst/>
            <a:rect l="l" t="t" r="r" b="b"/>
            <a:pathLst>
              <a:path h="4874260">
                <a:moveTo>
                  <a:pt x="0" y="0"/>
                </a:moveTo>
                <a:lnTo>
                  <a:pt x="0" y="4874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6890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15329" y="1600200"/>
            <a:ext cx="928369" cy="396240"/>
          </a:xfrm>
          <a:custGeom>
            <a:avLst/>
            <a:gdLst/>
            <a:ahLst/>
            <a:cxnLst/>
            <a:rect l="l" t="t" r="r" b="b"/>
            <a:pathLst>
              <a:path w="928370" h="396239">
                <a:moveTo>
                  <a:pt x="928370" y="0"/>
                </a:moveTo>
                <a:lnTo>
                  <a:pt x="0" y="396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73090" y="1944370"/>
            <a:ext cx="170180" cy="113030"/>
          </a:xfrm>
          <a:custGeom>
            <a:avLst/>
            <a:gdLst/>
            <a:ahLst/>
            <a:cxnLst/>
            <a:rect l="l" t="t" r="r" b="b"/>
            <a:pathLst>
              <a:path w="170179" h="113030">
                <a:moveTo>
                  <a:pt x="127000" y="0"/>
                </a:moveTo>
                <a:lnTo>
                  <a:pt x="0" y="113029"/>
                </a:lnTo>
                <a:lnTo>
                  <a:pt x="170180" y="99059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743700" y="1600200"/>
            <a:ext cx="641350" cy="2137410"/>
          </a:xfrm>
          <a:custGeom>
            <a:avLst/>
            <a:gdLst/>
            <a:ahLst/>
            <a:cxnLst/>
            <a:rect l="l" t="t" r="r" b="b"/>
            <a:pathLst>
              <a:path w="641350" h="2137410">
                <a:moveTo>
                  <a:pt x="0" y="0"/>
                </a:moveTo>
                <a:lnTo>
                  <a:pt x="641350" y="21374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330440" y="3716020"/>
            <a:ext cx="104139" cy="170180"/>
          </a:xfrm>
          <a:custGeom>
            <a:avLst/>
            <a:gdLst/>
            <a:ahLst/>
            <a:cxnLst/>
            <a:rect l="l" t="t" r="r" b="b"/>
            <a:pathLst>
              <a:path w="104140" h="170179">
                <a:moveTo>
                  <a:pt x="104139" y="0"/>
                </a:moveTo>
                <a:lnTo>
                  <a:pt x="0" y="30479"/>
                </a:lnTo>
                <a:lnTo>
                  <a:pt x="99059" y="170179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115300" y="685800"/>
            <a:ext cx="0" cy="5788660"/>
          </a:xfrm>
          <a:custGeom>
            <a:avLst/>
            <a:gdLst/>
            <a:ahLst/>
            <a:cxnLst/>
            <a:rect l="l" t="t" r="r" b="b"/>
            <a:pathLst>
              <a:path h="5788660">
                <a:moveTo>
                  <a:pt x="0" y="0"/>
                </a:moveTo>
                <a:lnTo>
                  <a:pt x="0" y="5788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060690" y="6466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891019" y="685800"/>
            <a:ext cx="1224280" cy="407670"/>
          </a:xfrm>
          <a:custGeom>
            <a:avLst/>
            <a:gdLst/>
            <a:ahLst/>
            <a:cxnLst/>
            <a:rect l="l" t="t" r="r" b="b"/>
            <a:pathLst>
              <a:path w="1224279" h="407669">
                <a:moveTo>
                  <a:pt x="1224279" y="0"/>
                </a:moveTo>
                <a:lnTo>
                  <a:pt x="0" y="407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743700" y="1040130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1358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115300" y="685800"/>
            <a:ext cx="1291590" cy="2152650"/>
          </a:xfrm>
          <a:custGeom>
            <a:avLst/>
            <a:gdLst/>
            <a:ahLst/>
            <a:cxnLst/>
            <a:rect l="l" t="t" r="r" b="b"/>
            <a:pathLst>
              <a:path w="1291590" h="2152650">
                <a:moveTo>
                  <a:pt x="0" y="0"/>
                </a:moveTo>
                <a:lnTo>
                  <a:pt x="1291590" y="2152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357359" y="2805429"/>
            <a:ext cx="129539" cy="166370"/>
          </a:xfrm>
          <a:custGeom>
            <a:avLst/>
            <a:gdLst/>
            <a:ahLst/>
            <a:cxnLst/>
            <a:rect l="l" t="t" r="r" b="b"/>
            <a:pathLst>
              <a:path w="129540" h="166369">
                <a:moveTo>
                  <a:pt x="92710" y="0"/>
                </a:moveTo>
                <a:lnTo>
                  <a:pt x="0" y="54610"/>
                </a:lnTo>
                <a:lnTo>
                  <a:pt x="129540" y="166370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0139" y="554990"/>
            <a:ext cx="52959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0" dirty="0"/>
              <a:t>Formal</a:t>
            </a:r>
            <a:r>
              <a:rPr spc="360" dirty="0"/>
              <a:t> </a:t>
            </a:r>
            <a:r>
              <a:rPr spc="484" dirty="0"/>
              <a:t>Languages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5630" y="1866900"/>
            <a:ext cx="163830" cy="2343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50" spc="27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5630" y="2962910"/>
            <a:ext cx="163830" cy="2343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50" spc="27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5630" y="4056379"/>
            <a:ext cx="163830" cy="2343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50" spc="27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5630" y="5148579"/>
            <a:ext cx="163830" cy="2343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50" spc="27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0589" y="1733550"/>
            <a:ext cx="8649335" cy="423545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178435">
              <a:lnSpc>
                <a:spcPts val="3610"/>
              </a:lnSpc>
              <a:spcBef>
                <a:spcPts val="310"/>
              </a:spcBef>
            </a:pPr>
            <a:r>
              <a:rPr sz="3100" spc="280" dirty="0">
                <a:solidFill>
                  <a:srgbClr val="3B3B3B"/>
                </a:solidFill>
                <a:latin typeface="Cambria"/>
                <a:cs typeface="Cambria"/>
              </a:rPr>
              <a:t>An </a:t>
            </a:r>
            <a:r>
              <a:rPr sz="3100" b="1" spc="285" dirty="0">
                <a:solidFill>
                  <a:srgbClr val="0000FF"/>
                </a:solidFill>
                <a:latin typeface="Malgun Gothic"/>
                <a:cs typeface="Malgun Gothic"/>
              </a:rPr>
              <a:t>alphabet </a:t>
            </a:r>
            <a:r>
              <a:rPr sz="31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100" spc="33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100" spc="254" dirty="0">
                <a:solidFill>
                  <a:srgbClr val="3B3B3B"/>
                </a:solidFill>
                <a:latin typeface="Cambria"/>
                <a:cs typeface="Cambria"/>
              </a:rPr>
              <a:t>set </a:t>
            </a:r>
            <a:r>
              <a:rPr sz="3100" spc="490" dirty="0">
                <a:solidFill>
                  <a:srgbClr val="3B3B3B"/>
                </a:solidFill>
                <a:latin typeface="Cambria"/>
                <a:cs typeface="Cambria"/>
              </a:rPr>
              <a:t>Σ </a:t>
            </a:r>
            <a:r>
              <a:rPr sz="3100" spc="21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100" spc="245" dirty="0">
                <a:solidFill>
                  <a:srgbClr val="3B3B3B"/>
                </a:solidFill>
                <a:latin typeface="Cambria"/>
                <a:cs typeface="Cambria"/>
              </a:rPr>
              <a:t>symbols </a:t>
            </a:r>
            <a:r>
              <a:rPr sz="3100" spc="250" dirty="0">
                <a:solidFill>
                  <a:srgbClr val="3B3B3B"/>
                </a:solidFill>
                <a:latin typeface="Cambria"/>
                <a:cs typeface="Cambria"/>
              </a:rPr>
              <a:t>that</a:t>
            </a:r>
            <a:r>
              <a:rPr sz="3100" spc="-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100" spc="295" dirty="0">
                <a:solidFill>
                  <a:srgbClr val="3B3B3B"/>
                </a:solidFill>
                <a:latin typeface="Cambria"/>
                <a:cs typeface="Cambria"/>
              </a:rPr>
              <a:t>act  </a:t>
            </a:r>
            <a:r>
              <a:rPr sz="3100" spc="290" dirty="0">
                <a:solidFill>
                  <a:srgbClr val="3B3B3B"/>
                </a:solidFill>
                <a:latin typeface="Cambria"/>
                <a:cs typeface="Cambria"/>
              </a:rPr>
              <a:t>as</a:t>
            </a:r>
            <a:r>
              <a:rPr sz="3100" spc="2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100" spc="245" dirty="0">
                <a:solidFill>
                  <a:srgbClr val="3B3B3B"/>
                </a:solidFill>
                <a:latin typeface="Cambria"/>
                <a:cs typeface="Cambria"/>
              </a:rPr>
              <a:t>letters.</a:t>
            </a:r>
            <a:endParaRPr sz="3100">
              <a:latin typeface="Cambria"/>
              <a:cs typeface="Cambria"/>
            </a:endParaRPr>
          </a:p>
          <a:p>
            <a:pPr marL="12700" marR="5080">
              <a:lnSpc>
                <a:spcPts val="3610"/>
              </a:lnSpc>
              <a:spcBef>
                <a:spcPts val="1410"/>
              </a:spcBef>
            </a:pPr>
            <a:r>
              <a:rPr sz="3100" spc="30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100" b="1" spc="300" dirty="0">
                <a:solidFill>
                  <a:srgbClr val="0000FF"/>
                </a:solidFill>
                <a:latin typeface="Malgun Gothic"/>
                <a:cs typeface="Malgun Gothic"/>
              </a:rPr>
              <a:t>language </a:t>
            </a:r>
            <a:r>
              <a:rPr sz="3100" spc="229" dirty="0">
                <a:solidFill>
                  <a:srgbClr val="3B3B3B"/>
                </a:solidFill>
                <a:latin typeface="Cambria"/>
                <a:cs typeface="Cambria"/>
              </a:rPr>
              <a:t>over </a:t>
            </a:r>
            <a:r>
              <a:rPr sz="3100" spc="490" dirty="0">
                <a:solidFill>
                  <a:srgbClr val="3B3B3B"/>
                </a:solidFill>
                <a:latin typeface="Cambria"/>
                <a:cs typeface="Cambria"/>
              </a:rPr>
              <a:t>Σ </a:t>
            </a:r>
            <a:r>
              <a:rPr sz="3100" spc="19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100" spc="33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100" spc="254" dirty="0">
                <a:solidFill>
                  <a:srgbClr val="3B3B3B"/>
                </a:solidFill>
                <a:latin typeface="Cambria"/>
                <a:cs typeface="Cambria"/>
              </a:rPr>
              <a:t>set </a:t>
            </a:r>
            <a:r>
              <a:rPr sz="3100" spc="21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100" spc="250" dirty="0">
                <a:solidFill>
                  <a:srgbClr val="3B3B3B"/>
                </a:solidFill>
                <a:latin typeface="Cambria"/>
                <a:cs typeface="Cambria"/>
              </a:rPr>
              <a:t>strings</a:t>
            </a:r>
            <a:r>
              <a:rPr sz="3100" spc="-3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100" spc="320" dirty="0">
                <a:solidFill>
                  <a:srgbClr val="3B3B3B"/>
                </a:solidFill>
                <a:latin typeface="Cambria"/>
                <a:cs typeface="Cambria"/>
              </a:rPr>
              <a:t>made  </a:t>
            </a:r>
            <a:r>
              <a:rPr sz="3100" spc="245" dirty="0">
                <a:solidFill>
                  <a:srgbClr val="3B3B3B"/>
                </a:solidFill>
                <a:latin typeface="Cambria"/>
                <a:cs typeface="Cambria"/>
              </a:rPr>
              <a:t>from symbols </a:t>
            </a:r>
            <a:r>
              <a:rPr sz="3100" spc="200" dirty="0">
                <a:solidFill>
                  <a:srgbClr val="3B3B3B"/>
                </a:solidFill>
                <a:latin typeface="Cambria"/>
                <a:cs typeface="Cambria"/>
              </a:rPr>
              <a:t>in</a:t>
            </a:r>
            <a:r>
              <a:rPr sz="31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100" spc="420" dirty="0">
                <a:solidFill>
                  <a:srgbClr val="3B3B3B"/>
                </a:solidFill>
                <a:latin typeface="Cambria"/>
                <a:cs typeface="Cambria"/>
              </a:rPr>
              <a:t>Σ.</a:t>
            </a:r>
            <a:endParaRPr sz="3100">
              <a:latin typeface="Cambria"/>
              <a:cs typeface="Cambria"/>
            </a:endParaRPr>
          </a:p>
          <a:p>
            <a:pPr marL="12700" marR="18415">
              <a:lnSpc>
                <a:spcPts val="3610"/>
              </a:lnSpc>
              <a:spcBef>
                <a:spcPts val="1370"/>
              </a:spcBef>
              <a:tabLst>
                <a:tab pos="4300855" algn="l"/>
              </a:tabLst>
            </a:pPr>
            <a:r>
              <a:rPr sz="3100" spc="300" dirty="0">
                <a:solidFill>
                  <a:srgbClr val="3B3B3B"/>
                </a:solidFill>
                <a:latin typeface="Cambria"/>
                <a:cs typeface="Cambria"/>
              </a:rPr>
              <a:t>When </a:t>
            </a:r>
            <a:r>
              <a:rPr sz="3100" spc="295" dirty="0">
                <a:solidFill>
                  <a:srgbClr val="3B3B3B"/>
                </a:solidFill>
                <a:latin typeface="Cambria"/>
                <a:cs typeface="Cambria"/>
              </a:rPr>
              <a:t>scanning, </a:t>
            </a:r>
            <a:r>
              <a:rPr sz="3100" spc="23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3100" spc="265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3100" spc="280" dirty="0">
                <a:solidFill>
                  <a:srgbClr val="3B3B3B"/>
                </a:solidFill>
                <a:latin typeface="Cambria"/>
                <a:cs typeface="Cambria"/>
              </a:rPr>
              <a:t>was </a:t>
            </a:r>
            <a:r>
              <a:rPr sz="3100" spc="390" dirty="0">
                <a:solidFill>
                  <a:srgbClr val="3B3B3B"/>
                </a:solidFill>
                <a:latin typeface="Cambria"/>
                <a:cs typeface="Cambria"/>
              </a:rPr>
              <a:t>ASCII </a:t>
            </a:r>
            <a:r>
              <a:rPr sz="3100" spc="210" dirty="0">
                <a:solidFill>
                  <a:srgbClr val="3B3B3B"/>
                </a:solidFill>
                <a:latin typeface="Cambria"/>
                <a:cs typeface="Cambria"/>
              </a:rPr>
              <a:t>or  </a:t>
            </a:r>
            <a:r>
              <a:rPr sz="3100" spc="305" dirty="0">
                <a:solidFill>
                  <a:srgbClr val="3B3B3B"/>
                </a:solidFill>
                <a:latin typeface="Cambria"/>
                <a:cs typeface="Cambria"/>
              </a:rPr>
              <a:t>Unicode </a:t>
            </a:r>
            <a:r>
              <a:rPr sz="3100" spc="290" dirty="0">
                <a:solidFill>
                  <a:srgbClr val="3B3B3B"/>
                </a:solidFill>
                <a:latin typeface="Cambria"/>
                <a:cs typeface="Cambria"/>
              </a:rPr>
              <a:t>characters.	</a:t>
            </a:r>
            <a:r>
              <a:rPr sz="3100" spc="20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100" spc="270" dirty="0">
                <a:solidFill>
                  <a:srgbClr val="3B3B3B"/>
                </a:solidFill>
                <a:latin typeface="Cambria"/>
                <a:cs typeface="Cambria"/>
              </a:rPr>
              <a:t>produced</a:t>
            </a:r>
            <a:r>
              <a:rPr sz="3100" spc="35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100" spc="265" dirty="0">
                <a:solidFill>
                  <a:srgbClr val="3B3B3B"/>
                </a:solidFill>
                <a:latin typeface="Cambria"/>
                <a:cs typeface="Cambria"/>
              </a:rPr>
              <a:t>tokens.</a:t>
            </a:r>
            <a:endParaRPr sz="3100">
              <a:latin typeface="Cambria"/>
              <a:cs typeface="Cambria"/>
            </a:endParaRPr>
          </a:p>
          <a:p>
            <a:pPr marL="12700" marR="596900">
              <a:lnSpc>
                <a:spcPts val="3610"/>
              </a:lnSpc>
              <a:spcBef>
                <a:spcPts val="1380"/>
              </a:spcBef>
            </a:pPr>
            <a:r>
              <a:rPr sz="3100" spc="300" dirty="0">
                <a:solidFill>
                  <a:srgbClr val="3B3B3B"/>
                </a:solidFill>
                <a:latin typeface="Cambria"/>
                <a:cs typeface="Cambria"/>
              </a:rPr>
              <a:t>When </a:t>
            </a:r>
            <a:r>
              <a:rPr sz="3100" spc="280" dirty="0">
                <a:solidFill>
                  <a:srgbClr val="3B3B3B"/>
                </a:solidFill>
                <a:latin typeface="Cambria"/>
                <a:cs typeface="Cambria"/>
              </a:rPr>
              <a:t>parsing, </a:t>
            </a:r>
            <a:r>
              <a:rPr sz="3100" spc="23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3100" spc="270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3100" spc="19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100" spc="26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100" spc="254" dirty="0">
                <a:solidFill>
                  <a:srgbClr val="3B3B3B"/>
                </a:solidFill>
                <a:latin typeface="Cambria"/>
                <a:cs typeface="Cambria"/>
              </a:rPr>
              <a:t>set </a:t>
            </a:r>
            <a:r>
              <a:rPr sz="3100" spc="204" dirty="0">
                <a:solidFill>
                  <a:srgbClr val="3B3B3B"/>
                </a:solidFill>
                <a:latin typeface="Cambria"/>
                <a:cs typeface="Cambria"/>
              </a:rPr>
              <a:t>of  </a:t>
            </a:r>
            <a:r>
              <a:rPr sz="3100" spc="250" dirty="0">
                <a:solidFill>
                  <a:srgbClr val="3B3B3B"/>
                </a:solidFill>
                <a:latin typeface="Cambria"/>
                <a:cs typeface="Cambria"/>
              </a:rPr>
              <a:t>tokens </a:t>
            </a:r>
            <a:r>
              <a:rPr sz="3100" spc="270" dirty="0">
                <a:solidFill>
                  <a:srgbClr val="3B3B3B"/>
                </a:solidFill>
                <a:latin typeface="Cambria"/>
                <a:cs typeface="Cambria"/>
              </a:rPr>
              <a:t>produced </a:t>
            </a:r>
            <a:r>
              <a:rPr sz="3100" spc="235" dirty="0">
                <a:solidFill>
                  <a:srgbClr val="3B3B3B"/>
                </a:solidFill>
                <a:latin typeface="Cambria"/>
                <a:cs typeface="Cambria"/>
              </a:rPr>
              <a:t>by </a:t>
            </a:r>
            <a:r>
              <a:rPr sz="3100" spc="265" dirty="0">
                <a:solidFill>
                  <a:srgbClr val="3B3B3B"/>
                </a:solidFill>
                <a:latin typeface="Cambria"/>
                <a:cs typeface="Cambria"/>
              </a:rPr>
              <a:t>the</a:t>
            </a:r>
            <a:r>
              <a:rPr sz="3100" spc="44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100" spc="250" dirty="0">
                <a:solidFill>
                  <a:srgbClr val="3B3B3B"/>
                </a:solidFill>
                <a:latin typeface="Cambria"/>
                <a:cs typeface="Cambria"/>
              </a:rPr>
              <a:t>scanner.</a:t>
            </a:r>
            <a:endParaRPr sz="3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7169" y="554990"/>
            <a:ext cx="70967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30" dirty="0"/>
              <a:t>Precedence</a:t>
            </a:r>
            <a:r>
              <a:rPr spc="380" dirty="0"/>
              <a:t> </a:t>
            </a:r>
            <a:r>
              <a:rPr spc="375" dirty="0"/>
              <a:t>Declarations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1861820"/>
            <a:ext cx="16827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27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400" y="1725929"/>
            <a:ext cx="7900034" cy="143637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ct val="97100"/>
              </a:lnSpc>
              <a:spcBef>
                <a:spcPts val="200"/>
              </a:spcBef>
            </a:pPr>
            <a:r>
              <a:rPr sz="3150" spc="210" dirty="0">
                <a:solidFill>
                  <a:srgbClr val="3B3B3B"/>
                </a:solidFill>
                <a:latin typeface="Cambria"/>
                <a:cs typeface="Cambria"/>
              </a:rPr>
              <a:t>If </a:t>
            </a:r>
            <a:r>
              <a:rPr sz="3150" spc="27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150" spc="250" dirty="0">
                <a:solidFill>
                  <a:srgbClr val="3B3B3B"/>
                </a:solidFill>
                <a:latin typeface="Cambria"/>
                <a:cs typeface="Cambria"/>
              </a:rPr>
              <a:t>leave </a:t>
            </a:r>
            <a:r>
              <a:rPr sz="3150" spc="26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150" spc="204" dirty="0">
                <a:solidFill>
                  <a:srgbClr val="3B3B3B"/>
                </a:solidFill>
                <a:latin typeface="Cambria"/>
                <a:cs typeface="Cambria"/>
              </a:rPr>
              <a:t>world of </a:t>
            </a:r>
            <a:r>
              <a:rPr sz="3150" spc="254" dirty="0">
                <a:solidFill>
                  <a:srgbClr val="3B3B3B"/>
                </a:solidFill>
                <a:latin typeface="Cambria"/>
                <a:cs typeface="Cambria"/>
              </a:rPr>
              <a:t>pure </a:t>
            </a:r>
            <a:r>
              <a:rPr sz="3150" spc="455" dirty="0">
                <a:solidFill>
                  <a:srgbClr val="3B3B3B"/>
                </a:solidFill>
                <a:latin typeface="Cambria"/>
                <a:cs typeface="Cambria"/>
              </a:rPr>
              <a:t>CFGs, </a:t>
            </a:r>
            <a:r>
              <a:rPr sz="3150" spc="275" dirty="0">
                <a:solidFill>
                  <a:srgbClr val="3B3B3B"/>
                </a:solidFill>
                <a:latin typeface="Cambria"/>
                <a:cs typeface="Cambria"/>
              </a:rPr>
              <a:t>we  </a:t>
            </a:r>
            <a:r>
              <a:rPr sz="3150" spc="315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3150" spc="235" dirty="0">
                <a:solidFill>
                  <a:srgbClr val="3B3B3B"/>
                </a:solidFill>
                <a:latin typeface="Cambria"/>
                <a:cs typeface="Cambria"/>
              </a:rPr>
              <a:t>often </a:t>
            </a:r>
            <a:r>
              <a:rPr sz="3150" spc="225" dirty="0">
                <a:solidFill>
                  <a:srgbClr val="3B3B3B"/>
                </a:solidFill>
                <a:latin typeface="Cambria"/>
                <a:cs typeface="Cambria"/>
              </a:rPr>
              <a:t>resolve </a:t>
            </a:r>
            <a:r>
              <a:rPr sz="3150" spc="250" dirty="0">
                <a:solidFill>
                  <a:srgbClr val="3B3B3B"/>
                </a:solidFill>
                <a:latin typeface="Cambria"/>
                <a:cs typeface="Cambria"/>
              </a:rPr>
              <a:t>ambiguities </a:t>
            </a:r>
            <a:r>
              <a:rPr sz="3150" spc="265" dirty="0">
                <a:solidFill>
                  <a:srgbClr val="3B3B3B"/>
                </a:solidFill>
                <a:latin typeface="Cambria"/>
                <a:cs typeface="Cambria"/>
              </a:rPr>
              <a:t>through  </a:t>
            </a:r>
            <a:r>
              <a:rPr sz="3150" b="1" spc="295" dirty="0">
                <a:solidFill>
                  <a:srgbClr val="0000FF"/>
                </a:solidFill>
                <a:latin typeface="Malgun Gothic"/>
                <a:cs typeface="Malgun Gothic"/>
              </a:rPr>
              <a:t>precedence</a:t>
            </a:r>
            <a:r>
              <a:rPr sz="3150" b="1" spc="-30" dirty="0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sz="3150" b="1" spc="300" dirty="0">
                <a:solidFill>
                  <a:srgbClr val="0000FF"/>
                </a:solidFill>
                <a:latin typeface="Malgun Gothic"/>
                <a:cs typeface="Malgun Gothic"/>
              </a:rPr>
              <a:t>declarations</a:t>
            </a:r>
            <a:r>
              <a:rPr sz="3150" spc="300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315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1080" y="3421380"/>
            <a:ext cx="14986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5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6900" y="4795520"/>
            <a:ext cx="16827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27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900" y="5897879"/>
            <a:ext cx="16827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27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4400" y="3303270"/>
            <a:ext cx="7926070" cy="342646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436880" marR="113664" algn="just">
              <a:lnSpc>
                <a:spcPts val="3210"/>
              </a:lnSpc>
              <a:spcBef>
                <a:spcPts val="270"/>
              </a:spcBef>
            </a:pPr>
            <a:r>
              <a:rPr sz="2750" spc="320" dirty="0">
                <a:solidFill>
                  <a:srgbClr val="3B3B3B"/>
                </a:solidFill>
                <a:latin typeface="Cambria"/>
                <a:cs typeface="Cambria"/>
              </a:rPr>
              <a:t>e.g. </a:t>
            </a:r>
            <a:r>
              <a:rPr sz="2750" spc="195" dirty="0">
                <a:solidFill>
                  <a:srgbClr val="3B3B3B"/>
                </a:solidFill>
                <a:latin typeface="Cambria"/>
                <a:cs typeface="Cambria"/>
              </a:rPr>
              <a:t>multiplication </a:t>
            </a:r>
            <a:r>
              <a:rPr sz="2750" spc="250" dirty="0">
                <a:solidFill>
                  <a:srgbClr val="3B3B3B"/>
                </a:solidFill>
                <a:latin typeface="Cambria"/>
                <a:cs typeface="Cambria"/>
              </a:rPr>
              <a:t>has </a:t>
            </a:r>
            <a:r>
              <a:rPr sz="2750" spc="235" dirty="0">
                <a:solidFill>
                  <a:srgbClr val="3B3B3B"/>
                </a:solidFill>
                <a:latin typeface="Cambria"/>
                <a:cs typeface="Cambria"/>
              </a:rPr>
              <a:t>higher </a:t>
            </a:r>
            <a:r>
              <a:rPr sz="2750" spc="260" dirty="0">
                <a:solidFill>
                  <a:srgbClr val="3B3B3B"/>
                </a:solidFill>
                <a:latin typeface="Cambria"/>
                <a:cs typeface="Cambria"/>
              </a:rPr>
              <a:t>precedence  </a:t>
            </a:r>
            <a:r>
              <a:rPr sz="2750" spc="229" dirty="0">
                <a:solidFill>
                  <a:srgbClr val="3B3B3B"/>
                </a:solidFill>
                <a:latin typeface="Cambria"/>
                <a:cs typeface="Cambria"/>
              </a:rPr>
              <a:t>than </a:t>
            </a:r>
            <a:r>
              <a:rPr sz="2750" spc="204" dirty="0">
                <a:solidFill>
                  <a:srgbClr val="3B3B3B"/>
                </a:solidFill>
                <a:latin typeface="Cambria"/>
                <a:cs typeface="Cambria"/>
              </a:rPr>
              <a:t>addition, </a:t>
            </a:r>
            <a:r>
              <a:rPr sz="2750" spc="215" dirty="0">
                <a:solidFill>
                  <a:srgbClr val="3B3B3B"/>
                </a:solidFill>
                <a:latin typeface="Cambria"/>
                <a:cs typeface="Cambria"/>
              </a:rPr>
              <a:t>but </a:t>
            </a:r>
            <a:r>
              <a:rPr sz="2750" spc="195" dirty="0">
                <a:solidFill>
                  <a:srgbClr val="3B3B3B"/>
                </a:solidFill>
                <a:latin typeface="Cambria"/>
                <a:cs typeface="Cambria"/>
              </a:rPr>
              <a:t>lower </a:t>
            </a:r>
            <a:r>
              <a:rPr sz="2750" spc="260" dirty="0">
                <a:solidFill>
                  <a:srgbClr val="3B3B3B"/>
                </a:solidFill>
                <a:latin typeface="Cambria"/>
                <a:cs typeface="Cambria"/>
              </a:rPr>
              <a:t>precedence </a:t>
            </a:r>
            <a:r>
              <a:rPr sz="2750" spc="229" dirty="0">
                <a:solidFill>
                  <a:srgbClr val="3B3B3B"/>
                </a:solidFill>
                <a:latin typeface="Cambria"/>
                <a:cs typeface="Cambria"/>
              </a:rPr>
              <a:t>than  </a:t>
            </a:r>
            <a:r>
              <a:rPr sz="2750" spc="215" dirty="0">
                <a:solidFill>
                  <a:srgbClr val="3B3B3B"/>
                </a:solidFill>
                <a:latin typeface="Cambria"/>
                <a:cs typeface="Cambria"/>
              </a:rPr>
              <a:t>exponentiation.</a:t>
            </a:r>
            <a:endParaRPr sz="2750">
              <a:latin typeface="Cambria"/>
              <a:cs typeface="Cambria"/>
            </a:endParaRPr>
          </a:p>
          <a:p>
            <a:pPr marL="12700" marR="872490">
              <a:lnSpc>
                <a:spcPts val="3650"/>
              </a:lnSpc>
              <a:spcBef>
                <a:spcPts val="1100"/>
              </a:spcBef>
            </a:pPr>
            <a:r>
              <a:rPr sz="3150" spc="210" dirty="0">
                <a:solidFill>
                  <a:srgbClr val="3B3B3B"/>
                </a:solidFill>
                <a:latin typeface="Cambria"/>
                <a:cs typeface="Cambria"/>
              </a:rPr>
              <a:t>Allows </a:t>
            </a:r>
            <a:r>
              <a:rPr sz="3150" spc="20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150" spc="275" dirty="0">
                <a:solidFill>
                  <a:srgbClr val="3B3B3B"/>
                </a:solidFill>
                <a:latin typeface="Cambria"/>
                <a:cs typeface="Cambria"/>
              </a:rPr>
              <a:t>unambiguous </a:t>
            </a:r>
            <a:r>
              <a:rPr sz="3150" spc="260" dirty="0">
                <a:solidFill>
                  <a:srgbClr val="3B3B3B"/>
                </a:solidFill>
                <a:latin typeface="Cambria"/>
                <a:cs typeface="Cambria"/>
              </a:rPr>
              <a:t>parsing </a:t>
            </a:r>
            <a:r>
              <a:rPr sz="3150" spc="204" dirty="0">
                <a:solidFill>
                  <a:srgbClr val="3B3B3B"/>
                </a:solidFill>
                <a:latin typeface="Cambria"/>
                <a:cs typeface="Cambria"/>
              </a:rPr>
              <a:t>of  </a:t>
            </a:r>
            <a:r>
              <a:rPr sz="3150" spc="280" dirty="0">
                <a:solidFill>
                  <a:srgbClr val="3B3B3B"/>
                </a:solidFill>
                <a:latin typeface="Cambria"/>
                <a:cs typeface="Cambria"/>
              </a:rPr>
              <a:t>ambiguous</a:t>
            </a:r>
            <a:r>
              <a:rPr sz="3150" spc="2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150" spc="305" dirty="0">
                <a:solidFill>
                  <a:srgbClr val="3B3B3B"/>
                </a:solidFill>
                <a:latin typeface="Cambria"/>
                <a:cs typeface="Cambria"/>
              </a:rPr>
              <a:t>grammars.</a:t>
            </a:r>
            <a:endParaRPr sz="3150">
              <a:latin typeface="Cambria"/>
              <a:cs typeface="Cambria"/>
            </a:endParaRPr>
          </a:p>
          <a:p>
            <a:pPr marL="12700" marR="5080">
              <a:lnSpc>
                <a:spcPts val="3650"/>
              </a:lnSpc>
              <a:spcBef>
                <a:spcPts val="1380"/>
              </a:spcBef>
            </a:pPr>
            <a:r>
              <a:rPr sz="3150" spc="150" dirty="0">
                <a:solidFill>
                  <a:srgbClr val="3B3B3B"/>
                </a:solidFill>
                <a:latin typeface="Cambria"/>
                <a:cs typeface="Cambria"/>
              </a:rPr>
              <a:t>We'll </a:t>
            </a:r>
            <a:r>
              <a:rPr sz="3150" spc="295" dirty="0">
                <a:solidFill>
                  <a:srgbClr val="3B3B3B"/>
                </a:solidFill>
                <a:latin typeface="Cambria"/>
                <a:cs typeface="Cambria"/>
              </a:rPr>
              <a:t>see </a:t>
            </a:r>
            <a:r>
              <a:rPr sz="3150" spc="24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150" spc="204" dirty="0">
                <a:solidFill>
                  <a:srgbClr val="3B3B3B"/>
                </a:solidFill>
                <a:latin typeface="Cambria"/>
                <a:cs typeface="Cambria"/>
              </a:rPr>
              <a:t>this </a:t>
            </a:r>
            <a:r>
              <a:rPr sz="3150" spc="18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150" spc="254" dirty="0">
                <a:solidFill>
                  <a:srgbClr val="3B3B3B"/>
                </a:solidFill>
                <a:latin typeface="Cambria"/>
                <a:cs typeface="Cambria"/>
              </a:rPr>
              <a:t>implemented </a:t>
            </a:r>
            <a:r>
              <a:rPr sz="3150" spc="229" dirty="0">
                <a:solidFill>
                  <a:srgbClr val="3B3B3B"/>
                </a:solidFill>
                <a:latin typeface="Cambria"/>
                <a:cs typeface="Cambria"/>
              </a:rPr>
              <a:t>later  </a:t>
            </a:r>
            <a:r>
              <a:rPr sz="3150" spc="270" dirty="0">
                <a:solidFill>
                  <a:srgbClr val="3B3B3B"/>
                </a:solidFill>
                <a:latin typeface="Cambria"/>
                <a:cs typeface="Cambria"/>
              </a:rPr>
              <a:t>on.</a:t>
            </a:r>
            <a:endParaRPr sz="31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40" y="2385060"/>
            <a:ext cx="2786380" cy="3234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900"/>
              </a:lnSpc>
              <a:spcBef>
                <a:spcPts val="100"/>
              </a:spcBef>
              <a:tabLst>
                <a:tab pos="1501140" algn="l"/>
              </a:tabLst>
            </a:pP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459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600" b="1" spc="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600" b="1" spc="140" dirty="0">
                <a:latin typeface="Malgun Gothic"/>
                <a:cs typeface="Malgun Gothic"/>
              </a:rPr>
              <a:t>|	</a:t>
            </a: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spc="235" dirty="0">
                <a:latin typeface="Cambria"/>
                <a:cs typeface="Cambria"/>
              </a:rPr>
              <a:t>“</a:t>
            </a:r>
            <a:r>
              <a:rPr sz="2600" b="1" spc="235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600" spc="235" dirty="0">
                <a:latin typeface="Cambria"/>
                <a:cs typeface="Cambria"/>
              </a:rPr>
              <a:t>”</a:t>
            </a:r>
            <a:r>
              <a:rPr sz="2600" spc="-300" dirty="0">
                <a:latin typeface="Cambria"/>
                <a:cs typeface="Cambria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50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600">
              <a:latin typeface="Malgun Gothic"/>
              <a:cs typeface="Malgun Gothic"/>
            </a:endParaRPr>
          </a:p>
          <a:p>
            <a:pPr marL="12700" marR="600075">
              <a:lnSpc>
                <a:spcPts val="4240"/>
              </a:lnSpc>
              <a:spcBef>
                <a:spcPts val="155"/>
              </a:spcBef>
            </a:pP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140" dirty="0">
                <a:latin typeface="Malgun Gothic"/>
                <a:cs typeface="Malgun Gothic"/>
              </a:rPr>
              <a:t>| </a:t>
            </a:r>
            <a:r>
              <a:rPr sz="2600" b="1" spc="204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600" b="1" spc="204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600" b="1" spc="-11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spc="640" dirty="0">
                <a:latin typeface="Cambria"/>
                <a:cs typeface="Cambria"/>
              </a:rPr>
              <a:t>… 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85" dirty="0">
                <a:latin typeface="Malgun Gothic"/>
                <a:cs typeface="Malgun Gothic"/>
              </a:rPr>
              <a:t>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600" spc="229" dirty="0">
                <a:latin typeface="Cambria"/>
                <a:cs typeface="Cambria"/>
              </a:rPr>
              <a:t>”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80" dirty="0">
                <a:latin typeface="Malgun Gothic"/>
                <a:cs typeface="Malgun Gothic"/>
              </a:rPr>
              <a:t> </a:t>
            </a:r>
            <a:r>
              <a:rPr sz="2600" b="1" spc="14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600" b="1" spc="1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600" b="1" spc="14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1530" y="554990"/>
            <a:ext cx="84486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95" dirty="0"/>
              <a:t>The </a:t>
            </a:r>
            <a:r>
              <a:rPr spc="409" dirty="0"/>
              <a:t>Structure </a:t>
            </a:r>
            <a:r>
              <a:rPr spc="300" dirty="0"/>
              <a:t>of </a:t>
            </a:r>
            <a:r>
              <a:rPr spc="470" dirty="0"/>
              <a:t>a </a:t>
            </a:r>
            <a:r>
              <a:rPr spc="365" dirty="0"/>
              <a:t>Parse</a:t>
            </a:r>
            <a:r>
              <a:rPr spc="500" dirty="0"/>
              <a:t> </a:t>
            </a:r>
            <a:r>
              <a:rPr spc="380" dirty="0"/>
              <a:t>Tree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43200" y="687324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571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571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|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571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571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571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40640" y="2385060"/>
            <a:ext cx="2786380" cy="3234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900"/>
              </a:lnSpc>
              <a:spcBef>
                <a:spcPts val="100"/>
              </a:spcBef>
              <a:tabLst>
                <a:tab pos="1501140" algn="l"/>
              </a:tabLst>
            </a:pP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459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600" b="1" spc="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600" b="1" spc="140" dirty="0">
                <a:latin typeface="Malgun Gothic"/>
                <a:cs typeface="Malgun Gothic"/>
              </a:rPr>
              <a:t>|	</a:t>
            </a: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spc="235" dirty="0">
                <a:latin typeface="Cambria"/>
                <a:cs typeface="Cambria"/>
              </a:rPr>
              <a:t>“</a:t>
            </a:r>
            <a:r>
              <a:rPr sz="2600" b="1" spc="235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600" spc="235" dirty="0">
                <a:latin typeface="Cambria"/>
                <a:cs typeface="Cambria"/>
              </a:rPr>
              <a:t>”</a:t>
            </a:r>
            <a:r>
              <a:rPr sz="2600" spc="-300" dirty="0">
                <a:latin typeface="Cambria"/>
                <a:cs typeface="Cambria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50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600">
              <a:latin typeface="Malgun Gothic"/>
              <a:cs typeface="Malgun Gothic"/>
            </a:endParaRPr>
          </a:p>
          <a:p>
            <a:pPr marL="12700" marR="600075">
              <a:lnSpc>
                <a:spcPts val="4240"/>
              </a:lnSpc>
              <a:spcBef>
                <a:spcPts val="155"/>
              </a:spcBef>
            </a:pP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140" dirty="0">
                <a:latin typeface="Malgun Gothic"/>
                <a:cs typeface="Malgun Gothic"/>
              </a:rPr>
              <a:t>| </a:t>
            </a:r>
            <a:r>
              <a:rPr sz="2600" b="1" spc="204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600" b="1" spc="204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600" b="1" spc="-11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spc="640" dirty="0">
                <a:latin typeface="Cambria"/>
                <a:cs typeface="Cambria"/>
              </a:rPr>
              <a:t>… 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85" dirty="0">
                <a:latin typeface="Malgun Gothic"/>
                <a:cs typeface="Malgun Gothic"/>
              </a:rPr>
              <a:t>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600" spc="229" dirty="0">
                <a:latin typeface="Cambria"/>
                <a:cs typeface="Cambria"/>
              </a:rPr>
              <a:t>”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80" dirty="0">
                <a:latin typeface="Malgun Gothic"/>
                <a:cs typeface="Malgun Gothic"/>
              </a:rPr>
              <a:t> </a:t>
            </a:r>
            <a:r>
              <a:rPr sz="2600" b="1" spc="14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600" b="1" spc="1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600" b="1" spc="14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1530" y="554990"/>
            <a:ext cx="84486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95" dirty="0"/>
              <a:t>The </a:t>
            </a:r>
            <a:r>
              <a:rPr spc="409" dirty="0"/>
              <a:t>Structure </a:t>
            </a:r>
            <a:r>
              <a:rPr spc="300" dirty="0"/>
              <a:t>of </a:t>
            </a:r>
            <a:r>
              <a:rPr spc="470" dirty="0"/>
              <a:t>a </a:t>
            </a:r>
            <a:r>
              <a:rPr spc="365" dirty="0"/>
              <a:t>Parse</a:t>
            </a:r>
            <a:r>
              <a:rPr spc="500" dirty="0"/>
              <a:t> </a:t>
            </a:r>
            <a:r>
              <a:rPr spc="380" dirty="0"/>
              <a:t>Tree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2743200" y="687324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571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571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|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571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571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571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40640" y="2385060"/>
            <a:ext cx="2786380" cy="161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900"/>
              </a:lnSpc>
              <a:spcBef>
                <a:spcPts val="100"/>
              </a:spcBef>
              <a:tabLst>
                <a:tab pos="1501140" algn="l"/>
              </a:tabLst>
            </a:pP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459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600" b="1" spc="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600" b="1" spc="140" dirty="0">
                <a:latin typeface="Malgun Gothic"/>
                <a:cs typeface="Malgun Gothic"/>
              </a:rPr>
              <a:t>|	</a:t>
            </a: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spc="235" dirty="0">
                <a:latin typeface="Cambria"/>
                <a:cs typeface="Cambria"/>
              </a:rPr>
              <a:t>“</a:t>
            </a:r>
            <a:r>
              <a:rPr sz="2600" b="1" spc="235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600" spc="235" dirty="0">
                <a:latin typeface="Cambria"/>
                <a:cs typeface="Cambria"/>
              </a:rPr>
              <a:t>”</a:t>
            </a:r>
            <a:r>
              <a:rPr sz="2600" spc="-300" dirty="0">
                <a:latin typeface="Cambria"/>
                <a:cs typeface="Cambria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50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6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65" dirty="0">
                <a:latin typeface="Malgun Gothic"/>
                <a:cs typeface="Malgun Gothic"/>
              </a:rPr>
              <a:t> </a:t>
            </a:r>
            <a:r>
              <a:rPr sz="2600" b="1" spc="204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600" b="1" spc="204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640" y="3978910"/>
            <a:ext cx="2190750" cy="1640839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600" b="1" spc="-11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spc="640" dirty="0">
                <a:latin typeface="Cambria"/>
                <a:cs typeface="Cambria"/>
              </a:rPr>
              <a:t>…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85" dirty="0">
                <a:latin typeface="Malgun Gothic"/>
                <a:cs typeface="Malgun Gothic"/>
              </a:rPr>
              <a:t>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600" spc="229" dirty="0">
                <a:latin typeface="Cambria"/>
                <a:cs typeface="Cambria"/>
              </a:rPr>
              <a:t>”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90" dirty="0">
                <a:latin typeface="Malgun Gothic"/>
                <a:cs typeface="Malgun Gothic"/>
              </a:rPr>
              <a:t> </a:t>
            </a:r>
            <a:r>
              <a:rPr sz="2600" b="1" spc="14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600" b="1" spc="145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600" b="1" spc="14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57500" y="43434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228600"/>
                </a:moveTo>
                <a:lnTo>
                  <a:pt x="0" y="228600"/>
                </a:lnTo>
                <a:lnTo>
                  <a:pt x="0" y="0"/>
                </a:lnTo>
                <a:lnTo>
                  <a:pt x="228600" y="0"/>
                </a:lnTo>
                <a:lnTo>
                  <a:pt x="228600" y="228600"/>
                </a:lnTo>
                <a:lnTo>
                  <a:pt x="114300" y="228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43200" y="59436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43200" y="59436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800600" y="41148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610"/>
              </a:spcBef>
            </a:pPr>
            <a:r>
              <a:rPr sz="3200" spc="62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86100" y="6629400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901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31489" y="67119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17290" y="67119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43500" y="4800600"/>
            <a:ext cx="0" cy="1918970"/>
          </a:xfrm>
          <a:custGeom>
            <a:avLst/>
            <a:gdLst/>
            <a:ahLst/>
            <a:cxnLst/>
            <a:rect l="l" t="t" r="r" b="b"/>
            <a:pathLst>
              <a:path h="1918970">
                <a:moveTo>
                  <a:pt x="0" y="0"/>
                </a:moveTo>
                <a:lnTo>
                  <a:pt x="0" y="19189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88890" y="67119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743200" y="5044440"/>
          <a:ext cx="1371600" cy="1675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342900"/>
                <a:gridCol w="342900"/>
              </a:tblGrid>
              <a:tr h="685800"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89330">
                <a:tc gridSpan="2"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229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29083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3429000" y="413004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07010">
              <a:lnSpc>
                <a:spcPct val="100000"/>
              </a:lnSpc>
              <a:spcBef>
                <a:spcPts val="610"/>
              </a:spcBef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43500" y="32004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07010">
              <a:lnSpc>
                <a:spcPct val="100000"/>
              </a:lnSpc>
              <a:spcBef>
                <a:spcPts val="610"/>
              </a:spcBef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086100" y="5731509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3148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71900" y="4817109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17290" y="48831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71770" y="3886200"/>
            <a:ext cx="214629" cy="142240"/>
          </a:xfrm>
          <a:custGeom>
            <a:avLst/>
            <a:gdLst/>
            <a:ahLst/>
            <a:cxnLst/>
            <a:rect l="l" t="t" r="r" b="b"/>
            <a:pathLst>
              <a:path w="214629" h="142239">
                <a:moveTo>
                  <a:pt x="214629" y="0"/>
                </a:moveTo>
                <a:lnTo>
                  <a:pt x="0" y="142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1435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86400" y="3886200"/>
            <a:ext cx="325120" cy="2834640"/>
          </a:xfrm>
          <a:custGeom>
            <a:avLst/>
            <a:gdLst/>
            <a:ahLst/>
            <a:cxnLst/>
            <a:rect l="l" t="t" r="r" b="b"/>
            <a:pathLst>
              <a:path w="325120" h="2834640">
                <a:moveTo>
                  <a:pt x="0" y="0"/>
                </a:moveTo>
                <a:lnTo>
                  <a:pt x="325120" y="28346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56909" y="6706869"/>
            <a:ext cx="107950" cy="167640"/>
          </a:xfrm>
          <a:custGeom>
            <a:avLst/>
            <a:gdLst/>
            <a:ahLst/>
            <a:cxnLst/>
            <a:rect l="l" t="t" r="r" b="b"/>
            <a:pathLst>
              <a:path w="107950" h="167640">
                <a:moveTo>
                  <a:pt x="107950" y="0"/>
                </a:moveTo>
                <a:lnTo>
                  <a:pt x="0" y="12699"/>
                </a:lnTo>
                <a:lnTo>
                  <a:pt x="72389" y="16763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743200" y="413004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743200" y="4130040"/>
            <a:ext cx="685800" cy="6858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610"/>
              </a:spcBef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86100" y="4817109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1489" y="48831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200400" y="3215639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610"/>
              </a:spcBef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224529" y="3902709"/>
            <a:ext cx="318770" cy="158750"/>
          </a:xfrm>
          <a:custGeom>
            <a:avLst/>
            <a:gdLst/>
            <a:ahLst/>
            <a:cxnLst/>
            <a:rect l="l" t="t" r="r" b="b"/>
            <a:pathLst>
              <a:path w="318770" h="158750">
                <a:moveTo>
                  <a:pt x="318769" y="0"/>
                </a:moveTo>
                <a:lnTo>
                  <a:pt x="0" y="1587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86100" y="4010659"/>
            <a:ext cx="168910" cy="120650"/>
          </a:xfrm>
          <a:custGeom>
            <a:avLst/>
            <a:gdLst/>
            <a:ahLst/>
            <a:cxnLst/>
            <a:rect l="l" t="t" r="r" b="b"/>
            <a:pathLst>
              <a:path w="168910" h="120650">
                <a:moveTo>
                  <a:pt x="120650" y="0"/>
                </a:moveTo>
                <a:lnTo>
                  <a:pt x="0" y="120650"/>
                </a:lnTo>
                <a:lnTo>
                  <a:pt x="168910" y="96519"/>
                </a:lnTo>
                <a:lnTo>
                  <a:pt x="1206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3300" y="3902709"/>
            <a:ext cx="119380" cy="119380"/>
          </a:xfrm>
          <a:custGeom>
            <a:avLst/>
            <a:gdLst/>
            <a:ahLst/>
            <a:cxnLst/>
            <a:rect l="l" t="t" r="r" b="b"/>
            <a:pathLst>
              <a:path w="119379" h="119379">
                <a:moveTo>
                  <a:pt x="0" y="0"/>
                </a:moveTo>
                <a:lnTo>
                  <a:pt x="119379" y="1193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619500" y="3978909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200400" y="2301239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188595">
              <a:lnSpc>
                <a:spcPct val="100000"/>
              </a:lnSpc>
              <a:spcBef>
                <a:spcPts val="610"/>
              </a:spcBef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543300" y="298831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488690" y="30543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143500" y="22860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610"/>
              </a:spcBef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486400" y="29718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431790" y="30378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114800" y="13716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188595">
              <a:lnSpc>
                <a:spcPct val="100000"/>
              </a:lnSpc>
              <a:spcBef>
                <a:spcPts val="610"/>
              </a:spcBef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691890" y="2057400"/>
            <a:ext cx="765810" cy="204470"/>
          </a:xfrm>
          <a:custGeom>
            <a:avLst/>
            <a:gdLst/>
            <a:ahLst/>
            <a:cxnLst/>
            <a:rect l="l" t="t" r="r" b="b"/>
            <a:pathLst>
              <a:path w="765810" h="204469">
                <a:moveTo>
                  <a:pt x="765810" y="0"/>
                </a:moveTo>
                <a:lnTo>
                  <a:pt x="0" y="204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543300" y="2208529"/>
            <a:ext cx="170180" cy="104139"/>
          </a:xfrm>
          <a:custGeom>
            <a:avLst/>
            <a:gdLst/>
            <a:ahLst/>
            <a:cxnLst/>
            <a:rect l="l" t="t" r="r" b="b"/>
            <a:pathLst>
              <a:path w="170179" h="104139">
                <a:moveTo>
                  <a:pt x="142239" y="0"/>
                </a:moveTo>
                <a:lnTo>
                  <a:pt x="0" y="93980"/>
                </a:lnTo>
                <a:lnTo>
                  <a:pt x="170179" y="104140"/>
                </a:lnTo>
                <a:lnTo>
                  <a:pt x="1422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457700" y="2057400"/>
            <a:ext cx="877569" cy="195580"/>
          </a:xfrm>
          <a:custGeom>
            <a:avLst/>
            <a:gdLst/>
            <a:ahLst/>
            <a:cxnLst/>
            <a:rect l="l" t="t" r="r" b="b"/>
            <a:pathLst>
              <a:path w="877570" h="195580">
                <a:moveTo>
                  <a:pt x="0" y="0"/>
                </a:moveTo>
                <a:lnTo>
                  <a:pt x="877570" y="195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16220" y="2198370"/>
            <a:ext cx="170180" cy="105410"/>
          </a:xfrm>
          <a:custGeom>
            <a:avLst/>
            <a:gdLst/>
            <a:ahLst/>
            <a:cxnLst/>
            <a:rect l="l" t="t" r="r" b="b"/>
            <a:pathLst>
              <a:path w="170179" h="105410">
                <a:moveTo>
                  <a:pt x="22859" y="0"/>
                </a:moveTo>
                <a:lnTo>
                  <a:pt x="0" y="105409"/>
                </a:lnTo>
                <a:lnTo>
                  <a:pt x="170179" y="87629"/>
                </a:lnTo>
                <a:lnTo>
                  <a:pt x="228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457700" y="2057400"/>
            <a:ext cx="0" cy="4662170"/>
          </a:xfrm>
          <a:custGeom>
            <a:avLst/>
            <a:gdLst/>
            <a:ahLst/>
            <a:cxnLst/>
            <a:rect l="l" t="t" r="r" b="b"/>
            <a:pathLst>
              <a:path h="4662170">
                <a:moveTo>
                  <a:pt x="0" y="0"/>
                </a:moveTo>
                <a:lnTo>
                  <a:pt x="0" y="46621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403090" y="67119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>
            <a:spLocks noGrp="1"/>
          </p:cNvSpPr>
          <p:nvPr>
            <p:ph type="title"/>
          </p:nvPr>
        </p:nvSpPr>
        <p:spPr>
          <a:xfrm>
            <a:off x="811530" y="554990"/>
            <a:ext cx="84486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95" dirty="0"/>
              <a:t>The </a:t>
            </a:r>
            <a:r>
              <a:rPr spc="409" dirty="0"/>
              <a:t>Structure </a:t>
            </a:r>
            <a:r>
              <a:rPr spc="300" dirty="0"/>
              <a:t>of </a:t>
            </a:r>
            <a:r>
              <a:rPr spc="470" dirty="0"/>
              <a:t>a </a:t>
            </a:r>
            <a:r>
              <a:rPr spc="365" dirty="0"/>
              <a:t>Parse</a:t>
            </a:r>
            <a:r>
              <a:rPr spc="500" dirty="0"/>
              <a:t> </a:t>
            </a:r>
            <a:r>
              <a:rPr spc="380" dirty="0"/>
              <a:t>Tree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object 92"/>
          <p:cNvGraphicFramePr>
            <a:graphicFrameLocks noGrp="1"/>
          </p:cNvGraphicFramePr>
          <p:nvPr/>
        </p:nvGraphicFramePr>
        <p:xfrm>
          <a:off x="2741929" y="687324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44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44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|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44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44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444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/>
          <p:nvPr/>
        </p:nvSpPr>
        <p:spPr>
          <a:xfrm>
            <a:off x="2857500" y="43434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228600"/>
                </a:moveTo>
                <a:lnTo>
                  <a:pt x="0" y="228600"/>
                </a:lnTo>
                <a:lnTo>
                  <a:pt x="0" y="0"/>
                </a:lnTo>
                <a:lnTo>
                  <a:pt x="228600" y="0"/>
                </a:lnTo>
                <a:lnTo>
                  <a:pt x="228600" y="228600"/>
                </a:lnTo>
                <a:lnTo>
                  <a:pt x="114300" y="228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43200" y="59436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43200" y="59436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800600" y="41148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610"/>
              </a:spcBef>
            </a:pPr>
            <a:r>
              <a:rPr sz="3200" spc="62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86100" y="6629400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901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31489" y="67119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17290" y="67119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43500" y="4800600"/>
            <a:ext cx="0" cy="1918970"/>
          </a:xfrm>
          <a:custGeom>
            <a:avLst/>
            <a:gdLst/>
            <a:ahLst/>
            <a:cxnLst/>
            <a:rect l="l" t="t" r="r" b="b"/>
            <a:pathLst>
              <a:path h="1918970">
                <a:moveTo>
                  <a:pt x="0" y="0"/>
                </a:moveTo>
                <a:lnTo>
                  <a:pt x="0" y="19189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88890" y="67119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743200" y="5044440"/>
          <a:ext cx="1371600" cy="1675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342900"/>
                <a:gridCol w="342900"/>
              </a:tblGrid>
              <a:tr h="685800"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89330">
                <a:tc gridSpan="2"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2290"/>
                        </a:spcBef>
                      </a:pPr>
                      <a:r>
                        <a:rPr sz="3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3200">
                        <a:latin typeface="Cambria"/>
                        <a:cs typeface="Cambria"/>
                      </a:endParaRPr>
                    </a:p>
                  </a:txBody>
                  <a:tcPr marL="0" marR="0" marT="29083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3429000" y="413004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07010">
              <a:lnSpc>
                <a:spcPct val="100000"/>
              </a:lnSpc>
              <a:spcBef>
                <a:spcPts val="610"/>
              </a:spcBef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43500" y="32004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07010">
              <a:lnSpc>
                <a:spcPct val="100000"/>
              </a:lnSpc>
              <a:spcBef>
                <a:spcPts val="610"/>
              </a:spcBef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86100" y="5731509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3148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71900" y="4817109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17290" y="48831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71770" y="3886200"/>
            <a:ext cx="214629" cy="142240"/>
          </a:xfrm>
          <a:custGeom>
            <a:avLst/>
            <a:gdLst/>
            <a:ahLst/>
            <a:cxnLst/>
            <a:rect l="l" t="t" r="r" b="b"/>
            <a:pathLst>
              <a:path w="214629" h="142239">
                <a:moveTo>
                  <a:pt x="214629" y="0"/>
                </a:moveTo>
                <a:lnTo>
                  <a:pt x="0" y="1422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435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86400" y="3886200"/>
            <a:ext cx="325120" cy="2834640"/>
          </a:xfrm>
          <a:custGeom>
            <a:avLst/>
            <a:gdLst/>
            <a:ahLst/>
            <a:cxnLst/>
            <a:rect l="l" t="t" r="r" b="b"/>
            <a:pathLst>
              <a:path w="325120" h="2834640">
                <a:moveTo>
                  <a:pt x="0" y="0"/>
                </a:moveTo>
                <a:lnTo>
                  <a:pt x="325120" y="28346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756909" y="6706869"/>
            <a:ext cx="107950" cy="167640"/>
          </a:xfrm>
          <a:custGeom>
            <a:avLst/>
            <a:gdLst/>
            <a:ahLst/>
            <a:cxnLst/>
            <a:rect l="l" t="t" r="r" b="b"/>
            <a:pathLst>
              <a:path w="107950" h="167640">
                <a:moveTo>
                  <a:pt x="107950" y="0"/>
                </a:moveTo>
                <a:lnTo>
                  <a:pt x="0" y="12699"/>
                </a:lnTo>
                <a:lnTo>
                  <a:pt x="72389" y="16763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43200" y="413004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743200" y="4130040"/>
            <a:ext cx="685800" cy="6858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610"/>
              </a:spcBef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086100" y="4817109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31489" y="48831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200400" y="3215639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610"/>
              </a:spcBef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224529" y="3902709"/>
            <a:ext cx="318770" cy="158750"/>
          </a:xfrm>
          <a:custGeom>
            <a:avLst/>
            <a:gdLst/>
            <a:ahLst/>
            <a:cxnLst/>
            <a:rect l="l" t="t" r="r" b="b"/>
            <a:pathLst>
              <a:path w="318770" h="158750">
                <a:moveTo>
                  <a:pt x="318769" y="0"/>
                </a:moveTo>
                <a:lnTo>
                  <a:pt x="0" y="1587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86100" y="4010659"/>
            <a:ext cx="168910" cy="120650"/>
          </a:xfrm>
          <a:custGeom>
            <a:avLst/>
            <a:gdLst/>
            <a:ahLst/>
            <a:cxnLst/>
            <a:rect l="l" t="t" r="r" b="b"/>
            <a:pathLst>
              <a:path w="168910" h="120650">
                <a:moveTo>
                  <a:pt x="120650" y="0"/>
                </a:moveTo>
                <a:lnTo>
                  <a:pt x="0" y="120650"/>
                </a:lnTo>
                <a:lnTo>
                  <a:pt x="168910" y="96519"/>
                </a:lnTo>
                <a:lnTo>
                  <a:pt x="1206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43300" y="3902709"/>
            <a:ext cx="119380" cy="119380"/>
          </a:xfrm>
          <a:custGeom>
            <a:avLst/>
            <a:gdLst/>
            <a:ahLst/>
            <a:cxnLst/>
            <a:rect l="l" t="t" r="r" b="b"/>
            <a:pathLst>
              <a:path w="119379" h="119379">
                <a:moveTo>
                  <a:pt x="0" y="0"/>
                </a:moveTo>
                <a:lnTo>
                  <a:pt x="119379" y="1193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619500" y="3978909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200400" y="2301239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188595">
              <a:lnSpc>
                <a:spcPct val="100000"/>
              </a:lnSpc>
              <a:spcBef>
                <a:spcPts val="610"/>
              </a:spcBef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543300" y="298831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488690" y="30543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143500" y="22860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610"/>
              </a:spcBef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486400" y="29718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431790" y="30378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114800" y="13716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188595">
              <a:lnSpc>
                <a:spcPct val="100000"/>
              </a:lnSpc>
              <a:spcBef>
                <a:spcPts val="610"/>
              </a:spcBef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691890" y="2057400"/>
            <a:ext cx="765810" cy="204470"/>
          </a:xfrm>
          <a:custGeom>
            <a:avLst/>
            <a:gdLst/>
            <a:ahLst/>
            <a:cxnLst/>
            <a:rect l="l" t="t" r="r" b="b"/>
            <a:pathLst>
              <a:path w="765810" h="204469">
                <a:moveTo>
                  <a:pt x="765810" y="0"/>
                </a:moveTo>
                <a:lnTo>
                  <a:pt x="0" y="204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543300" y="2208529"/>
            <a:ext cx="170180" cy="104139"/>
          </a:xfrm>
          <a:custGeom>
            <a:avLst/>
            <a:gdLst/>
            <a:ahLst/>
            <a:cxnLst/>
            <a:rect l="l" t="t" r="r" b="b"/>
            <a:pathLst>
              <a:path w="170179" h="104139">
                <a:moveTo>
                  <a:pt x="142239" y="0"/>
                </a:moveTo>
                <a:lnTo>
                  <a:pt x="0" y="93980"/>
                </a:lnTo>
                <a:lnTo>
                  <a:pt x="170179" y="104140"/>
                </a:lnTo>
                <a:lnTo>
                  <a:pt x="1422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457700" y="2057400"/>
            <a:ext cx="877569" cy="195580"/>
          </a:xfrm>
          <a:custGeom>
            <a:avLst/>
            <a:gdLst/>
            <a:ahLst/>
            <a:cxnLst/>
            <a:rect l="l" t="t" r="r" b="b"/>
            <a:pathLst>
              <a:path w="877570" h="195580">
                <a:moveTo>
                  <a:pt x="0" y="0"/>
                </a:moveTo>
                <a:lnTo>
                  <a:pt x="877570" y="195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16220" y="2198370"/>
            <a:ext cx="170180" cy="105410"/>
          </a:xfrm>
          <a:custGeom>
            <a:avLst/>
            <a:gdLst/>
            <a:ahLst/>
            <a:cxnLst/>
            <a:rect l="l" t="t" r="r" b="b"/>
            <a:pathLst>
              <a:path w="170179" h="105410">
                <a:moveTo>
                  <a:pt x="22859" y="0"/>
                </a:moveTo>
                <a:lnTo>
                  <a:pt x="0" y="105409"/>
                </a:lnTo>
                <a:lnTo>
                  <a:pt x="170179" y="87629"/>
                </a:lnTo>
                <a:lnTo>
                  <a:pt x="228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457700" y="2057400"/>
            <a:ext cx="0" cy="4662170"/>
          </a:xfrm>
          <a:custGeom>
            <a:avLst/>
            <a:gdLst/>
            <a:ahLst/>
            <a:cxnLst/>
            <a:rect l="l" t="t" r="r" b="b"/>
            <a:pathLst>
              <a:path h="4662170">
                <a:moveTo>
                  <a:pt x="0" y="0"/>
                </a:moveTo>
                <a:lnTo>
                  <a:pt x="0" y="46621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403090" y="671195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811530" y="554990"/>
            <a:ext cx="84486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95" dirty="0"/>
              <a:t>The </a:t>
            </a:r>
            <a:r>
              <a:rPr spc="409" dirty="0"/>
              <a:t>Structure </a:t>
            </a:r>
            <a:r>
              <a:rPr spc="300" dirty="0"/>
              <a:t>of </a:t>
            </a:r>
            <a:r>
              <a:rPr spc="470" dirty="0"/>
              <a:t>a </a:t>
            </a:r>
            <a:r>
              <a:rPr spc="365" dirty="0"/>
              <a:t>Parse</a:t>
            </a:r>
            <a:r>
              <a:rPr spc="500" dirty="0"/>
              <a:t> </a:t>
            </a:r>
            <a:r>
              <a:rPr spc="380" dirty="0"/>
              <a:t>Tree</a:t>
            </a:r>
          </a:p>
        </p:txBody>
      </p:sp>
      <p:sp>
        <p:nvSpPr>
          <p:cNvPr id="45" name="object 45"/>
          <p:cNvSpPr/>
          <p:nvPr/>
        </p:nvSpPr>
        <p:spPr>
          <a:xfrm>
            <a:off x="66294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5715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6294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629400" y="5257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315200" y="5943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837680" y="5322570"/>
            <a:ext cx="2679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0010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5715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0010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001000" y="5257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686800" y="5943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8209280" y="5322570"/>
            <a:ext cx="2679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91440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5715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1440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144000" y="5257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829800" y="5943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9343390" y="5322570"/>
            <a:ext cx="2857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086600" y="4114800"/>
            <a:ext cx="1143000" cy="685800"/>
          </a:xfrm>
          <a:custGeom>
            <a:avLst/>
            <a:gdLst/>
            <a:ahLst/>
            <a:cxnLst/>
            <a:rect l="l" t="t" r="r" b="b"/>
            <a:pathLst>
              <a:path w="1143000" h="685800">
                <a:moveTo>
                  <a:pt x="10287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1028700" y="685800"/>
                </a:lnTo>
                <a:lnTo>
                  <a:pt x="1070669" y="675977"/>
                </a:lnTo>
                <a:lnTo>
                  <a:pt x="1107281" y="650081"/>
                </a:lnTo>
                <a:lnTo>
                  <a:pt x="1133177" y="613469"/>
                </a:lnTo>
                <a:lnTo>
                  <a:pt x="1143000" y="571500"/>
                </a:lnTo>
                <a:lnTo>
                  <a:pt x="1143000" y="114300"/>
                </a:lnTo>
                <a:lnTo>
                  <a:pt x="1133177" y="72330"/>
                </a:lnTo>
                <a:lnTo>
                  <a:pt x="1107281" y="35718"/>
                </a:lnTo>
                <a:lnTo>
                  <a:pt x="1070669" y="9822"/>
                </a:lnTo>
                <a:lnTo>
                  <a:pt x="10287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086600" y="4114800"/>
            <a:ext cx="1143000" cy="685800"/>
          </a:xfrm>
          <a:custGeom>
            <a:avLst/>
            <a:gdLst/>
            <a:ahLst/>
            <a:cxnLst/>
            <a:rect l="l" t="t" r="r" b="b"/>
            <a:pathLst>
              <a:path w="11430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1028700" y="685800"/>
                </a:lnTo>
                <a:lnTo>
                  <a:pt x="1070669" y="675977"/>
                </a:lnTo>
                <a:lnTo>
                  <a:pt x="1107281" y="650081"/>
                </a:lnTo>
                <a:lnTo>
                  <a:pt x="1133177" y="613469"/>
                </a:lnTo>
                <a:lnTo>
                  <a:pt x="1143000" y="571500"/>
                </a:lnTo>
                <a:lnTo>
                  <a:pt x="1143000" y="114300"/>
                </a:lnTo>
                <a:lnTo>
                  <a:pt x="1133177" y="72330"/>
                </a:lnTo>
                <a:lnTo>
                  <a:pt x="1107281" y="35718"/>
                </a:lnTo>
                <a:lnTo>
                  <a:pt x="1070669" y="9822"/>
                </a:lnTo>
                <a:lnTo>
                  <a:pt x="10287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086600" y="4114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229600" y="4800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7132319" y="4245609"/>
            <a:ext cx="1050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concat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100569" y="4800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9723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58100" y="4800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59" h="370839">
                <a:moveTo>
                  <a:pt x="0" y="0"/>
                </a:moveTo>
                <a:lnTo>
                  <a:pt x="556259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788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90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1440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5715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1440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144000" y="4114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829800" y="4800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9359900" y="4277359"/>
            <a:ext cx="254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60" dirty="0">
                <a:solidFill>
                  <a:srgbClr val="3B3B3B"/>
                </a:solidFill>
                <a:latin typeface="Cambria"/>
                <a:cs typeface="Cambria"/>
              </a:rPr>
              <a:t>*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8229600" y="2743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5715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229600" y="2743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229600" y="2743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915400" y="3429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8394700" y="2874009"/>
            <a:ext cx="3543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65" dirty="0">
                <a:solidFill>
                  <a:srgbClr val="3B3B3B"/>
                </a:solidFill>
                <a:latin typeface="Cambria"/>
                <a:cs typeface="Cambria"/>
              </a:rPr>
              <a:t>o</a:t>
            </a:r>
            <a:r>
              <a:rPr sz="2400" spc="15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94869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43229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781290" y="3429000"/>
            <a:ext cx="791210" cy="593090"/>
          </a:xfrm>
          <a:custGeom>
            <a:avLst/>
            <a:gdLst/>
            <a:ahLst/>
            <a:cxnLst/>
            <a:rect l="l" t="t" r="r" b="b"/>
            <a:pathLst>
              <a:path w="791209" h="593089">
                <a:moveTo>
                  <a:pt x="791209" y="0"/>
                </a:moveTo>
                <a:lnTo>
                  <a:pt x="0" y="593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658100" y="3973829"/>
            <a:ext cx="161290" cy="140970"/>
          </a:xfrm>
          <a:custGeom>
            <a:avLst/>
            <a:gdLst/>
            <a:ahLst/>
            <a:cxnLst/>
            <a:rect l="l" t="t" r="r" b="b"/>
            <a:pathLst>
              <a:path w="161290" h="140970">
                <a:moveTo>
                  <a:pt x="96520" y="0"/>
                </a:moveTo>
                <a:lnTo>
                  <a:pt x="0" y="140970"/>
                </a:lnTo>
                <a:lnTo>
                  <a:pt x="161290" y="8636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572500" y="3429000"/>
            <a:ext cx="789940" cy="593090"/>
          </a:xfrm>
          <a:custGeom>
            <a:avLst/>
            <a:gdLst/>
            <a:ahLst/>
            <a:cxnLst/>
            <a:rect l="l" t="t" r="r" b="b"/>
            <a:pathLst>
              <a:path w="789940" h="593089">
                <a:moveTo>
                  <a:pt x="0" y="0"/>
                </a:moveTo>
                <a:lnTo>
                  <a:pt x="789940" y="593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324340" y="3973829"/>
            <a:ext cx="162560" cy="140970"/>
          </a:xfrm>
          <a:custGeom>
            <a:avLst/>
            <a:gdLst/>
            <a:ahLst/>
            <a:cxnLst/>
            <a:rect l="l" t="t" r="r" b="b"/>
            <a:pathLst>
              <a:path w="162559" h="140970">
                <a:moveTo>
                  <a:pt x="64769" y="0"/>
                </a:moveTo>
                <a:lnTo>
                  <a:pt x="0" y="86360"/>
                </a:lnTo>
                <a:lnTo>
                  <a:pt x="162559" y="140970"/>
                </a:lnTo>
                <a:lnTo>
                  <a:pt x="647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40640" y="2385060"/>
            <a:ext cx="2786380" cy="161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900"/>
              </a:lnSpc>
              <a:spcBef>
                <a:spcPts val="100"/>
              </a:spcBef>
              <a:tabLst>
                <a:tab pos="1501775" algn="l"/>
              </a:tabLst>
            </a:pP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465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6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600" b="1" spc="140" dirty="0">
                <a:latin typeface="Malgun Gothic"/>
                <a:cs typeface="Malgun Gothic"/>
              </a:rPr>
              <a:t>|	</a:t>
            </a: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600" spc="229" dirty="0">
                <a:latin typeface="Cambria"/>
                <a:cs typeface="Cambria"/>
              </a:rPr>
              <a:t>”</a:t>
            </a:r>
            <a:r>
              <a:rPr sz="2600" spc="-290" dirty="0">
                <a:latin typeface="Cambria"/>
                <a:cs typeface="Cambria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40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6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65" dirty="0">
                <a:latin typeface="Malgun Gothic"/>
                <a:cs typeface="Malgun Gothic"/>
              </a:rPr>
              <a:t> </a:t>
            </a:r>
            <a:r>
              <a:rPr sz="2600" b="1" spc="204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600" b="1" spc="204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964179" y="6979880"/>
            <a:ext cx="2425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649979" y="6979880"/>
            <a:ext cx="2425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389120" y="6979880"/>
            <a:ext cx="13716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6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012690" y="6979880"/>
            <a:ext cx="26035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726429" y="6979880"/>
            <a:ext cx="20320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229" dirty="0">
                <a:solidFill>
                  <a:srgbClr val="3B3B3B"/>
                </a:solidFill>
                <a:latin typeface="Cambria"/>
                <a:cs typeface="Cambria"/>
              </a:rPr>
              <a:t>*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0640" y="3978910"/>
            <a:ext cx="2191385" cy="1640839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600" b="1" spc="-11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spc="640" dirty="0">
                <a:latin typeface="Cambria"/>
                <a:cs typeface="Cambria"/>
              </a:rPr>
              <a:t>…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85" dirty="0">
                <a:latin typeface="Malgun Gothic"/>
                <a:cs typeface="Malgun Gothic"/>
              </a:rPr>
              <a:t>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600" spc="229" dirty="0">
                <a:latin typeface="Cambria"/>
                <a:cs typeface="Cambria"/>
              </a:rPr>
              <a:t>”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90" dirty="0">
                <a:latin typeface="Malgun Gothic"/>
                <a:cs typeface="Malgun Gothic"/>
              </a:rPr>
              <a:t> </a:t>
            </a:r>
            <a:r>
              <a:rPr sz="2600" b="1" spc="15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600" b="1" spc="15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600" b="1" spc="15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43200" y="7054850"/>
          <a:ext cx="4114800" cy="501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01650">
                <a:tc>
                  <a:txBody>
                    <a:bodyPr/>
                    <a:lstStyle/>
                    <a:p>
                      <a:pPr marL="220979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|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40640" y="2385060"/>
            <a:ext cx="2786380" cy="3234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900"/>
              </a:lnSpc>
              <a:spcBef>
                <a:spcPts val="100"/>
              </a:spcBef>
              <a:tabLst>
                <a:tab pos="1501775" algn="l"/>
              </a:tabLst>
            </a:pP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465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6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600" b="1" spc="140" dirty="0">
                <a:latin typeface="Malgun Gothic"/>
                <a:cs typeface="Malgun Gothic"/>
              </a:rPr>
              <a:t>|	</a:t>
            </a: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600" spc="229" dirty="0">
                <a:latin typeface="Cambria"/>
                <a:cs typeface="Cambria"/>
              </a:rPr>
              <a:t>”</a:t>
            </a:r>
            <a:r>
              <a:rPr sz="2600" spc="-290" dirty="0">
                <a:latin typeface="Cambria"/>
                <a:cs typeface="Cambria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40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600">
              <a:latin typeface="Malgun Gothic"/>
              <a:cs typeface="Malgun Gothic"/>
            </a:endParaRPr>
          </a:p>
          <a:p>
            <a:pPr marL="12700" marR="599440">
              <a:lnSpc>
                <a:spcPts val="4240"/>
              </a:lnSpc>
              <a:spcBef>
                <a:spcPts val="155"/>
              </a:spcBef>
            </a:pP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140" dirty="0">
                <a:latin typeface="Malgun Gothic"/>
                <a:cs typeface="Malgun Gothic"/>
              </a:rPr>
              <a:t>| </a:t>
            </a:r>
            <a:r>
              <a:rPr sz="2600" b="1" spc="204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600" b="1" spc="204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600" b="1" spc="-11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spc="640" dirty="0">
                <a:latin typeface="Cambria"/>
                <a:cs typeface="Cambria"/>
              </a:rPr>
              <a:t>… 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85" dirty="0">
                <a:latin typeface="Malgun Gothic"/>
                <a:cs typeface="Malgun Gothic"/>
              </a:rPr>
              <a:t>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600" spc="229" dirty="0">
                <a:latin typeface="Cambria"/>
                <a:cs typeface="Cambria"/>
              </a:rPr>
              <a:t>”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80" dirty="0">
                <a:latin typeface="Malgun Gothic"/>
                <a:cs typeface="Malgun Gothic"/>
              </a:rPr>
              <a:t> </a:t>
            </a:r>
            <a:r>
              <a:rPr sz="2600" b="1" spc="15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600" b="1" spc="15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600" b="1" spc="15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2743200" y="7054850"/>
          <a:ext cx="4114800" cy="501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01650">
                <a:tc>
                  <a:txBody>
                    <a:bodyPr/>
                    <a:lstStyle/>
                    <a:p>
                      <a:pPr marL="220979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|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2743200" y="6172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550"/>
              </a:lnSpc>
            </a:pPr>
            <a:r>
              <a:rPr sz="3200" spc="62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4800" y="6172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550"/>
              </a:lnSpc>
            </a:pPr>
            <a:r>
              <a:rPr sz="3200" spc="62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86400" y="6172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550"/>
              </a:lnSpc>
            </a:pPr>
            <a:r>
              <a:rPr sz="3200" spc="62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14800" y="54864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7010">
              <a:lnSpc>
                <a:spcPts val="3550"/>
              </a:lnSpc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86400" y="54864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7010">
              <a:lnSpc>
                <a:spcPts val="3550"/>
              </a:lnSpc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3200" y="5241290"/>
            <a:ext cx="685800" cy="473709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7010">
              <a:lnSpc>
                <a:spcPts val="3620"/>
              </a:lnSpc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3200" y="43434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3200">
              <a:lnSpc>
                <a:spcPts val="3550"/>
              </a:lnSpc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14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3200">
              <a:lnSpc>
                <a:spcPts val="3550"/>
              </a:lnSpc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86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3200">
              <a:lnSpc>
                <a:spcPts val="3550"/>
              </a:lnSpc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00600" y="34290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8595">
              <a:lnSpc>
                <a:spcPts val="355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86100" y="6629400"/>
            <a:ext cx="0" cy="270510"/>
          </a:xfrm>
          <a:custGeom>
            <a:avLst/>
            <a:gdLst/>
            <a:ahLst/>
            <a:cxnLst/>
            <a:rect l="l" t="t" r="r" b="b"/>
            <a:pathLst>
              <a:path h="270509">
                <a:moveTo>
                  <a:pt x="0" y="0"/>
                </a:moveTo>
                <a:lnTo>
                  <a:pt x="0" y="27050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31489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57700" y="59436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4030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57700" y="52578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03090" y="5323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05020" y="3886200"/>
            <a:ext cx="538480" cy="179070"/>
          </a:xfrm>
          <a:custGeom>
            <a:avLst/>
            <a:gdLst/>
            <a:ahLst/>
            <a:cxnLst/>
            <a:rect l="l" t="t" r="r" b="b"/>
            <a:pathLst>
              <a:path w="538479" h="179070">
                <a:moveTo>
                  <a:pt x="538479" y="0"/>
                </a:moveTo>
                <a:lnTo>
                  <a:pt x="0" y="1790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457700" y="4011929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70">
                <a:moveTo>
                  <a:pt x="135889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43500" y="3886200"/>
            <a:ext cx="593090" cy="789940"/>
          </a:xfrm>
          <a:custGeom>
            <a:avLst/>
            <a:gdLst/>
            <a:ahLst/>
            <a:cxnLst/>
            <a:rect l="l" t="t" r="r" b="b"/>
            <a:pathLst>
              <a:path w="593089" h="789939">
                <a:moveTo>
                  <a:pt x="0" y="0"/>
                </a:moveTo>
                <a:lnTo>
                  <a:pt x="593089" y="7899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88329" y="4638040"/>
            <a:ext cx="140970" cy="162560"/>
          </a:xfrm>
          <a:custGeom>
            <a:avLst/>
            <a:gdLst/>
            <a:ahLst/>
            <a:cxnLst/>
            <a:rect l="l" t="t" r="r" b="b"/>
            <a:pathLst>
              <a:path w="140970" h="162560">
                <a:moveTo>
                  <a:pt x="86360" y="0"/>
                </a:moveTo>
                <a:lnTo>
                  <a:pt x="0" y="64770"/>
                </a:lnTo>
                <a:lnTo>
                  <a:pt x="140970" y="162560"/>
                </a:lnTo>
                <a:lnTo>
                  <a:pt x="86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29300" y="52578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74690" y="5323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29300" y="59436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746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43500" y="3886200"/>
            <a:ext cx="0" cy="3013710"/>
          </a:xfrm>
          <a:custGeom>
            <a:avLst/>
            <a:gdLst/>
            <a:ahLst/>
            <a:cxnLst/>
            <a:rect l="l" t="t" r="r" b="b"/>
            <a:pathLst>
              <a:path h="3013709">
                <a:moveTo>
                  <a:pt x="0" y="0"/>
                </a:moveTo>
                <a:lnTo>
                  <a:pt x="0" y="30137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88890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114800" y="41148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8595">
              <a:lnSpc>
                <a:spcPts val="355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57700" y="45720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030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800600" y="2743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550"/>
              </a:lnSpc>
            </a:pPr>
            <a:r>
              <a:rPr sz="3200" spc="62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771900" y="2971800"/>
            <a:ext cx="1028700" cy="3928110"/>
          </a:xfrm>
          <a:custGeom>
            <a:avLst/>
            <a:gdLst/>
            <a:ahLst/>
            <a:cxnLst/>
            <a:rect l="l" t="t" r="r" b="b"/>
            <a:pathLst>
              <a:path w="1028700" h="3928109">
                <a:moveTo>
                  <a:pt x="1028700" y="0"/>
                </a:moveTo>
                <a:lnTo>
                  <a:pt x="342900" y="0"/>
                </a:lnTo>
                <a:lnTo>
                  <a:pt x="0" y="3902710"/>
                </a:lnTo>
                <a:lnTo>
                  <a:pt x="0" y="39281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717290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486400" y="2971800"/>
            <a:ext cx="1028700" cy="3928110"/>
          </a:xfrm>
          <a:custGeom>
            <a:avLst/>
            <a:gdLst/>
            <a:ahLst/>
            <a:cxnLst/>
            <a:rect l="l" t="t" r="r" b="b"/>
            <a:pathLst>
              <a:path w="1028700" h="3928109">
                <a:moveTo>
                  <a:pt x="0" y="0"/>
                </a:moveTo>
                <a:lnTo>
                  <a:pt x="685800" y="0"/>
                </a:lnTo>
                <a:lnTo>
                  <a:pt x="1028700" y="3902710"/>
                </a:lnTo>
                <a:lnTo>
                  <a:pt x="1028700" y="39281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460490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43500" y="32004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088890" y="3266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800600" y="20574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7010">
              <a:lnSpc>
                <a:spcPts val="3550"/>
              </a:lnSpc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143500" y="25146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088890" y="25806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86100" y="5715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3276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86100" y="4800600"/>
            <a:ext cx="0" cy="285750"/>
          </a:xfrm>
          <a:custGeom>
            <a:avLst/>
            <a:gdLst/>
            <a:ahLst/>
            <a:cxnLst/>
            <a:rect l="l" t="t" r="r" b="b"/>
            <a:pathLst>
              <a:path h="285750">
                <a:moveTo>
                  <a:pt x="0" y="0"/>
                </a:moveTo>
                <a:lnTo>
                  <a:pt x="0" y="2857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031489" y="507872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3657600" y="11430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3200">
              <a:lnSpc>
                <a:spcPts val="3550"/>
              </a:lnSpc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134360" y="1600200"/>
            <a:ext cx="866140" cy="2595880"/>
          </a:xfrm>
          <a:custGeom>
            <a:avLst/>
            <a:gdLst/>
            <a:ahLst/>
            <a:cxnLst/>
            <a:rect l="l" t="t" r="r" b="b"/>
            <a:pathLst>
              <a:path w="866139" h="2595879">
                <a:moveTo>
                  <a:pt x="866139" y="0"/>
                </a:moveTo>
                <a:lnTo>
                  <a:pt x="0" y="25958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086100" y="4173220"/>
            <a:ext cx="102870" cy="170180"/>
          </a:xfrm>
          <a:custGeom>
            <a:avLst/>
            <a:gdLst/>
            <a:ahLst/>
            <a:cxnLst/>
            <a:rect l="l" t="t" r="r" b="b"/>
            <a:pathLst>
              <a:path w="102869" h="170179">
                <a:moveTo>
                  <a:pt x="0" y="0"/>
                </a:moveTo>
                <a:lnTo>
                  <a:pt x="0" y="170179"/>
                </a:lnTo>
                <a:lnTo>
                  <a:pt x="102869" y="3428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00500" y="1600200"/>
            <a:ext cx="999490" cy="400050"/>
          </a:xfrm>
          <a:custGeom>
            <a:avLst/>
            <a:gdLst/>
            <a:ahLst/>
            <a:cxnLst/>
            <a:rect l="l" t="t" r="r" b="b"/>
            <a:pathLst>
              <a:path w="999489" h="400050">
                <a:moveTo>
                  <a:pt x="0" y="0"/>
                </a:moveTo>
                <a:lnTo>
                  <a:pt x="999489" y="4000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72050" y="1946910"/>
            <a:ext cx="171450" cy="110489"/>
          </a:xfrm>
          <a:custGeom>
            <a:avLst/>
            <a:gdLst/>
            <a:ahLst/>
            <a:cxnLst/>
            <a:rect l="l" t="t" r="r" b="b"/>
            <a:pathLst>
              <a:path w="171450" h="110489">
                <a:moveTo>
                  <a:pt x="40639" y="0"/>
                </a:moveTo>
                <a:lnTo>
                  <a:pt x="0" y="100329"/>
                </a:lnTo>
                <a:lnTo>
                  <a:pt x="171450" y="110489"/>
                </a:lnTo>
                <a:lnTo>
                  <a:pt x="406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657600" y="228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8595">
              <a:lnSpc>
                <a:spcPts val="355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000500" y="6858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59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945890" y="9804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457700" y="6629400"/>
            <a:ext cx="0" cy="270510"/>
          </a:xfrm>
          <a:custGeom>
            <a:avLst/>
            <a:gdLst/>
            <a:ahLst/>
            <a:cxnLst/>
            <a:rect l="l" t="t" r="r" b="b"/>
            <a:pathLst>
              <a:path h="270509">
                <a:moveTo>
                  <a:pt x="0" y="0"/>
                </a:moveTo>
                <a:lnTo>
                  <a:pt x="0" y="27050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403090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829300" y="6629400"/>
            <a:ext cx="0" cy="270510"/>
          </a:xfrm>
          <a:custGeom>
            <a:avLst/>
            <a:gdLst/>
            <a:ahLst/>
            <a:cxnLst/>
            <a:rect l="l" t="t" r="r" b="b"/>
            <a:pathLst>
              <a:path h="270509">
                <a:moveTo>
                  <a:pt x="0" y="0"/>
                </a:moveTo>
                <a:lnTo>
                  <a:pt x="0" y="27050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774690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40640" y="2385060"/>
            <a:ext cx="2786380" cy="161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900"/>
              </a:lnSpc>
              <a:spcBef>
                <a:spcPts val="100"/>
              </a:spcBef>
              <a:tabLst>
                <a:tab pos="1501775" algn="l"/>
              </a:tabLst>
            </a:pP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465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6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600" b="1" spc="140" dirty="0">
                <a:latin typeface="Malgun Gothic"/>
                <a:cs typeface="Malgun Gothic"/>
              </a:rPr>
              <a:t>|	</a:t>
            </a: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600" spc="229" dirty="0">
                <a:latin typeface="Cambria"/>
                <a:cs typeface="Cambria"/>
              </a:rPr>
              <a:t>”</a:t>
            </a:r>
            <a:r>
              <a:rPr sz="2600" spc="-290" dirty="0">
                <a:latin typeface="Cambria"/>
                <a:cs typeface="Cambria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40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6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65" dirty="0">
                <a:latin typeface="Malgun Gothic"/>
                <a:cs typeface="Malgun Gothic"/>
              </a:rPr>
              <a:t> </a:t>
            </a:r>
            <a:r>
              <a:rPr sz="2600" b="1" spc="204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600" b="1" spc="204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0640" y="3978910"/>
            <a:ext cx="2191385" cy="1640839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600" b="1" spc="-11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spc="640" dirty="0">
                <a:latin typeface="Cambria"/>
                <a:cs typeface="Cambria"/>
              </a:rPr>
              <a:t>…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85" dirty="0">
                <a:latin typeface="Malgun Gothic"/>
                <a:cs typeface="Malgun Gothic"/>
              </a:rPr>
              <a:t>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600" spc="229" dirty="0">
                <a:latin typeface="Cambria"/>
                <a:cs typeface="Cambria"/>
              </a:rPr>
              <a:t>”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90" dirty="0">
                <a:latin typeface="Malgun Gothic"/>
                <a:cs typeface="Malgun Gothic"/>
              </a:rPr>
              <a:t> </a:t>
            </a:r>
            <a:r>
              <a:rPr sz="2600" b="1" spc="15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600" b="1" spc="15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600" b="1" spc="15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object 92"/>
          <p:cNvGraphicFramePr>
            <a:graphicFrameLocks noGrp="1"/>
          </p:cNvGraphicFramePr>
          <p:nvPr/>
        </p:nvGraphicFramePr>
        <p:xfrm>
          <a:off x="2743200" y="7054850"/>
          <a:ext cx="4114800" cy="501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01650">
                <a:tc>
                  <a:txBody>
                    <a:bodyPr/>
                    <a:lstStyle/>
                    <a:p>
                      <a:pPr marL="220979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|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3479"/>
                        </a:lnSpc>
                      </a:pPr>
                      <a:r>
                        <a:rPr sz="32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2743200" y="6172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550"/>
              </a:lnSpc>
            </a:pPr>
            <a:r>
              <a:rPr sz="3200" spc="62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4800" y="6172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550"/>
              </a:lnSpc>
            </a:pPr>
            <a:r>
              <a:rPr sz="3200" spc="62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86400" y="6172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550"/>
              </a:lnSpc>
            </a:pPr>
            <a:r>
              <a:rPr sz="3200" spc="62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14800" y="54864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7010">
              <a:lnSpc>
                <a:spcPts val="3550"/>
              </a:lnSpc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86400" y="54864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7010">
              <a:lnSpc>
                <a:spcPts val="3550"/>
              </a:lnSpc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3200" y="5241290"/>
            <a:ext cx="685800" cy="473709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7010">
              <a:lnSpc>
                <a:spcPts val="3620"/>
              </a:lnSpc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3200" y="43434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3200">
              <a:lnSpc>
                <a:spcPts val="3550"/>
              </a:lnSpc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14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3200">
              <a:lnSpc>
                <a:spcPts val="3550"/>
              </a:lnSpc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86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3200">
              <a:lnSpc>
                <a:spcPts val="3550"/>
              </a:lnSpc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00600" y="34290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8595">
              <a:lnSpc>
                <a:spcPts val="355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86100" y="6629400"/>
            <a:ext cx="0" cy="270510"/>
          </a:xfrm>
          <a:custGeom>
            <a:avLst/>
            <a:gdLst/>
            <a:ahLst/>
            <a:cxnLst/>
            <a:rect l="l" t="t" r="r" b="b"/>
            <a:pathLst>
              <a:path h="270509">
                <a:moveTo>
                  <a:pt x="0" y="0"/>
                </a:moveTo>
                <a:lnTo>
                  <a:pt x="0" y="27050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31489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57700" y="59436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4030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57700" y="52578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03090" y="5323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05020" y="3886200"/>
            <a:ext cx="538480" cy="179070"/>
          </a:xfrm>
          <a:custGeom>
            <a:avLst/>
            <a:gdLst/>
            <a:ahLst/>
            <a:cxnLst/>
            <a:rect l="l" t="t" r="r" b="b"/>
            <a:pathLst>
              <a:path w="538479" h="179070">
                <a:moveTo>
                  <a:pt x="538479" y="0"/>
                </a:moveTo>
                <a:lnTo>
                  <a:pt x="0" y="1790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457700" y="4011929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70">
                <a:moveTo>
                  <a:pt x="135889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135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43500" y="3886200"/>
            <a:ext cx="593090" cy="789940"/>
          </a:xfrm>
          <a:custGeom>
            <a:avLst/>
            <a:gdLst/>
            <a:ahLst/>
            <a:cxnLst/>
            <a:rect l="l" t="t" r="r" b="b"/>
            <a:pathLst>
              <a:path w="593089" h="789939">
                <a:moveTo>
                  <a:pt x="0" y="0"/>
                </a:moveTo>
                <a:lnTo>
                  <a:pt x="593089" y="7899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88329" y="4638040"/>
            <a:ext cx="140970" cy="162560"/>
          </a:xfrm>
          <a:custGeom>
            <a:avLst/>
            <a:gdLst/>
            <a:ahLst/>
            <a:cxnLst/>
            <a:rect l="l" t="t" r="r" b="b"/>
            <a:pathLst>
              <a:path w="140970" h="162560">
                <a:moveTo>
                  <a:pt x="86360" y="0"/>
                </a:moveTo>
                <a:lnTo>
                  <a:pt x="0" y="64770"/>
                </a:lnTo>
                <a:lnTo>
                  <a:pt x="140970" y="162560"/>
                </a:lnTo>
                <a:lnTo>
                  <a:pt x="86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29300" y="52578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74690" y="53238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29300" y="59436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746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43500" y="3886200"/>
            <a:ext cx="0" cy="3013710"/>
          </a:xfrm>
          <a:custGeom>
            <a:avLst/>
            <a:gdLst/>
            <a:ahLst/>
            <a:cxnLst/>
            <a:rect l="l" t="t" r="r" b="b"/>
            <a:pathLst>
              <a:path h="3013709">
                <a:moveTo>
                  <a:pt x="0" y="0"/>
                </a:moveTo>
                <a:lnTo>
                  <a:pt x="0" y="30137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88890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114800" y="41148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8595">
              <a:lnSpc>
                <a:spcPts val="355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57700" y="45720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030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800600" y="2743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0">
              <a:lnSpc>
                <a:spcPts val="3550"/>
              </a:lnSpc>
            </a:pPr>
            <a:r>
              <a:rPr sz="3200" spc="62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771900" y="2971800"/>
            <a:ext cx="1028700" cy="3928110"/>
          </a:xfrm>
          <a:custGeom>
            <a:avLst/>
            <a:gdLst/>
            <a:ahLst/>
            <a:cxnLst/>
            <a:rect l="l" t="t" r="r" b="b"/>
            <a:pathLst>
              <a:path w="1028700" h="3928109">
                <a:moveTo>
                  <a:pt x="1028700" y="0"/>
                </a:moveTo>
                <a:lnTo>
                  <a:pt x="342900" y="0"/>
                </a:lnTo>
                <a:lnTo>
                  <a:pt x="0" y="3902710"/>
                </a:lnTo>
                <a:lnTo>
                  <a:pt x="0" y="39281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717290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486400" y="2971800"/>
            <a:ext cx="1028700" cy="3928110"/>
          </a:xfrm>
          <a:custGeom>
            <a:avLst/>
            <a:gdLst/>
            <a:ahLst/>
            <a:cxnLst/>
            <a:rect l="l" t="t" r="r" b="b"/>
            <a:pathLst>
              <a:path w="1028700" h="3928109">
                <a:moveTo>
                  <a:pt x="0" y="0"/>
                </a:moveTo>
                <a:lnTo>
                  <a:pt x="685800" y="0"/>
                </a:lnTo>
                <a:lnTo>
                  <a:pt x="1028700" y="3902710"/>
                </a:lnTo>
                <a:lnTo>
                  <a:pt x="1028700" y="39281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460490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43500" y="32004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088890" y="32664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800600" y="20574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7010">
              <a:lnSpc>
                <a:spcPts val="3550"/>
              </a:lnSpc>
            </a:pP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143500" y="251460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088890" y="25806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86100" y="5715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3276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86100" y="4800600"/>
            <a:ext cx="0" cy="285750"/>
          </a:xfrm>
          <a:custGeom>
            <a:avLst/>
            <a:gdLst/>
            <a:ahLst/>
            <a:cxnLst/>
            <a:rect l="l" t="t" r="r" b="b"/>
            <a:pathLst>
              <a:path h="285750">
                <a:moveTo>
                  <a:pt x="0" y="0"/>
                </a:moveTo>
                <a:lnTo>
                  <a:pt x="0" y="2857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031489" y="507872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3657600" y="11430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3200">
              <a:lnSpc>
                <a:spcPts val="3550"/>
              </a:lnSpc>
            </a:pPr>
            <a:r>
              <a:rPr sz="3200" spc="60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134360" y="1600200"/>
            <a:ext cx="866140" cy="2595880"/>
          </a:xfrm>
          <a:custGeom>
            <a:avLst/>
            <a:gdLst/>
            <a:ahLst/>
            <a:cxnLst/>
            <a:rect l="l" t="t" r="r" b="b"/>
            <a:pathLst>
              <a:path w="866139" h="2595879">
                <a:moveTo>
                  <a:pt x="866139" y="0"/>
                </a:moveTo>
                <a:lnTo>
                  <a:pt x="0" y="25958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086100" y="4173220"/>
            <a:ext cx="102870" cy="170180"/>
          </a:xfrm>
          <a:custGeom>
            <a:avLst/>
            <a:gdLst/>
            <a:ahLst/>
            <a:cxnLst/>
            <a:rect l="l" t="t" r="r" b="b"/>
            <a:pathLst>
              <a:path w="102869" h="170179">
                <a:moveTo>
                  <a:pt x="0" y="0"/>
                </a:moveTo>
                <a:lnTo>
                  <a:pt x="0" y="170179"/>
                </a:lnTo>
                <a:lnTo>
                  <a:pt x="102869" y="3428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00500" y="1600200"/>
            <a:ext cx="999490" cy="400050"/>
          </a:xfrm>
          <a:custGeom>
            <a:avLst/>
            <a:gdLst/>
            <a:ahLst/>
            <a:cxnLst/>
            <a:rect l="l" t="t" r="r" b="b"/>
            <a:pathLst>
              <a:path w="999489" h="400050">
                <a:moveTo>
                  <a:pt x="0" y="0"/>
                </a:moveTo>
                <a:lnTo>
                  <a:pt x="999489" y="4000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72050" y="1946910"/>
            <a:ext cx="171450" cy="110489"/>
          </a:xfrm>
          <a:custGeom>
            <a:avLst/>
            <a:gdLst/>
            <a:ahLst/>
            <a:cxnLst/>
            <a:rect l="l" t="t" r="r" b="b"/>
            <a:pathLst>
              <a:path w="171450" h="110489">
                <a:moveTo>
                  <a:pt x="40639" y="0"/>
                </a:moveTo>
                <a:lnTo>
                  <a:pt x="0" y="100329"/>
                </a:lnTo>
                <a:lnTo>
                  <a:pt x="171450" y="110489"/>
                </a:lnTo>
                <a:lnTo>
                  <a:pt x="406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657600" y="228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8595">
              <a:lnSpc>
                <a:spcPts val="355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000500" y="6858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59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945890" y="9804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3152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5715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3152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315200" y="4114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001000" y="4800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7523480" y="4179570"/>
            <a:ext cx="2679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80010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5715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0010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001000" y="5257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686800" y="5943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8200390" y="5322570"/>
            <a:ext cx="2857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b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93726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5715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3726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372600" y="5257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058400" y="5943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9588500" y="5322570"/>
            <a:ext cx="2533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380" dirty="0">
                <a:solidFill>
                  <a:srgbClr val="3B3B3B"/>
                </a:solidFill>
                <a:latin typeface="Cambria"/>
                <a:cs typeface="Cambria"/>
              </a:rPr>
              <a:t>c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86868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5715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6868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571500" y="685800"/>
                </a:lnTo>
                <a:lnTo>
                  <a:pt x="613469" y="675977"/>
                </a:lnTo>
                <a:lnTo>
                  <a:pt x="650081" y="650081"/>
                </a:lnTo>
                <a:lnTo>
                  <a:pt x="675977" y="613469"/>
                </a:lnTo>
                <a:lnTo>
                  <a:pt x="685800" y="571500"/>
                </a:lnTo>
                <a:lnTo>
                  <a:pt x="685800" y="114300"/>
                </a:lnTo>
                <a:lnTo>
                  <a:pt x="675977" y="72330"/>
                </a:lnTo>
                <a:lnTo>
                  <a:pt x="650081" y="35718"/>
                </a:lnTo>
                <a:lnTo>
                  <a:pt x="613469" y="9822"/>
                </a:lnTo>
                <a:lnTo>
                  <a:pt x="5715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686800" y="4114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372600" y="4800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8851900" y="4245609"/>
            <a:ext cx="3543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65" dirty="0">
                <a:solidFill>
                  <a:srgbClr val="3B3B3B"/>
                </a:solidFill>
                <a:latin typeface="Cambria"/>
                <a:cs typeface="Cambria"/>
              </a:rPr>
              <a:t>o</a:t>
            </a:r>
            <a:r>
              <a:rPr sz="2400" spc="15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7772400" y="2971800"/>
            <a:ext cx="1143000" cy="685800"/>
          </a:xfrm>
          <a:custGeom>
            <a:avLst/>
            <a:gdLst/>
            <a:ahLst/>
            <a:cxnLst/>
            <a:rect l="l" t="t" r="r" b="b"/>
            <a:pathLst>
              <a:path w="1143000" h="685800">
                <a:moveTo>
                  <a:pt x="1028700" y="0"/>
                </a:moveTo>
                <a:lnTo>
                  <a:pt x="114300" y="0"/>
                </a:ln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1028700" y="685800"/>
                </a:lnTo>
                <a:lnTo>
                  <a:pt x="1070669" y="675977"/>
                </a:lnTo>
                <a:lnTo>
                  <a:pt x="1107281" y="650081"/>
                </a:lnTo>
                <a:lnTo>
                  <a:pt x="1133177" y="613469"/>
                </a:lnTo>
                <a:lnTo>
                  <a:pt x="1143000" y="571500"/>
                </a:lnTo>
                <a:lnTo>
                  <a:pt x="1143000" y="114300"/>
                </a:lnTo>
                <a:lnTo>
                  <a:pt x="1133177" y="72330"/>
                </a:lnTo>
                <a:lnTo>
                  <a:pt x="1107281" y="35718"/>
                </a:lnTo>
                <a:lnTo>
                  <a:pt x="1070669" y="9822"/>
                </a:lnTo>
                <a:lnTo>
                  <a:pt x="10287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772400" y="2971800"/>
            <a:ext cx="1143000" cy="685800"/>
          </a:xfrm>
          <a:custGeom>
            <a:avLst/>
            <a:gdLst/>
            <a:ahLst/>
            <a:cxnLst/>
            <a:rect l="l" t="t" r="r" b="b"/>
            <a:pathLst>
              <a:path w="1143000" h="685800">
                <a:moveTo>
                  <a:pt x="114300" y="0"/>
                </a:moveTo>
                <a:lnTo>
                  <a:pt x="72330" y="9822"/>
                </a:lnTo>
                <a:lnTo>
                  <a:pt x="35718" y="35718"/>
                </a:lnTo>
                <a:lnTo>
                  <a:pt x="9822" y="72330"/>
                </a:lnTo>
                <a:lnTo>
                  <a:pt x="0" y="114300"/>
                </a:lnTo>
                <a:lnTo>
                  <a:pt x="0" y="571500"/>
                </a:lnTo>
                <a:lnTo>
                  <a:pt x="9822" y="613469"/>
                </a:lnTo>
                <a:lnTo>
                  <a:pt x="35718" y="650081"/>
                </a:lnTo>
                <a:lnTo>
                  <a:pt x="72330" y="675977"/>
                </a:lnTo>
                <a:lnTo>
                  <a:pt x="114300" y="685800"/>
                </a:lnTo>
                <a:lnTo>
                  <a:pt x="1028700" y="685800"/>
                </a:lnTo>
                <a:lnTo>
                  <a:pt x="1070669" y="675977"/>
                </a:lnTo>
                <a:lnTo>
                  <a:pt x="1107281" y="650081"/>
                </a:lnTo>
                <a:lnTo>
                  <a:pt x="1133177" y="613469"/>
                </a:lnTo>
                <a:lnTo>
                  <a:pt x="1143000" y="571500"/>
                </a:lnTo>
                <a:lnTo>
                  <a:pt x="1143000" y="114300"/>
                </a:lnTo>
                <a:lnTo>
                  <a:pt x="1133177" y="72330"/>
                </a:lnTo>
                <a:lnTo>
                  <a:pt x="1107281" y="35718"/>
                </a:lnTo>
                <a:lnTo>
                  <a:pt x="1070669" y="9822"/>
                </a:lnTo>
                <a:lnTo>
                  <a:pt x="1028700" y="0"/>
                </a:lnTo>
                <a:lnTo>
                  <a:pt x="1143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7724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915400" y="3657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7818119" y="3102609"/>
            <a:ext cx="1050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concat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9029700" y="4800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59" h="370839">
                <a:moveTo>
                  <a:pt x="0" y="0"/>
                </a:moveTo>
                <a:lnTo>
                  <a:pt x="556259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5504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90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786369" y="3657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6581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343900" y="3657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59" h="370839">
                <a:moveTo>
                  <a:pt x="0" y="0"/>
                </a:moveTo>
                <a:lnTo>
                  <a:pt x="556259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8646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90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472169" y="4800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3439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457700" y="6629400"/>
            <a:ext cx="0" cy="270510"/>
          </a:xfrm>
          <a:custGeom>
            <a:avLst/>
            <a:gdLst/>
            <a:ahLst/>
            <a:cxnLst/>
            <a:rect l="l" t="t" r="r" b="b"/>
            <a:pathLst>
              <a:path h="270509">
                <a:moveTo>
                  <a:pt x="0" y="0"/>
                </a:moveTo>
                <a:lnTo>
                  <a:pt x="0" y="27050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403090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829300" y="6629400"/>
            <a:ext cx="0" cy="270510"/>
          </a:xfrm>
          <a:custGeom>
            <a:avLst/>
            <a:gdLst/>
            <a:ahLst/>
            <a:cxnLst/>
            <a:rect l="l" t="t" r="r" b="b"/>
            <a:pathLst>
              <a:path h="270509">
                <a:moveTo>
                  <a:pt x="0" y="0"/>
                </a:moveTo>
                <a:lnTo>
                  <a:pt x="0" y="27050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774690" y="689229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59">
                <a:moveTo>
                  <a:pt x="107950" y="0"/>
                </a:moveTo>
                <a:lnTo>
                  <a:pt x="0" y="0"/>
                </a:lnTo>
                <a:lnTo>
                  <a:pt x="54610" y="16255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40640" y="2385060"/>
            <a:ext cx="2786380" cy="161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900"/>
              </a:lnSpc>
              <a:spcBef>
                <a:spcPts val="100"/>
              </a:spcBef>
              <a:tabLst>
                <a:tab pos="1501775" algn="l"/>
              </a:tabLst>
            </a:pP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465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26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600" b="1" spc="140" dirty="0">
                <a:latin typeface="Malgun Gothic"/>
                <a:cs typeface="Malgun Gothic"/>
              </a:rPr>
              <a:t>|	</a:t>
            </a:r>
            <a:r>
              <a:rPr sz="2600" b="1" spc="459" dirty="0">
                <a:solidFill>
                  <a:srgbClr val="FF0000"/>
                </a:solidFill>
                <a:latin typeface="Malgun Gothic"/>
                <a:cs typeface="Malgun Gothic"/>
              </a:rPr>
              <a:t>R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|</a:t>
            </a:r>
            <a:r>
              <a:rPr sz="2600" spc="229" dirty="0">
                <a:latin typeface="Cambria"/>
                <a:cs typeface="Cambria"/>
              </a:rPr>
              <a:t>”</a:t>
            </a:r>
            <a:r>
              <a:rPr sz="2600" spc="-290" dirty="0">
                <a:latin typeface="Cambria"/>
                <a:cs typeface="Cambria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  S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40" dirty="0"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ST</a:t>
            </a:r>
            <a:endParaRPr sz="26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2600" b="1" spc="420" dirty="0">
                <a:solidFill>
                  <a:srgbClr val="FF0000"/>
                </a:solidFill>
                <a:latin typeface="Malgun Gothic"/>
                <a:cs typeface="Malgun Gothic"/>
              </a:rPr>
              <a:t>T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140" dirty="0">
                <a:latin typeface="Malgun Gothic"/>
                <a:cs typeface="Malgun Gothic"/>
              </a:rPr>
              <a:t>|</a:t>
            </a:r>
            <a:r>
              <a:rPr sz="2600" b="1" spc="-465" dirty="0">
                <a:latin typeface="Malgun Gothic"/>
                <a:cs typeface="Malgun Gothic"/>
              </a:rPr>
              <a:t> </a:t>
            </a:r>
            <a:r>
              <a:rPr sz="2600" b="1" spc="204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600" b="1" spc="204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0640" y="3978910"/>
            <a:ext cx="2191385" cy="1640839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600" b="1" spc="-11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600" spc="50" dirty="0">
                <a:latin typeface="Cambria"/>
                <a:cs typeface="Cambria"/>
              </a:rPr>
              <a:t>| </a:t>
            </a:r>
            <a:r>
              <a:rPr sz="2600" spc="640" dirty="0">
                <a:latin typeface="Cambria"/>
                <a:cs typeface="Cambria"/>
              </a:rPr>
              <a:t>…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85" dirty="0">
                <a:latin typeface="Malgun Gothic"/>
                <a:cs typeface="Malgun Gothic"/>
              </a:rPr>
              <a:t> </a:t>
            </a:r>
            <a:r>
              <a:rPr sz="2600" spc="229" dirty="0">
                <a:latin typeface="Cambria"/>
                <a:cs typeface="Cambria"/>
              </a:rPr>
              <a:t>“</a:t>
            </a:r>
            <a:r>
              <a:rPr sz="2600" b="1" spc="229" dirty="0">
                <a:solidFill>
                  <a:srgbClr val="0000FF"/>
                </a:solidFill>
                <a:latin typeface="Courier New"/>
                <a:cs typeface="Courier New"/>
              </a:rPr>
              <a:t>ε</a:t>
            </a:r>
            <a:r>
              <a:rPr sz="2600" spc="229" dirty="0">
                <a:latin typeface="Cambria"/>
                <a:cs typeface="Cambria"/>
              </a:rPr>
              <a:t>”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600" b="1" spc="365" dirty="0">
                <a:solidFill>
                  <a:srgbClr val="FF0000"/>
                </a:solidFill>
                <a:latin typeface="Malgun Gothic"/>
                <a:cs typeface="Malgun Gothic"/>
              </a:rPr>
              <a:t>U </a:t>
            </a:r>
            <a:r>
              <a:rPr sz="2600" b="1" spc="-425" dirty="0">
                <a:latin typeface="Malgun Gothic"/>
                <a:cs typeface="Malgun Gothic"/>
              </a:rPr>
              <a:t>→</a:t>
            </a:r>
            <a:r>
              <a:rPr sz="2600" b="1" spc="-390" dirty="0">
                <a:latin typeface="Malgun Gothic"/>
                <a:cs typeface="Malgun Gothic"/>
              </a:rPr>
              <a:t> </a:t>
            </a:r>
            <a:r>
              <a:rPr sz="2600" b="1" spc="15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600" b="1" spc="150" dirty="0">
                <a:solidFill>
                  <a:srgbClr val="FF0000"/>
                </a:solidFill>
                <a:latin typeface="Malgun Gothic"/>
                <a:cs typeface="Malgun Gothic"/>
              </a:rPr>
              <a:t>R</a:t>
            </a:r>
            <a:r>
              <a:rPr sz="2600" b="1" spc="15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3760" y="554990"/>
            <a:ext cx="83216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5" dirty="0"/>
              <a:t>Abstract </a:t>
            </a:r>
            <a:r>
              <a:rPr spc="425" dirty="0"/>
              <a:t>Syntax </a:t>
            </a:r>
            <a:r>
              <a:rPr spc="375" dirty="0"/>
              <a:t>Trees</a:t>
            </a:r>
            <a:r>
              <a:rPr spc="415" dirty="0"/>
              <a:t> </a:t>
            </a:r>
            <a:r>
              <a:rPr spc="280" dirty="0"/>
              <a:t>(ASTs)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69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34734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32279"/>
            <a:ext cx="8314690" cy="30734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ct val="97300"/>
              </a:lnSpc>
              <a:spcBef>
                <a:spcPts val="200"/>
              </a:spcBef>
            </a:pP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parse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tree </a:t>
            </a:r>
            <a:r>
              <a:rPr sz="3200" spc="20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b="1" spc="315" dirty="0">
                <a:solidFill>
                  <a:srgbClr val="0000FF"/>
                </a:solidFill>
                <a:latin typeface="Malgun Gothic"/>
                <a:cs typeface="Malgun Gothic"/>
              </a:rPr>
              <a:t>concrete </a:t>
            </a:r>
            <a:r>
              <a:rPr sz="3200" b="1" spc="265" dirty="0">
                <a:solidFill>
                  <a:srgbClr val="0000FF"/>
                </a:solidFill>
                <a:latin typeface="Malgun Gothic"/>
                <a:cs typeface="Malgun Gothic"/>
              </a:rPr>
              <a:t>syntax</a:t>
            </a:r>
            <a:r>
              <a:rPr sz="3200" b="1" spc="-229" dirty="0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sz="3200" b="1" spc="300" dirty="0">
                <a:solidFill>
                  <a:srgbClr val="0000FF"/>
                </a:solidFill>
                <a:latin typeface="Malgun Gothic"/>
                <a:cs typeface="Malgun Gothic"/>
              </a:rPr>
              <a:t>tree</a:t>
            </a:r>
            <a:r>
              <a:rPr sz="3200" spc="300" dirty="0">
                <a:solidFill>
                  <a:srgbClr val="3B3B3B"/>
                </a:solidFill>
                <a:latin typeface="Cambria"/>
                <a:cs typeface="Cambria"/>
              </a:rPr>
              <a:t>;  </a:t>
            </a:r>
            <a:r>
              <a:rPr sz="3200" spc="165" dirty="0">
                <a:solidFill>
                  <a:srgbClr val="3B3B3B"/>
                </a:solidFill>
                <a:latin typeface="Cambria"/>
                <a:cs typeface="Cambria"/>
              </a:rPr>
              <a:t>it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shows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exactly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text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was 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derived.</a:t>
            </a:r>
            <a:endParaRPr sz="3200">
              <a:latin typeface="Cambria"/>
              <a:cs typeface="Cambria"/>
            </a:endParaRPr>
          </a:p>
          <a:p>
            <a:pPr marL="12700" marR="262255">
              <a:lnSpc>
                <a:spcPct val="97800"/>
              </a:lnSpc>
              <a:spcBef>
                <a:spcPts val="1425"/>
              </a:spcBef>
              <a:tabLst>
                <a:tab pos="6166485" algn="l"/>
              </a:tabLst>
            </a:pP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spc="365" dirty="0">
                <a:solidFill>
                  <a:srgbClr val="3B3B3B"/>
                </a:solidFill>
                <a:latin typeface="Cambria"/>
                <a:cs typeface="Cambria"/>
              </a:rPr>
              <a:t>m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o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e</a:t>
            </a: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us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e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r>
              <a:rPr sz="3200" spc="145" dirty="0">
                <a:solidFill>
                  <a:srgbClr val="3B3B3B"/>
                </a:solidFill>
                <a:latin typeface="Cambria"/>
                <a:cs typeface="Cambria"/>
              </a:rPr>
              <a:t>l</a:t>
            </a: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r>
              <a:rPr sz="3200" spc="190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r>
              <a:rPr sz="3200" spc="37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r>
              <a:rPr sz="3200" spc="300" dirty="0">
                <a:solidFill>
                  <a:srgbClr val="3B3B3B"/>
                </a:solidFill>
                <a:latin typeface="Cambria"/>
                <a:cs typeface="Cambria"/>
              </a:rPr>
              <a:t>c</a:t>
            </a:r>
            <a:r>
              <a:rPr sz="3200" spc="190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r>
              <a:rPr sz="3200" spc="290" dirty="0">
                <a:solidFill>
                  <a:srgbClr val="3B3B3B"/>
                </a:solidFill>
                <a:latin typeface="Cambria"/>
                <a:cs typeface="Cambria"/>
              </a:rPr>
              <a:t>e</a:t>
            </a: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150" dirty="0">
                <a:solidFill>
                  <a:srgbClr val="3B3B3B"/>
                </a:solidFill>
                <a:latin typeface="Cambria"/>
                <a:cs typeface="Cambria"/>
              </a:rPr>
              <a:t>i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r>
              <a:rPr sz="32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a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n</a:t>
            </a:r>
            <a:r>
              <a:rPr sz="3200" dirty="0">
                <a:solidFill>
                  <a:srgbClr val="3B3B3B"/>
                </a:solidFill>
                <a:latin typeface="Cambria"/>
                <a:cs typeface="Cambria"/>
              </a:rPr>
              <a:t>	</a:t>
            </a:r>
            <a:r>
              <a:rPr sz="3200" b="1" spc="254" dirty="0">
                <a:solidFill>
                  <a:srgbClr val="0000FF"/>
                </a:solidFill>
                <a:latin typeface="Malgun Gothic"/>
                <a:cs typeface="Malgun Gothic"/>
              </a:rPr>
              <a:t>a</a:t>
            </a:r>
            <a:r>
              <a:rPr sz="3200" b="1" spc="305" dirty="0">
                <a:solidFill>
                  <a:srgbClr val="0000FF"/>
                </a:solidFill>
                <a:latin typeface="Malgun Gothic"/>
                <a:cs typeface="Malgun Gothic"/>
              </a:rPr>
              <a:t>bs</a:t>
            </a:r>
            <a:r>
              <a:rPr sz="3200" b="1" spc="245" dirty="0">
                <a:solidFill>
                  <a:srgbClr val="0000FF"/>
                </a:solidFill>
                <a:latin typeface="Malgun Gothic"/>
                <a:cs typeface="Malgun Gothic"/>
              </a:rPr>
              <a:t>t</a:t>
            </a:r>
            <a:r>
              <a:rPr sz="3200" b="1" spc="425" dirty="0">
                <a:solidFill>
                  <a:srgbClr val="0000FF"/>
                </a:solidFill>
                <a:latin typeface="Malgun Gothic"/>
                <a:cs typeface="Malgun Gothic"/>
              </a:rPr>
              <a:t>r</a:t>
            </a:r>
            <a:r>
              <a:rPr sz="3200" b="1" spc="335" dirty="0">
                <a:solidFill>
                  <a:srgbClr val="0000FF"/>
                </a:solidFill>
                <a:latin typeface="Malgun Gothic"/>
                <a:cs typeface="Malgun Gothic"/>
              </a:rPr>
              <a:t>a</a:t>
            </a:r>
            <a:r>
              <a:rPr sz="3200" b="1" spc="395" dirty="0">
                <a:solidFill>
                  <a:srgbClr val="0000FF"/>
                </a:solidFill>
                <a:latin typeface="Malgun Gothic"/>
                <a:cs typeface="Malgun Gothic"/>
              </a:rPr>
              <a:t>c</a:t>
            </a:r>
            <a:r>
              <a:rPr sz="3200" b="1" spc="229" dirty="0">
                <a:solidFill>
                  <a:srgbClr val="0000FF"/>
                </a:solidFill>
                <a:latin typeface="Malgun Gothic"/>
                <a:cs typeface="Malgun Gothic"/>
              </a:rPr>
              <a:t>t  </a:t>
            </a:r>
            <a:r>
              <a:rPr sz="3200" b="1" spc="265" dirty="0">
                <a:solidFill>
                  <a:srgbClr val="0000FF"/>
                </a:solidFill>
                <a:latin typeface="Malgun Gothic"/>
                <a:cs typeface="Malgun Gothic"/>
              </a:rPr>
              <a:t>syntax </a:t>
            </a:r>
            <a:r>
              <a:rPr sz="3200" b="1" spc="320" dirty="0">
                <a:solidFill>
                  <a:srgbClr val="0000FF"/>
                </a:solidFill>
                <a:latin typeface="Malgun Gothic"/>
                <a:cs typeface="Malgun Gothic"/>
              </a:rPr>
              <a:t>tree</a:t>
            </a:r>
            <a:r>
              <a:rPr sz="3200" spc="320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which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retains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the 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essential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structure </a:t>
            </a:r>
            <a:r>
              <a:rPr sz="3200" spc="22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input.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5639" y="554990"/>
            <a:ext cx="61817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90" dirty="0"/>
              <a:t>How </a:t>
            </a:r>
            <a:r>
              <a:rPr spc="290" dirty="0"/>
              <a:t>to </a:t>
            </a:r>
            <a:r>
              <a:rPr spc="310" dirty="0"/>
              <a:t>build </a:t>
            </a:r>
            <a:r>
              <a:rPr spc="425" dirty="0"/>
              <a:t>an</a:t>
            </a:r>
            <a:r>
              <a:rPr spc="555" dirty="0"/>
              <a:t> </a:t>
            </a:r>
            <a:r>
              <a:rPr spc="520" dirty="0"/>
              <a:t>AST?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1819" y="1861820"/>
            <a:ext cx="158115" cy="2254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254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1819" y="2470150"/>
            <a:ext cx="158115" cy="2254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254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1819" y="3515359"/>
            <a:ext cx="158115" cy="2254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254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810" y="1579118"/>
            <a:ext cx="8296275" cy="2724150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5"/>
              </a:spcBef>
              <a:tabLst>
                <a:tab pos="4565015" algn="l"/>
              </a:tabLst>
            </a:pPr>
            <a:r>
              <a:rPr sz="2950" spc="215" dirty="0">
                <a:solidFill>
                  <a:srgbClr val="3B3B3B"/>
                </a:solidFill>
                <a:latin typeface="Cambria"/>
                <a:cs typeface="Cambria"/>
              </a:rPr>
              <a:t>Typically</a:t>
            </a:r>
            <a:r>
              <a:rPr sz="2950" spc="32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50" spc="265" dirty="0">
                <a:solidFill>
                  <a:srgbClr val="3B3B3B"/>
                </a:solidFill>
                <a:latin typeface="Cambria"/>
                <a:cs typeface="Cambria"/>
              </a:rPr>
              <a:t>done</a:t>
            </a:r>
            <a:r>
              <a:rPr sz="2950" spc="32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50" spc="270" dirty="0">
                <a:solidFill>
                  <a:srgbClr val="3B3B3B"/>
                </a:solidFill>
                <a:latin typeface="Cambria"/>
                <a:cs typeface="Cambria"/>
              </a:rPr>
              <a:t>through	</a:t>
            </a:r>
            <a:r>
              <a:rPr sz="2950" b="1" spc="325" dirty="0">
                <a:solidFill>
                  <a:srgbClr val="0000FF"/>
                </a:solidFill>
                <a:latin typeface="Malgun Gothic"/>
                <a:cs typeface="Malgun Gothic"/>
              </a:rPr>
              <a:t>semantic</a:t>
            </a:r>
            <a:r>
              <a:rPr sz="2950" b="1" spc="-85" dirty="0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sz="2950" b="1" spc="305" dirty="0">
                <a:solidFill>
                  <a:srgbClr val="0000FF"/>
                </a:solidFill>
                <a:latin typeface="Malgun Gothic"/>
                <a:cs typeface="Malgun Gothic"/>
              </a:rPr>
              <a:t>actions</a:t>
            </a:r>
            <a:r>
              <a:rPr sz="2950" spc="305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50">
              <a:latin typeface="Cambria"/>
              <a:cs typeface="Cambria"/>
            </a:endParaRPr>
          </a:p>
          <a:p>
            <a:pPr marL="12700" marR="391795">
              <a:lnSpc>
                <a:spcPts val="3460"/>
              </a:lnSpc>
              <a:spcBef>
                <a:spcPts val="1420"/>
              </a:spcBef>
            </a:pPr>
            <a:r>
              <a:rPr sz="2950" spc="260" dirty="0">
                <a:solidFill>
                  <a:srgbClr val="3B3B3B"/>
                </a:solidFill>
                <a:latin typeface="Cambria"/>
                <a:cs typeface="Cambria"/>
              </a:rPr>
              <a:t>Associate </a:t>
            </a:r>
            <a:r>
              <a:rPr sz="2950" spc="33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950" spc="275" dirty="0">
                <a:solidFill>
                  <a:srgbClr val="3B3B3B"/>
                </a:solidFill>
                <a:latin typeface="Cambria"/>
                <a:cs typeface="Cambria"/>
              </a:rPr>
              <a:t>piece </a:t>
            </a:r>
            <a:r>
              <a:rPr sz="2950" spc="21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950" spc="290" dirty="0">
                <a:solidFill>
                  <a:srgbClr val="3B3B3B"/>
                </a:solidFill>
                <a:latin typeface="Cambria"/>
                <a:cs typeface="Cambria"/>
              </a:rPr>
              <a:t>code </a:t>
            </a:r>
            <a:r>
              <a:rPr sz="2950" spc="204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950" spc="290" dirty="0">
                <a:solidFill>
                  <a:srgbClr val="3B3B3B"/>
                </a:solidFill>
                <a:latin typeface="Cambria"/>
                <a:cs typeface="Cambria"/>
              </a:rPr>
              <a:t>execute </a:t>
            </a:r>
            <a:r>
              <a:rPr sz="2950" spc="210" dirty="0">
                <a:solidFill>
                  <a:srgbClr val="3B3B3B"/>
                </a:solidFill>
                <a:latin typeface="Cambria"/>
                <a:cs typeface="Cambria"/>
              </a:rPr>
              <a:t>with  </a:t>
            </a:r>
            <a:r>
              <a:rPr sz="2950" spc="320" dirty="0">
                <a:solidFill>
                  <a:srgbClr val="3B3B3B"/>
                </a:solidFill>
                <a:latin typeface="Cambria"/>
                <a:cs typeface="Cambria"/>
              </a:rPr>
              <a:t>each</a:t>
            </a:r>
            <a:r>
              <a:rPr sz="2950" spc="2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50" spc="245" dirty="0">
                <a:solidFill>
                  <a:srgbClr val="3B3B3B"/>
                </a:solidFill>
                <a:latin typeface="Cambria"/>
                <a:cs typeface="Cambria"/>
              </a:rPr>
              <a:t>production.</a:t>
            </a:r>
            <a:endParaRPr sz="2950">
              <a:latin typeface="Cambria"/>
              <a:cs typeface="Cambria"/>
            </a:endParaRPr>
          </a:p>
          <a:p>
            <a:pPr marL="12700" marR="5080">
              <a:lnSpc>
                <a:spcPts val="3460"/>
              </a:lnSpc>
              <a:spcBef>
                <a:spcPts val="1310"/>
              </a:spcBef>
            </a:pPr>
            <a:r>
              <a:rPr sz="2950" spc="280" dirty="0">
                <a:solidFill>
                  <a:srgbClr val="3B3B3B"/>
                </a:solidFill>
                <a:latin typeface="Cambria"/>
                <a:cs typeface="Cambria"/>
              </a:rPr>
              <a:t>As </a:t>
            </a:r>
            <a:r>
              <a:rPr sz="2950" spc="26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950" spc="225" dirty="0">
                <a:solidFill>
                  <a:srgbClr val="3B3B3B"/>
                </a:solidFill>
                <a:latin typeface="Cambria"/>
                <a:cs typeface="Cambria"/>
              </a:rPr>
              <a:t>input </a:t>
            </a:r>
            <a:r>
              <a:rPr sz="2950" spc="19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950" spc="280" dirty="0">
                <a:solidFill>
                  <a:srgbClr val="3B3B3B"/>
                </a:solidFill>
                <a:latin typeface="Cambria"/>
                <a:cs typeface="Cambria"/>
              </a:rPr>
              <a:t>parsed, </a:t>
            </a:r>
            <a:r>
              <a:rPr sz="2950" spc="290" dirty="0">
                <a:solidFill>
                  <a:srgbClr val="3B3B3B"/>
                </a:solidFill>
                <a:latin typeface="Cambria"/>
                <a:cs typeface="Cambria"/>
              </a:rPr>
              <a:t>execute </a:t>
            </a:r>
            <a:r>
              <a:rPr sz="2950" spc="215" dirty="0">
                <a:solidFill>
                  <a:srgbClr val="3B3B3B"/>
                </a:solidFill>
                <a:latin typeface="Cambria"/>
                <a:cs typeface="Cambria"/>
              </a:rPr>
              <a:t>this </a:t>
            </a:r>
            <a:r>
              <a:rPr sz="2950" spc="290" dirty="0">
                <a:solidFill>
                  <a:srgbClr val="3B3B3B"/>
                </a:solidFill>
                <a:latin typeface="Cambria"/>
                <a:cs typeface="Cambria"/>
              </a:rPr>
              <a:t>code </a:t>
            </a:r>
            <a:r>
              <a:rPr sz="2950" spc="204" dirty="0">
                <a:solidFill>
                  <a:srgbClr val="3B3B3B"/>
                </a:solidFill>
                <a:latin typeface="Cambria"/>
                <a:cs typeface="Cambria"/>
              </a:rPr>
              <a:t>to  </a:t>
            </a:r>
            <a:r>
              <a:rPr sz="2950" spc="220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2950" spc="265" dirty="0">
                <a:solidFill>
                  <a:srgbClr val="3B3B3B"/>
                </a:solidFill>
                <a:latin typeface="Cambria"/>
                <a:cs typeface="Cambria"/>
              </a:rPr>
              <a:t>the</a:t>
            </a:r>
            <a:r>
              <a:rPr sz="2950" spc="36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50" spc="250" dirty="0">
                <a:solidFill>
                  <a:srgbClr val="3B3B3B"/>
                </a:solidFill>
                <a:latin typeface="Cambria"/>
                <a:cs typeface="Cambria"/>
              </a:rPr>
              <a:t>AST.</a:t>
            </a:r>
            <a:endParaRPr sz="295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9" y="4546600"/>
            <a:ext cx="141605" cy="20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21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1819" y="5464809"/>
            <a:ext cx="158115" cy="2254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254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2810" y="4433570"/>
            <a:ext cx="8119745" cy="182562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415290" marR="5080">
              <a:lnSpc>
                <a:spcPts val="3030"/>
              </a:lnSpc>
              <a:spcBef>
                <a:spcPts val="275"/>
              </a:spcBef>
            </a:pPr>
            <a:r>
              <a:rPr sz="2600" spc="265" dirty="0">
                <a:solidFill>
                  <a:srgbClr val="3B3B3B"/>
                </a:solidFill>
                <a:latin typeface="Cambria"/>
                <a:cs typeface="Cambria"/>
              </a:rPr>
              <a:t>Exact </a:t>
            </a:r>
            <a:r>
              <a:rPr sz="2600" spc="200" dirty="0">
                <a:solidFill>
                  <a:srgbClr val="3B3B3B"/>
                </a:solidFill>
                <a:latin typeface="Cambria"/>
                <a:cs typeface="Cambria"/>
              </a:rPr>
              <a:t>order </a:t>
            </a:r>
            <a:r>
              <a:rPr sz="2600" spc="18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600" spc="245" dirty="0">
                <a:solidFill>
                  <a:srgbClr val="3B3B3B"/>
                </a:solidFill>
                <a:latin typeface="Cambria"/>
                <a:cs typeface="Cambria"/>
              </a:rPr>
              <a:t>code </a:t>
            </a:r>
            <a:r>
              <a:rPr sz="2600" spc="215" dirty="0">
                <a:solidFill>
                  <a:srgbClr val="3B3B3B"/>
                </a:solidFill>
                <a:latin typeface="Cambria"/>
                <a:cs typeface="Cambria"/>
              </a:rPr>
              <a:t>execution </a:t>
            </a:r>
            <a:r>
              <a:rPr sz="2600" spc="229" dirty="0">
                <a:solidFill>
                  <a:srgbClr val="3B3B3B"/>
                </a:solidFill>
                <a:latin typeface="Cambria"/>
                <a:cs typeface="Cambria"/>
              </a:rPr>
              <a:t>depends </a:t>
            </a:r>
            <a:r>
              <a:rPr sz="2600" spc="204" dirty="0">
                <a:solidFill>
                  <a:srgbClr val="3B3B3B"/>
                </a:solidFill>
                <a:latin typeface="Cambria"/>
                <a:cs typeface="Cambria"/>
              </a:rPr>
              <a:t>on </a:t>
            </a:r>
            <a:r>
              <a:rPr sz="2600" spc="220" dirty="0">
                <a:solidFill>
                  <a:srgbClr val="3B3B3B"/>
                </a:solidFill>
                <a:latin typeface="Cambria"/>
                <a:cs typeface="Cambria"/>
              </a:rPr>
              <a:t>the  parsing </a:t>
            </a:r>
            <a:r>
              <a:rPr sz="2600" spc="225" dirty="0">
                <a:solidFill>
                  <a:srgbClr val="3B3B3B"/>
                </a:solidFill>
                <a:latin typeface="Cambria"/>
                <a:cs typeface="Cambria"/>
              </a:rPr>
              <a:t>method</a:t>
            </a:r>
            <a:r>
              <a:rPr sz="2600" spc="2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600" spc="245" dirty="0">
                <a:solidFill>
                  <a:srgbClr val="3B3B3B"/>
                </a:solidFill>
                <a:latin typeface="Cambria"/>
                <a:cs typeface="Cambria"/>
              </a:rPr>
              <a:t>used.</a:t>
            </a:r>
            <a:endParaRPr sz="2600">
              <a:latin typeface="Cambria"/>
              <a:cs typeface="Cambria"/>
            </a:endParaRPr>
          </a:p>
          <a:p>
            <a:pPr marL="12700" marR="1864995">
              <a:lnSpc>
                <a:spcPts val="3490"/>
              </a:lnSpc>
              <a:spcBef>
                <a:spcPts val="1060"/>
              </a:spcBef>
            </a:pPr>
            <a:r>
              <a:rPr sz="2950" spc="220" dirty="0">
                <a:solidFill>
                  <a:srgbClr val="3B3B3B"/>
                </a:solidFill>
                <a:latin typeface="Cambria"/>
                <a:cs typeface="Cambria"/>
              </a:rPr>
              <a:t>This </a:t>
            </a:r>
            <a:r>
              <a:rPr sz="2950" spc="19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950" spc="260" dirty="0">
                <a:solidFill>
                  <a:srgbClr val="3B3B3B"/>
                </a:solidFill>
                <a:latin typeface="Cambria"/>
                <a:cs typeface="Cambria"/>
              </a:rPr>
              <a:t>called </a:t>
            </a:r>
            <a:r>
              <a:rPr sz="2950" spc="33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950" b="1" spc="254" dirty="0">
                <a:solidFill>
                  <a:srgbClr val="0000FF"/>
                </a:solidFill>
                <a:latin typeface="Malgun Gothic"/>
                <a:cs typeface="Malgun Gothic"/>
              </a:rPr>
              <a:t>syntax-directed  </a:t>
            </a:r>
            <a:r>
              <a:rPr sz="2950" b="1" spc="305" dirty="0">
                <a:solidFill>
                  <a:srgbClr val="0000FF"/>
                </a:solidFill>
                <a:latin typeface="Malgun Gothic"/>
                <a:cs typeface="Malgun Gothic"/>
              </a:rPr>
              <a:t>translation</a:t>
            </a:r>
            <a:r>
              <a:rPr sz="2950" spc="305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6759" y="586740"/>
            <a:ext cx="85801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350" dirty="0"/>
              <a:t>The </a:t>
            </a:r>
            <a:r>
              <a:rPr sz="4000" spc="310" dirty="0"/>
              <a:t>Limits </a:t>
            </a:r>
            <a:r>
              <a:rPr sz="4000" spc="270" dirty="0"/>
              <a:t>of </a:t>
            </a:r>
            <a:r>
              <a:rPr sz="4000" spc="390" dirty="0"/>
              <a:t>Regular</a:t>
            </a:r>
            <a:r>
              <a:rPr sz="4000" spc="590" dirty="0"/>
              <a:t> </a:t>
            </a:r>
            <a:r>
              <a:rPr sz="4000" spc="434" dirty="0"/>
              <a:t>Languages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82930" y="1849119"/>
            <a:ext cx="148590" cy="2114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2930" y="2809239"/>
            <a:ext cx="148590" cy="2114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351155" marR="34290">
              <a:lnSpc>
                <a:spcPts val="3180"/>
              </a:lnSpc>
              <a:spcBef>
                <a:spcPts val="275"/>
              </a:spcBef>
            </a:pPr>
            <a:r>
              <a:rPr sz="2700" spc="275" dirty="0"/>
              <a:t>When </a:t>
            </a:r>
            <a:r>
              <a:rPr sz="2700" spc="265" dirty="0"/>
              <a:t>scanning, we </a:t>
            </a:r>
            <a:r>
              <a:rPr sz="2700" spc="254" dirty="0"/>
              <a:t>used </a:t>
            </a:r>
            <a:r>
              <a:rPr sz="2700" spc="245" dirty="0"/>
              <a:t>regular </a:t>
            </a:r>
            <a:r>
              <a:rPr sz="2700" spc="225" dirty="0"/>
              <a:t>expressions </a:t>
            </a:r>
            <a:r>
              <a:rPr sz="2700" spc="185" dirty="0"/>
              <a:t>to  </a:t>
            </a:r>
            <a:r>
              <a:rPr sz="2700" spc="225" dirty="0"/>
              <a:t>define </a:t>
            </a:r>
            <a:r>
              <a:rPr sz="2700" spc="290" dirty="0"/>
              <a:t>each</a:t>
            </a:r>
            <a:r>
              <a:rPr sz="2700" spc="295" dirty="0"/>
              <a:t> </a:t>
            </a:r>
            <a:r>
              <a:rPr sz="2700" spc="240" dirty="0"/>
              <a:t>token.</a:t>
            </a:r>
            <a:endParaRPr sz="2700"/>
          </a:p>
          <a:p>
            <a:pPr marL="351155" marR="5080">
              <a:lnSpc>
                <a:spcPts val="3180"/>
              </a:lnSpc>
              <a:spcBef>
                <a:spcPts val="1200"/>
              </a:spcBef>
            </a:pPr>
            <a:r>
              <a:rPr sz="2700" spc="215" dirty="0"/>
              <a:t>Unfortunately, </a:t>
            </a:r>
            <a:r>
              <a:rPr sz="2700" spc="245" dirty="0"/>
              <a:t>regular </a:t>
            </a:r>
            <a:r>
              <a:rPr sz="2700" spc="225" dirty="0"/>
              <a:t>expressions </a:t>
            </a:r>
            <a:r>
              <a:rPr sz="2700" spc="254" dirty="0"/>
              <a:t>are </a:t>
            </a:r>
            <a:r>
              <a:rPr sz="2700" spc="175" dirty="0"/>
              <a:t>(usually)  </a:t>
            </a:r>
            <a:r>
              <a:rPr sz="2700" spc="195" dirty="0"/>
              <a:t>too </a:t>
            </a:r>
            <a:r>
              <a:rPr sz="2700" spc="260" dirty="0"/>
              <a:t>weak </a:t>
            </a:r>
            <a:r>
              <a:rPr sz="2700" spc="185" dirty="0"/>
              <a:t>to </a:t>
            </a:r>
            <a:r>
              <a:rPr sz="2700" spc="225" dirty="0"/>
              <a:t>define </a:t>
            </a:r>
            <a:r>
              <a:rPr sz="2700" spc="265" dirty="0"/>
              <a:t>programming</a:t>
            </a:r>
            <a:r>
              <a:rPr sz="2700" spc="455" dirty="0"/>
              <a:t> </a:t>
            </a:r>
            <a:r>
              <a:rPr sz="2700" spc="285" dirty="0"/>
              <a:t>languages.</a:t>
            </a:r>
            <a:endParaRPr sz="2700"/>
          </a:p>
        </p:txBody>
      </p:sp>
      <p:sp>
        <p:nvSpPr>
          <p:cNvPr id="6" name="object 6"/>
          <p:cNvSpPr txBox="1"/>
          <p:nvPr/>
        </p:nvSpPr>
        <p:spPr>
          <a:xfrm>
            <a:off x="949960" y="3759200"/>
            <a:ext cx="132715" cy="1873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50" spc="204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9960" y="4585970"/>
            <a:ext cx="132715" cy="1873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50" spc="204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5550" y="3655060"/>
            <a:ext cx="7539990" cy="156718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>
              <a:lnSpc>
                <a:spcPts val="2780"/>
              </a:lnSpc>
              <a:spcBef>
                <a:spcPts val="254"/>
              </a:spcBef>
            </a:pPr>
            <a:r>
              <a:rPr sz="2350" spc="254" dirty="0">
                <a:solidFill>
                  <a:srgbClr val="3B3B3B"/>
                </a:solidFill>
                <a:latin typeface="Cambria"/>
                <a:cs typeface="Cambria"/>
              </a:rPr>
              <a:t>Cannot </a:t>
            </a:r>
            <a:r>
              <a:rPr sz="2350" spc="200" dirty="0">
                <a:solidFill>
                  <a:srgbClr val="3B3B3B"/>
                </a:solidFill>
                <a:latin typeface="Cambria"/>
                <a:cs typeface="Cambria"/>
              </a:rPr>
              <a:t>define </a:t>
            </a:r>
            <a:r>
              <a:rPr sz="2350" spc="27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50" spc="22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50" spc="200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50" spc="240" dirty="0">
                <a:solidFill>
                  <a:srgbClr val="3B3B3B"/>
                </a:solidFill>
                <a:latin typeface="Cambria"/>
                <a:cs typeface="Cambria"/>
              </a:rPr>
              <a:t>matching </a:t>
            </a:r>
            <a:r>
              <a:rPr sz="2350" spc="165" dirty="0">
                <a:solidFill>
                  <a:srgbClr val="3B3B3B"/>
                </a:solidFill>
                <a:latin typeface="Cambria"/>
                <a:cs typeface="Cambria"/>
              </a:rPr>
              <a:t>all  </a:t>
            </a:r>
            <a:r>
              <a:rPr sz="2350" spc="200" dirty="0">
                <a:solidFill>
                  <a:srgbClr val="3B3B3B"/>
                </a:solidFill>
                <a:latin typeface="Cambria"/>
                <a:cs typeface="Cambria"/>
              </a:rPr>
              <a:t>expressions </a:t>
            </a:r>
            <a:r>
              <a:rPr sz="2350" spc="170" dirty="0">
                <a:solidFill>
                  <a:srgbClr val="3B3B3B"/>
                </a:solidFill>
                <a:latin typeface="Cambria"/>
                <a:cs typeface="Cambria"/>
              </a:rPr>
              <a:t>with </a:t>
            </a:r>
            <a:r>
              <a:rPr sz="2350" spc="180" dirty="0">
                <a:solidFill>
                  <a:srgbClr val="3B3B3B"/>
                </a:solidFill>
                <a:latin typeface="Cambria"/>
                <a:cs typeface="Cambria"/>
              </a:rPr>
              <a:t>properly </a:t>
            </a:r>
            <a:r>
              <a:rPr sz="2350" spc="229" dirty="0">
                <a:solidFill>
                  <a:srgbClr val="3B3B3B"/>
                </a:solidFill>
                <a:latin typeface="Cambria"/>
                <a:cs typeface="Cambria"/>
              </a:rPr>
              <a:t>balanced</a:t>
            </a:r>
            <a:r>
              <a:rPr sz="2350" spc="3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50" spc="22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2350">
              <a:latin typeface="Cambria"/>
              <a:cs typeface="Cambria"/>
            </a:endParaRPr>
          </a:p>
          <a:p>
            <a:pPr marL="12700" marR="123189">
              <a:lnSpc>
                <a:spcPts val="2770"/>
              </a:lnSpc>
              <a:spcBef>
                <a:spcPts val="955"/>
              </a:spcBef>
            </a:pPr>
            <a:r>
              <a:rPr sz="2350" spc="254" dirty="0">
                <a:solidFill>
                  <a:srgbClr val="3B3B3B"/>
                </a:solidFill>
                <a:latin typeface="Cambria"/>
                <a:cs typeface="Cambria"/>
              </a:rPr>
              <a:t>Cannot </a:t>
            </a:r>
            <a:r>
              <a:rPr sz="2350" spc="200" dirty="0">
                <a:solidFill>
                  <a:srgbClr val="3B3B3B"/>
                </a:solidFill>
                <a:latin typeface="Cambria"/>
                <a:cs typeface="Cambria"/>
              </a:rPr>
              <a:t>define </a:t>
            </a:r>
            <a:r>
              <a:rPr sz="2350" spc="27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50" spc="22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50" spc="200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50" spc="240" dirty="0">
                <a:solidFill>
                  <a:srgbClr val="3B3B3B"/>
                </a:solidFill>
                <a:latin typeface="Cambria"/>
                <a:cs typeface="Cambria"/>
              </a:rPr>
              <a:t>matching </a:t>
            </a:r>
            <a:r>
              <a:rPr sz="2350" spc="165" dirty="0">
                <a:solidFill>
                  <a:srgbClr val="3B3B3B"/>
                </a:solidFill>
                <a:latin typeface="Cambria"/>
                <a:cs typeface="Cambria"/>
              </a:rPr>
              <a:t>all  </a:t>
            </a:r>
            <a:r>
              <a:rPr sz="2350" spc="195" dirty="0">
                <a:solidFill>
                  <a:srgbClr val="3B3B3B"/>
                </a:solidFill>
                <a:latin typeface="Cambria"/>
                <a:cs typeface="Cambria"/>
              </a:rPr>
              <a:t>functions </a:t>
            </a:r>
            <a:r>
              <a:rPr sz="2350" spc="175" dirty="0">
                <a:solidFill>
                  <a:srgbClr val="3B3B3B"/>
                </a:solidFill>
                <a:latin typeface="Cambria"/>
                <a:cs typeface="Cambria"/>
              </a:rPr>
              <a:t>with </a:t>
            </a:r>
            <a:r>
              <a:rPr sz="2350" spc="180" dirty="0">
                <a:solidFill>
                  <a:srgbClr val="3B3B3B"/>
                </a:solidFill>
                <a:latin typeface="Cambria"/>
                <a:cs typeface="Cambria"/>
              </a:rPr>
              <a:t>properly </a:t>
            </a:r>
            <a:r>
              <a:rPr sz="2350" spc="220" dirty="0">
                <a:solidFill>
                  <a:srgbClr val="3B3B3B"/>
                </a:solidFill>
                <a:latin typeface="Cambria"/>
                <a:cs typeface="Cambria"/>
              </a:rPr>
              <a:t>nested </a:t>
            </a:r>
            <a:r>
              <a:rPr sz="2350" spc="204" dirty="0">
                <a:solidFill>
                  <a:srgbClr val="3B3B3B"/>
                </a:solidFill>
                <a:latin typeface="Cambria"/>
                <a:cs typeface="Cambria"/>
              </a:rPr>
              <a:t>block</a:t>
            </a:r>
            <a:r>
              <a:rPr sz="2350" spc="3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50" spc="21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5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2930" y="5422900"/>
            <a:ext cx="148590" cy="2114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8519" y="5306059"/>
            <a:ext cx="6492875" cy="4400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700" spc="18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700" spc="260" dirty="0">
                <a:solidFill>
                  <a:srgbClr val="3B3B3B"/>
                </a:solidFill>
                <a:latin typeface="Cambria"/>
                <a:cs typeface="Cambria"/>
              </a:rPr>
              <a:t>need </a:t>
            </a:r>
            <a:r>
              <a:rPr sz="2700" spc="30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700" spc="250" dirty="0">
                <a:solidFill>
                  <a:srgbClr val="3B3B3B"/>
                </a:solidFill>
                <a:latin typeface="Cambria"/>
                <a:cs typeface="Cambria"/>
              </a:rPr>
              <a:t>more </a:t>
            </a:r>
            <a:r>
              <a:rPr sz="2700" spc="215" dirty="0">
                <a:solidFill>
                  <a:srgbClr val="3B3B3B"/>
                </a:solidFill>
                <a:latin typeface="Cambria"/>
                <a:cs typeface="Cambria"/>
              </a:rPr>
              <a:t>powerful</a:t>
            </a:r>
            <a:r>
              <a:rPr sz="2700" spc="2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700" spc="229" dirty="0">
                <a:solidFill>
                  <a:srgbClr val="3B3B3B"/>
                </a:solidFill>
                <a:latin typeface="Cambria"/>
                <a:cs typeface="Cambria"/>
              </a:rPr>
              <a:t>formalism.</a:t>
            </a:r>
            <a:endParaRPr sz="27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980" y="554990"/>
            <a:ext cx="70897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0" dirty="0"/>
              <a:t>Simple </a:t>
            </a:r>
            <a:r>
              <a:rPr spc="450" dirty="0"/>
              <a:t>Semantic</a:t>
            </a:r>
            <a:r>
              <a:rPr spc="375" dirty="0"/>
              <a:t> </a:t>
            </a:r>
            <a:r>
              <a:rPr spc="350" dirty="0"/>
              <a:t>Actions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9100" y="1358900"/>
            <a:ext cx="1699260" cy="263525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00" b="1" spc="-6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00">
              <a:latin typeface="Malgun Gothic"/>
              <a:cs typeface="Malgun Gothic"/>
            </a:endParaRPr>
          </a:p>
          <a:p>
            <a:pPr marL="12700" marR="558165">
              <a:lnSpc>
                <a:spcPct val="151500"/>
              </a:lnSpc>
              <a:spcBef>
                <a:spcPts val="14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</a:t>
            </a:r>
            <a:r>
              <a:rPr sz="22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  <a:p>
            <a:pPr marL="12700" marR="5080">
              <a:lnSpc>
                <a:spcPct val="156400"/>
              </a:lnSpc>
              <a:spcBef>
                <a:spcPts val="10"/>
              </a:spcBef>
            </a:pP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00" b="1" spc="-6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-2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00" b="1" spc="15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2710" y="1578609"/>
            <a:ext cx="3931920" cy="239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r>
              <a:rPr sz="2200" spc="-1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2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</a:t>
            </a:r>
            <a:endParaRPr sz="2200">
              <a:latin typeface="Courier New"/>
              <a:cs typeface="Courier New"/>
            </a:endParaRPr>
          </a:p>
          <a:p>
            <a:pPr marL="38100" marR="1370965">
              <a:lnSpc>
                <a:spcPct val="147700"/>
              </a:lnSpc>
              <a:spcBef>
                <a:spcPts val="45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 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</a:t>
            </a:r>
            <a:endParaRPr sz="2200">
              <a:latin typeface="Courier New"/>
              <a:cs typeface="Courier New"/>
            </a:endParaRPr>
          </a:p>
          <a:p>
            <a:pPr marL="38100" marR="30480">
              <a:lnSpc>
                <a:spcPct val="147300"/>
              </a:lnSpc>
              <a:spcBef>
                <a:spcPts val="1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*</a:t>
            </a:r>
            <a:r>
              <a:rPr sz="2200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 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2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</a:t>
            </a:r>
            <a:endParaRPr sz="22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980" y="554990"/>
            <a:ext cx="70897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0" dirty="0"/>
              <a:t>Simple </a:t>
            </a:r>
            <a:r>
              <a:rPr spc="450" dirty="0"/>
              <a:t>Semantic</a:t>
            </a:r>
            <a:r>
              <a:rPr spc="375" dirty="0"/>
              <a:t> </a:t>
            </a:r>
            <a:r>
              <a:rPr spc="350" dirty="0"/>
              <a:t>Actions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9100" y="1358900"/>
            <a:ext cx="1699260" cy="263525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00" b="1" spc="-6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00">
              <a:latin typeface="Malgun Gothic"/>
              <a:cs typeface="Malgun Gothic"/>
            </a:endParaRPr>
          </a:p>
          <a:p>
            <a:pPr marL="12700" marR="558165">
              <a:lnSpc>
                <a:spcPct val="151500"/>
              </a:lnSpc>
              <a:spcBef>
                <a:spcPts val="14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</a:t>
            </a:r>
            <a:r>
              <a:rPr sz="22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  <a:p>
            <a:pPr marL="12700" marR="5080">
              <a:lnSpc>
                <a:spcPct val="156400"/>
              </a:lnSpc>
              <a:spcBef>
                <a:spcPts val="10"/>
              </a:spcBef>
            </a:pP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00" b="1" spc="-6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-2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00" b="1" spc="15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2710" y="1578609"/>
            <a:ext cx="3931920" cy="239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r>
              <a:rPr sz="2200" spc="-1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2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</a:t>
            </a:r>
            <a:endParaRPr sz="2200">
              <a:latin typeface="Courier New"/>
              <a:cs typeface="Courier New"/>
            </a:endParaRPr>
          </a:p>
          <a:p>
            <a:pPr marL="38100" marR="1370965">
              <a:lnSpc>
                <a:spcPct val="147700"/>
              </a:lnSpc>
              <a:spcBef>
                <a:spcPts val="45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 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</a:t>
            </a:r>
            <a:endParaRPr sz="2200">
              <a:latin typeface="Courier New"/>
              <a:cs typeface="Courier New"/>
            </a:endParaRPr>
          </a:p>
          <a:p>
            <a:pPr marL="38100" marR="30480">
              <a:lnSpc>
                <a:spcPct val="147300"/>
              </a:lnSpc>
              <a:spcBef>
                <a:spcPts val="1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*</a:t>
            </a:r>
            <a:r>
              <a:rPr sz="2200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 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2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29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9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43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436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458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246879" y="6315131"/>
            <a:ext cx="42164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26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75579" y="6310200"/>
            <a:ext cx="19050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185" dirty="0">
                <a:solidFill>
                  <a:srgbClr val="3B3B3B"/>
                </a:solidFill>
                <a:latin typeface="Cambria"/>
                <a:cs typeface="Cambria"/>
              </a:rPr>
              <a:t>*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60540" y="6315131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735569" y="6310200"/>
            <a:ext cx="30226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73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368790" y="6310200"/>
            <a:ext cx="235585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21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077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223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5369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980" y="554990"/>
            <a:ext cx="70897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0" dirty="0"/>
              <a:t>Simple </a:t>
            </a:r>
            <a:r>
              <a:rPr spc="450" dirty="0"/>
              <a:t>Semantic</a:t>
            </a:r>
            <a:r>
              <a:rPr spc="375" dirty="0"/>
              <a:t> </a:t>
            </a:r>
            <a:r>
              <a:rPr spc="350" dirty="0"/>
              <a:t>Actions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9100" y="1358900"/>
            <a:ext cx="1699260" cy="263525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00" b="1" spc="-6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00">
              <a:latin typeface="Malgun Gothic"/>
              <a:cs typeface="Malgun Gothic"/>
            </a:endParaRPr>
          </a:p>
          <a:p>
            <a:pPr marL="12700" marR="558165">
              <a:lnSpc>
                <a:spcPct val="151500"/>
              </a:lnSpc>
              <a:spcBef>
                <a:spcPts val="14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</a:t>
            </a:r>
            <a:r>
              <a:rPr sz="22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  <a:p>
            <a:pPr marL="12700" marR="5080">
              <a:lnSpc>
                <a:spcPct val="156400"/>
              </a:lnSpc>
              <a:spcBef>
                <a:spcPts val="10"/>
              </a:spcBef>
            </a:pP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00" b="1" spc="-6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-2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00" b="1" spc="15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2710" y="1578609"/>
            <a:ext cx="3931920" cy="239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r>
              <a:rPr sz="2200" spc="-1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2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</a:t>
            </a:r>
            <a:endParaRPr sz="2200">
              <a:latin typeface="Courier New"/>
              <a:cs typeface="Courier New"/>
            </a:endParaRPr>
          </a:p>
          <a:p>
            <a:pPr marL="38100" marR="1370965">
              <a:lnSpc>
                <a:spcPct val="147700"/>
              </a:lnSpc>
              <a:spcBef>
                <a:spcPts val="45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 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</a:t>
            </a:r>
            <a:endParaRPr sz="2200">
              <a:latin typeface="Courier New"/>
              <a:cs typeface="Courier New"/>
            </a:endParaRPr>
          </a:p>
          <a:p>
            <a:pPr marL="38100" marR="30480">
              <a:lnSpc>
                <a:spcPct val="147300"/>
              </a:lnSpc>
              <a:spcBef>
                <a:spcPts val="1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*</a:t>
            </a:r>
            <a:r>
              <a:rPr sz="2200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 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2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29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9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43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943600" y="50292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27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2600" spc="190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86500" y="5715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318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629400" y="5029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436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458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246879" y="6315131"/>
            <a:ext cx="42164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26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75579" y="6310200"/>
            <a:ext cx="19050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185" dirty="0">
                <a:solidFill>
                  <a:srgbClr val="3B3B3B"/>
                </a:solidFill>
                <a:latin typeface="Cambria"/>
                <a:cs typeface="Cambria"/>
              </a:rPr>
              <a:t>*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60540" y="6315131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35569" y="6310200"/>
            <a:ext cx="30226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73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368790" y="6310200"/>
            <a:ext cx="235585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21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077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223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5369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980" y="554990"/>
            <a:ext cx="70897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0" dirty="0"/>
              <a:t>Simple </a:t>
            </a:r>
            <a:r>
              <a:rPr spc="450" dirty="0"/>
              <a:t>Semantic</a:t>
            </a:r>
            <a:r>
              <a:rPr spc="375" dirty="0"/>
              <a:t> </a:t>
            </a:r>
            <a:r>
              <a:rPr spc="350" dirty="0"/>
              <a:t>Actions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9100" y="1358900"/>
            <a:ext cx="1699260" cy="263525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00" b="1" spc="-6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00">
              <a:latin typeface="Malgun Gothic"/>
              <a:cs typeface="Malgun Gothic"/>
            </a:endParaRPr>
          </a:p>
          <a:p>
            <a:pPr marL="12700" marR="558165">
              <a:lnSpc>
                <a:spcPct val="151500"/>
              </a:lnSpc>
              <a:spcBef>
                <a:spcPts val="14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</a:t>
            </a:r>
            <a:r>
              <a:rPr sz="22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  <a:p>
            <a:pPr marL="12700" marR="5080">
              <a:lnSpc>
                <a:spcPct val="156400"/>
              </a:lnSpc>
              <a:spcBef>
                <a:spcPts val="10"/>
              </a:spcBef>
            </a:pP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00" b="1" spc="-6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-2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00" b="1" spc="15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2710" y="1578609"/>
            <a:ext cx="3931920" cy="1903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r>
              <a:rPr sz="2200" spc="-1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2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</a:t>
            </a:r>
            <a:endParaRPr sz="2200">
              <a:latin typeface="Courier New"/>
              <a:cs typeface="Courier New"/>
            </a:endParaRPr>
          </a:p>
          <a:p>
            <a:pPr marL="38100" marR="1370965">
              <a:lnSpc>
                <a:spcPct val="147700"/>
              </a:lnSpc>
              <a:spcBef>
                <a:spcPts val="45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 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</a:t>
            </a:r>
            <a:endParaRPr sz="2200">
              <a:latin typeface="Courier New"/>
              <a:cs typeface="Courier New"/>
            </a:endParaRPr>
          </a:p>
          <a:p>
            <a:pPr marL="38100">
              <a:lnSpc>
                <a:spcPct val="100000"/>
              </a:lnSpc>
              <a:spcBef>
                <a:spcPts val="126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*</a:t>
            </a:r>
            <a:r>
              <a:rPr sz="2200" spc="-9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8110" y="3615690"/>
            <a:ext cx="22047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9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29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9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43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43600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43600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86500" y="5715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318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81120" y="4572000"/>
            <a:ext cx="1490980" cy="1490980"/>
          </a:xfrm>
          <a:custGeom>
            <a:avLst/>
            <a:gdLst/>
            <a:ahLst/>
            <a:cxnLst/>
            <a:rect l="l" t="t" r="r" b="b"/>
            <a:pathLst>
              <a:path w="1490979" h="1490979">
                <a:moveTo>
                  <a:pt x="1490979" y="0"/>
                </a:moveTo>
                <a:lnTo>
                  <a:pt x="0" y="14909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71900" y="6019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72100" y="4572000"/>
            <a:ext cx="775970" cy="388620"/>
          </a:xfrm>
          <a:custGeom>
            <a:avLst/>
            <a:gdLst/>
            <a:ahLst/>
            <a:cxnLst/>
            <a:rect l="l" t="t" r="r" b="b"/>
            <a:pathLst>
              <a:path w="775970" h="388620">
                <a:moveTo>
                  <a:pt x="0" y="0"/>
                </a:moveTo>
                <a:lnTo>
                  <a:pt x="775970" y="3886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17590" y="4908550"/>
            <a:ext cx="168910" cy="120650"/>
          </a:xfrm>
          <a:custGeom>
            <a:avLst/>
            <a:gdLst/>
            <a:ahLst/>
            <a:cxnLst/>
            <a:rect l="l" t="t" r="r" b="b"/>
            <a:pathLst>
              <a:path w="168910" h="120650">
                <a:moveTo>
                  <a:pt x="48260" y="0"/>
                </a:moveTo>
                <a:lnTo>
                  <a:pt x="0" y="96519"/>
                </a:lnTo>
                <a:lnTo>
                  <a:pt x="168910" y="120650"/>
                </a:lnTo>
                <a:lnTo>
                  <a:pt x="48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629400" y="5029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5029200" y="3886200"/>
          <a:ext cx="1371600" cy="2131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685800"/>
              </a:tblGrid>
              <a:tr h="6858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2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2600">
                        <a:latin typeface="Cambria"/>
                        <a:cs typeface="Cambria"/>
                      </a:endParaRPr>
                    </a:p>
                  </a:txBody>
                  <a:tcPr marL="0" marR="0" marT="1270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130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1003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8"/>
                    </a:solidFill>
                  </a:tcPr>
                </a:tc>
              </a:tr>
              <a:tr h="144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2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2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3" name="object 23"/>
          <p:cNvSpPr/>
          <p:nvPr/>
        </p:nvSpPr>
        <p:spPr>
          <a:xfrm>
            <a:off x="53174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9436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458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246879" y="6315131"/>
            <a:ext cx="42164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26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75579" y="6310200"/>
            <a:ext cx="19050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185" dirty="0">
                <a:solidFill>
                  <a:srgbClr val="3B3B3B"/>
                </a:solidFill>
                <a:latin typeface="Cambria"/>
                <a:cs typeface="Cambria"/>
              </a:rPr>
              <a:t>*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60540" y="6315131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735569" y="6310200"/>
            <a:ext cx="30226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73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368790" y="6310200"/>
            <a:ext cx="235585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21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077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223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5369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980" y="554990"/>
            <a:ext cx="70897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0" dirty="0"/>
              <a:t>Simple </a:t>
            </a:r>
            <a:r>
              <a:rPr spc="450" dirty="0"/>
              <a:t>Semantic</a:t>
            </a:r>
            <a:r>
              <a:rPr spc="375" dirty="0"/>
              <a:t> </a:t>
            </a:r>
            <a:r>
              <a:rPr spc="350" dirty="0"/>
              <a:t>Actions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9100" y="1358900"/>
            <a:ext cx="1699260" cy="263525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00" b="1" spc="-6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00">
              <a:latin typeface="Malgun Gothic"/>
              <a:cs typeface="Malgun Gothic"/>
            </a:endParaRPr>
          </a:p>
          <a:p>
            <a:pPr marL="12700" marR="558165">
              <a:lnSpc>
                <a:spcPct val="151500"/>
              </a:lnSpc>
              <a:spcBef>
                <a:spcPts val="14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</a:t>
            </a:r>
            <a:r>
              <a:rPr sz="22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  <a:p>
            <a:pPr marL="12700" marR="5080">
              <a:lnSpc>
                <a:spcPct val="156400"/>
              </a:lnSpc>
              <a:spcBef>
                <a:spcPts val="10"/>
              </a:spcBef>
            </a:pP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00" b="1" spc="-6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-2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00" b="1" spc="15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2710" y="1578609"/>
            <a:ext cx="3931920" cy="1903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r>
              <a:rPr sz="2200" spc="-1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2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</a:t>
            </a:r>
            <a:endParaRPr sz="2200">
              <a:latin typeface="Courier New"/>
              <a:cs typeface="Courier New"/>
            </a:endParaRPr>
          </a:p>
          <a:p>
            <a:pPr marL="38100" marR="1370965">
              <a:lnSpc>
                <a:spcPct val="147700"/>
              </a:lnSpc>
              <a:spcBef>
                <a:spcPts val="45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 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</a:t>
            </a:r>
            <a:endParaRPr sz="2200">
              <a:latin typeface="Courier New"/>
              <a:cs typeface="Courier New"/>
            </a:endParaRPr>
          </a:p>
          <a:p>
            <a:pPr marL="38100">
              <a:lnSpc>
                <a:spcPct val="100000"/>
              </a:lnSpc>
              <a:spcBef>
                <a:spcPts val="126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*</a:t>
            </a:r>
            <a:r>
              <a:rPr sz="2200" spc="-9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8110" y="3615690"/>
            <a:ext cx="22047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9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29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9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43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43600" y="50292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27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2600" spc="190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29200" y="38862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27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2600" spc="190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58200" y="50292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27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2600" spc="190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286500" y="5715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318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1120" y="4572000"/>
            <a:ext cx="1490980" cy="1490980"/>
          </a:xfrm>
          <a:custGeom>
            <a:avLst/>
            <a:gdLst/>
            <a:ahLst/>
            <a:cxnLst/>
            <a:rect l="l" t="t" r="r" b="b"/>
            <a:pathLst>
              <a:path w="1490979" h="1490979">
                <a:moveTo>
                  <a:pt x="1490979" y="0"/>
                </a:moveTo>
                <a:lnTo>
                  <a:pt x="0" y="14909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71900" y="6019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72100" y="4572000"/>
            <a:ext cx="775970" cy="388620"/>
          </a:xfrm>
          <a:custGeom>
            <a:avLst/>
            <a:gdLst/>
            <a:ahLst/>
            <a:cxnLst/>
            <a:rect l="l" t="t" r="r" b="b"/>
            <a:pathLst>
              <a:path w="775970" h="388620">
                <a:moveTo>
                  <a:pt x="0" y="0"/>
                </a:moveTo>
                <a:lnTo>
                  <a:pt x="775970" y="3886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17590" y="4908550"/>
            <a:ext cx="168910" cy="120650"/>
          </a:xfrm>
          <a:custGeom>
            <a:avLst/>
            <a:gdLst/>
            <a:ahLst/>
            <a:cxnLst/>
            <a:rect l="l" t="t" r="r" b="b"/>
            <a:pathLst>
              <a:path w="168910" h="120650">
                <a:moveTo>
                  <a:pt x="48260" y="0"/>
                </a:moveTo>
                <a:lnTo>
                  <a:pt x="0" y="96519"/>
                </a:lnTo>
                <a:lnTo>
                  <a:pt x="168910" y="120650"/>
                </a:lnTo>
                <a:lnTo>
                  <a:pt x="48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801100" y="5715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464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629400" y="5029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15000" y="3886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790"/>
              </a:spcBef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130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44000" y="5029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7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72100" y="4572000"/>
            <a:ext cx="0" cy="1445260"/>
          </a:xfrm>
          <a:custGeom>
            <a:avLst/>
            <a:gdLst/>
            <a:ahLst/>
            <a:cxnLst/>
            <a:rect l="l" t="t" r="r" b="b"/>
            <a:pathLst>
              <a:path h="1445260">
                <a:moveTo>
                  <a:pt x="0" y="0"/>
                </a:moveTo>
                <a:lnTo>
                  <a:pt x="0" y="1445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174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9436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58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246879" y="6315131"/>
            <a:ext cx="42164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26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275579" y="6310200"/>
            <a:ext cx="19050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185" dirty="0">
                <a:solidFill>
                  <a:srgbClr val="3B3B3B"/>
                </a:solidFill>
                <a:latin typeface="Cambria"/>
                <a:cs typeface="Cambria"/>
              </a:rPr>
              <a:t>*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60540" y="6315131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735569" y="6310200"/>
            <a:ext cx="30226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73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368790" y="6310200"/>
            <a:ext cx="235585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21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077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223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5369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980" y="554990"/>
            <a:ext cx="70897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0" dirty="0"/>
              <a:t>Simple </a:t>
            </a:r>
            <a:r>
              <a:rPr spc="450" dirty="0"/>
              <a:t>Semantic</a:t>
            </a:r>
            <a:r>
              <a:rPr spc="375" dirty="0"/>
              <a:t> </a:t>
            </a:r>
            <a:r>
              <a:rPr spc="350" dirty="0"/>
              <a:t>Actions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9100" y="1358900"/>
            <a:ext cx="1699260" cy="263525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00" b="1" spc="-6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00">
              <a:latin typeface="Malgun Gothic"/>
              <a:cs typeface="Malgun Gothic"/>
            </a:endParaRPr>
          </a:p>
          <a:p>
            <a:pPr marL="12700" marR="558165">
              <a:lnSpc>
                <a:spcPct val="151500"/>
              </a:lnSpc>
              <a:spcBef>
                <a:spcPts val="14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</a:t>
            </a:r>
            <a:r>
              <a:rPr sz="22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  <a:p>
            <a:pPr marL="12700" marR="5080">
              <a:lnSpc>
                <a:spcPct val="156400"/>
              </a:lnSpc>
              <a:spcBef>
                <a:spcPts val="10"/>
              </a:spcBef>
            </a:pP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00" b="1" spc="-6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-2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00" b="1" spc="15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2710" y="1578609"/>
            <a:ext cx="3931920" cy="1903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r>
              <a:rPr sz="2200" spc="-1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2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</a:t>
            </a:r>
            <a:endParaRPr sz="2200">
              <a:latin typeface="Courier New"/>
              <a:cs typeface="Courier New"/>
            </a:endParaRPr>
          </a:p>
          <a:p>
            <a:pPr marL="38100" marR="1370965">
              <a:lnSpc>
                <a:spcPct val="147700"/>
              </a:lnSpc>
              <a:spcBef>
                <a:spcPts val="45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 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</a:t>
            </a:r>
            <a:endParaRPr sz="2200">
              <a:latin typeface="Courier New"/>
              <a:cs typeface="Courier New"/>
            </a:endParaRPr>
          </a:p>
          <a:p>
            <a:pPr marL="38100">
              <a:lnSpc>
                <a:spcPct val="100000"/>
              </a:lnSpc>
              <a:spcBef>
                <a:spcPts val="126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*</a:t>
            </a:r>
            <a:r>
              <a:rPr sz="2200" spc="-9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8110" y="3615690"/>
            <a:ext cx="22047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9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29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9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43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43600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43600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458200" y="50292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27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2600" spc="190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58200" y="38862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27000" rIns="0" bIns="0" rtlCol="0">
            <a:spAutoFit/>
          </a:bodyPr>
          <a:lstStyle/>
          <a:p>
            <a:pPr marL="222250">
              <a:lnSpc>
                <a:spcPct val="100000"/>
              </a:lnSpc>
              <a:spcBef>
                <a:spcPts val="1000"/>
              </a:spcBef>
            </a:pPr>
            <a:r>
              <a:rPr sz="2600" spc="400" dirty="0">
                <a:solidFill>
                  <a:srgbClr val="3B3B3B"/>
                </a:solidFill>
                <a:latin typeface="Cambria"/>
                <a:cs typeface="Cambria"/>
              </a:rPr>
              <a:t>E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286500" y="5715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318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81120" y="4572000"/>
            <a:ext cx="1490980" cy="1490980"/>
          </a:xfrm>
          <a:custGeom>
            <a:avLst/>
            <a:gdLst/>
            <a:ahLst/>
            <a:cxnLst/>
            <a:rect l="l" t="t" r="r" b="b"/>
            <a:pathLst>
              <a:path w="1490979" h="1490979">
                <a:moveTo>
                  <a:pt x="1490979" y="0"/>
                </a:moveTo>
                <a:lnTo>
                  <a:pt x="0" y="14909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71900" y="6019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72100" y="4572000"/>
            <a:ext cx="775970" cy="388620"/>
          </a:xfrm>
          <a:custGeom>
            <a:avLst/>
            <a:gdLst/>
            <a:ahLst/>
            <a:cxnLst/>
            <a:rect l="l" t="t" r="r" b="b"/>
            <a:pathLst>
              <a:path w="775970" h="388620">
                <a:moveTo>
                  <a:pt x="0" y="0"/>
                </a:moveTo>
                <a:lnTo>
                  <a:pt x="775970" y="3886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17590" y="4908550"/>
            <a:ext cx="168910" cy="120650"/>
          </a:xfrm>
          <a:custGeom>
            <a:avLst/>
            <a:gdLst/>
            <a:ahLst/>
            <a:cxnLst/>
            <a:rect l="l" t="t" r="r" b="b"/>
            <a:pathLst>
              <a:path w="168910" h="120650">
                <a:moveTo>
                  <a:pt x="48260" y="0"/>
                </a:moveTo>
                <a:lnTo>
                  <a:pt x="0" y="96519"/>
                </a:lnTo>
                <a:lnTo>
                  <a:pt x="168910" y="120650"/>
                </a:lnTo>
                <a:lnTo>
                  <a:pt x="48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801100" y="5715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464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629400" y="5029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44000" y="5029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7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144000" y="3886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7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5029200" y="3886200"/>
          <a:ext cx="1371600" cy="2131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685800"/>
              </a:tblGrid>
              <a:tr h="6858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2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2600">
                        <a:latin typeface="Cambria"/>
                        <a:cs typeface="Cambria"/>
                      </a:endParaRPr>
                    </a:p>
                  </a:txBody>
                  <a:tcPr marL="0" marR="0" marT="1270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130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1003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8"/>
                    </a:solidFill>
                  </a:tcPr>
                </a:tc>
              </a:tr>
              <a:tr h="144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2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26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9" name="object 29"/>
          <p:cNvSpPr/>
          <p:nvPr/>
        </p:nvSpPr>
        <p:spPr>
          <a:xfrm>
            <a:off x="53174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436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458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801100" y="4572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46490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246879" y="6315131"/>
            <a:ext cx="42164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26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75579" y="6310200"/>
            <a:ext cx="19050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185" dirty="0">
                <a:solidFill>
                  <a:srgbClr val="3B3B3B"/>
                </a:solidFill>
                <a:latin typeface="Cambria"/>
                <a:cs typeface="Cambria"/>
              </a:rPr>
              <a:t>*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860540" y="6315131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735569" y="6310200"/>
            <a:ext cx="30226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73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368790" y="6310200"/>
            <a:ext cx="235585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21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077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223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5369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980" y="554990"/>
            <a:ext cx="70897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0" dirty="0"/>
              <a:t>Simple </a:t>
            </a:r>
            <a:r>
              <a:rPr spc="450" dirty="0"/>
              <a:t>Semantic</a:t>
            </a:r>
            <a:r>
              <a:rPr spc="375" dirty="0"/>
              <a:t> </a:t>
            </a:r>
            <a:r>
              <a:rPr spc="350" dirty="0"/>
              <a:t>Actions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9100" y="1358900"/>
            <a:ext cx="1699260" cy="263525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00" b="1" spc="-6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00">
              <a:latin typeface="Malgun Gothic"/>
              <a:cs typeface="Malgun Gothic"/>
            </a:endParaRPr>
          </a:p>
          <a:p>
            <a:pPr marL="12700" marR="558165">
              <a:lnSpc>
                <a:spcPct val="151500"/>
              </a:lnSpc>
              <a:spcBef>
                <a:spcPts val="140"/>
              </a:spcBef>
            </a:pPr>
            <a:r>
              <a:rPr sz="2200" b="1" spc="49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</a:t>
            </a:r>
            <a:r>
              <a:rPr sz="2200" b="1" spc="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  <a:p>
            <a:pPr marL="12700" marR="5080">
              <a:lnSpc>
                <a:spcPct val="156400"/>
              </a:lnSpc>
              <a:spcBef>
                <a:spcPts val="10"/>
              </a:spcBef>
            </a:pP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2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1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00" b="1" spc="-6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355" dirty="0">
                <a:solidFill>
                  <a:srgbClr val="FF0000"/>
                </a:solidFill>
                <a:latin typeface="Malgun Gothic"/>
                <a:cs typeface="Malgun Gothic"/>
              </a:rPr>
              <a:t>T  T </a:t>
            </a:r>
            <a:r>
              <a:rPr sz="2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200" spc="-2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00" b="1" spc="15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00" b="1" spc="15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2710" y="1578609"/>
            <a:ext cx="3931920" cy="1903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r>
              <a:rPr sz="2200" spc="-1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E</a:t>
            </a:r>
            <a:r>
              <a:rPr sz="1875" spc="-82" baseline="-33333" dirty="0">
                <a:solidFill>
                  <a:srgbClr val="3B3B3B"/>
                </a:solidFill>
                <a:latin typeface="Courier New"/>
                <a:cs typeface="Courier New"/>
              </a:rPr>
              <a:t>2</a:t>
            </a:r>
            <a:r>
              <a:rPr sz="2200" spc="-55" dirty="0">
                <a:solidFill>
                  <a:srgbClr val="3B3B3B"/>
                </a:solidFill>
                <a:latin typeface="Courier New"/>
                <a:cs typeface="Courier New"/>
              </a:rPr>
              <a:t>.val</a:t>
            </a:r>
            <a:endParaRPr sz="2200">
              <a:latin typeface="Courier New"/>
              <a:cs typeface="Courier New"/>
            </a:endParaRPr>
          </a:p>
          <a:p>
            <a:pPr marL="38100" marR="1370965">
              <a:lnSpc>
                <a:spcPct val="147700"/>
              </a:lnSpc>
              <a:spcBef>
                <a:spcPts val="45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 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</a:t>
            </a:r>
            <a:endParaRPr sz="2200">
              <a:latin typeface="Courier New"/>
              <a:cs typeface="Courier New"/>
            </a:endParaRPr>
          </a:p>
          <a:p>
            <a:pPr marL="38100">
              <a:lnSpc>
                <a:spcPct val="100000"/>
              </a:lnSpc>
              <a:spcBef>
                <a:spcPts val="126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int.val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*</a:t>
            </a:r>
            <a:r>
              <a:rPr sz="2200" spc="-9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8110" y="3615690"/>
            <a:ext cx="22047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T.val </a:t>
            </a:r>
            <a:r>
              <a:rPr sz="2200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200" spc="-9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200" spc="-5" dirty="0">
                <a:solidFill>
                  <a:srgbClr val="3B3B3B"/>
                </a:solidFill>
                <a:latin typeface="Courier New"/>
                <a:cs typeface="Courier New"/>
              </a:rPr>
              <a:t>E.val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29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9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43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40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43600" y="50292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27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2600" spc="190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29200" y="3886200"/>
            <a:ext cx="685800" cy="6858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27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2600" spc="190" dirty="0">
                <a:solidFill>
                  <a:srgbClr val="3B3B3B"/>
                </a:solidFill>
                <a:latin typeface="Cambria"/>
                <a:cs typeface="Cambria"/>
              </a:rPr>
              <a:t>T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458200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58200" y="5029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458200" y="3886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458200" y="3886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6500" y="5715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318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81120" y="4572000"/>
            <a:ext cx="1490980" cy="1490980"/>
          </a:xfrm>
          <a:custGeom>
            <a:avLst/>
            <a:gdLst/>
            <a:ahLst/>
            <a:cxnLst/>
            <a:rect l="l" t="t" r="r" b="b"/>
            <a:pathLst>
              <a:path w="1490979" h="1490979">
                <a:moveTo>
                  <a:pt x="1490979" y="0"/>
                </a:moveTo>
                <a:lnTo>
                  <a:pt x="0" y="14909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71900" y="6019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72100" y="4572000"/>
            <a:ext cx="775970" cy="388620"/>
          </a:xfrm>
          <a:custGeom>
            <a:avLst/>
            <a:gdLst/>
            <a:ahLst/>
            <a:cxnLst/>
            <a:rect l="l" t="t" r="r" b="b"/>
            <a:pathLst>
              <a:path w="775970" h="388620">
                <a:moveTo>
                  <a:pt x="0" y="0"/>
                </a:moveTo>
                <a:lnTo>
                  <a:pt x="775970" y="3886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17590" y="4908550"/>
            <a:ext cx="168910" cy="120650"/>
          </a:xfrm>
          <a:custGeom>
            <a:avLst/>
            <a:gdLst/>
            <a:ahLst/>
            <a:cxnLst/>
            <a:rect l="l" t="t" r="r" b="b"/>
            <a:pathLst>
              <a:path w="168910" h="120650">
                <a:moveTo>
                  <a:pt x="48260" y="0"/>
                </a:moveTo>
                <a:lnTo>
                  <a:pt x="0" y="96519"/>
                </a:lnTo>
                <a:lnTo>
                  <a:pt x="168910" y="120650"/>
                </a:lnTo>
                <a:lnTo>
                  <a:pt x="48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01100" y="5715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464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629400" y="5029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715000" y="3886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790"/>
              </a:spcBef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130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144000" y="5029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7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44000" y="3886200"/>
            <a:ext cx="685800" cy="685800"/>
          </a:xfrm>
          <a:prstGeom prst="rect">
            <a:avLst/>
          </a:prstGeom>
          <a:solidFill>
            <a:srgbClr val="FFCC98"/>
          </a:solidFill>
          <a:ln w="3175">
            <a:solidFill>
              <a:srgbClr val="000000"/>
            </a:solidFill>
          </a:ln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7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6294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72100" y="4572000"/>
            <a:ext cx="0" cy="1445260"/>
          </a:xfrm>
          <a:custGeom>
            <a:avLst/>
            <a:gdLst/>
            <a:ahLst/>
            <a:cxnLst/>
            <a:rect l="l" t="t" r="r" b="b"/>
            <a:pathLst>
              <a:path h="1445260">
                <a:moveTo>
                  <a:pt x="0" y="0"/>
                </a:moveTo>
                <a:lnTo>
                  <a:pt x="0" y="1445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174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1148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436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458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801100" y="45720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746490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20690" y="3200400"/>
            <a:ext cx="2366010" cy="645160"/>
          </a:xfrm>
          <a:custGeom>
            <a:avLst/>
            <a:gdLst/>
            <a:ahLst/>
            <a:cxnLst/>
            <a:rect l="l" t="t" r="r" b="b"/>
            <a:pathLst>
              <a:path w="2366009" h="645160">
                <a:moveTo>
                  <a:pt x="2366010" y="0"/>
                </a:moveTo>
                <a:lnTo>
                  <a:pt x="0" y="6451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372100" y="3790950"/>
            <a:ext cx="170180" cy="104139"/>
          </a:xfrm>
          <a:custGeom>
            <a:avLst/>
            <a:gdLst/>
            <a:ahLst/>
            <a:cxnLst/>
            <a:rect l="l" t="t" r="r" b="b"/>
            <a:pathLst>
              <a:path w="170179" h="104139">
                <a:moveTo>
                  <a:pt x="142239" y="0"/>
                </a:moveTo>
                <a:lnTo>
                  <a:pt x="0" y="95250"/>
                </a:lnTo>
                <a:lnTo>
                  <a:pt x="170179" y="104139"/>
                </a:lnTo>
                <a:lnTo>
                  <a:pt x="1422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886700" y="3200400"/>
            <a:ext cx="789940" cy="593090"/>
          </a:xfrm>
          <a:custGeom>
            <a:avLst/>
            <a:gdLst/>
            <a:ahLst/>
            <a:cxnLst/>
            <a:rect l="l" t="t" r="r" b="b"/>
            <a:pathLst>
              <a:path w="789940" h="593089">
                <a:moveTo>
                  <a:pt x="0" y="0"/>
                </a:moveTo>
                <a:lnTo>
                  <a:pt x="789940" y="593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638540" y="3745229"/>
            <a:ext cx="162560" cy="140970"/>
          </a:xfrm>
          <a:custGeom>
            <a:avLst/>
            <a:gdLst/>
            <a:ahLst/>
            <a:cxnLst/>
            <a:rect l="l" t="t" r="r" b="b"/>
            <a:pathLst>
              <a:path w="162559" h="140970">
                <a:moveTo>
                  <a:pt x="64769" y="0"/>
                </a:moveTo>
                <a:lnTo>
                  <a:pt x="0" y="86360"/>
                </a:lnTo>
                <a:lnTo>
                  <a:pt x="162559" y="140970"/>
                </a:lnTo>
                <a:lnTo>
                  <a:pt x="647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7543800" y="2514600"/>
          <a:ext cx="1381125" cy="3502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695325"/>
              </a:tblGrid>
              <a:tr h="685800">
                <a:tc gridSpan="2"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2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E</a:t>
                      </a:r>
                      <a:endParaRPr sz="2600">
                        <a:latin typeface="Cambria"/>
                        <a:cs typeface="Cambria"/>
                      </a:endParaRPr>
                    </a:p>
                  </a:txBody>
                  <a:tcPr marL="0" marR="0" marT="1270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317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137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1003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8"/>
                    </a:solidFill>
                  </a:tcPr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803275" indent="-10160" algn="r">
                        <a:lnSpc>
                          <a:spcPct val="288500"/>
                        </a:lnSpc>
                        <a:spcBef>
                          <a:spcPts val="515"/>
                        </a:spcBef>
                      </a:pPr>
                      <a:r>
                        <a:rPr sz="26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E  T</a:t>
                      </a:r>
                      <a:endParaRPr sz="2600">
                        <a:latin typeface="Cambria"/>
                        <a:cs typeface="Cambria"/>
                      </a:endParaRPr>
                    </a:p>
                  </a:txBody>
                  <a:tcPr marL="0" marR="0" marT="65405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4" name="object 44"/>
          <p:cNvSpPr/>
          <p:nvPr/>
        </p:nvSpPr>
        <p:spPr>
          <a:xfrm>
            <a:off x="7832090" y="6009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4246879" y="6315131"/>
            <a:ext cx="42164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26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275579" y="6310200"/>
            <a:ext cx="19050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185" dirty="0">
                <a:solidFill>
                  <a:srgbClr val="3B3B3B"/>
                </a:solidFill>
                <a:latin typeface="Cambria"/>
                <a:cs typeface="Cambria"/>
              </a:rPr>
              <a:t>*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860540" y="6315131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5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735569" y="6310200"/>
            <a:ext cx="30226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73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368790" y="6310200"/>
            <a:ext cx="235585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35"/>
              </a:lnSpc>
            </a:pPr>
            <a:r>
              <a:rPr sz="2600" spc="21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5077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223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536940" y="6343453"/>
            <a:ext cx="52832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70"/>
              </a:lnSpc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2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22019" y="1726753"/>
          <a:ext cx="8597264" cy="39349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4860"/>
                <a:gridCol w="1374775"/>
                <a:gridCol w="377189"/>
                <a:gridCol w="4790440"/>
              </a:tblGrid>
              <a:tr h="409207">
                <a:tc>
                  <a:txBody>
                    <a:bodyPr/>
                    <a:lstStyle/>
                    <a:p>
                      <a:pPr marL="31750">
                        <a:lnSpc>
                          <a:spcPts val="2735"/>
                        </a:lnSpc>
                      </a:pPr>
                      <a:r>
                        <a:rPr sz="2400" b="1" spc="42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R </a:t>
                      </a:r>
                      <a:r>
                        <a:rPr sz="2400" dirty="0">
                          <a:latin typeface="Cambria"/>
                          <a:cs typeface="Cambria"/>
                        </a:rPr>
                        <a:t>→</a:t>
                      </a:r>
                      <a:r>
                        <a:rPr sz="2400" spc="-2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37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ts val="2735"/>
                        </a:lnSpc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R.ast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735"/>
                        </a:lnSpc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ts val="2735"/>
                        </a:lnSpc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S.ast;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709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b="1" spc="42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R </a:t>
                      </a:r>
                      <a:r>
                        <a:rPr sz="2400" dirty="0">
                          <a:latin typeface="Cambria"/>
                          <a:cs typeface="Cambria"/>
                        </a:rPr>
                        <a:t>→ </a:t>
                      </a:r>
                      <a:r>
                        <a:rPr sz="2400" b="1" spc="42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R</a:t>
                      </a:r>
                      <a:r>
                        <a:rPr sz="2400" b="1" spc="-28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“</a:t>
                      </a:r>
                      <a:r>
                        <a:rPr sz="2400" b="1" spc="-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|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” </a:t>
                      </a:r>
                      <a:r>
                        <a:rPr sz="2400" b="1" spc="37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R</a:t>
                      </a:r>
                      <a:r>
                        <a:rPr sz="2100" spc="-7" baseline="-31746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.ast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b="1" spc="-5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new 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Or(R</a:t>
                      </a:r>
                      <a:r>
                        <a:rPr sz="2100" spc="-7" baseline="-31746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.ast,</a:t>
                      </a:r>
                      <a:r>
                        <a:rPr sz="24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S.ast);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2700" marB="0"/>
                </a:tc>
              </a:tr>
              <a:tr h="409149">
                <a:tc>
                  <a:txBody>
                    <a:bodyPr/>
                    <a:lstStyle/>
                    <a:p>
                      <a:pPr marL="31750">
                        <a:lnSpc>
                          <a:spcPts val="2735"/>
                        </a:lnSpc>
                      </a:pPr>
                      <a:r>
                        <a:rPr sz="2400" b="1" spc="37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 </a:t>
                      </a:r>
                      <a:r>
                        <a:rPr sz="2400" dirty="0">
                          <a:latin typeface="Cambria"/>
                          <a:cs typeface="Cambria"/>
                        </a:rPr>
                        <a:t>→</a:t>
                      </a:r>
                      <a:r>
                        <a:rPr sz="2400" spc="-229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38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T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ts val="2735"/>
                        </a:lnSpc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S.ast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735"/>
                        </a:lnSpc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ts val="2735"/>
                        </a:lnSpc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T.ast;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709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b="1" spc="37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 </a:t>
                      </a:r>
                      <a:r>
                        <a:rPr sz="2400" dirty="0">
                          <a:latin typeface="Cambria"/>
                          <a:cs typeface="Cambria"/>
                        </a:rPr>
                        <a:t>→</a:t>
                      </a:r>
                      <a:r>
                        <a:rPr sz="2400" spc="-2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37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ST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S</a:t>
                      </a:r>
                      <a:r>
                        <a:rPr sz="2100" spc="-7" baseline="-31746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.ast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b="1" spc="-5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new 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Concat(S</a:t>
                      </a:r>
                      <a:r>
                        <a:rPr sz="2100" spc="-7" baseline="-31746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.ast,</a:t>
                      </a:r>
                      <a:r>
                        <a:rPr sz="2400" spc="-8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T.ast);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2700" marB="0"/>
                </a:tc>
              </a:tr>
              <a:tr h="414864">
                <a:tc>
                  <a:txBody>
                    <a:bodyPr/>
                    <a:lstStyle/>
                    <a:p>
                      <a:pPr marL="31750">
                        <a:lnSpc>
                          <a:spcPts val="2735"/>
                        </a:lnSpc>
                      </a:pPr>
                      <a:r>
                        <a:rPr sz="2400" b="1" spc="38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T </a:t>
                      </a:r>
                      <a:r>
                        <a:rPr sz="2400" dirty="0">
                          <a:latin typeface="Cambria"/>
                          <a:cs typeface="Cambria"/>
                        </a:rPr>
                        <a:t>→</a:t>
                      </a:r>
                      <a:r>
                        <a:rPr sz="2400" spc="-2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33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U</a:t>
                      </a:r>
                      <a:endParaRPr sz="24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ts val="2735"/>
                        </a:lnSpc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T.ast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2735"/>
                        </a:lnSpc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2735"/>
                        </a:lnSpc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U.ast;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779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400" b="1" spc="38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T </a:t>
                      </a:r>
                      <a:r>
                        <a:rPr sz="2400" dirty="0">
                          <a:latin typeface="Cambria"/>
                          <a:cs typeface="Cambria"/>
                        </a:rPr>
                        <a:t>→</a:t>
                      </a:r>
                      <a:r>
                        <a:rPr sz="2400" spc="-2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19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T</a:t>
                      </a:r>
                      <a:r>
                        <a:rPr sz="2400" b="1" spc="19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T</a:t>
                      </a:r>
                      <a:r>
                        <a:rPr sz="2100" spc="-7" baseline="-31746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.ast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400" b="1" spc="-5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new</a:t>
                      </a:r>
                      <a:r>
                        <a:rPr sz="2400" b="1" spc="-15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Star(T</a:t>
                      </a:r>
                      <a:r>
                        <a:rPr sz="2100" spc="-7" baseline="-31746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.ast);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8415" marB="0"/>
                </a:tc>
              </a:tr>
              <a:tr h="414864">
                <a:tc>
                  <a:txBody>
                    <a:bodyPr/>
                    <a:lstStyle/>
                    <a:p>
                      <a:pPr marL="31750">
                        <a:lnSpc>
                          <a:spcPts val="2735"/>
                        </a:lnSpc>
                      </a:pPr>
                      <a:r>
                        <a:rPr sz="2400" b="1" spc="33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U </a:t>
                      </a:r>
                      <a:r>
                        <a:rPr sz="2400" dirty="0">
                          <a:latin typeface="Cambria"/>
                          <a:cs typeface="Cambria"/>
                        </a:rPr>
                        <a:t>→</a:t>
                      </a:r>
                      <a:r>
                        <a:rPr sz="2400" spc="-1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ts val="2735"/>
                        </a:lnSpc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U.ast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2735"/>
                        </a:lnSpc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2735"/>
                        </a:lnSpc>
                        <a:tabLst>
                          <a:tab pos="818515" algn="l"/>
                        </a:tabLst>
                      </a:pPr>
                      <a:r>
                        <a:rPr sz="2400" b="1" spc="-5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new	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SingleChar('a');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5593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400" b="1" spc="33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U </a:t>
                      </a:r>
                      <a:r>
                        <a:rPr sz="2400" dirty="0">
                          <a:latin typeface="Cambria"/>
                          <a:cs typeface="Cambria"/>
                        </a:rPr>
                        <a:t>→</a:t>
                      </a:r>
                      <a:r>
                        <a:rPr sz="2400" spc="-1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“</a:t>
                      </a:r>
                      <a:r>
                        <a:rPr sz="24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ε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”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U.ast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3065"/>
                        </a:lnSpc>
                      </a:pPr>
                      <a:r>
                        <a:rPr sz="2600" dirty="0">
                          <a:latin typeface="Courier New"/>
                          <a:cs typeface="Courier New"/>
                        </a:rPr>
                        <a:t>=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400" b="1" spc="-5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new</a:t>
                      </a:r>
                      <a:r>
                        <a:rPr sz="2400" b="1" spc="-15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spc="-5" dirty="0">
                          <a:latin typeface="Courier New"/>
                          <a:cs typeface="Courier New"/>
                        </a:rPr>
                        <a:t>Epsilon();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8415" marB="0"/>
                </a:tc>
              </a:tr>
              <a:tr h="41110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b="1" spc="33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U </a:t>
                      </a:r>
                      <a:r>
                        <a:rPr sz="2400" dirty="0">
                          <a:latin typeface="Cambria"/>
                          <a:cs typeface="Cambria"/>
                        </a:rPr>
                        <a:t>→</a:t>
                      </a:r>
                      <a:r>
                        <a:rPr sz="2400" spc="-1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14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2400" b="1" spc="14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R</a:t>
                      </a:r>
                      <a:r>
                        <a:rPr sz="2400" b="1" spc="14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U.ast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=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spc="-5" dirty="0">
                          <a:latin typeface="Courier New"/>
                          <a:cs typeface="Courier New"/>
                        </a:rPr>
                        <a:t>R.ast;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14604" marB="0"/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6419" y="554990"/>
            <a:ext cx="89350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0" dirty="0"/>
              <a:t>Semantic </a:t>
            </a:r>
            <a:r>
              <a:rPr spc="345" dirty="0"/>
              <a:t>Actions </a:t>
            </a:r>
            <a:r>
              <a:rPr spc="290" dirty="0"/>
              <a:t>to </a:t>
            </a:r>
            <a:r>
              <a:rPr spc="340" dirty="0"/>
              <a:t>Build</a:t>
            </a:r>
            <a:r>
              <a:rPr spc="585" dirty="0"/>
              <a:t> </a:t>
            </a:r>
            <a:r>
              <a:rPr spc="400" dirty="0"/>
              <a:t>ASTs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7759" y="554990"/>
            <a:ext cx="27438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25" dirty="0"/>
              <a:t>S</a:t>
            </a:r>
            <a:r>
              <a:rPr spc="440" dirty="0"/>
              <a:t>um</a:t>
            </a:r>
            <a:r>
              <a:rPr spc="535" dirty="0"/>
              <a:t>m</a:t>
            </a:r>
            <a:r>
              <a:rPr spc="470" dirty="0"/>
              <a:t>a</a:t>
            </a:r>
            <a:r>
              <a:rPr spc="275" dirty="0"/>
              <a:t>r</a:t>
            </a:r>
            <a:r>
              <a:rPr spc="265"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5150" y="1832609"/>
            <a:ext cx="12255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18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5150" y="2600959"/>
            <a:ext cx="12255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18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5150" y="3373120"/>
            <a:ext cx="12255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18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5150" y="4141470"/>
            <a:ext cx="12255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18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5150" y="4907279"/>
            <a:ext cx="12255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18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5150" y="5674359"/>
            <a:ext cx="12255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18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5150" y="6442709"/>
            <a:ext cx="12255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18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4859" y="1739900"/>
            <a:ext cx="8587105" cy="528764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483234">
              <a:lnSpc>
                <a:spcPts val="2530"/>
              </a:lnSpc>
              <a:spcBef>
                <a:spcPts val="245"/>
              </a:spcBef>
            </a:pPr>
            <a:r>
              <a:rPr sz="2150" spc="220" dirty="0">
                <a:solidFill>
                  <a:srgbClr val="3B3B3B"/>
                </a:solidFill>
                <a:latin typeface="Cambria"/>
                <a:cs typeface="Cambria"/>
              </a:rPr>
              <a:t>Syntax </a:t>
            </a:r>
            <a:r>
              <a:rPr sz="2150" spc="175" dirty="0">
                <a:solidFill>
                  <a:srgbClr val="3B3B3B"/>
                </a:solidFill>
                <a:latin typeface="Cambria"/>
                <a:cs typeface="Cambria"/>
              </a:rPr>
              <a:t>analysis </a:t>
            </a:r>
            <a:r>
              <a:rPr sz="2150" spc="185" dirty="0">
                <a:solidFill>
                  <a:srgbClr val="3B3B3B"/>
                </a:solidFill>
                <a:latin typeface="Cambria"/>
                <a:cs typeface="Cambria"/>
              </a:rPr>
              <a:t>(</a:t>
            </a:r>
            <a:r>
              <a:rPr sz="2150" b="1" spc="185" dirty="0">
                <a:solidFill>
                  <a:srgbClr val="0000FF"/>
                </a:solidFill>
                <a:latin typeface="Malgun Gothic"/>
                <a:cs typeface="Malgun Gothic"/>
              </a:rPr>
              <a:t>parsing</a:t>
            </a:r>
            <a:r>
              <a:rPr sz="2150" spc="185" dirty="0">
                <a:solidFill>
                  <a:srgbClr val="3B3B3B"/>
                </a:solidFill>
                <a:latin typeface="Cambria"/>
                <a:cs typeface="Cambria"/>
              </a:rPr>
              <a:t>) </a:t>
            </a:r>
            <a:r>
              <a:rPr sz="2150" spc="190" dirty="0">
                <a:solidFill>
                  <a:srgbClr val="3B3B3B"/>
                </a:solidFill>
                <a:latin typeface="Cambria"/>
                <a:cs typeface="Cambria"/>
              </a:rPr>
              <a:t>extracts </a:t>
            </a:r>
            <a:r>
              <a:rPr sz="2150" spc="19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150" spc="185" dirty="0">
                <a:solidFill>
                  <a:srgbClr val="3B3B3B"/>
                </a:solidFill>
                <a:latin typeface="Cambria"/>
                <a:cs typeface="Cambria"/>
              </a:rPr>
              <a:t>structure </a:t>
            </a:r>
            <a:r>
              <a:rPr sz="2150" spc="180" dirty="0">
                <a:solidFill>
                  <a:srgbClr val="3B3B3B"/>
                </a:solidFill>
                <a:latin typeface="Cambria"/>
                <a:cs typeface="Cambria"/>
              </a:rPr>
              <a:t>from </a:t>
            </a:r>
            <a:r>
              <a:rPr sz="2150" spc="195" dirty="0">
                <a:solidFill>
                  <a:srgbClr val="3B3B3B"/>
                </a:solidFill>
                <a:latin typeface="Cambria"/>
                <a:cs typeface="Cambria"/>
              </a:rPr>
              <a:t>the  </a:t>
            </a:r>
            <a:r>
              <a:rPr sz="2150" spc="185" dirty="0">
                <a:solidFill>
                  <a:srgbClr val="3B3B3B"/>
                </a:solidFill>
                <a:latin typeface="Cambria"/>
                <a:cs typeface="Cambria"/>
              </a:rPr>
              <a:t>tokens </a:t>
            </a:r>
            <a:r>
              <a:rPr sz="2150" spc="195" dirty="0">
                <a:solidFill>
                  <a:srgbClr val="3B3B3B"/>
                </a:solidFill>
                <a:latin typeface="Cambria"/>
                <a:cs typeface="Cambria"/>
              </a:rPr>
              <a:t>produced </a:t>
            </a:r>
            <a:r>
              <a:rPr sz="2150" spc="170" dirty="0">
                <a:solidFill>
                  <a:srgbClr val="3B3B3B"/>
                </a:solidFill>
                <a:latin typeface="Cambria"/>
                <a:cs typeface="Cambria"/>
              </a:rPr>
              <a:t>by </a:t>
            </a:r>
            <a:r>
              <a:rPr sz="2150" spc="195" dirty="0">
                <a:solidFill>
                  <a:srgbClr val="3B3B3B"/>
                </a:solidFill>
                <a:latin typeface="Cambria"/>
                <a:cs typeface="Cambria"/>
              </a:rPr>
              <a:t>the</a:t>
            </a:r>
            <a:r>
              <a:rPr sz="2150" spc="32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150" spc="180" dirty="0">
                <a:solidFill>
                  <a:srgbClr val="3B3B3B"/>
                </a:solidFill>
                <a:latin typeface="Cambria"/>
                <a:cs typeface="Cambria"/>
              </a:rPr>
              <a:t>scanner.</a:t>
            </a:r>
            <a:endParaRPr sz="2150">
              <a:latin typeface="Cambria"/>
              <a:cs typeface="Cambria"/>
            </a:endParaRPr>
          </a:p>
          <a:p>
            <a:pPr marL="12700">
              <a:lnSpc>
                <a:spcPts val="2570"/>
              </a:lnSpc>
              <a:spcBef>
                <a:spcPts val="865"/>
              </a:spcBef>
            </a:pPr>
            <a:r>
              <a:rPr sz="2150" spc="250" dirty="0">
                <a:solidFill>
                  <a:srgbClr val="3B3B3B"/>
                </a:solidFill>
                <a:latin typeface="Cambria"/>
                <a:cs typeface="Cambria"/>
              </a:rPr>
              <a:t>Languages </a:t>
            </a:r>
            <a:r>
              <a:rPr sz="2150" spc="204" dirty="0">
                <a:solidFill>
                  <a:srgbClr val="3B3B3B"/>
                </a:solidFill>
                <a:latin typeface="Cambria"/>
                <a:cs typeface="Cambria"/>
              </a:rPr>
              <a:t>are </a:t>
            </a:r>
            <a:r>
              <a:rPr sz="2150" spc="170" dirty="0">
                <a:solidFill>
                  <a:srgbClr val="3B3B3B"/>
                </a:solidFill>
                <a:latin typeface="Cambria"/>
                <a:cs typeface="Cambria"/>
              </a:rPr>
              <a:t>usually </a:t>
            </a:r>
            <a:r>
              <a:rPr sz="2150" spc="180" dirty="0">
                <a:solidFill>
                  <a:srgbClr val="3B3B3B"/>
                </a:solidFill>
                <a:latin typeface="Cambria"/>
                <a:cs typeface="Cambria"/>
              </a:rPr>
              <a:t>specified </a:t>
            </a:r>
            <a:r>
              <a:rPr sz="2150" spc="170" dirty="0">
                <a:solidFill>
                  <a:srgbClr val="3B3B3B"/>
                </a:solidFill>
                <a:latin typeface="Cambria"/>
                <a:cs typeface="Cambria"/>
              </a:rPr>
              <a:t>by </a:t>
            </a:r>
            <a:r>
              <a:rPr sz="2150" b="1" spc="175" dirty="0">
                <a:solidFill>
                  <a:srgbClr val="0000FF"/>
                </a:solidFill>
                <a:latin typeface="Malgun Gothic"/>
                <a:cs typeface="Malgun Gothic"/>
              </a:rPr>
              <a:t>context-free</a:t>
            </a:r>
            <a:r>
              <a:rPr sz="2150" b="1" spc="210" dirty="0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sz="2150" b="1" spc="254" dirty="0">
                <a:solidFill>
                  <a:srgbClr val="0000FF"/>
                </a:solidFill>
                <a:latin typeface="Malgun Gothic"/>
                <a:cs typeface="Malgun Gothic"/>
              </a:rPr>
              <a:t>grammars</a:t>
            </a:r>
            <a:endParaRPr sz="2150">
              <a:latin typeface="Malgun Gothic"/>
              <a:cs typeface="Malgun Gothic"/>
            </a:endParaRPr>
          </a:p>
          <a:p>
            <a:pPr marL="12700">
              <a:lnSpc>
                <a:spcPts val="2570"/>
              </a:lnSpc>
            </a:pPr>
            <a:r>
              <a:rPr sz="2150" spc="220" dirty="0">
                <a:solidFill>
                  <a:srgbClr val="3B3B3B"/>
                </a:solidFill>
                <a:latin typeface="Cambria"/>
                <a:cs typeface="Cambria"/>
              </a:rPr>
              <a:t>(</a:t>
            </a:r>
            <a:r>
              <a:rPr sz="2150" b="1" spc="220" dirty="0">
                <a:solidFill>
                  <a:srgbClr val="0000FF"/>
                </a:solidFill>
                <a:latin typeface="Malgun Gothic"/>
                <a:cs typeface="Malgun Gothic"/>
              </a:rPr>
              <a:t>CFG</a:t>
            </a:r>
            <a:r>
              <a:rPr sz="2150" spc="220" dirty="0">
                <a:solidFill>
                  <a:srgbClr val="3B3B3B"/>
                </a:solidFill>
                <a:latin typeface="Cambria"/>
                <a:cs typeface="Cambria"/>
              </a:rPr>
              <a:t>s).</a:t>
            </a:r>
            <a:endParaRPr sz="2150">
              <a:latin typeface="Cambria"/>
              <a:cs typeface="Cambria"/>
            </a:endParaRPr>
          </a:p>
          <a:p>
            <a:pPr marL="12700" marR="666115">
              <a:lnSpc>
                <a:spcPts val="2540"/>
              </a:lnSpc>
              <a:spcBef>
                <a:spcPts val="1045"/>
              </a:spcBef>
            </a:pPr>
            <a:r>
              <a:rPr sz="2150" spc="22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150" b="1" spc="220" dirty="0">
                <a:solidFill>
                  <a:srgbClr val="0000FF"/>
                </a:solidFill>
                <a:latin typeface="Malgun Gothic"/>
                <a:cs typeface="Malgun Gothic"/>
              </a:rPr>
              <a:t>parse </a:t>
            </a:r>
            <a:r>
              <a:rPr sz="2150" b="1" spc="215" dirty="0">
                <a:solidFill>
                  <a:srgbClr val="0000FF"/>
                </a:solidFill>
                <a:latin typeface="Malgun Gothic"/>
                <a:cs typeface="Malgun Gothic"/>
              </a:rPr>
              <a:t>tree </a:t>
            </a:r>
            <a:r>
              <a:rPr sz="2150" spc="185" dirty="0">
                <a:solidFill>
                  <a:srgbClr val="3B3B3B"/>
                </a:solidFill>
                <a:latin typeface="Cambria"/>
                <a:cs typeface="Cambria"/>
              </a:rPr>
              <a:t>shows how </a:t>
            </a:r>
            <a:r>
              <a:rPr sz="2150" spc="24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150" spc="180" dirty="0">
                <a:solidFill>
                  <a:srgbClr val="3B3B3B"/>
                </a:solidFill>
                <a:latin typeface="Cambria"/>
                <a:cs typeface="Cambria"/>
              </a:rPr>
              <a:t>string </a:t>
            </a:r>
            <a:r>
              <a:rPr sz="2150" spc="229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150" spc="225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2150" b="1" spc="190" dirty="0">
                <a:solidFill>
                  <a:srgbClr val="0000FF"/>
                </a:solidFill>
                <a:latin typeface="Malgun Gothic"/>
                <a:cs typeface="Malgun Gothic"/>
              </a:rPr>
              <a:t>derived</a:t>
            </a:r>
            <a:r>
              <a:rPr sz="2150" b="1" spc="-350" dirty="0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sz="2150" spc="180" dirty="0">
                <a:solidFill>
                  <a:srgbClr val="3B3B3B"/>
                </a:solidFill>
                <a:latin typeface="Cambria"/>
                <a:cs typeface="Cambria"/>
              </a:rPr>
              <a:t>from </a:t>
            </a:r>
            <a:r>
              <a:rPr sz="2150" spc="240" dirty="0">
                <a:solidFill>
                  <a:srgbClr val="3B3B3B"/>
                </a:solidFill>
                <a:latin typeface="Cambria"/>
                <a:cs typeface="Cambria"/>
              </a:rPr>
              <a:t>a  </a:t>
            </a:r>
            <a:r>
              <a:rPr sz="2150" spc="204" dirty="0">
                <a:solidFill>
                  <a:srgbClr val="3B3B3B"/>
                </a:solidFill>
                <a:latin typeface="Cambria"/>
                <a:cs typeface="Cambria"/>
              </a:rPr>
              <a:t>grammar.</a:t>
            </a:r>
            <a:endParaRPr sz="2150">
              <a:latin typeface="Cambria"/>
              <a:cs typeface="Cambria"/>
            </a:endParaRPr>
          </a:p>
          <a:p>
            <a:pPr marL="12700" marR="478790">
              <a:lnSpc>
                <a:spcPts val="2530"/>
              </a:lnSpc>
              <a:spcBef>
                <a:spcPts val="980"/>
              </a:spcBef>
            </a:pPr>
            <a:r>
              <a:rPr sz="2150" spc="22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150" spc="229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150" spc="14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150" b="1" spc="220" dirty="0">
                <a:solidFill>
                  <a:srgbClr val="0000FF"/>
                </a:solidFill>
                <a:latin typeface="Malgun Gothic"/>
                <a:cs typeface="Malgun Gothic"/>
              </a:rPr>
              <a:t>ambiguous </a:t>
            </a:r>
            <a:r>
              <a:rPr sz="2150" spc="120" dirty="0">
                <a:solidFill>
                  <a:srgbClr val="3B3B3B"/>
                </a:solidFill>
                <a:latin typeface="Cambria"/>
                <a:cs typeface="Cambria"/>
              </a:rPr>
              <a:t>if it </a:t>
            </a:r>
            <a:r>
              <a:rPr sz="2150" spc="229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150" spc="170" dirty="0">
                <a:solidFill>
                  <a:srgbClr val="3B3B3B"/>
                </a:solidFill>
                <a:latin typeface="Cambria"/>
                <a:cs typeface="Cambria"/>
              </a:rPr>
              <a:t>derive </a:t>
            </a:r>
            <a:r>
              <a:rPr sz="2150" spc="19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150" spc="235" dirty="0">
                <a:solidFill>
                  <a:srgbClr val="3B3B3B"/>
                </a:solidFill>
                <a:latin typeface="Cambria"/>
                <a:cs typeface="Cambria"/>
              </a:rPr>
              <a:t>same </a:t>
            </a:r>
            <a:r>
              <a:rPr sz="2150" spc="180" dirty="0">
                <a:solidFill>
                  <a:srgbClr val="3B3B3B"/>
                </a:solidFill>
                <a:latin typeface="Cambria"/>
                <a:cs typeface="Cambria"/>
              </a:rPr>
              <a:t>string  </a:t>
            </a:r>
            <a:r>
              <a:rPr sz="2150" spc="170" dirty="0">
                <a:solidFill>
                  <a:srgbClr val="3B3B3B"/>
                </a:solidFill>
                <a:latin typeface="Cambria"/>
                <a:cs typeface="Cambria"/>
              </a:rPr>
              <a:t>multiple</a:t>
            </a:r>
            <a:r>
              <a:rPr sz="2150" spc="2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150" spc="200" dirty="0">
                <a:solidFill>
                  <a:srgbClr val="3B3B3B"/>
                </a:solidFill>
                <a:latin typeface="Cambria"/>
                <a:cs typeface="Cambria"/>
              </a:rPr>
              <a:t>ways.</a:t>
            </a:r>
            <a:endParaRPr sz="2150">
              <a:latin typeface="Cambria"/>
              <a:cs typeface="Cambria"/>
            </a:endParaRPr>
          </a:p>
          <a:p>
            <a:pPr marL="12700" marR="300990">
              <a:lnSpc>
                <a:spcPts val="2530"/>
              </a:lnSpc>
              <a:spcBef>
                <a:spcPts val="969"/>
              </a:spcBef>
            </a:pPr>
            <a:r>
              <a:rPr sz="2150" spc="200" dirty="0">
                <a:solidFill>
                  <a:srgbClr val="3B3B3B"/>
                </a:solidFill>
                <a:latin typeface="Cambria"/>
                <a:cs typeface="Cambria"/>
              </a:rPr>
              <a:t>There </a:t>
            </a:r>
            <a:r>
              <a:rPr sz="2150" spc="14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150" spc="185" dirty="0">
                <a:solidFill>
                  <a:srgbClr val="3B3B3B"/>
                </a:solidFill>
                <a:latin typeface="Cambria"/>
                <a:cs typeface="Cambria"/>
              </a:rPr>
              <a:t>no </a:t>
            </a:r>
            <a:r>
              <a:rPr sz="2150" spc="190" dirty="0">
                <a:solidFill>
                  <a:srgbClr val="3B3B3B"/>
                </a:solidFill>
                <a:latin typeface="Cambria"/>
                <a:cs typeface="Cambria"/>
              </a:rPr>
              <a:t>algorithm </a:t>
            </a:r>
            <a:r>
              <a:rPr sz="2150" spc="150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150" spc="180" dirty="0">
                <a:solidFill>
                  <a:srgbClr val="3B3B3B"/>
                </a:solidFill>
                <a:latin typeface="Cambria"/>
                <a:cs typeface="Cambria"/>
              </a:rPr>
              <a:t>eliminating </a:t>
            </a:r>
            <a:r>
              <a:rPr sz="2150" spc="185" dirty="0">
                <a:solidFill>
                  <a:srgbClr val="3B3B3B"/>
                </a:solidFill>
                <a:latin typeface="Cambria"/>
                <a:cs typeface="Cambria"/>
              </a:rPr>
              <a:t>ambiguity; </a:t>
            </a:r>
            <a:r>
              <a:rPr sz="2150" spc="120" dirty="0">
                <a:solidFill>
                  <a:srgbClr val="3B3B3B"/>
                </a:solidFill>
                <a:latin typeface="Cambria"/>
                <a:cs typeface="Cambria"/>
              </a:rPr>
              <a:t>it </a:t>
            </a:r>
            <a:r>
              <a:rPr sz="2150" spc="200" dirty="0">
                <a:solidFill>
                  <a:srgbClr val="3B3B3B"/>
                </a:solidFill>
                <a:latin typeface="Cambria"/>
                <a:cs typeface="Cambria"/>
              </a:rPr>
              <a:t>must </a:t>
            </a:r>
            <a:r>
              <a:rPr sz="2150" spc="215" dirty="0">
                <a:solidFill>
                  <a:srgbClr val="3B3B3B"/>
                </a:solidFill>
                <a:latin typeface="Cambria"/>
                <a:cs typeface="Cambria"/>
              </a:rPr>
              <a:t>be  </a:t>
            </a:r>
            <a:r>
              <a:rPr sz="2150" spc="200" dirty="0">
                <a:solidFill>
                  <a:srgbClr val="3B3B3B"/>
                </a:solidFill>
                <a:latin typeface="Cambria"/>
                <a:cs typeface="Cambria"/>
              </a:rPr>
              <a:t>done </a:t>
            </a:r>
            <a:r>
              <a:rPr sz="2150" spc="175" dirty="0">
                <a:solidFill>
                  <a:srgbClr val="3B3B3B"/>
                </a:solidFill>
                <a:latin typeface="Cambria"/>
                <a:cs typeface="Cambria"/>
              </a:rPr>
              <a:t>by</a:t>
            </a:r>
            <a:r>
              <a:rPr sz="2150" spc="22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150" spc="215" dirty="0">
                <a:solidFill>
                  <a:srgbClr val="3B3B3B"/>
                </a:solidFill>
                <a:latin typeface="Cambria"/>
                <a:cs typeface="Cambria"/>
              </a:rPr>
              <a:t>hand.</a:t>
            </a:r>
            <a:endParaRPr sz="2150">
              <a:latin typeface="Cambria"/>
              <a:cs typeface="Cambria"/>
            </a:endParaRPr>
          </a:p>
          <a:p>
            <a:pPr marL="12700" marR="1432560">
              <a:lnSpc>
                <a:spcPts val="2530"/>
              </a:lnSpc>
              <a:spcBef>
                <a:spcPts val="990"/>
              </a:spcBef>
            </a:pPr>
            <a:r>
              <a:rPr sz="2150" b="1" spc="210" dirty="0">
                <a:solidFill>
                  <a:srgbClr val="0000FF"/>
                </a:solidFill>
                <a:latin typeface="Malgun Gothic"/>
                <a:cs typeface="Malgun Gothic"/>
              </a:rPr>
              <a:t>Abstract </a:t>
            </a:r>
            <a:r>
              <a:rPr sz="2150" b="1" spc="190" dirty="0">
                <a:solidFill>
                  <a:srgbClr val="0000FF"/>
                </a:solidFill>
                <a:latin typeface="Malgun Gothic"/>
                <a:cs typeface="Malgun Gothic"/>
              </a:rPr>
              <a:t>syntax </a:t>
            </a:r>
            <a:r>
              <a:rPr sz="2150" b="1" spc="210" dirty="0">
                <a:solidFill>
                  <a:srgbClr val="0000FF"/>
                </a:solidFill>
                <a:latin typeface="Malgun Gothic"/>
                <a:cs typeface="Malgun Gothic"/>
              </a:rPr>
              <a:t>trees</a:t>
            </a:r>
            <a:r>
              <a:rPr sz="2150" b="1" spc="-330" dirty="0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sz="2150" spc="185" dirty="0">
                <a:solidFill>
                  <a:srgbClr val="3B3B3B"/>
                </a:solidFill>
                <a:latin typeface="Cambria"/>
                <a:cs typeface="Cambria"/>
              </a:rPr>
              <a:t>(</a:t>
            </a:r>
            <a:r>
              <a:rPr sz="2150" b="1" spc="185" dirty="0">
                <a:solidFill>
                  <a:srgbClr val="0000FF"/>
                </a:solidFill>
                <a:latin typeface="Malgun Gothic"/>
                <a:cs typeface="Malgun Gothic"/>
              </a:rPr>
              <a:t>AST</a:t>
            </a:r>
            <a:r>
              <a:rPr sz="2150" spc="185" dirty="0">
                <a:solidFill>
                  <a:srgbClr val="3B3B3B"/>
                </a:solidFill>
                <a:latin typeface="Cambria"/>
                <a:cs typeface="Cambria"/>
              </a:rPr>
              <a:t>s) contain </a:t>
            </a:r>
            <a:r>
              <a:rPr sz="2150" spc="215" dirty="0">
                <a:solidFill>
                  <a:srgbClr val="3B3B3B"/>
                </a:solidFill>
                <a:latin typeface="Cambria"/>
                <a:cs typeface="Cambria"/>
              </a:rPr>
              <a:t>an </a:t>
            </a:r>
            <a:r>
              <a:rPr sz="2150" spc="195" dirty="0">
                <a:solidFill>
                  <a:srgbClr val="3B3B3B"/>
                </a:solidFill>
                <a:latin typeface="Cambria"/>
                <a:cs typeface="Cambria"/>
              </a:rPr>
              <a:t>abstract  </a:t>
            </a:r>
            <a:r>
              <a:rPr sz="2150" spc="180" dirty="0">
                <a:solidFill>
                  <a:srgbClr val="3B3B3B"/>
                </a:solidFill>
                <a:latin typeface="Cambria"/>
                <a:cs typeface="Cambria"/>
              </a:rPr>
              <a:t>representation </a:t>
            </a:r>
            <a:r>
              <a:rPr sz="2150" spc="15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150" spc="24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150" spc="195" dirty="0">
                <a:solidFill>
                  <a:srgbClr val="3B3B3B"/>
                </a:solidFill>
                <a:latin typeface="Cambria"/>
                <a:cs typeface="Cambria"/>
              </a:rPr>
              <a:t>program's</a:t>
            </a:r>
            <a:r>
              <a:rPr sz="2150" spc="31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150" spc="190" dirty="0">
                <a:solidFill>
                  <a:srgbClr val="3B3B3B"/>
                </a:solidFill>
                <a:latin typeface="Cambria"/>
                <a:cs typeface="Cambria"/>
              </a:rPr>
              <a:t>syntax.</a:t>
            </a:r>
            <a:endParaRPr sz="2150">
              <a:latin typeface="Cambria"/>
              <a:cs typeface="Cambria"/>
            </a:endParaRPr>
          </a:p>
          <a:p>
            <a:pPr marL="12700" marR="126364">
              <a:lnSpc>
                <a:spcPts val="2530"/>
              </a:lnSpc>
              <a:spcBef>
                <a:spcPts val="990"/>
              </a:spcBef>
            </a:pPr>
            <a:r>
              <a:rPr sz="2150" b="1" spc="254" dirty="0">
                <a:solidFill>
                  <a:srgbClr val="0000FF"/>
                </a:solidFill>
                <a:latin typeface="Malgun Gothic"/>
                <a:cs typeface="Malgun Gothic"/>
              </a:rPr>
              <a:t>Semantic </a:t>
            </a:r>
            <a:r>
              <a:rPr sz="2150" b="1" spc="215" dirty="0">
                <a:solidFill>
                  <a:srgbClr val="0000FF"/>
                </a:solidFill>
                <a:latin typeface="Malgun Gothic"/>
                <a:cs typeface="Malgun Gothic"/>
              </a:rPr>
              <a:t>actions </a:t>
            </a:r>
            <a:r>
              <a:rPr sz="2150" spc="195" dirty="0">
                <a:solidFill>
                  <a:srgbClr val="3B3B3B"/>
                </a:solidFill>
                <a:latin typeface="Cambria"/>
                <a:cs typeface="Cambria"/>
              </a:rPr>
              <a:t>associated </a:t>
            </a:r>
            <a:r>
              <a:rPr sz="2150" spc="160" dirty="0">
                <a:solidFill>
                  <a:srgbClr val="3B3B3B"/>
                </a:solidFill>
                <a:latin typeface="Cambria"/>
                <a:cs typeface="Cambria"/>
              </a:rPr>
              <a:t>with </a:t>
            </a:r>
            <a:r>
              <a:rPr sz="2150" spc="175" dirty="0">
                <a:solidFill>
                  <a:srgbClr val="3B3B3B"/>
                </a:solidFill>
                <a:latin typeface="Cambria"/>
                <a:cs typeface="Cambria"/>
              </a:rPr>
              <a:t>productions </a:t>
            </a:r>
            <a:r>
              <a:rPr sz="2150" spc="229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150" spc="220" dirty="0">
                <a:solidFill>
                  <a:srgbClr val="3B3B3B"/>
                </a:solidFill>
                <a:latin typeface="Cambria"/>
                <a:cs typeface="Cambria"/>
              </a:rPr>
              <a:t>be</a:t>
            </a:r>
            <a:r>
              <a:rPr sz="2150" spc="-18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150" spc="204" dirty="0">
                <a:solidFill>
                  <a:srgbClr val="3B3B3B"/>
                </a:solidFill>
                <a:latin typeface="Cambria"/>
                <a:cs typeface="Cambria"/>
              </a:rPr>
              <a:t>used  </a:t>
            </a:r>
            <a:r>
              <a:rPr sz="2150" spc="155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150" spc="165" dirty="0">
                <a:solidFill>
                  <a:srgbClr val="3B3B3B"/>
                </a:solidFill>
                <a:latin typeface="Cambria"/>
                <a:cs typeface="Cambria"/>
              </a:rPr>
              <a:t>build</a:t>
            </a:r>
            <a:r>
              <a:rPr sz="2150" spc="2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150" spc="215" dirty="0">
                <a:solidFill>
                  <a:srgbClr val="3B3B3B"/>
                </a:solidFill>
                <a:latin typeface="Cambria"/>
                <a:cs typeface="Cambria"/>
              </a:rPr>
              <a:t>ASTs.</a:t>
            </a:r>
            <a:endParaRPr sz="21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2190" y="554990"/>
            <a:ext cx="29737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84" dirty="0"/>
              <a:t>Next</a:t>
            </a:r>
            <a:r>
              <a:rPr spc="340" dirty="0"/>
              <a:t> </a:t>
            </a:r>
            <a:r>
              <a:rPr spc="365" dirty="0"/>
              <a:t>Time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69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32279"/>
            <a:ext cx="41529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204" dirty="0">
                <a:solidFill>
                  <a:srgbClr val="3B3B3B"/>
                </a:solidFill>
                <a:latin typeface="Malgun Gothic"/>
                <a:cs typeface="Malgun Gothic"/>
              </a:rPr>
              <a:t>Top-Down</a:t>
            </a:r>
            <a:r>
              <a:rPr sz="3200" b="1" spc="-60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3200" b="1" spc="335" dirty="0">
                <a:solidFill>
                  <a:srgbClr val="3B3B3B"/>
                </a:solidFill>
                <a:latin typeface="Malgun Gothic"/>
                <a:cs typeface="Malgun Gothic"/>
              </a:rPr>
              <a:t>Parsing</a:t>
            </a:r>
            <a:endParaRPr sz="32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1239" y="250952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1239" y="306577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1239" y="362330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1239" y="417957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5089" y="2256790"/>
            <a:ext cx="3882390" cy="2254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0600"/>
              </a:lnSpc>
              <a:spcBef>
                <a:spcPts val="100"/>
              </a:spcBef>
            </a:pPr>
            <a:r>
              <a:rPr sz="2800" spc="229" dirty="0">
                <a:solidFill>
                  <a:srgbClr val="3B3B3B"/>
                </a:solidFill>
                <a:latin typeface="Cambria"/>
                <a:cs typeface="Cambria"/>
              </a:rPr>
              <a:t>Parsing </a:t>
            </a:r>
            <a:r>
              <a:rPr sz="2800" spc="265" dirty="0">
                <a:solidFill>
                  <a:srgbClr val="3B3B3B"/>
                </a:solidFill>
                <a:latin typeface="Cambria"/>
                <a:cs typeface="Cambria"/>
              </a:rPr>
              <a:t>as </a:t>
            </a:r>
            <a:r>
              <a:rPr sz="2800" spc="30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800" spc="310" dirty="0">
                <a:solidFill>
                  <a:srgbClr val="3B3B3B"/>
                </a:solidFill>
                <a:latin typeface="Cambria"/>
                <a:cs typeface="Cambria"/>
              </a:rPr>
              <a:t>Search  </a:t>
            </a:r>
            <a:r>
              <a:rPr sz="2800" spc="260" dirty="0">
                <a:solidFill>
                  <a:srgbClr val="3B3B3B"/>
                </a:solidFill>
                <a:latin typeface="Cambria"/>
                <a:cs typeface="Cambria"/>
              </a:rPr>
              <a:t>Backtracking </a:t>
            </a:r>
            <a:r>
              <a:rPr sz="2800" spc="220" dirty="0">
                <a:solidFill>
                  <a:srgbClr val="3B3B3B"/>
                </a:solidFill>
                <a:latin typeface="Cambria"/>
                <a:cs typeface="Cambria"/>
              </a:rPr>
              <a:t>Parsers  </a:t>
            </a:r>
            <a:r>
              <a:rPr sz="2800" spc="215" dirty="0">
                <a:solidFill>
                  <a:srgbClr val="3B3B3B"/>
                </a:solidFill>
                <a:latin typeface="Cambria"/>
                <a:cs typeface="Cambria"/>
              </a:rPr>
              <a:t>Predictive </a:t>
            </a:r>
            <a:r>
              <a:rPr sz="2800" spc="220" dirty="0">
                <a:solidFill>
                  <a:srgbClr val="3B3B3B"/>
                </a:solidFill>
                <a:latin typeface="Cambria"/>
                <a:cs typeface="Cambria"/>
              </a:rPr>
              <a:t>Parsers  </a:t>
            </a:r>
            <a:r>
              <a:rPr sz="2800" spc="190" dirty="0">
                <a:solidFill>
                  <a:srgbClr val="3B3B3B"/>
                </a:solidFill>
                <a:latin typeface="Cambria"/>
                <a:cs typeface="Cambria"/>
              </a:rPr>
              <a:t>LL(1)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8610" y="554990"/>
            <a:ext cx="69164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0" dirty="0"/>
              <a:t>Context-Free</a:t>
            </a:r>
            <a:r>
              <a:rPr spc="385" dirty="0"/>
              <a:t> </a:t>
            </a:r>
            <a:r>
              <a:rPr spc="459" dirty="0"/>
              <a:t>Grammars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69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97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46037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89" y="1732279"/>
            <a:ext cx="8550910" cy="32473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273685">
              <a:lnSpc>
                <a:spcPts val="3740"/>
              </a:lnSpc>
              <a:spcBef>
                <a:spcPts val="305"/>
              </a:spcBef>
            </a:pP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b="1" spc="250" dirty="0">
                <a:solidFill>
                  <a:srgbClr val="0000FF"/>
                </a:solidFill>
                <a:latin typeface="Malgun Gothic"/>
                <a:cs typeface="Malgun Gothic"/>
              </a:rPr>
              <a:t>context-free </a:t>
            </a:r>
            <a:r>
              <a:rPr sz="3200" b="1" spc="375" dirty="0">
                <a:solidFill>
                  <a:srgbClr val="0000FF"/>
                </a:solidFill>
                <a:latin typeface="Malgun Gothic"/>
                <a:cs typeface="Malgun Gothic"/>
              </a:rPr>
              <a:t>grammar </a:t>
            </a:r>
            <a:r>
              <a:rPr sz="3200" spc="150" dirty="0">
                <a:solidFill>
                  <a:srgbClr val="3B3B3B"/>
                </a:solidFill>
                <a:latin typeface="Cambria"/>
                <a:cs typeface="Cambria"/>
              </a:rPr>
              <a:t>(or </a:t>
            </a:r>
            <a:r>
              <a:rPr sz="3200" b="1" spc="390" dirty="0">
                <a:solidFill>
                  <a:srgbClr val="0000FF"/>
                </a:solidFill>
                <a:latin typeface="Malgun Gothic"/>
                <a:cs typeface="Malgun Gothic"/>
              </a:rPr>
              <a:t>CFG</a:t>
            </a:r>
            <a:r>
              <a:rPr sz="3200" spc="390" dirty="0">
                <a:solidFill>
                  <a:srgbClr val="3B3B3B"/>
                </a:solidFill>
                <a:latin typeface="Cambria"/>
                <a:cs typeface="Cambria"/>
              </a:rPr>
              <a:t>)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r>
              <a:rPr sz="3200" spc="-37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 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formalism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defining</a:t>
            </a:r>
            <a:r>
              <a:rPr sz="3200" spc="4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languages.</a:t>
            </a:r>
            <a:endParaRPr sz="3200">
              <a:latin typeface="Cambria"/>
              <a:cs typeface="Cambria"/>
            </a:endParaRPr>
          </a:p>
          <a:p>
            <a:pPr marL="12700" marR="5080">
              <a:lnSpc>
                <a:spcPct val="97300"/>
              </a:lnSpc>
              <a:spcBef>
                <a:spcPts val="1335"/>
              </a:spcBef>
            </a:pPr>
            <a:r>
              <a:rPr sz="3200" spc="415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define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b="1" spc="250" dirty="0">
                <a:solidFill>
                  <a:srgbClr val="0000FF"/>
                </a:solidFill>
                <a:latin typeface="Malgun Gothic"/>
                <a:cs typeface="Malgun Gothic"/>
              </a:rPr>
              <a:t>context-free</a:t>
            </a:r>
            <a:r>
              <a:rPr sz="3200" b="1" spc="-15" dirty="0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sz="3200" b="1" spc="320" dirty="0">
                <a:solidFill>
                  <a:srgbClr val="0000FF"/>
                </a:solidFill>
                <a:latin typeface="Malgun Gothic"/>
                <a:cs typeface="Malgun Gothic"/>
              </a:rPr>
              <a:t>languages</a:t>
            </a:r>
            <a:r>
              <a:rPr sz="3200" spc="320" dirty="0">
                <a:solidFill>
                  <a:srgbClr val="3B3B3B"/>
                </a:solidFill>
                <a:latin typeface="Cambria"/>
                <a:cs typeface="Cambria"/>
              </a:rPr>
              <a:t>,  </a:t>
            </a: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spc="229" dirty="0">
                <a:solidFill>
                  <a:srgbClr val="3B3B3B"/>
                </a:solidFill>
                <a:latin typeface="Cambria"/>
                <a:cs typeface="Cambria"/>
              </a:rPr>
              <a:t>strict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superset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regular  </a:t>
            </a: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languages.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3200" spc="500" dirty="0">
                <a:solidFill>
                  <a:srgbClr val="3B3B3B"/>
                </a:solidFill>
                <a:latin typeface="Cambria"/>
                <a:cs typeface="Cambria"/>
              </a:rPr>
              <a:t>CFGs </a:t>
            </a:r>
            <a:r>
              <a:rPr sz="3200" spc="290" dirty="0">
                <a:solidFill>
                  <a:srgbClr val="3B3B3B"/>
                </a:solidFill>
                <a:latin typeface="Cambria"/>
                <a:cs typeface="Cambria"/>
              </a:rPr>
              <a:t>are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best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explained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by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example...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5929" y="554990"/>
            <a:ext cx="66198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45" dirty="0"/>
              <a:t>Arithmetic</a:t>
            </a:r>
            <a:r>
              <a:rPr spc="365" dirty="0"/>
              <a:t> </a:t>
            </a:r>
            <a:r>
              <a:rPr spc="370" dirty="0"/>
              <a:t>Expressions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0390" y="1847850"/>
            <a:ext cx="141605" cy="20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21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0390" y="3162300"/>
            <a:ext cx="141605" cy="20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21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819" y="1732280"/>
            <a:ext cx="8293100" cy="1739264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75"/>
              </a:spcBef>
            </a:pPr>
            <a:r>
              <a:rPr sz="2600" spc="27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600" spc="25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600" spc="229" dirty="0">
                <a:solidFill>
                  <a:srgbClr val="3B3B3B"/>
                </a:solidFill>
                <a:latin typeface="Cambria"/>
                <a:cs typeface="Cambria"/>
              </a:rPr>
              <a:t>want </a:t>
            </a:r>
            <a:r>
              <a:rPr sz="2600" spc="18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600" spc="235" dirty="0">
                <a:solidFill>
                  <a:srgbClr val="3B3B3B"/>
                </a:solidFill>
                <a:latin typeface="Cambria"/>
                <a:cs typeface="Cambria"/>
              </a:rPr>
              <a:t>describe </a:t>
            </a:r>
            <a:r>
              <a:rPr sz="2600" spc="185" dirty="0">
                <a:solidFill>
                  <a:srgbClr val="3B3B3B"/>
                </a:solidFill>
                <a:latin typeface="Cambria"/>
                <a:cs typeface="Cambria"/>
              </a:rPr>
              <a:t>all </a:t>
            </a:r>
            <a:r>
              <a:rPr sz="2600" spc="245" dirty="0">
                <a:solidFill>
                  <a:srgbClr val="3B3B3B"/>
                </a:solidFill>
                <a:latin typeface="Cambria"/>
                <a:cs typeface="Cambria"/>
              </a:rPr>
              <a:t>legal </a:t>
            </a:r>
            <a:r>
              <a:rPr sz="2600" spc="220" dirty="0">
                <a:solidFill>
                  <a:srgbClr val="3B3B3B"/>
                </a:solidFill>
                <a:latin typeface="Cambria"/>
                <a:cs typeface="Cambria"/>
              </a:rPr>
              <a:t>arithmetic  expressions </a:t>
            </a:r>
            <a:r>
              <a:rPr sz="2600" spc="240" dirty="0">
                <a:solidFill>
                  <a:srgbClr val="3B3B3B"/>
                </a:solidFill>
                <a:latin typeface="Cambria"/>
                <a:cs typeface="Cambria"/>
              </a:rPr>
              <a:t>using </a:t>
            </a:r>
            <a:r>
              <a:rPr sz="2600" spc="210" dirty="0">
                <a:solidFill>
                  <a:srgbClr val="3B3B3B"/>
                </a:solidFill>
                <a:latin typeface="Cambria"/>
                <a:cs typeface="Cambria"/>
              </a:rPr>
              <a:t>addition, </a:t>
            </a:r>
            <a:r>
              <a:rPr sz="2600" spc="225" dirty="0">
                <a:solidFill>
                  <a:srgbClr val="3B3B3B"/>
                </a:solidFill>
                <a:latin typeface="Cambria"/>
                <a:cs typeface="Cambria"/>
              </a:rPr>
              <a:t>subtraction,  </a:t>
            </a:r>
            <a:r>
              <a:rPr sz="2600" spc="204" dirty="0">
                <a:solidFill>
                  <a:srgbClr val="3B3B3B"/>
                </a:solidFill>
                <a:latin typeface="Cambria"/>
                <a:cs typeface="Cambria"/>
              </a:rPr>
              <a:t>multiplication, </a:t>
            </a:r>
            <a:r>
              <a:rPr sz="2600" spc="254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600" spc="32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600" spc="185" dirty="0">
                <a:solidFill>
                  <a:srgbClr val="3B3B3B"/>
                </a:solidFill>
                <a:latin typeface="Cambria"/>
                <a:cs typeface="Cambria"/>
              </a:rPr>
              <a:t>division.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600" spc="310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600" spc="17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600" spc="240" dirty="0">
                <a:solidFill>
                  <a:srgbClr val="3B3B3B"/>
                </a:solidFill>
                <a:latin typeface="Cambria"/>
                <a:cs typeface="Cambria"/>
              </a:rPr>
              <a:t>one </a:t>
            </a:r>
            <a:r>
              <a:rPr sz="2600" spc="204" dirty="0">
                <a:solidFill>
                  <a:srgbClr val="3B3B3B"/>
                </a:solidFill>
                <a:latin typeface="Cambria"/>
                <a:cs typeface="Cambria"/>
              </a:rPr>
              <a:t>possible</a:t>
            </a:r>
            <a:r>
              <a:rPr sz="2600" spc="34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600" spc="420" dirty="0">
                <a:solidFill>
                  <a:srgbClr val="3B3B3B"/>
                </a:solidFill>
                <a:latin typeface="Cambria"/>
                <a:cs typeface="Cambria"/>
              </a:rPr>
              <a:t>CFG: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0150" y="3459479"/>
            <a:ext cx="1765935" cy="3351529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300" b="1" spc="509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300" b="1" spc="-4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3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300">
              <a:latin typeface="Courier New"/>
              <a:cs typeface="Courier New"/>
            </a:endParaRPr>
          </a:p>
          <a:p>
            <a:pPr marL="12700" marR="5080">
              <a:lnSpc>
                <a:spcPct val="131200"/>
              </a:lnSpc>
              <a:spcBef>
                <a:spcPts val="135"/>
              </a:spcBef>
            </a:pPr>
            <a:r>
              <a:rPr sz="2300" b="1" spc="509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3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300" spc="1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00" b="1" spc="509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3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300" b="1" spc="185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300" b="1" spc="-1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300" b="1" spc="509" dirty="0">
                <a:solidFill>
                  <a:srgbClr val="FF0000"/>
                </a:solidFill>
                <a:latin typeface="Malgun Gothic"/>
                <a:cs typeface="Malgun Gothic"/>
              </a:rPr>
              <a:t>E  E</a:t>
            </a:r>
            <a:r>
              <a:rPr sz="2300" b="1" spc="-4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30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30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30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300">
              <a:latin typeface="Courier New"/>
              <a:cs typeface="Courier New"/>
            </a:endParaRPr>
          </a:p>
          <a:p>
            <a:pPr marL="12700" marR="683260" algn="just">
              <a:lnSpc>
                <a:spcPct val="136200"/>
              </a:lnSpc>
              <a:spcBef>
                <a:spcPts val="15"/>
              </a:spcBef>
            </a:pPr>
            <a:r>
              <a:rPr sz="2300" b="1" spc="18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300" spc="-1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00" b="1" dirty="0">
                <a:solidFill>
                  <a:srgbClr val="0000FF"/>
                </a:solidFill>
                <a:latin typeface="Courier New"/>
                <a:cs typeface="Courier New"/>
              </a:rPr>
              <a:t>+  </a:t>
            </a:r>
            <a:r>
              <a:rPr sz="2300" b="1" spc="18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300" spc="-1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00" b="1" dirty="0">
                <a:solidFill>
                  <a:srgbClr val="0000FF"/>
                </a:solidFill>
                <a:latin typeface="Courier New"/>
                <a:cs typeface="Courier New"/>
              </a:rPr>
              <a:t>-  </a:t>
            </a:r>
            <a:r>
              <a:rPr sz="2300" b="1" spc="18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300" spc="-1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00" b="1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300" b="1" spc="18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300" spc="-1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00" b="1" dirty="0">
                <a:solidFill>
                  <a:srgbClr val="0000FF"/>
                </a:solidFill>
                <a:latin typeface="Courier New"/>
                <a:cs typeface="Courier New"/>
              </a:rPr>
              <a:t>/</a:t>
            </a:r>
            <a:endParaRPr sz="23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63870" y="3487420"/>
            <a:ext cx="4051300" cy="3929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ts val="3325"/>
              </a:lnSpc>
              <a:spcBef>
                <a:spcPts val="100"/>
              </a:spcBef>
            </a:pP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ts val="3290"/>
              </a:lnSpc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4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ts val="3325"/>
              </a:lnSpc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4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b="1" spc="20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20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204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800" b="1" spc="-114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31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31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5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800" b="1" spc="-114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3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31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31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31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5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800" b="1" spc="-1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31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31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800" b="1" spc="-8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800" b="1" spc="-81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31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3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1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5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800" b="1" spc="-1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3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31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800" b="1" spc="-81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800" b="1" spc="-81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z="2800" b="1" spc="-8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800" b="1" spc="-1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3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31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800" b="1" spc="-81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800" b="1" spc="-8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z="2800" b="1" spc="-81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800" b="1" spc="-1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800" b="1" spc="-73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800" b="1" spc="-73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z="2800" b="1" spc="-1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800" b="1" spc="-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5929" y="554990"/>
            <a:ext cx="66198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45" dirty="0"/>
              <a:t>Arithmetic</a:t>
            </a:r>
            <a:r>
              <a:rPr spc="365" dirty="0"/>
              <a:t> </a:t>
            </a:r>
            <a:r>
              <a:rPr spc="370" dirty="0"/>
              <a:t>Expressions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0390" y="1847850"/>
            <a:ext cx="141605" cy="20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21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0390" y="3162300"/>
            <a:ext cx="141605" cy="20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21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819" y="1732280"/>
            <a:ext cx="8293100" cy="1739264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75"/>
              </a:spcBef>
            </a:pPr>
            <a:r>
              <a:rPr sz="2600" spc="27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600" spc="25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600" spc="229" dirty="0">
                <a:solidFill>
                  <a:srgbClr val="3B3B3B"/>
                </a:solidFill>
                <a:latin typeface="Cambria"/>
                <a:cs typeface="Cambria"/>
              </a:rPr>
              <a:t>want </a:t>
            </a:r>
            <a:r>
              <a:rPr sz="2600" spc="18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600" spc="235" dirty="0">
                <a:solidFill>
                  <a:srgbClr val="3B3B3B"/>
                </a:solidFill>
                <a:latin typeface="Cambria"/>
                <a:cs typeface="Cambria"/>
              </a:rPr>
              <a:t>describe </a:t>
            </a:r>
            <a:r>
              <a:rPr sz="2600" spc="185" dirty="0">
                <a:solidFill>
                  <a:srgbClr val="3B3B3B"/>
                </a:solidFill>
                <a:latin typeface="Cambria"/>
                <a:cs typeface="Cambria"/>
              </a:rPr>
              <a:t>all </a:t>
            </a:r>
            <a:r>
              <a:rPr sz="2600" spc="245" dirty="0">
                <a:solidFill>
                  <a:srgbClr val="3B3B3B"/>
                </a:solidFill>
                <a:latin typeface="Cambria"/>
                <a:cs typeface="Cambria"/>
              </a:rPr>
              <a:t>legal </a:t>
            </a:r>
            <a:r>
              <a:rPr sz="2600" spc="220" dirty="0">
                <a:solidFill>
                  <a:srgbClr val="3B3B3B"/>
                </a:solidFill>
                <a:latin typeface="Cambria"/>
                <a:cs typeface="Cambria"/>
              </a:rPr>
              <a:t>arithmetic  expressions </a:t>
            </a:r>
            <a:r>
              <a:rPr sz="2600" spc="240" dirty="0">
                <a:solidFill>
                  <a:srgbClr val="3B3B3B"/>
                </a:solidFill>
                <a:latin typeface="Cambria"/>
                <a:cs typeface="Cambria"/>
              </a:rPr>
              <a:t>using </a:t>
            </a:r>
            <a:r>
              <a:rPr sz="2600" spc="210" dirty="0">
                <a:solidFill>
                  <a:srgbClr val="3B3B3B"/>
                </a:solidFill>
                <a:latin typeface="Cambria"/>
                <a:cs typeface="Cambria"/>
              </a:rPr>
              <a:t>addition, </a:t>
            </a:r>
            <a:r>
              <a:rPr sz="2600" spc="225" dirty="0">
                <a:solidFill>
                  <a:srgbClr val="3B3B3B"/>
                </a:solidFill>
                <a:latin typeface="Cambria"/>
                <a:cs typeface="Cambria"/>
              </a:rPr>
              <a:t>subtraction,  </a:t>
            </a:r>
            <a:r>
              <a:rPr sz="2600" spc="204" dirty="0">
                <a:solidFill>
                  <a:srgbClr val="3B3B3B"/>
                </a:solidFill>
                <a:latin typeface="Cambria"/>
                <a:cs typeface="Cambria"/>
              </a:rPr>
              <a:t>multiplication, </a:t>
            </a:r>
            <a:r>
              <a:rPr sz="2600" spc="254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600" spc="32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600" spc="185" dirty="0">
                <a:solidFill>
                  <a:srgbClr val="3B3B3B"/>
                </a:solidFill>
                <a:latin typeface="Cambria"/>
                <a:cs typeface="Cambria"/>
              </a:rPr>
              <a:t>division.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600" spc="310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600" spc="17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600" spc="240" dirty="0">
                <a:solidFill>
                  <a:srgbClr val="3B3B3B"/>
                </a:solidFill>
                <a:latin typeface="Cambria"/>
                <a:cs typeface="Cambria"/>
              </a:rPr>
              <a:t>one </a:t>
            </a:r>
            <a:r>
              <a:rPr sz="2600" spc="204" dirty="0">
                <a:solidFill>
                  <a:srgbClr val="3B3B3B"/>
                </a:solidFill>
                <a:latin typeface="Cambria"/>
                <a:cs typeface="Cambria"/>
              </a:rPr>
              <a:t>possible</a:t>
            </a:r>
            <a:r>
              <a:rPr sz="2600" spc="34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600" spc="420" dirty="0">
                <a:solidFill>
                  <a:srgbClr val="3B3B3B"/>
                </a:solidFill>
                <a:latin typeface="Cambria"/>
                <a:cs typeface="Cambria"/>
              </a:rPr>
              <a:t>CFG: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0150" y="3459479"/>
            <a:ext cx="1765935" cy="3351529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300" b="1" spc="509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300" b="1" spc="-4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3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300">
              <a:latin typeface="Courier New"/>
              <a:cs typeface="Courier New"/>
            </a:endParaRPr>
          </a:p>
          <a:p>
            <a:pPr marL="12700" marR="5080">
              <a:lnSpc>
                <a:spcPct val="131200"/>
              </a:lnSpc>
              <a:spcBef>
                <a:spcPts val="135"/>
              </a:spcBef>
            </a:pPr>
            <a:r>
              <a:rPr sz="2300" b="1" spc="509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3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300" spc="1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00" b="1" spc="509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300" b="1" spc="-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300" b="1" spc="185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300" b="1" spc="-1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300" b="1" spc="509" dirty="0">
                <a:solidFill>
                  <a:srgbClr val="FF0000"/>
                </a:solidFill>
                <a:latin typeface="Malgun Gothic"/>
                <a:cs typeface="Malgun Gothic"/>
              </a:rPr>
              <a:t>E  E</a:t>
            </a:r>
            <a:r>
              <a:rPr sz="2300" b="1" spc="-4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30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30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30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300">
              <a:latin typeface="Courier New"/>
              <a:cs typeface="Courier New"/>
            </a:endParaRPr>
          </a:p>
          <a:p>
            <a:pPr marL="12700" marR="683260" algn="just">
              <a:lnSpc>
                <a:spcPct val="136200"/>
              </a:lnSpc>
              <a:spcBef>
                <a:spcPts val="15"/>
              </a:spcBef>
            </a:pPr>
            <a:r>
              <a:rPr sz="2300" b="1" spc="18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300" spc="-1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00" b="1" dirty="0">
                <a:solidFill>
                  <a:srgbClr val="0000FF"/>
                </a:solidFill>
                <a:latin typeface="Courier New"/>
                <a:cs typeface="Courier New"/>
              </a:rPr>
              <a:t>+  </a:t>
            </a:r>
            <a:r>
              <a:rPr sz="2300" b="1" spc="18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300" spc="-1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00" b="1" dirty="0">
                <a:solidFill>
                  <a:srgbClr val="0000FF"/>
                </a:solidFill>
                <a:latin typeface="Courier New"/>
                <a:cs typeface="Courier New"/>
              </a:rPr>
              <a:t>-  </a:t>
            </a:r>
            <a:r>
              <a:rPr sz="2300" b="1" spc="18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300" spc="-1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00" b="1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300" b="1" spc="18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3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300" spc="-1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00" b="1" dirty="0">
                <a:solidFill>
                  <a:srgbClr val="0000FF"/>
                </a:solidFill>
                <a:latin typeface="Courier New"/>
                <a:cs typeface="Courier New"/>
              </a:rPr>
              <a:t>/</a:t>
            </a:r>
            <a:endParaRPr sz="23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63870" y="3487420"/>
            <a:ext cx="2546350" cy="2164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ts val="3325"/>
              </a:lnSpc>
              <a:spcBef>
                <a:spcPts val="100"/>
              </a:spcBef>
            </a:pP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ts val="3290"/>
              </a:lnSpc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4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800">
              <a:latin typeface="Malgun Gothic"/>
              <a:cs typeface="Malgun Gothic"/>
            </a:endParaRPr>
          </a:p>
          <a:p>
            <a:pPr marL="12700">
              <a:lnSpc>
                <a:spcPts val="3325"/>
              </a:lnSpc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45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800" b="1" spc="-11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225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  <a:tabLst>
                <a:tab pos="469265" algn="l"/>
              </a:tabLst>
            </a:pPr>
            <a:r>
              <a:rPr sz="2800" spc="-8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/</a:t>
            </a:r>
            <a:r>
              <a:rPr sz="2800" b="1" spc="-8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7039" y="554990"/>
            <a:ext cx="410082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9" dirty="0"/>
              <a:t>Where </a:t>
            </a:r>
            <a:r>
              <a:rPr spc="280" dirty="0"/>
              <a:t>We</a:t>
            </a:r>
            <a:r>
              <a:rPr spc="360" dirty="0"/>
              <a:t> </a:t>
            </a:r>
            <a:r>
              <a:rPr spc="385" dirty="0"/>
              <a:t>Are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657600" y="1828800"/>
          <a:ext cx="2743200" cy="480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</a:tblGrid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1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Lexical</a:t>
                      </a:r>
                      <a:r>
                        <a:rPr sz="2400" spc="195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18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Analysis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29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Syntax</a:t>
                      </a:r>
                      <a:r>
                        <a:rPr sz="2400" spc="21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18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Analysis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2200" spc="22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Semantic</a:t>
                      </a:r>
                      <a:r>
                        <a:rPr sz="2200" spc="17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200" spc="16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Analysis</a:t>
                      </a:r>
                      <a:endParaRPr sz="2200">
                        <a:latin typeface="Cambria"/>
                        <a:cs typeface="Cambria"/>
                      </a:endParaRPr>
                    </a:p>
                  </a:txBody>
                  <a:tcPr marL="0" marR="0" marT="1600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4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IR</a:t>
                      </a:r>
                      <a:r>
                        <a:rPr sz="2400" spc="21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Generation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4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IR</a:t>
                      </a:r>
                      <a:r>
                        <a:rPr sz="2400" spc="21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18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Optimization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7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Code</a:t>
                      </a:r>
                      <a:r>
                        <a:rPr sz="2400" spc="17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21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Generation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18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Optimization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2286000" y="20574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6000" y="20574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6000" y="2057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29000" y="2286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29400" y="61722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29400" y="61722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29400" y="6172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72400" y="6400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" y="1600200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286510" y="0"/>
                </a:moveTo>
                <a:lnTo>
                  <a:pt x="256540" y="0"/>
                </a:lnTo>
                <a:lnTo>
                  <a:pt x="225563" y="7401"/>
                </a:lnTo>
                <a:lnTo>
                  <a:pt x="198278" y="26828"/>
                </a:lnTo>
                <a:lnTo>
                  <a:pt x="178851" y="54113"/>
                </a:lnTo>
                <a:lnTo>
                  <a:pt x="171450" y="85089"/>
                </a:lnTo>
                <a:lnTo>
                  <a:pt x="171450" y="1200150"/>
                </a:lnTo>
                <a:lnTo>
                  <a:pt x="85090" y="1200150"/>
                </a:lnTo>
                <a:lnTo>
                  <a:pt x="54113" y="1207571"/>
                </a:lnTo>
                <a:lnTo>
                  <a:pt x="26828" y="1227137"/>
                </a:lnTo>
                <a:lnTo>
                  <a:pt x="7401" y="1254799"/>
                </a:lnTo>
                <a:lnTo>
                  <a:pt x="0" y="1286510"/>
                </a:lnTo>
                <a:lnTo>
                  <a:pt x="7401" y="1317486"/>
                </a:lnTo>
                <a:lnTo>
                  <a:pt x="26828" y="1344771"/>
                </a:lnTo>
                <a:lnTo>
                  <a:pt x="54113" y="1364198"/>
                </a:lnTo>
                <a:lnTo>
                  <a:pt x="85090" y="1371600"/>
                </a:lnTo>
                <a:lnTo>
                  <a:pt x="1115060" y="1371600"/>
                </a:lnTo>
                <a:lnTo>
                  <a:pt x="1146036" y="1364198"/>
                </a:lnTo>
                <a:lnTo>
                  <a:pt x="1173321" y="1344771"/>
                </a:lnTo>
                <a:lnTo>
                  <a:pt x="1192748" y="1317486"/>
                </a:lnTo>
                <a:lnTo>
                  <a:pt x="1200150" y="1286510"/>
                </a:lnTo>
                <a:lnTo>
                  <a:pt x="1200150" y="171450"/>
                </a:lnTo>
                <a:lnTo>
                  <a:pt x="1286510" y="171450"/>
                </a:lnTo>
                <a:lnTo>
                  <a:pt x="1317486" y="164028"/>
                </a:lnTo>
                <a:lnTo>
                  <a:pt x="1344771" y="144462"/>
                </a:lnTo>
                <a:lnTo>
                  <a:pt x="1364198" y="116800"/>
                </a:lnTo>
                <a:lnTo>
                  <a:pt x="1371600" y="85089"/>
                </a:lnTo>
                <a:lnTo>
                  <a:pt x="1364198" y="54113"/>
                </a:lnTo>
                <a:lnTo>
                  <a:pt x="1344771" y="26828"/>
                </a:lnTo>
                <a:lnTo>
                  <a:pt x="1317486" y="7401"/>
                </a:lnTo>
                <a:lnTo>
                  <a:pt x="128651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4400" y="1600200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85090" y="1371600"/>
                </a:moveTo>
                <a:lnTo>
                  <a:pt x="54113" y="1364198"/>
                </a:lnTo>
                <a:lnTo>
                  <a:pt x="26828" y="1344771"/>
                </a:lnTo>
                <a:lnTo>
                  <a:pt x="7401" y="1317486"/>
                </a:lnTo>
                <a:lnTo>
                  <a:pt x="0" y="1286510"/>
                </a:lnTo>
                <a:lnTo>
                  <a:pt x="7401" y="1254799"/>
                </a:lnTo>
                <a:lnTo>
                  <a:pt x="26828" y="1227137"/>
                </a:lnTo>
                <a:lnTo>
                  <a:pt x="54113" y="1207571"/>
                </a:lnTo>
                <a:lnTo>
                  <a:pt x="85090" y="1200150"/>
                </a:lnTo>
                <a:lnTo>
                  <a:pt x="171450" y="1200150"/>
                </a:lnTo>
                <a:lnTo>
                  <a:pt x="171450" y="85089"/>
                </a:lnTo>
                <a:lnTo>
                  <a:pt x="178851" y="54113"/>
                </a:lnTo>
                <a:lnTo>
                  <a:pt x="198278" y="26828"/>
                </a:lnTo>
                <a:lnTo>
                  <a:pt x="225563" y="7401"/>
                </a:lnTo>
                <a:lnTo>
                  <a:pt x="256540" y="0"/>
                </a:lnTo>
                <a:lnTo>
                  <a:pt x="1286510" y="0"/>
                </a:lnTo>
                <a:lnTo>
                  <a:pt x="1317486" y="7401"/>
                </a:lnTo>
                <a:lnTo>
                  <a:pt x="1344771" y="26828"/>
                </a:lnTo>
                <a:lnTo>
                  <a:pt x="1364198" y="54113"/>
                </a:lnTo>
                <a:lnTo>
                  <a:pt x="1371600" y="85089"/>
                </a:lnTo>
                <a:lnTo>
                  <a:pt x="1364198" y="116800"/>
                </a:lnTo>
                <a:lnTo>
                  <a:pt x="1344771" y="144462"/>
                </a:lnTo>
                <a:lnTo>
                  <a:pt x="1317486" y="164028"/>
                </a:lnTo>
                <a:lnTo>
                  <a:pt x="1286510" y="171450"/>
                </a:lnTo>
                <a:lnTo>
                  <a:pt x="1200150" y="171450"/>
                </a:lnTo>
                <a:lnTo>
                  <a:pt x="1200150" y="1286510"/>
                </a:lnTo>
                <a:lnTo>
                  <a:pt x="1192748" y="1317486"/>
                </a:lnTo>
                <a:lnTo>
                  <a:pt x="1173321" y="1344771"/>
                </a:lnTo>
                <a:lnTo>
                  <a:pt x="1146036" y="1364198"/>
                </a:lnTo>
                <a:lnTo>
                  <a:pt x="1115060" y="1371600"/>
                </a:lnTo>
                <a:lnTo>
                  <a:pt x="85090" y="1371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29030" y="1685289"/>
            <a:ext cx="128270" cy="86360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41909" y="0"/>
                </a:lnTo>
                <a:lnTo>
                  <a:pt x="26253" y="3710"/>
                </a:lnTo>
                <a:lnTo>
                  <a:pt x="12858" y="13493"/>
                </a:lnTo>
                <a:lnTo>
                  <a:pt x="3512" y="27324"/>
                </a:lnTo>
                <a:lnTo>
                  <a:pt x="0" y="43180"/>
                </a:lnTo>
                <a:lnTo>
                  <a:pt x="3512" y="59035"/>
                </a:lnTo>
                <a:lnTo>
                  <a:pt x="12858" y="72866"/>
                </a:lnTo>
                <a:lnTo>
                  <a:pt x="26253" y="82649"/>
                </a:lnTo>
                <a:lnTo>
                  <a:pt x="41909" y="86360"/>
                </a:lnTo>
                <a:lnTo>
                  <a:pt x="73620" y="78938"/>
                </a:lnTo>
                <a:lnTo>
                  <a:pt x="101282" y="59372"/>
                </a:lnTo>
                <a:lnTo>
                  <a:pt x="120848" y="31710"/>
                </a:lnTo>
                <a:lnTo>
                  <a:pt x="128269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29030" y="1685289"/>
            <a:ext cx="128270" cy="86360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120848" y="31710"/>
                </a:lnTo>
                <a:lnTo>
                  <a:pt x="101282" y="59372"/>
                </a:lnTo>
                <a:lnTo>
                  <a:pt x="73620" y="78938"/>
                </a:lnTo>
                <a:lnTo>
                  <a:pt x="41909" y="86360"/>
                </a:lnTo>
                <a:lnTo>
                  <a:pt x="26253" y="82649"/>
                </a:lnTo>
                <a:lnTo>
                  <a:pt x="12858" y="72866"/>
                </a:lnTo>
                <a:lnTo>
                  <a:pt x="3512" y="59035"/>
                </a:lnTo>
                <a:lnTo>
                  <a:pt x="0" y="43180"/>
                </a:lnTo>
                <a:lnTo>
                  <a:pt x="3512" y="27324"/>
                </a:lnTo>
                <a:lnTo>
                  <a:pt x="12858" y="13493"/>
                </a:lnTo>
                <a:lnTo>
                  <a:pt x="26253" y="3710"/>
                </a:lnTo>
                <a:lnTo>
                  <a:pt x="41909" y="0"/>
                </a:lnTo>
                <a:lnTo>
                  <a:pt x="128269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4400" y="2800350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85090" y="0"/>
                </a:moveTo>
                <a:lnTo>
                  <a:pt x="54113" y="7421"/>
                </a:lnTo>
                <a:lnTo>
                  <a:pt x="26828" y="26987"/>
                </a:lnTo>
                <a:lnTo>
                  <a:pt x="7401" y="54649"/>
                </a:lnTo>
                <a:lnTo>
                  <a:pt x="0" y="86360"/>
                </a:lnTo>
                <a:lnTo>
                  <a:pt x="7401" y="117336"/>
                </a:lnTo>
                <a:lnTo>
                  <a:pt x="26828" y="144621"/>
                </a:lnTo>
                <a:lnTo>
                  <a:pt x="54113" y="164048"/>
                </a:lnTo>
                <a:lnTo>
                  <a:pt x="85090" y="171450"/>
                </a:lnTo>
                <a:lnTo>
                  <a:pt x="116800" y="164048"/>
                </a:lnTo>
                <a:lnTo>
                  <a:pt x="144462" y="144621"/>
                </a:lnTo>
                <a:lnTo>
                  <a:pt x="164028" y="117336"/>
                </a:lnTo>
                <a:lnTo>
                  <a:pt x="171450" y="86360"/>
                </a:lnTo>
                <a:lnTo>
                  <a:pt x="85090" y="86360"/>
                </a:lnTo>
                <a:lnTo>
                  <a:pt x="100945" y="82649"/>
                </a:lnTo>
                <a:lnTo>
                  <a:pt x="114776" y="72866"/>
                </a:lnTo>
                <a:lnTo>
                  <a:pt x="124559" y="59035"/>
                </a:lnTo>
                <a:lnTo>
                  <a:pt x="128269" y="43179"/>
                </a:lnTo>
                <a:lnTo>
                  <a:pt x="124559" y="27324"/>
                </a:lnTo>
                <a:lnTo>
                  <a:pt x="114776" y="13493"/>
                </a:lnTo>
                <a:lnTo>
                  <a:pt x="100945" y="3710"/>
                </a:lnTo>
                <a:lnTo>
                  <a:pt x="8509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4400" y="2800350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450" y="86360"/>
                </a:moveTo>
                <a:lnTo>
                  <a:pt x="164028" y="117336"/>
                </a:lnTo>
                <a:lnTo>
                  <a:pt x="144462" y="144621"/>
                </a:lnTo>
                <a:lnTo>
                  <a:pt x="116800" y="164048"/>
                </a:lnTo>
                <a:lnTo>
                  <a:pt x="85090" y="171450"/>
                </a:lnTo>
                <a:lnTo>
                  <a:pt x="54113" y="164048"/>
                </a:lnTo>
                <a:lnTo>
                  <a:pt x="26828" y="144621"/>
                </a:lnTo>
                <a:lnTo>
                  <a:pt x="7401" y="117336"/>
                </a:lnTo>
                <a:lnTo>
                  <a:pt x="0" y="86360"/>
                </a:lnTo>
                <a:lnTo>
                  <a:pt x="7401" y="54649"/>
                </a:lnTo>
                <a:lnTo>
                  <a:pt x="26828" y="26987"/>
                </a:lnTo>
                <a:lnTo>
                  <a:pt x="54113" y="7421"/>
                </a:lnTo>
                <a:lnTo>
                  <a:pt x="85090" y="0"/>
                </a:lnTo>
                <a:lnTo>
                  <a:pt x="100945" y="3710"/>
                </a:lnTo>
                <a:lnTo>
                  <a:pt x="128269" y="43179"/>
                </a:lnTo>
                <a:lnTo>
                  <a:pt x="100945" y="82649"/>
                </a:lnTo>
                <a:lnTo>
                  <a:pt x="85090" y="86360"/>
                </a:lnTo>
                <a:lnTo>
                  <a:pt x="171450" y="863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70939" y="1600200"/>
            <a:ext cx="86360" cy="85090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86359" y="85089"/>
                </a:lnTo>
                <a:lnTo>
                  <a:pt x="78938" y="54113"/>
                </a:lnTo>
                <a:lnTo>
                  <a:pt x="59372" y="26828"/>
                </a:lnTo>
                <a:lnTo>
                  <a:pt x="31710" y="7401"/>
                </a:lnTo>
                <a:lnTo>
                  <a:pt x="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70939" y="1600200"/>
            <a:ext cx="86360" cy="85090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31710" y="7401"/>
                </a:lnTo>
                <a:lnTo>
                  <a:pt x="59372" y="26828"/>
                </a:lnTo>
                <a:lnTo>
                  <a:pt x="78938" y="54113"/>
                </a:lnTo>
                <a:lnTo>
                  <a:pt x="86359" y="85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85850" y="2800350"/>
            <a:ext cx="0" cy="86360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85850" y="2800350"/>
            <a:ext cx="0" cy="86360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70939" y="1771650"/>
            <a:ext cx="1029969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70939" y="1771650"/>
            <a:ext cx="1029969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092200" y="1927859"/>
            <a:ext cx="1016635" cy="68580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46050" marR="5080" indent="-133350">
              <a:lnSpc>
                <a:spcPts val="2560"/>
              </a:lnSpc>
              <a:spcBef>
                <a:spcPts val="250"/>
              </a:spcBef>
            </a:pPr>
            <a:r>
              <a:rPr sz="2200" spc="405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r>
              <a:rPr sz="2200" spc="150" dirty="0">
                <a:solidFill>
                  <a:srgbClr val="3B3B3B"/>
                </a:solidFill>
                <a:latin typeface="Cambria"/>
                <a:cs typeface="Cambria"/>
              </a:rPr>
              <a:t>o</a:t>
            </a:r>
            <a:r>
              <a:rPr sz="2200" spc="19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r>
              <a:rPr sz="2200" spc="135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r>
              <a:rPr sz="2200" spc="245" dirty="0">
                <a:solidFill>
                  <a:srgbClr val="3B3B3B"/>
                </a:solidFill>
                <a:latin typeface="Cambria"/>
                <a:cs typeface="Cambria"/>
              </a:rPr>
              <a:t>c</a:t>
            </a:r>
            <a:r>
              <a:rPr sz="2200" spc="145" dirty="0">
                <a:solidFill>
                  <a:srgbClr val="3B3B3B"/>
                </a:solidFill>
                <a:latin typeface="Cambria"/>
                <a:cs typeface="Cambria"/>
              </a:rPr>
              <a:t>e  </a:t>
            </a:r>
            <a:r>
              <a:rPr sz="2200" spc="245" dirty="0">
                <a:solidFill>
                  <a:srgbClr val="3B3B3B"/>
                </a:solidFill>
                <a:latin typeface="Cambria"/>
                <a:cs typeface="Cambria"/>
              </a:rPr>
              <a:t>Code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001000" y="5715000"/>
            <a:ext cx="1828800" cy="137160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150">
              <a:latin typeface="Times New Roman"/>
              <a:cs typeface="Times New Roman"/>
            </a:endParaRPr>
          </a:p>
          <a:p>
            <a:pPr marL="548640" marR="267335" indent="-274320">
              <a:lnSpc>
                <a:spcPts val="2720"/>
              </a:lnSpc>
            </a:pPr>
            <a:r>
              <a:rPr sz="2400" b="1" spc="-5" dirty="0">
                <a:solidFill>
                  <a:srgbClr val="00FF00"/>
                </a:solidFill>
                <a:latin typeface="Courier New"/>
                <a:cs typeface="Courier New"/>
              </a:rPr>
              <a:t>Machine  Code</a:t>
            </a:r>
            <a:endParaRPr sz="2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8610" y="554990"/>
            <a:ext cx="69164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0" dirty="0"/>
              <a:t>Context-Free</a:t>
            </a:r>
            <a:r>
              <a:rPr spc="385" dirty="0"/>
              <a:t> </a:t>
            </a:r>
            <a:r>
              <a:rPr spc="459" dirty="0"/>
              <a:t>Grammars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880" y="1731010"/>
            <a:ext cx="5572760" cy="1226820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229870" marR="5080" indent="-217170">
              <a:lnSpc>
                <a:spcPts val="3120"/>
              </a:lnSpc>
              <a:spcBef>
                <a:spcPts val="284"/>
              </a:spcBef>
              <a:buSzPct val="45283"/>
              <a:buFont typeface="Calibri"/>
              <a:buChar char="●"/>
              <a:tabLst>
                <a:tab pos="229870" algn="l"/>
              </a:tabLst>
            </a:pPr>
            <a:r>
              <a:rPr sz="2650" spc="185" dirty="0">
                <a:solidFill>
                  <a:srgbClr val="3B3B3B"/>
                </a:solidFill>
                <a:latin typeface="Cambria"/>
                <a:cs typeface="Cambria"/>
              </a:rPr>
              <a:t>Formally, </a:t>
            </a:r>
            <a:r>
              <a:rPr sz="2650" spc="30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650" spc="215" dirty="0">
                <a:solidFill>
                  <a:srgbClr val="3B3B3B"/>
                </a:solidFill>
                <a:latin typeface="Cambria"/>
                <a:cs typeface="Cambria"/>
              </a:rPr>
              <a:t>context-free  </a:t>
            </a:r>
            <a:r>
              <a:rPr sz="2650" spc="285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650" spc="17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650" spc="30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650" spc="210" dirty="0">
                <a:solidFill>
                  <a:srgbClr val="3B3B3B"/>
                </a:solidFill>
                <a:latin typeface="Cambria"/>
                <a:cs typeface="Cambria"/>
              </a:rPr>
              <a:t>collection </a:t>
            </a:r>
            <a:r>
              <a:rPr sz="2650" spc="19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650" spc="204" dirty="0">
                <a:solidFill>
                  <a:srgbClr val="3B3B3B"/>
                </a:solidFill>
                <a:latin typeface="Cambria"/>
                <a:cs typeface="Cambria"/>
              </a:rPr>
              <a:t>four  </a:t>
            </a:r>
            <a:r>
              <a:rPr sz="2650" spc="225" dirty="0">
                <a:solidFill>
                  <a:srgbClr val="3B3B3B"/>
                </a:solidFill>
                <a:latin typeface="Cambria"/>
                <a:cs typeface="Cambria"/>
              </a:rPr>
              <a:t>objects:</a:t>
            </a:r>
            <a:endParaRPr sz="265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3439" y="396494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3439" y="442087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3439" y="594740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3439" y="3048000"/>
            <a:ext cx="5520690" cy="35477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29870" indent="-217170">
              <a:lnSpc>
                <a:spcPts val="2855"/>
              </a:lnSpc>
              <a:spcBef>
                <a:spcPts val="110"/>
              </a:spcBef>
              <a:buSzPct val="43750"/>
              <a:buFont typeface="Calibri"/>
              <a:buChar char="●"/>
              <a:tabLst>
                <a:tab pos="229870" algn="l"/>
              </a:tabLst>
            </a:pPr>
            <a:r>
              <a:rPr sz="2400" spc="2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set </a:t>
            </a:r>
            <a:r>
              <a:rPr sz="2400" spc="16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400" b="1" spc="250" dirty="0">
                <a:solidFill>
                  <a:srgbClr val="FF0000"/>
                </a:solidFill>
                <a:latin typeface="Malgun Gothic"/>
                <a:cs typeface="Malgun Gothic"/>
              </a:rPr>
              <a:t>nonterminal</a:t>
            </a:r>
            <a:r>
              <a:rPr sz="2400" b="1" spc="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400" b="1" spc="210" dirty="0">
                <a:solidFill>
                  <a:srgbClr val="FF0000"/>
                </a:solidFill>
                <a:latin typeface="Malgun Gothic"/>
                <a:cs typeface="Malgun Gothic"/>
              </a:rPr>
              <a:t>symbols</a:t>
            </a:r>
            <a:endParaRPr sz="2400">
              <a:latin typeface="Malgun Gothic"/>
              <a:cs typeface="Malgun Gothic"/>
            </a:endParaRPr>
          </a:p>
          <a:p>
            <a:pPr marL="229235">
              <a:lnSpc>
                <a:spcPts val="2855"/>
              </a:lnSpc>
            </a:pPr>
            <a:r>
              <a:rPr sz="2400" spc="114" dirty="0">
                <a:solidFill>
                  <a:srgbClr val="3B3B3B"/>
                </a:solidFill>
                <a:latin typeface="Cambria"/>
                <a:cs typeface="Cambria"/>
              </a:rPr>
              <a:t>(or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b="1" spc="215" dirty="0">
                <a:solidFill>
                  <a:srgbClr val="FF0000"/>
                </a:solidFill>
                <a:latin typeface="Malgun Gothic"/>
                <a:cs typeface="Malgun Gothic"/>
              </a:rPr>
              <a:t>variables</a:t>
            </a:r>
            <a:r>
              <a:rPr sz="2400" spc="215" dirty="0">
                <a:solidFill>
                  <a:srgbClr val="3B3B3B"/>
                </a:solidFill>
                <a:latin typeface="Cambria"/>
                <a:cs typeface="Cambria"/>
              </a:rPr>
              <a:t>),</a:t>
            </a:r>
            <a:endParaRPr sz="2400">
              <a:latin typeface="Cambria"/>
              <a:cs typeface="Cambria"/>
            </a:endParaRPr>
          </a:p>
          <a:p>
            <a:pPr marL="229235">
              <a:lnSpc>
                <a:spcPct val="100000"/>
              </a:lnSpc>
              <a:spcBef>
                <a:spcPts val="710"/>
              </a:spcBef>
            </a:pPr>
            <a:r>
              <a:rPr sz="2400" spc="2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set </a:t>
            </a:r>
            <a:r>
              <a:rPr sz="2400" spc="16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400" b="1" spc="260" dirty="0">
                <a:solidFill>
                  <a:srgbClr val="0000FF"/>
                </a:solidFill>
                <a:latin typeface="Malgun Gothic"/>
                <a:cs typeface="Malgun Gothic"/>
              </a:rPr>
              <a:t>terminal</a:t>
            </a:r>
            <a:r>
              <a:rPr sz="2400" b="1" spc="90" dirty="0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sz="2400" b="1" spc="220" dirty="0">
                <a:solidFill>
                  <a:srgbClr val="0000FF"/>
                </a:solidFill>
                <a:latin typeface="Malgun Gothic"/>
                <a:cs typeface="Malgun Gothic"/>
              </a:rPr>
              <a:t>symbols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,</a:t>
            </a:r>
            <a:endParaRPr sz="2400">
              <a:latin typeface="Cambria"/>
              <a:cs typeface="Cambria"/>
            </a:endParaRPr>
          </a:p>
          <a:p>
            <a:pPr marL="229235" marR="5080">
              <a:lnSpc>
                <a:spcPts val="2810"/>
              </a:lnSpc>
              <a:spcBef>
                <a:spcPts val="860"/>
              </a:spcBef>
            </a:pPr>
            <a:r>
              <a:rPr sz="2400" spc="2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set </a:t>
            </a:r>
            <a:r>
              <a:rPr sz="2400" spc="16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400" b="1" spc="220" dirty="0">
                <a:solidFill>
                  <a:srgbClr val="7F007F"/>
                </a:solidFill>
                <a:latin typeface="Malgun Gothic"/>
                <a:cs typeface="Malgun Gothic"/>
              </a:rPr>
              <a:t>production </a:t>
            </a:r>
            <a:r>
              <a:rPr sz="2400" b="1" spc="265" dirty="0">
                <a:solidFill>
                  <a:srgbClr val="7F007F"/>
                </a:solidFill>
                <a:latin typeface="Malgun Gothic"/>
                <a:cs typeface="Malgun Gothic"/>
              </a:rPr>
              <a:t>rules</a:t>
            </a:r>
            <a:r>
              <a:rPr sz="2400" b="1" spc="-210" dirty="0">
                <a:solidFill>
                  <a:srgbClr val="7F007F"/>
                </a:solidFill>
                <a:latin typeface="Malgun Gothic"/>
                <a:cs typeface="Malgun Gothic"/>
              </a:rPr>
              <a:t> </a:t>
            </a:r>
            <a:r>
              <a:rPr sz="2400" spc="210" dirty="0">
                <a:solidFill>
                  <a:srgbClr val="3B3B3B"/>
                </a:solidFill>
                <a:latin typeface="Cambria"/>
                <a:cs typeface="Cambria"/>
              </a:rPr>
              <a:t>saying  </a:t>
            </a:r>
            <a:r>
              <a:rPr sz="2400" spc="195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400" spc="254" dirty="0">
                <a:solidFill>
                  <a:srgbClr val="3B3B3B"/>
                </a:solidFill>
                <a:latin typeface="Cambria"/>
                <a:cs typeface="Cambria"/>
              </a:rPr>
              <a:t>each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nonterminal </a:t>
            </a:r>
            <a:r>
              <a:rPr sz="2400" spc="254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be  </a:t>
            </a:r>
            <a:r>
              <a:rPr sz="2400" spc="204" dirty="0">
                <a:solidFill>
                  <a:srgbClr val="3B3B3B"/>
                </a:solidFill>
                <a:latin typeface="Cambria"/>
                <a:cs typeface="Cambria"/>
              </a:rPr>
              <a:t>converted </a:t>
            </a:r>
            <a:r>
              <a:rPr sz="2400" spc="185" dirty="0">
                <a:solidFill>
                  <a:srgbClr val="3B3B3B"/>
                </a:solidFill>
                <a:latin typeface="Cambria"/>
                <a:cs typeface="Cambria"/>
              </a:rPr>
              <a:t>by </a:t>
            </a:r>
            <a:r>
              <a:rPr sz="2400" spc="26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string </a:t>
            </a:r>
            <a:r>
              <a:rPr sz="2400" spc="16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terminals  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400" spc="195" dirty="0">
                <a:solidFill>
                  <a:srgbClr val="3B3B3B"/>
                </a:solidFill>
                <a:latin typeface="Cambria"/>
                <a:cs typeface="Cambria"/>
              </a:rPr>
              <a:t>nonterminals,</a:t>
            </a:r>
            <a:r>
              <a:rPr sz="2400" spc="25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endParaRPr sz="2400">
              <a:latin typeface="Cambria"/>
              <a:cs typeface="Cambria"/>
            </a:endParaRPr>
          </a:p>
          <a:p>
            <a:pPr marL="229235" marR="390525">
              <a:lnSpc>
                <a:spcPts val="2810"/>
              </a:lnSpc>
              <a:spcBef>
                <a:spcPts val="780"/>
              </a:spcBef>
            </a:pPr>
            <a:r>
              <a:rPr sz="2400" spc="2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400" b="1" spc="235" dirty="0">
                <a:solidFill>
                  <a:srgbClr val="7F007F"/>
                </a:solidFill>
                <a:latin typeface="Malgun Gothic"/>
                <a:cs typeface="Malgun Gothic"/>
              </a:rPr>
              <a:t>start </a:t>
            </a:r>
            <a:r>
              <a:rPr sz="2400" b="1" spc="204" dirty="0">
                <a:solidFill>
                  <a:srgbClr val="7F007F"/>
                </a:solidFill>
                <a:latin typeface="Malgun Gothic"/>
                <a:cs typeface="Malgun Gothic"/>
              </a:rPr>
              <a:t>symbol </a:t>
            </a:r>
            <a:r>
              <a:rPr sz="2400" spc="195" dirty="0">
                <a:solidFill>
                  <a:srgbClr val="3B3B3B"/>
                </a:solidFill>
                <a:latin typeface="Cambria"/>
                <a:cs typeface="Cambria"/>
              </a:rPr>
              <a:t>that 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begins</a:t>
            </a:r>
            <a:r>
              <a:rPr sz="2400" spc="-25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spc="210" dirty="0">
                <a:solidFill>
                  <a:srgbClr val="3B3B3B"/>
                </a:solidFill>
                <a:latin typeface="Cambria"/>
                <a:cs typeface="Cambria"/>
              </a:rPr>
              <a:t>the  </a:t>
            </a:r>
            <a:r>
              <a:rPr sz="2400" spc="185" dirty="0">
                <a:solidFill>
                  <a:srgbClr val="3B3B3B"/>
                </a:solidFill>
                <a:latin typeface="Cambria"/>
                <a:cs typeface="Cambria"/>
              </a:rPr>
              <a:t>derivation.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94500" y="1577340"/>
            <a:ext cx="2145665" cy="409194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47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800">
              <a:latin typeface="Courier New"/>
              <a:cs typeface="Courier New"/>
            </a:endParaRPr>
          </a:p>
          <a:p>
            <a:pPr marL="12700" marR="5080">
              <a:lnSpc>
                <a:spcPct val="131500"/>
              </a:lnSpc>
              <a:spcBef>
                <a:spcPts val="180"/>
              </a:spcBef>
            </a:pP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1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24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1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800" b="1" spc="-1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  E</a:t>
            </a:r>
            <a:r>
              <a:rPr sz="2800" b="1" spc="-47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0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20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204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  <a:p>
            <a:pPr marL="12700" marR="830580" algn="just">
              <a:lnSpc>
                <a:spcPct val="136900"/>
              </a:lnSpc>
            </a:pP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-1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+ 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-1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- 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-1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-1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/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620" y="554990"/>
            <a:ext cx="67544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34" dirty="0"/>
              <a:t>A </a:t>
            </a:r>
            <a:r>
              <a:rPr spc="370" dirty="0"/>
              <a:t>Notational</a:t>
            </a:r>
            <a:r>
              <a:rPr spc="355" dirty="0"/>
              <a:t> </a:t>
            </a:r>
            <a:r>
              <a:rPr spc="409" dirty="0"/>
              <a:t>Shorthand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59760" y="1822450"/>
            <a:ext cx="2145665" cy="4094479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48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endParaRPr sz="2800">
              <a:latin typeface="Courier New"/>
              <a:cs typeface="Courier New"/>
            </a:endParaRPr>
          </a:p>
          <a:p>
            <a:pPr marL="12700" marR="5080">
              <a:lnSpc>
                <a:spcPct val="131500"/>
              </a:lnSpc>
              <a:spcBef>
                <a:spcPts val="190"/>
              </a:spcBef>
            </a:pP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1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23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114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5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800" b="1" spc="-114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  E</a:t>
            </a:r>
            <a:r>
              <a:rPr sz="2800" b="1" spc="-48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20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20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204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  <a:p>
            <a:pPr marL="12700" marR="830580" algn="just">
              <a:lnSpc>
                <a:spcPct val="136900"/>
              </a:lnSpc>
            </a:pP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-1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+ 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-1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- 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-1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* 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-1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/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620" y="554990"/>
            <a:ext cx="67544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34" dirty="0"/>
              <a:t>A </a:t>
            </a:r>
            <a:r>
              <a:rPr spc="370" dirty="0"/>
              <a:t>Notational</a:t>
            </a:r>
            <a:r>
              <a:rPr spc="355" dirty="0"/>
              <a:t> </a:t>
            </a:r>
            <a:r>
              <a:rPr spc="409" dirty="0"/>
              <a:t>Shorthand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59760" y="1822450"/>
            <a:ext cx="4237355" cy="1196340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1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24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800" b="1" spc="-71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150" dirty="0">
                <a:solidFill>
                  <a:srgbClr val="3B3B3B"/>
                </a:solidFill>
                <a:latin typeface="Malgun Gothic"/>
                <a:cs typeface="Malgun Gothic"/>
              </a:rPr>
              <a:t>|</a:t>
            </a:r>
            <a:r>
              <a:rPr sz="2800" b="1" spc="-25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800" b="1" spc="-114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62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b="1" spc="150" dirty="0">
                <a:solidFill>
                  <a:srgbClr val="3B3B3B"/>
                </a:solidFill>
                <a:latin typeface="Malgun Gothic"/>
                <a:cs typeface="Malgun Gothic"/>
              </a:rPr>
              <a:t>|</a:t>
            </a:r>
            <a:r>
              <a:rPr sz="2800" b="1" spc="-15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2800" b="1" spc="20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20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800" b="1" spc="204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sz="2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8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800" spc="26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800" b="1" spc="-7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150" dirty="0">
                <a:solidFill>
                  <a:srgbClr val="3B3B3B"/>
                </a:solidFill>
                <a:latin typeface="Malgun Gothic"/>
                <a:cs typeface="Malgun Gothic"/>
              </a:rPr>
              <a:t>|</a:t>
            </a:r>
            <a:r>
              <a:rPr sz="2800" b="1" spc="-20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-</a:t>
            </a:r>
            <a:r>
              <a:rPr sz="2800" b="1" spc="-71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150" dirty="0">
                <a:solidFill>
                  <a:srgbClr val="3B3B3B"/>
                </a:solidFill>
                <a:latin typeface="Malgun Gothic"/>
                <a:cs typeface="Malgun Gothic"/>
              </a:rPr>
              <a:t>|</a:t>
            </a:r>
            <a:r>
              <a:rPr sz="2800" b="1" spc="-20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800" b="1" spc="-7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150" dirty="0">
                <a:solidFill>
                  <a:srgbClr val="3B3B3B"/>
                </a:solidFill>
                <a:latin typeface="Malgun Gothic"/>
                <a:cs typeface="Malgun Gothic"/>
              </a:rPr>
              <a:t>|</a:t>
            </a:r>
            <a:r>
              <a:rPr sz="2800" b="1" spc="-10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/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039" y="554990"/>
            <a:ext cx="7400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80" dirty="0"/>
              <a:t>Not </a:t>
            </a:r>
            <a:r>
              <a:rPr spc="370" dirty="0"/>
              <a:t>Notational</a:t>
            </a:r>
            <a:r>
              <a:rPr spc="325" dirty="0"/>
              <a:t> </a:t>
            </a:r>
            <a:r>
              <a:rPr spc="409" dirty="0"/>
              <a:t>Shorthand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21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28470"/>
            <a:ext cx="8279130" cy="16408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syntax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expressions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does 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not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carry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over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</a:t>
            </a:r>
            <a:r>
              <a:rPr sz="3200" spc="4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470" dirty="0">
                <a:solidFill>
                  <a:srgbClr val="3B3B3B"/>
                </a:solidFill>
                <a:latin typeface="Cambria"/>
                <a:cs typeface="Cambria"/>
              </a:rPr>
              <a:t>CFGs.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Cannot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use *,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|, or</a:t>
            </a:r>
            <a:r>
              <a:rPr sz="32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3470" y="3887470"/>
            <a:ext cx="205358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625" dirty="0">
                <a:solidFill>
                  <a:srgbClr val="FF0000"/>
                </a:solidFill>
                <a:latin typeface="Malgun Gothic"/>
                <a:cs typeface="Malgun Gothic"/>
              </a:rPr>
              <a:t>S </a:t>
            </a:r>
            <a:r>
              <a:rPr sz="40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4000" spc="-4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4000" b="1" spc="-5" dirty="0">
                <a:solidFill>
                  <a:srgbClr val="0000FF"/>
                </a:solidFill>
                <a:latin typeface="Courier New"/>
                <a:cs typeface="Courier New"/>
              </a:rPr>
              <a:t>a*b</a:t>
            </a:r>
            <a:endParaRPr sz="4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039" y="554990"/>
            <a:ext cx="7400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80" dirty="0"/>
              <a:t>Not </a:t>
            </a:r>
            <a:r>
              <a:rPr spc="370" dirty="0"/>
              <a:t>Notational</a:t>
            </a:r>
            <a:r>
              <a:rPr spc="325" dirty="0"/>
              <a:t> </a:t>
            </a:r>
            <a:r>
              <a:rPr spc="409" dirty="0"/>
              <a:t>Shorthand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21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28470"/>
            <a:ext cx="8279130" cy="16408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syntax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expressions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does 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not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carry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over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</a:t>
            </a:r>
            <a:r>
              <a:rPr sz="3200" spc="4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470" dirty="0">
                <a:solidFill>
                  <a:srgbClr val="3B3B3B"/>
                </a:solidFill>
                <a:latin typeface="Cambria"/>
                <a:cs typeface="Cambria"/>
              </a:rPr>
              <a:t>CFGs.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Cannot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use *,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|, or</a:t>
            </a:r>
            <a:r>
              <a:rPr sz="32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3470" y="3887470"/>
            <a:ext cx="18383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625" dirty="0">
                <a:solidFill>
                  <a:srgbClr val="FF0000"/>
                </a:solidFill>
                <a:latin typeface="Malgun Gothic"/>
                <a:cs typeface="Malgun Gothic"/>
              </a:rPr>
              <a:t>S </a:t>
            </a:r>
            <a:r>
              <a:rPr sz="40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4000" spc="-48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4000" b="1" spc="140" dirty="0">
                <a:solidFill>
                  <a:srgbClr val="FF0000"/>
                </a:solidFill>
                <a:latin typeface="Malgun Gothic"/>
                <a:cs typeface="Malgun Gothic"/>
              </a:rPr>
              <a:t>A</a:t>
            </a:r>
            <a:r>
              <a:rPr sz="4000" b="1" spc="140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endParaRPr sz="4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039" y="554990"/>
            <a:ext cx="7400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80" dirty="0"/>
              <a:t>Not </a:t>
            </a:r>
            <a:r>
              <a:rPr spc="370" dirty="0"/>
              <a:t>Notational</a:t>
            </a:r>
            <a:r>
              <a:rPr spc="325" dirty="0"/>
              <a:t> </a:t>
            </a:r>
            <a:r>
              <a:rPr spc="409" dirty="0"/>
              <a:t>Shorthand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21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28470"/>
            <a:ext cx="8279130" cy="16408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syntax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expressions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does 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not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carry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over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</a:t>
            </a:r>
            <a:r>
              <a:rPr sz="3200" spc="4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470" dirty="0">
                <a:solidFill>
                  <a:srgbClr val="3B3B3B"/>
                </a:solidFill>
                <a:latin typeface="Cambria"/>
                <a:cs typeface="Cambria"/>
              </a:rPr>
              <a:t>CFGs.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Cannot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use *,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|, or</a:t>
            </a:r>
            <a:r>
              <a:rPr sz="32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3470" y="3887470"/>
            <a:ext cx="2742565" cy="1264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625" dirty="0">
                <a:solidFill>
                  <a:srgbClr val="FF0000"/>
                </a:solidFill>
                <a:latin typeface="Malgun Gothic"/>
                <a:cs typeface="Malgun Gothic"/>
              </a:rPr>
              <a:t>S </a:t>
            </a:r>
            <a:r>
              <a:rPr sz="40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4000" spc="-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4000" b="1" spc="140" dirty="0">
                <a:solidFill>
                  <a:srgbClr val="FF0000"/>
                </a:solidFill>
                <a:latin typeface="Malgun Gothic"/>
                <a:cs typeface="Malgun Gothic"/>
              </a:rPr>
              <a:t>A</a:t>
            </a:r>
            <a:r>
              <a:rPr sz="4000" b="1" spc="140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endParaRPr sz="4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4000" b="1" spc="285" dirty="0">
                <a:solidFill>
                  <a:srgbClr val="FF0000"/>
                </a:solidFill>
                <a:latin typeface="Malgun Gothic"/>
                <a:cs typeface="Malgun Gothic"/>
              </a:rPr>
              <a:t>A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 </a:t>
            </a:r>
            <a:r>
              <a:rPr sz="4000" b="1" spc="135" dirty="0">
                <a:solidFill>
                  <a:srgbClr val="FF0000"/>
                </a:solidFill>
                <a:latin typeface="Malgun Gothic"/>
                <a:cs typeface="Malgun Gothic"/>
              </a:rPr>
              <a:t>A</a:t>
            </a:r>
            <a:r>
              <a:rPr sz="4000" b="1" spc="135" dirty="0">
                <a:solidFill>
                  <a:srgbClr val="0000FF"/>
                </a:solidFill>
                <a:latin typeface="Courier New"/>
                <a:cs typeface="Courier New"/>
              </a:rPr>
              <a:t>a </a:t>
            </a:r>
            <a:r>
              <a:rPr sz="4000" b="1" spc="220" dirty="0">
                <a:solidFill>
                  <a:srgbClr val="3B3B3B"/>
                </a:solidFill>
                <a:latin typeface="Malgun Gothic"/>
                <a:cs typeface="Malgun Gothic"/>
              </a:rPr>
              <a:t>|</a:t>
            </a:r>
            <a:r>
              <a:rPr sz="4000" b="1" spc="-925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4000" b="1" spc="560" dirty="0">
                <a:solidFill>
                  <a:srgbClr val="0000FF"/>
                </a:solidFill>
                <a:latin typeface="Malgun Gothic"/>
                <a:cs typeface="Malgun Gothic"/>
              </a:rPr>
              <a:t>ε</a:t>
            </a:r>
            <a:endParaRPr sz="40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039" y="554990"/>
            <a:ext cx="7400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80" dirty="0"/>
              <a:t>Not </a:t>
            </a:r>
            <a:r>
              <a:rPr spc="370" dirty="0"/>
              <a:t>Notational</a:t>
            </a:r>
            <a:r>
              <a:rPr spc="325" dirty="0"/>
              <a:t> </a:t>
            </a:r>
            <a:r>
              <a:rPr spc="409" dirty="0"/>
              <a:t>Shorthand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21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28470"/>
            <a:ext cx="8279130" cy="16408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syntax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expressions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does 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not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carry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over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</a:t>
            </a:r>
            <a:r>
              <a:rPr sz="3200" spc="4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470" dirty="0">
                <a:solidFill>
                  <a:srgbClr val="3B3B3B"/>
                </a:solidFill>
                <a:latin typeface="Cambria"/>
                <a:cs typeface="Cambria"/>
              </a:rPr>
              <a:t>CFGs.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Cannot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use *,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|, or</a:t>
            </a:r>
            <a:r>
              <a:rPr sz="32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3470" y="3887470"/>
            <a:ext cx="33032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625" dirty="0">
                <a:solidFill>
                  <a:srgbClr val="FF0000"/>
                </a:solidFill>
                <a:latin typeface="Malgun Gothic"/>
                <a:cs typeface="Malgun Gothic"/>
              </a:rPr>
              <a:t>S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r>
              <a:rPr sz="4000" b="1" spc="-770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4000" b="1" spc="-5" dirty="0">
                <a:solidFill>
                  <a:srgbClr val="0000FF"/>
                </a:solidFill>
                <a:latin typeface="Courier New"/>
                <a:cs typeface="Courier New"/>
              </a:rPr>
              <a:t>a(b|c*)</a:t>
            </a:r>
            <a:endParaRPr sz="4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039" y="554990"/>
            <a:ext cx="7400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80" dirty="0"/>
              <a:t>Not </a:t>
            </a:r>
            <a:r>
              <a:rPr spc="370" dirty="0"/>
              <a:t>Notational</a:t>
            </a:r>
            <a:r>
              <a:rPr spc="325" dirty="0"/>
              <a:t> </a:t>
            </a:r>
            <a:r>
              <a:rPr spc="409" dirty="0"/>
              <a:t>Shorthand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21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28470"/>
            <a:ext cx="8279130" cy="16408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syntax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expressions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does 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not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carry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over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</a:t>
            </a:r>
            <a:r>
              <a:rPr sz="3200" spc="4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470" dirty="0">
                <a:solidFill>
                  <a:srgbClr val="3B3B3B"/>
                </a:solidFill>
                <a:latin typeface="Cambria"/>
                <a:cs typeface="Cambria"/>
              </a:rPr>
              <a:t>CFGs.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Cannot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use *,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|, or</a:t>
            </a:r>
            <a:r>
              <a:rPr sz="32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3470" y="3887470"/>
            <a:ext cx="3024505" cy="1264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625" dirty="0">
                <a:solidFill>
                  <a:srgbClr val="FF0000"/>
                </a:solidFill>
                <a:latin typeface="Malgun Gothic"/>
                <a:cs typeface="Malgun Gothic"/>
              </a:rPr>
              <a:t>S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r>
              <a:rPr sz="4000" b="1" spc="-700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4000" b="1" spc="240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4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X</a:t>
            </a:r>
            <a:endParaRPr sz="40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4000" b="1" spc="490" dirty="0">
                <a:solidFill>
                  <a:srgbClr val="FF0000"/>
                </a:solidFill>
                <a:latin typeface="Malgun Gothic"/>
                <a:cs typeface="Malgun Gothic"/>
              </a:rPr>
              <a:t>X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r>
              <a:rPr sz="4000" b="1" spc="-605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4000" b="1" spc="-10" dirty="0">
                <a:solidFill>
                  <a:srgbClr val="0000FF"/>
                </a:solidFill>
                <a:latin typeface="Courier New"/>
                <a:cs typeface="Courier New"/>
              </a:rPr>
              <a:t>(b|c*)</a:t>
            </a:r>
            <a:endParaRPr sz="4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039" y="554990"/>
            <a:ext cx="7400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80" dirty="0"/>
              <a:t>Not </a:t>
            </a:r>
            <a:r>
              <a:rPr spc="370" dirty="0"/>
              <a:t>Notational</a:t>
            </a:r>
            <a:r>
              <a:rPr spc="325" dirty="0"/>
              <a:t> </a:t>
            </a:r>
            <a:r>
              <a:rPr spc="409" dirty="0"/>
              <a:t>Shorthand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21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28470"/>
            <a:ext cx="8279130" cy="16408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syntax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expressions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does 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not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carry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over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</a:t>
            </a:r>
            <a:r>
              <a:rPr sz="3200" spc="4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470" dirty="0">
                <a:solidFill>
                  <a:srgbClr val="3B3B3B"/>
                </a:solidFill>
                <a:latin typeface="Cambria"/>
                <a:cs typeface="Cambria"/>
              </a:rPr>
              <a:t>CFGs.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Cannot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use *,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|, or</a:t>
            </a:r>
            <a:r>
              <a:rPr sz="32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3470" y="3887470"/>
            <a:ext cx="2649220" cy="1264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625" dirty="0">
                <a:solidFill>
                  <a:srgbClr val="FF0000"/>
                </a:solidFill>
                <a:latin typeface="Malgun Gothic"/>
                <a:cs typeface="Malgun Gothic"/>
              </a:rPr>
              <a:t>S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r>
              <a:rPr sz="4000" b="1" spc="-705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4000" b="1" spc="240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4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X</a:t>
            </a:r>
            <a:endParaRPr sz="40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4000" b="1" spc="490" dirty="0">
                <a:solidFill>
                  <a:srgbClr val="FF0000"/>
                </a:solidFill>
                <a:latin typeface="Malgun Gothic"/>
                <a:cs typeface="Malgun Gothic"/>
              </a:rPr>
              <a:t>X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 </a:t>
            </a:r>
            <a:r>
              <a:rPr sz="40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4000" b="1" spc="-198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4000" b="1" spc="220" dirty="0">
                <a:solidFill>
                  <a:srgbClr val="3B3B3B"/>
                </a:solidFill>
                <a:latin typeface="Malgun Gothic"/>
                <a:cs typeface="Malgun Gothic"/>
              </a:rPr>
              <a:t>| </a:t>
            </a:r>
            <a:r>
              <a:rPr sz="4000" b="1" spc="-5" dirty="0">
                <a:solidFill>
                  <a:srgbClr val="0000FF"/>
                </a:solidFill>
                <a:latin typeface="Courier New"/>
                <a:cs typeface="Courier New"/>
              </a:rPr>
              <a:t>c*</a:t>
            </a:r>
            <a:endParaRPr sz="4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039" y="554990"/>
            <a:ext cx="7400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80" dirty="0"/>
              <a:t>Not </a:t>
            </a:r>
            <a:r>
              <a:rPr spc="370" dirty="0"/>
              <a:t>Notational</a:t>
            </a:r>
            <a:r>
              <a:rPr spc="325" dirty="0"/>
              <a:t> </a:t>
            </a:r>
            <a:r>
              <a:rPr spc="409" dirty="0"/>
              <a:t>Shorthand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21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28470"/>
            <a:ext cx="8279130" cy="16408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syntax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expressions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does 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not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carry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over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</a:t>
            </a:r>
            <a:r>
              <a:rPr sz="3200" spc="4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470" dirty="0">
                <a:solidFill>
                  <a:srgbClr val="3B3B3B"/>
                </a:solidFill>
                <a:latin typeface="Cambria"/>
                <a:cs typeface="Cambria"/>
              </a:rPr>
              <a:t>CFGs.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Cannot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use *,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|, or</a:t>
            </a:r>
            <a:r>
              <a:rPr sz="32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3470" y="3887470"/>
            <a:ext cx="2444115" cy="1264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625" dirty="0">
                <a:solidFill>
                  <a:srgbClr val="FF0000"/>
                </a:solidFill>
                <a:latin typeface="Malgun Gothic"/>
                <a:cs typeface="Malgun Gothic"/>
              </a:rPr>
              <a:t>S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r>
              <a:rPr sz="4000" b="1" spc="-710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4000" b="1" spc="240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4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X</a:t>
            </a:r>
            <a:endParaRPr sz="40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4000" b="1" spc="490" dirty="0">
                <a:solidFill>
                  <a:srgbClr val="FF0000"/>
                </a:solidFill>
                <a:latin typeface="Malgun Gothic"/>
                <a:cs typeface="Malgun Gothic"/>
              </a:rPr>
              <a:t>X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 </a:t>
            </a:r>
            <a:r>
              <a:rPr sz="40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4000" b="1" spc="-198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4000" b="1" spc="220" dirty="0">
                <a:solidFill>
                  <a:srgbClr val="3B3B3B"/>
                </a:solidFill>
                <a:latin typeface="Malgun Gothic"/>
                <a:cs typeface="Malgun Gothic"/>
              </a:rPr>
              <a:t>| </a:t>
            </a:r>
            <a:r>
              <a:rPr sz="4000" b="1" spc="625" dirty="0">
                <a:solidFill>
                  <a:srgbClr val="FF0000"/>
                </a:solidFill>
                <a:latin typeface="Malgun Gothic"/>
                <a:cs typeface="Malgun Gothic"/>
              </a:rPr>
              <a:t>C</a:t>
            </a:r>
            <a:endParaRPr sz="40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7039" y="554990"/>
            <a:ext cx="410082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9" dirty="0"/>
              <a:t>Where </a:t>
            </a:r>
            <a:r>
              <a:rPr spc="280" dirty="0"/>
              <a:t>We</a:t>
            </a:r>
            <a:r>
              <a:rPr spc="360" dirty="0"/>
              <a:t> </a:t>
            </a:r>
            <a:r>
              <a:rPr spc="385" dirty="0"/>
              <a:t>Are</a:t>
            </a:r>
          </a:p>
        </p:txBody>
      </p:sp>
      <p:sp>
        <p:nvSpPr>
          <p:cNvPr id="3" name="object 3"/>
          <p:cNvSpPr/>
          <p:nvPr/>
        </p:nvSpPr>
        <p:spPr>
          <a:xfrm>
            <a:off x="3657600" y="5943600"/>
            <a:ext cx="2743200" cy="685800"/>
          </a:xfrm>
          <a:custGeom>
            <a:avLst/>
            <a:gdLst/>
            <a:ahLst/>
            <a:cxnLst/>
            <a:rect l="l" t="t" r="r" b="b"/>
            <a:pathLst>
              <a:path w="2743200" h="685800">
                <a:moveTo>
                  <a:pt x="2743200" y="0"/>
                </a:moveTo>
                <a:lnTo>
                  <a:pt x="0" y="0"/>
                </a:lnTo>
                <a:lnTo>
                  <a:pt x="0" y="685800"/>
                </a:lnTo>
                <a:lnTo>
                  <a:pt x="2743200" y="68580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657600" y="1828800"/>
          <a:ext cx="2743200" cy="480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</a:tblGrid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1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Lexical</a:t>
                      </a:r>
                      <a:r>
                        <a:rPr sz="2400" spc="195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18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Analysis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29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Syntax</a:t>
                      </a:r>
                      <a:r>
                        <a:rPr sz="2400" spc="21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18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Analysis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2200" spc="22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Semantic</a:t>
                      </a:r>
                      <a:r>
                        <a:rPr sz="2200" spc="17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200" spc="16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Analysis</a:t>
                      </a:r>
                      <a:endParaRPr sz="2200">
                        <a:latin typeface="Cambria"/>
                        <a:cs typeface="Cambria"/>
                      </a:endParaRPr>
                    </a:p>
                  </a:txBody>
                  <a:tcPr marL="0" marR="0" marT="1600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4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IR</a:t>
                      </a:r>
                      <a:r>
                        <a:rPr sz="2400" spc="21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Generation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4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IR</a:t>
                      </a:r>
                      <a:r>
                        <a:rPr sz="2400" spc="21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18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Optimization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7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Code</a:t>
                      </a:r>
                      <a:r>
                        <a:rPr sz="2400" spc="17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21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Generation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033520" y="6108987"/>
            <a:ext cx="1991360" cy="354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710"/>
              </a:lnSpc>
            </a:pPr>
            <a:r>
              <a:rPr sz="2400" spc="395" dirty="0">
                <a:solidFill>
                  <a:srgbClr val="B2B2B2"/>
                </a:solidFill>
                <a:latin typeface="Cambria"/>
                <a:cs typeface="Cambria"/>
              </a:rPr>
              <a:t>O</a:t>
            </a:r>
            <a:r>
              <a:rPr sz="2400" spc="190" dirty="0">
                <a:solidFill>
                  <a:srgbClr val="B2B2B2"/>
                </a:solidFill>
                <a:latin typeface="Cambria"/>
                <a:cs typeface="Cambria"/>
              </a:rPr>
              <a:t>p</a:t>
            </a:r>
            <a:r>
              <a:rPr sz="2400" spc="145" dirty="0">
                <a:solidFill>
                  <a:srgbClr val="B2B2B2"/>
                </a:solidFill>
                <a:latin typeface="Cambria"/>
                <a:cs typeface="Cambria"/>
              </a:rPr>
              <a:t>t</a:t>
            </a:r>
            <a:r>
              <a:rPr sz="2400" spc="100" dirty="0">
                <a:solidFill>
                  <a:srgbClr val="B2B2B2"/>
                </a:solidFill>
                <a:latin typeface="Cambria"/>
                <a:cs typeface="Cambria"/>
              </a:rPr>
              <a:t>i</a:t>
            </a:r>
            <a:r>
              <a:rPr sz="2400" spc="275" dirty="0">
                <a:solidFill>
                  <a:srgbClr val="B2B2B2"/>
                </a:solidFill>
                <a:latin typeface="Cambria"/>
                <a:cs typeface="Cambria"/>
              </a:rPr>
              <a:t>m</a:t>
            </a:r>
            <a:r>
              <a:rPr sz="2400" spc="100" dirty="0">
                <a:solidFill>
                  <a:srgbClr val="B2B2B2"/>
                </a:solidFill>
                <a:latin typeface="Cambria"/>
                <a:cs typeface="Cambria"/>
              </a:rPr>
              <a:t>i</a:t>
            </a:r>
            <a:r>
              <a:rPr sz="2400" spc="165" dirty="0">
                <a:solidFill>
                  <a:srgbClr val="B2B2B2"/>
                </a:solidFill>
                <a:latin typeface="Cambria"/>
                <a:cs typeface="Cambria"/>
              </a:rPr>
              <a:t>z</a:t>
            </a:r>
            <a:r>
              <a:rPr sz="2400" spc="200" dirty="0">
                <a:solidFill>
                  <a:srgbClr val="B2B2B2"/>
                </a:solidFill>
                <a:latin typeface="Cambria"/>
                <a:cs typeface="Cambria"/>
              </a:rPr>
              <a:t>at</a:t>
            </a:r>
            <a:r>
              <a:rPr sz="2400" spc="100" dirty="0">
                <a:solidFill>
                  <a:srgbClr val="B2B2B2"/>
                </a:solidFill>
                <a:latin typeface="Cambria"/>
                <a:cs typeface="Cambria"/>
              </a:rPr>
              <a:t>i</a:t>
            </a:r>
            <a:r>
              <a:rPr sz="2400" spc="165" dirty="0">
                <a:solidFill>
                  <a:srgbClr val="B2B2B2"/>
                </a:solidFill>
                <a:latin typeface="Cambria"/>
                <a:cs typeface="Cambria"/>
              </a:rPr>
              <a:t>o</a:t>
            </a:r>
            <a:r>
              <a:rPr sz="2400" spc="204" dirty="0">
                <a:solidFill>
                  <a:srgbClr val="B2B2B2"/>
                </a:solidFill>
                <a:latin typeface="Cambria"/>
                <a:cs typeface="Cambria"/>
              </a:rPr>
              <a:t>n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86000" y="20574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86000" y="20574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86000" y="2057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29000" y="2286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29400" y="61722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29400" y="61722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29400" y="6172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72400" y="6400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" y="1600200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286510" y="0"/>
                </a:moveTo>
                <a:lnTo>
                  <a:pt x="256540" y="0"/>
                </a:lnTo>
                <a:lnTo>
                  <a:pt x="225563" y="7401"/>
                </a:lnTo>
                <a:lnTo>
                  <a:pt x="198278" y="26828"/>
                </a:lnTo>
                <a:lnTo>
                  <a:pt x="178851" y="54113"/>
                </a:lnTo>
                <a:lnTo>
                  <a:pt x="171450" y="85089"/>
                </a:lnTo>
                <a:lnTo>
                  <a:pt x="171450" y="1200150"/>
                </a:lnTo>
                <a:lnTo>
                  <a:pt x="85090" y="1200150"/>
                </a:lnTo>
                <a:lnTo>
                  <a:pt x="54113" y="1207571"/>
                </a:lnTo>
                <a:lnTo>
                  <a:pt x="26828" y="1227137"/>
                </a:lnTo>
                <a:lnTo>
                  <a:pt x="7401" y="1254799"/>
                </a:lnTo>
                <a:lnTo>
                  <a:pt x="0" y="1286510"/>
                </a:lnTo>
                <a:lnTo>
                  <a:pt x="7401" y="1317486"/>
                </a:lnTo>
                <a:lnTo>
                  <a:pt x="26828" y="1344771"/>
                </a:lnTo>
                <a:lnTo>
                  <a:pt x="54113" y="1364198"/>
                </a:lnTo>
                <a:lnTo>
                  <a:pt x="85090" y="1371600"/>
                </a:lnTo>
                <a:lnTo>
                  <a:pt x="1115060" y="1371600"/>
                </a:lnTo>
                <a:lnTo>
                  <a:pt x="1146036" y="1364198"/>
                </a:lnTo>
                <a:lnTo>
                  <a:pt x="1173321" y="1344771"/>
                </a:lnTo>
                <a:lnTo>
                  <a:pt x="1192748" y="1317486"/>
                </a:lnTo>
                <a:lnTo>
                  <a:pt x="1200150" y="1286510"/>
                </a:lnTo>
                <a:lnTo>
                  <a:pt x="1200150" y="171450"/>
                </a:lnTo>
                <a:lnTo>
                  <a:pt x="1286510" y="171450"/>
                </a:lnTo>
                <a:lnTo>
                  <a:pt x="1317486" y="164028"/>
                </a:lnTo>
                <a:lnTo>
                  <a:pt x="1344771" y="144462"/>
                </a:lnTo>
                <a:lnTo>
                  <a:pt x="1364198" y="116800"/>
                </a:lnTo>
                <a:lnTo>
                  <a:pt x="1371600" y="85089"/>
                </a:lnTo>
                <a:lnTo>
                  <a:pt x="1364198" y="54113"/>
                </a:lnTo>
                <a:lnTo>
                  <a:pt x="1344771" y="26828"/>
                </a:lnTo>
                <a:lnTo>
                  <a:pt x="1317486" y="7401"/>
                </a:lnTo>
                <a:lnTo>
                  <a:pt x="128651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4400" y="1600200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85090" y="1371600"/>
                </a:moveTo>
                <a:lnTo>
                  <a:pt x="54113" y="1364198"/>
                </a:lnTo>
                <a:lnTo>
                  <a:pt x="26828" y="1344771"/>
                </a:lnTo>
                <a:lnTo>
                  <a:pt x="7401" y="1317486"/>
                </a:lnTo>
                <a:lnTo>
                  <a:pt x="0" y="1286510"/>
                </a:lnTo>
                <a:lnTo>
                  <a:pt x="7401" y="1254799"/>
                </a:lnTo>
                <a:lnTo>
                  <a:pt x="26828" y="1227137"/>
                </a:lnTo>
                <a:lnTo>
                  <a:pt x="54113" y="1207571"/>
                </a:lnTo>
                <a:lnTo>
                  <a:pt x="85090" y="1200150"/>
                </a:lnTo>
                <a:lnTo>
                  <a:pt x="171450" y="1200150"/>
                </a:lnTo>
                <a:lnTo>
                  <a:pt x="171450" y="85089"/>
                </a:lnTo>
                <a:lnTo>
                  <a:pt x="178851" y="54113"/>
                </a:lnTo>
                <a:lnTo>
                  <a:pt x="198278" y="26828"/>
                </a:lnTo>
                <a:lnTo>
                  <a:pt x="225563" y="7401"/>
                </a:lnTo>
                <a:lnTo>
                  <a:pt x="256540" y="0"/>
                </a:lnTo>
                <a:lnTo>
                  <a:pt x="1286510" y="0"/>
                </a:lnTo>
                <a:lnTo>
                  <a:pt x="1317486" y="7401"/>
                </a:lnTo>
                <a:lnTo>
                  <a:pt x="1344771" y="26828"/>
                </a:lnTo>
                <a:lnTo>
                  <a:pt x="1364198" y="54113"/>
                </a:lnTo>
                <a:lnTo>
                  <a:pt x="1371600" y="85089"/>
                </a:lnTo>
                <a:lnTo>
                  <a:pt x="1364198" y="116800"/>
                </a:lnTo>
                <a:lnTo>
                  <a:pt x="1344771" y="144462"/>
                </a:lnTo>
                <a:lnTo>
                  <a:pt x="1317486" y="164028"/>
                </a:lnTo>
                <a:lnTo>
                  <a:pt x="1286510" y="171450"/>
                </a:lnTo>
                <a:lnTo>
                  <a:pt x="1200150" y="171450"/>
                </a:lnTo>
                <a:lnTo>
                  <a:pt x="1200150" y="1286510"/>
                </a:lnTo>
                <a:lnTo>
                  <a:pt x="1192748" y="1317486"/>
                </a:lnTo>
                <a:lnTo>
                  <a:pt x="1173321" y="1344771"/>
                </a:lnTo>
                <a:lnTo>
                  <a:pt x="1146036" y="1364198"/>
                </a:lnTo>
                <a:lnTo>
                  <a:pt x="1115060" y="1371600"/>
                </a:lnTo>
                <a:lnTo>
                  <a:pt x="85090" y="1371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29030" y="1685289"/>
            <a:ext cx="128270" cy="86360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41909" y="0"/>
                </a:lnTo>
                <a:lnTo>
                  <a:pt x="26253" y="3710"/>
                </a:lnTo>
                <a:lnTo>
                  <a:pt x="12858" y="13493"/>
                </a:lnTo>
                <a:lnTo>
                  <a:pt x="3512" y="27324"/>
                </a:lnTo>
                <a:lnTo>
                  <a:pt x="0" y="43180"/>
                </a:lnTo>
                <a:lnTo>
                  <a:pt x="3512" y="59035"/>
                </a:lnTo>
                <a:lnTo>
                  <a:pt x="12858" y="72866"/>
                </a:lnTo>
                <a:lnTo>
                  <a:pt x="26253" y="82649"/>
                </a:lnTo>
                <a:lnTo>
                  <a:pt x="41909" y="86360"/>
                </a:lnTo>
                <a:lnTo>
                  <a:pt x="73620" y="78938"/>
                </a:lnTo>
                <a:lnTo>
                  <a:pt x="101282" y="59372"/>
                </a:lnTo>
                <a:lnTo>
                  <a:pt x="120848" y="31710"/>
                </a:lnTo>
                <a:lnTo>
                  <a:pt x="128269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29030" y="1685289"/>
            <a:ext cx="128270" cy="86360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120848" y="31710"/>
                </a:lnTo>
                <a:lnTo>
                  <a:pt x="101282" y="59372"/>
                </a:lnTo>
                <a:lnTo>
                  <a:pt x="73620" y="78938"/>
                </a:lnTo>
                <a:lnTo>
                  <a:pt x="41909" y="86360"/>
                </a:lnTo>
                <a:lnTo>
                  <a:pt x="26253" y="82649"/>
                </a:lnTo>
                <a:lnTo>
                  <a:pt x="12858" y="72866"/>
                </a:lnTo>
                <a:lnTo>
                  <a:pt x="3512" y="59035"/>
                </a:lnTo>
                <a:lnTo>
                  <a:pt x="0" y="43180"/>
                </a:lnTo>
                <a:lnTo>
                  <a:pt x="3512" y="27324"/>
                </a:lnTo>
                <a:lnTo>
                  <a:pt x="12858" y="13493"/>
                </a:lnTo>
                <a:lnTo>
                  <a:pt x="26253" y="3710"/>
                </a:lnTo>
                <a:lnTo>
                  <a:pt x="41909" y="0"/>
                </a:lnTo>
                <a:lnTo>
                  <a:pt x="128269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4400" y="2800350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85090" y="0"/>
                </a:moveTo>
                <a:lnTo>
                  <a:pt x="54113" y="7421"/>
                </a:lnTo>
                <a:lnTo>
                  <a:pt x="26828" y="26987"/>
                </a:lnTo>
                <a:lnTo>
                  <a:pt x="7401" y="54649"/>
                </a:lnTo>
                <a:lnTo>
                  <a:pt x="0" y="86360"/>
                </a:lnTo>
                <a:lnTo>
                  <a:pt x="7401" y="117336"/>
                </a:lnTo>
                <a:lnTo>
                  <a:pt x="26828" y="144621"/>
                </a:lnTo>
                <a:lnTo>
                  <a:pt x="54113" y="164048"/>
                </a:lnTo>
                <a:lnTo>
                  <a:pt x="85090" y="171450"/>
                </a:lnTo>
                <a:lnTo>
                  <a:pt x="116800" y="164048"/>
                </a:lnTo>
                <a:lnTo>
                  <a:pt x="144462" y="144621"/>
                </a:lnTo>
                <a:lnTo>
                  <a:pt x="164028" y="117336"/>
                </a:lnTo>
                <a:lnTo>
                  <a:pt x="171450" y="86360"/>
                </a:lnTo>
                <a:lnTo>
                  <a:pt x="85090" y="86360"/>
                </a:lnTo>
                <a:lnTo>
                  <a:pt x="100945" y="82649"/>
                </a:lnTo>
                <a:lnTo>
                  <a:pt x="114776" y="72866"/>
                </a:lnTo>
                <a:lnTo>
                  <a:pt x="124559" y="59035"/>
                </a:lnTo>
                <a:lnTo>
                  <a:pt x="128269" y="43179"/>
                </a:lnTo>
                <a:lnTo>
                  <a:pt x="124559" y="27324"/>
                </a:lnTo>
                <a:lnTo>
                  <a:pt x="114776" y="13493"/>
                </a:lnTo>
                <a:lnTo>
                  <a:pt x="100945" y="3710"/>
                </a:lnTo>
                <a:lnTo>
                  <a:pt x="8509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14400" y="2800350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450" y="86360"/>
                </a:moveTo>
                <a:lnTo>
                  <a:pt x="164028" y="117336"/>
                </a:lnTo>
                <a:lnTo>
                  <a:pt x="144462" y="144621"/>
                </a:lnTo>
                <a:lnTo>
                  <a:pt x="116800" y="164048"/>
                </a:lnTo>
                <a:lnTo>
                  <a:pt x="85090" y="171450"/>
                </a:lnTo>
                <a:lnTo>
                  <a:pt x="54113" y="164048"/>
                </a:lnTo>
                <a:lnTo>
                  <a:pt x="26828" y="144621"/>
                </a:lnTo>
                <a:lnTo>
                  <a:pt x="7401" y="117336"/>
                </a:lnTo>
                <a:lnTo>
                  <a:pt x="0" y="86360"/>
                </a:lnTo>
                <a:lnTo>
                  <a:pt x="7401" y="54649"/>
                </a:lnTo>
                <a:lnTo>
                  <a:pt x="26828" y="26987"/>
                </a:lnTo>
                <a:lnTo>
                  <a:pt x="54113" y="7421"/>
                </a:lnTo>
                <a:lnTo>
                  <a:pt x="85090" y="0"/>
                </a:lnTo>
                <a:lnTo>
                  <a:pt x="100945" y="3710"/>
                </a:lnTo>
                <a:lnTo>
                  <a:pt x="128269" y="43179"/>
                </a:lnTo>
                <a:lnTo>
                  <a:pt x="100945" y="82649"/>
                </a:lnTo>
                <a:lnTo>
                  <a:pt x="85090" y="86360"/>
                </a:lnTo>
                <a:lnTo>
                  <a:pt x="171450" y="863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70939" y="1600200"/>
            <a:ext cx="86360" cy="85090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86359" y="85089"/>
                </a:lnTo>
                <a:lnTo>
                  <a:pt x="78938" y="54113"/>
                </a:lnTo>
                <a:lnTo>
                  <a:pt x="59372" y="26828"/>
                </a:lnTo>
                <a:lnTo>
                  <a:pt x="31710" y="7401"/>
                </a:lnTo>
                <a:lnTo>
                  <a:pt x="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70939" y="1600200"/>
            <a:ext cx="86360" cy="85090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31710" y="7401"/>
                </a:lnTo>
                <a:lnTo>
                  <a:pt x="59372" y="26828"/>
                </a:lnTo>
                <a:lnTo>
                  <a:pt x="78938" y="54113"/>
                </a:lnTo>
                <a:lnTo>
                  <a:pt x="86359" y="85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85850" y="2800350"/>
            <a:ext cx="0" cy="86360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85850" y="2800350"/>
            <a:ext cx="0" cy="86360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70939" y="1771650"/>
            <a:ext cx="1029969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70939" y="1771650"/>
            <a:ext cx="1029969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092200" y="1927859"/>
            <a:ext cx="1016635" cy="68580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46050" marR="5080" indent="-133350">
              <a:lnSpc>
                <a:spcPts val="2560"/>
              </a:lnSpc>
              <a:spcBef>
                <a:spcPts val="250"/>
              </a:spcBef>
            </a:pPr>
            <a:r>
              <a:rPr sz="2200" spc="405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r>
              <a:rPr sz="2200" spc="150" dirty="0">
                <a:solidFill>
                  <a:srgbClr val="3B3B3B"/>
                </a:solidFill>
                <a:latin typeface="Cambria"/>
                <a:cs typeface="Cambria"/>
              </a:rPr>
              <a:t>o</a:t>
            </a:r>
            <a:r>
              <a:rPr sz="2200" spc="19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r>
              <a:rPr sz="2200" spc="135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r>
              <a:rPr sz="2200" spc="245" dirty="0">
                <a:solidFill>
                  <a:srgbClr val="3B3B3B"/>
                </a:solidFill>
                <a:latin typeface="Cambria"/>
                <a:cs typeface="Cambria"/>
              </a:rPr>
              <a:t>c</a:t>
            </a:r>
            <a:r>
              <a:rPr sz="2200" spc="145" dirty="0">
                <a:solidFill>
                  <a:srgbClr val="3B3B3B"/>
                </a:solidFill>
                <a:latin typeface="Cambria"/>
                <a:cs typeface="Cambria"/>
              </a:rPr>
              <a:t>e  </a:t>
            </a:r>
            <a:r>
              <a:rPr sz="2200" spc="245" dirty="0">
                <a:solidFill>
                  <a:srgbClr val="3B3B3B"/>
                </a:solidFill>
                <a:latin typeface="Cambria"/>
                <a:cs typeface="Cambria"/>
              </a:rPr>
              <a:t>Code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001000" y="5715000"/>
            <a:ext cx="1828800" cy="137160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150">
              <a:latin typeface="Times New Roman"/>
              <a:cs typeface="Times New Roman"/>
            </a:endParaRPr>
          </a:p>
          <a:p>
            <a:pPr marL="548640" marR="267335" indent="-274320">
              <a:lnSpc>
                <a:spcPts val="2720"/>
              </a:lnSpc>
            </a:pPr>
            <a:r>
              <a:rPr sz="2400" b="1" spc="-5" dirty="0">
                <a:solidFill>
                  <a:srgbClr val="00FF00"/>
                </a:solidFill>
                <a:latin typeface="Courier New"/>
                <a:cs typeface="Courier New"/>
              </a:rPr>
              <a:t>Machine  Code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0" y="6172200"/>
            <a:ext cx="6418580" cy="138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54480" y="6949440"/>
            <a:ext cx="2514600" cy="457200"/>
          </a:xfrm>
          <a:custGeom>
            <a:avLst/>
            <a:gdLst/>
            <a:ahLst/>
            <a:cxnLst/>
            <a:rect l="l" t="t" r="r" b="b"/>
            <a:pathLst>
              <a:path w="2514600" h="457200">
                <a:moveTo>
                  <a:pt x="2514599" y="0"/>
                </a:moveTo>
                <a:lnTo>
                  <a:pt x="0" y="0"/>
                </a:lnTo>
                <a:lnTo>
                  <a:pt x="0" y="457199"/>
                </a:lnTo>
                <a:lnTo>
                  <a:pt x="2514599" y="4571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54480" y="6949440"/>
            <a:ext cx="2514600" cy="457200"/>
          </a:xfrm>
          <a:custGeom>
            <a:avLst/>
            <a:gdLst/>
            <a:ahLst/>
            <a:cxnLst/>
            <a:rect l="l" t="t" r="r" b="b"/>
            <a:pathLst>
              <a:path w="2514600" h="457200">
                <a:moveTo>
                  <a:pt x="2514599" y="0"/>
                </a:moveTo>
                <a:lnTo>
                  <a:pt x="0" y="0"/>
                </a:lnTo>
                <a:lnTo>
                  <a:pt x="0" y="457199"/>
                </a:lnTo>
                <a:lnTo>
                  <a:pt x="2514599" y="457199"/>
                </a:lnTo>
                <a:close/>
              </a:path>
            </a:pathLst>
          </a:custGeom>
          <a:solidFill>
            <a:srgbClr val="7F7F7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737360" y="6949440"/>
            <a:ext cx="149733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100" dirty="0">
                <a:solidFill>
                  <a:srgbClr val="E5E5E5"/>
                </a:solidFill>
                <a:latin typeface="Lucida Sans"/>
                <a:cs typeface="Lucida Sans"/>
              </a:rPr>
              <a:t>F</a:t>
            </a:r>
            <a:r>
              <a:rPr sz="2600" spc="35" dirty="0">
                <a:solidFill>
                  <a:srgbClr val="E5E5E5"/>
                </a:solidFill>
                <a:latin typeface="Lucida Sans"/>
                <a:cs typeface="Lucida Sans"/>
              </a:rPr>
              <a:t>le</a:t>
            </a:r>
            <a:r>
              <a:rPr sz="2600" spc="-70" dirty="0">
                <a:solidFill>
                  <a:srgbClr val="E5E5E5"/>
                </a:solidFill>
                <a:latin typeface="Lucida Sans"/>
                <a:cs typeface="Lucida Sans"/>
              </a:rPr>
              <a:t>x</a:t>
            </a:r>
            <a:r>
              <a:rPr sz="2600" spc="90" dirty="0">
                <a:solidFill>
                  <a:srgbClr val="E5E5E5"/>
                </a:solidFill>
                <a:latin typeface="Lucida Sans"/>
                <a:cs typeface="Lucida Sans"/>
              </a:rPr>
              <a:t>-</a:t>
            </a:r>
            <a:r>
              <a:rPr sz="2600" spc="15" dirty="0">
                <a:solidFill>
                  <a:srgbClr val="E5E5E5"/>
                </a:solidFill>
                <a:latin typeface="Lucida Sans"/>
                <a:cs typeface="Lucida Sans"/>
              </a:rPr>
              <a:t>p</a:t>
            </a:r>
            <a:r>
              <a:rPr sz="2600" spc="145" dirty="0">
                <a:solidFill>
                  <a:srgbClr val="E5E5E5"/>
                </a:solidFill>
                <a:latin typeface="Lucida Sans"/>
                <a:cs typeface="Lucida Sans"/>
              </a:rPr>
              <a:t>e</a:t>
            </a:r>
            <a:r>
              <a:rPr sz="2600" dirty="0">
                <a:solidFill>
                  <a:srgbClr val="E5E5E5"/>
                </a:solidFill>
                <a:latin typeface="Lucida Sans"/>
                <a:cs typeface="Lucida Sans"/>
              </a:rPr>
              <a:t>r</a:t>
            </a:r>
            <a:r>
              <a:rPr sz="2600" spc="40" dirty="0">
                <a:solidFill>
                  <a:srgbClr val="E5E5E5"/>
                </a:solidFill>
                <a:latin typeface="Lucida Sans"/>
                <a:cs typeface="Lucida Sans"/>
              </a:rPr>
              <a:t>t</a:t>
            </a:r>
            <a:endParaRPr sz="26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039" y="554990"/>
            <a:ext cx="7400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80" dirty="0"/>
              <a:t>Not </a:t>
            </a:r>
            <a:r>
              <a:rPr spc="370" dirty="0"/>
              <a:t>Notational</a:t>
            </a:r>
            <a:r>
              <a:rPr spc="325" dirty="0"/>
              <a:t> </a:t>
            </a:r>
            <a:r>
              <a:rPr spc="409" dirty="0"/>
              <a:t>Shorthand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21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28470"/>
            <a:ext cx="8279130" cy="16408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syntax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expressions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does 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not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carry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over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</a:t>
            </a:r>
            <a:r>
              <a:rPr sz="3200" spc="4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470" dirty="0">
                <a:solidFill>
                  <a:srgbClr val="3B3B3B"/>
                </a:solidFill>
                <a:latin typeface="Cambria"/>
                <a:cs typeface="Cambria"/>
              </a:rPr>
              <a:t>CFGs.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Cannot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use *,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|, or</a:t>
            </a:r>
            <a:r>
              <a:rPr sz="32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3470" y="3887470"/>
            <a:ext cx="2764155" cy="1893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625" dirty="0">
                <a:solidFill>
                  <a:srgbClr val="FF0000"/>
                </a:solidFill>
                <a:latin typeface="Malgun Gothic"/>
                <a:cs typeface="Malgun Gothic"/>
              </a:rPr>
              <a:t>S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</a:t>
            </a:r>
            <a:r>
              <a:rPr sz="4000" b="1" spc="-705" dirty="0">
                <a:solidFill>
                  <a:srgbClr val="3B3B3B"/>
                </a:solidFill>
                <a:latin typeface="Malgun Gothic"/>
                <a:cs typeface="Malgun Gothic"/>
              </a:rPr>
              <a:t> </a:t>
            </a:r>
            <a:r>
              <a:rPr sz="4000" b="1" spc="240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sz="4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X</a:t>
            </a:r>
            <a:endParaRPr sz="4000">
              <a:latin typeface="Malgun Gothic"/>
              <a:cs typeface="Malgun Gothic"/>
            </a:endParaRPr>
          </a:p>
          <a:p>
            <a:pPr marL="12700" marR="5080">
              <a:lnSpc>
                <a:spcPct val="103099"/>
              </a:lnSpc>
              <a:spcBef>
                <a:spcPts val="10"/>
              </a:spcBef>
            </a:pPr>
            <a:r>
              <a:rPr sz="4000" b="1" spc="490" dirty="0">
                <a:solidFill>
                  <a:srgbClr val="FF0000"/>
                </a:solidFill>
                <a:latin typeface="Malgun Gothic"/>
                <a:cs typeface="Malgun Gothic"/>
              </a:rPr>
              <a:t>X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 </a:t>
            </a:r>
            <a:r>
              <a:rPr sz="4000" b="1" dirty="0">
                <a:solidFill>
                  <a:srgbClr val="0000FF"/>
                </a:solidFill>
                <a:latin typeface="Courier New"/>
                <a:cs typeface="Courier New"/>
              </a:rPr>
              <a:t>b </a:t>
            </a:r>
            <a:r>
              <a:rPr sz="4000" b="1" spc="220" dirty="0">
                <a:solidFill>
                  <a:srgbClr val="3B3B3B"/>
                </a:solidFill>
                <a:latin typeface="Malgun Gothic"/>
                <a:cs typeface="Malgun Gothic"/>
              </a:rPr>
              <a:t>| </a:t>
            </a:r>
            <a:r>
              <a:rPr sz="4000" b="1" spc="625" dirty="0">
                <a:solidFill>
                  <a:srgbClr val="FF0000"/>
                </a:solidFill>
                <a:latin typeface="Malgun Gothic"/>
                <a:cs typeface="Malgun Gothic"/>
              </a:rPr>
              <a:t>C  C </a:t>
            </a:r>
            <a:r>
              <a:rPr sz="4000" b="1" spc="-650" dirty="0">
                <a:solidFill>
                  <a:srgbClr val="3B3B3B"/>
                </a:solidFill>
                <a:latin typeface="Malgun Gothic"/>
                <a:cs typeface="Malgun Gothic"/>
              </a:rPr>
              <a:t>→ </a:t>
            </a:r>
            <a:r>
              <a:rPr sz="4000" b="1" spc="310" dirty="0">
                <a:solidFill>
                  <a:srgbClr val="FF0000"/>
                </a:solidFill>
                <a:latin typeface="Malgun Gothic"/>
                <a:cs typeface="Malgun Gothic"/>
              </a:rPr>
              <a:t>C</a:t>
            </a:r>
            <a:r>
              <a:rPr sz="4000" b="1" spc="310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4000" b="1" spc="-13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4000" b="1" spc="220" dirty="0">
                <a:solidFill>
                  <a:srgbClr val="3B3B3B"/>
                </a:solidFill>
                <a:latin typeface="Malgun Gothic"/>
                <a:cs typeface="Malgun Gothic"/>
              </a:rPr>
              <a:t>| </a:t>
            </a:r>
            <a:r>
              <a:rPr sz="4000" b="1" spc="560" dirty="0">
                <a:solidFill>
                  <a:srgbClr val="0000FF"/>
                </a:solidFill>
                <a:latin typeface="Malgun Gothic"/>
                <a:cs typeface="Malgun Gothic"/>
              </a:rPr>
              <a:t>ε</a:t>
            </a:r>
            <a:endParaRPr sz="40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330" y="554990"/>
            <a:ext cx="85998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90" dirty="0"/>
              <a:t>More </a:t>
            </a:r>
            <a:r>
              <a:rPr spc="400" dirty="0"/>
              <a:t>Context-Free</a:t>
            </a:r>
            <a:r>
              <a:rPr spc="315" dirty="0"/>
              <a:t> </a:t>
            </a:r>
            <a:r>
              <a:rPr spc="459" dirty="0"/>
              <a:t>Grammars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5038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9740"/>
            <a:ext cx="20358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280" dirty="0">
                <a:solidFill>
                  <a:srgbClr val="3B3B3B"/>
                </a:solidFill>
                <a:latin typeface="Cambria"/>
                <a:cs typeface="Cambria"/>
              </a:rPr>
              <a:t>Chemicals!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5089" y="2329179"/>
            <a:ext cx="150876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C </a:t>
            </a:r>
            <a:r>
              <a:rPr sz="2600" b="1" spc="455" dirty="0">
                <a:solidFill>
                  <a:srgbClr val="FF0000"/>
                </a:solidFill>
                <a:latin typeface="Malgun Gothic"/>
                <a:cs typeface="Malgun Gothic"/>
              </a:rPr>
              <a:t>H </a:t>
            </a:r>
            <a:r>
              <a:rPr sz="2600" b="1" spc="245" dirty="0">
                <a:solidFill>
                  <a:srgbClr val="FF0000"/>
                </a:solidFill>
                <a:latin typeface="Malgun Gothic"/>
                <a:cs typeface="Malgun Gothic"/>
              </a:rPr>
              <a:t>O</a:t>
            </a:r>
            <a:r>
              <a:rPr sz="2600" b="1" spc="-69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600" b="1" spc="405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2389" y="2500269"/>
            <a:ext cx="2641600" cy="146875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288925">
              <a:lnSpc>
                <a:spcPct val="100000"/>
              </a:lnSpc>
              <a:spcBef>
                <a:spcPts val="710"/>
              </a:spcBef>
              <a:tabLst>
                <a:tab pos="753745" algn="l"/>
                <a:tab pos="1193165" algn="l"/>
              </a:tabLst>
            </a:pPr>
            <a:r>
              <a:rPr sz="1500" b="1" spc="-270" dirty="0">
                <a:solidFill>
                  <a:srgbClr val="FF0000"/>
                </a:solidFill>
                <a:latin typeface="Malgun Gothic"/>
                <a:cs typeface="Malgun Gothic"/>
              </a:rPr>
              <a:t>19	14	</a:t>
            </a:r>
            <a:r>
              <a:rPr sz="1500" b="1" spc="-265" dirty="0">
                <a:solidFill>
                  <a:srgbClr val="FF0000"/>
                </a:solidFill>
                <a:latin typeface="Malgun Gothic"/>
                <a:cs typeface="Malgun Gothic"/>
              </a:rPr>
              <a:t>5</a:t>
            </a:r>
            <a:endParaRPr sz="1500">
              <a:latin typeface="Malgun Gothic"/>
              <a:cs typeface="Malgun Gothic"/>
            </a:endParaRPr>
          </a:p>
          <a:p>
            <a:pPr marL="25400">
              <a:lnSpc>
                <a:spcPct val="100000"/>
              </a:lnSpc>
              <a:spcBef>
                <a:spcPts val="1040"/>
              </a:spcBef>
            </a:pPr>
            <a:r>
              <a:rPr sz="2600" b="1" spc="155" dirty="0">
                <a:solidFill>
                  <a:srgbClr val="2200DB"/>
                </a:solidFill>
                <a:latin typeface="Malgun Gothic"/>
                <a:cs typeface="Malgun Gothic"/>
              </a:rPr>
              <a:t>Cu</a:t>
            </a:r>
            <a:r>
              <a:rPr sz="2250" b="1" spc="232" baseline="-31481" dirty="0">
                <a:solidFill>
                  <a:srgbClr val="2200DB"/>
                </a:solidFill>
                <a:latin typeface="Malgun Gothic"/>
                <a:cs typeface="Malgun Gothic"/>
              </a:rPr>
              <a:t>3</a:t>
            </a:r>
            <a:r>
              <a:rPr sz="2600" b="1" spc="155" dirty="0">
                <a:solidFill>
                  <a:srgbClr val="2200DB"/>
                </a:solidFill>
                <a:latin typeface="Malgun Gothic"/>
                <a:cs typeface="Malgun Gothic"/>
              </a:rPr>
              <a:t>(CO</a:t>
            </a:r>
            <a:r>
              <a:rPr sz="2250" b="1" spc="232" baseline="-31481" dirty="0">
                <a:solidFill>
                  <a:srgbClr val="2200DB"/>
                </a:solidFill>
                <a:latin typeface="Malgun Gothic"/>
                <a:cs typeface="Malgun Gothic"/>
              </a:rPr>
              <a:t>3</a:t>
            </a:r>
            <a:r>
              <a:rPr sz="2600" b="1" spc="155" dirty="0">
                <a:solidFill>
                  <a:srgbClr val="2200DB"/>
                </a:solidFill>
                <a:latin typeface="Malgun Gothic"/>
                <a:cs typeface="Malgun Gothic"/>
              </a:rPr>
              <a:t>)</a:t>
            </a:r>
            <a:r>
              <a:rPr sz="2250" b="1" spc="232" baseline="-31481" dirty="0">
                <a:solidFill>
                  <a:srgbClr val="2200DB"/>
                </a:solidFill>
                <a:latin typeface="Malgun Gothic"/>
                <a:cs typeface="Malgun Gothic"/>
              </a:rPr>
              <a:t>2</a:t>
            </a:r>
            <a:r>
              <a:rPr sz="2600" b="1" spc="155" dirty="0">
                <a:solidFill>
                  <a:srgbClr val="2200DB"/>
                </a:solidFill>
                <a:latin typeface="Malgun Gothic"/>
                <a:cs typeface="Malgun Gothic"/>
              </a:rPr>
              <a:t>(OH)</a:t>
            </a:r>
            <a:r>
              <a:rPr sz="2250" b="1" spc="232" baseline="-31481" dirty="0">
                <a:solidFill>
                  <a:srgbClr val="2200DB"/>
                </a:solidFill>
                <a:latin typeface="Malgun Gothic"/>
                <a:cs typeface="Malgun Gothic"/>
              </a:rPr>
              <a:t>2</a:t>
            </a:r>
            <a:endParaRPr sz="2250" baseline="-31481">
              <a:latin typeface="Malgun Gothic"/>
              <a:cs typeface="Malgun Gothic"/>
            </a:endParaRPr>
          </a:p>
          <a:p>
            <a:pPr marL="25400">
              <a:lnSpc>
                <a:spcPct val="100000"/>
              </a:lnSpc>
              <a:spcBef>
                <a:spcPts val="1670"/>
              </a:spcBef>
            </a:pPr>
            <a:r>
              <a:rPr sz="2600" b="1" spc="165" dirty="0">
                <a:solidFill>
                  <a:srgbClr val="9866CC"/>
                </a:solidFill>
                <a:latin typeface="Malgun Gothic"/>
                <a:cs typeface="Malgun Gothic"/>
              </a:rPr>
              <a:t>MnO</a:t>
            </a:r>
            <a:r>
              <a:rPr sz="2250" b="1" spc="247" baseline="-31481" dirty="0">
                <a:solidFill>
                  <a:srgbClr val="9866CC"/>
                </a:solidFill>
                <a:latin typeface="Malgun Gothic"/>
                <a:cs typeface="Malgun Gothic"/>
              </a:rPr>
              <a:t>4</a:t>
            </a:r>
            <a:endParaRPr sz="2250" baseline="-31481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39339" y="3576320"/>
            <a:ext cx="46355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500" b="1" spc="-260" dirty="0">
                <a:solidFill>
                  <a:srgbClr val="9866CC"/>
                </a:solidFill>
                <a:latin typeface="Malgun Gothic"/>
                <a:cs typeface="Malgun Gothic"/>
              </a:rPr>
              <a:t>-</a:t>
            </a:r>
            <a:endParaRPr sz="15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42389" y="4047490"/>
            <a:ext cx="413384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3900" b="1" spc="-60" baseline="-18162" dirty="0">
                <a:solidFill>
                  <a:srgbClr val="FFB414"/>
                </a:solidFill>
                <a:latin typeface="Malgun Gothic"/>
                <a:cs typeface="Malgun Gothic"/>
              </a:rPr>
              <a:t>S</a:t>
            </a:r>
            <a:r>
              <a:rPr sz="1500" b="1" spc="-40" dirty="0">
                <a:solidFill>
                  <a:srgbClr val="FFB414"/>
                </a:solidFill>
                <a:latin typeface="Malgun Gothic"/>
                <a:cs typeface="Malgun Gothic"/>
              </a:rPr>
              <a:t>2-</a:t>
            </a:r>
            <a:endParaRPr sz="1500">
              <a:latin typeface="Malgun Gothic"/>
              <a:cs typeface="Malgun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05300" y="1567180"/>
            <a:ext cx="5145405" cy="3442970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2000" b="1" spc="220" dirty="0">
                <a:solidFill>
                  <a:srgbClr val="FF0000"/>
                </a:solidFill>
                <a:latin typeface="Malgun Gothic"/>
                <a:cs typeface="Malgun Gothic"/>
              </a:rPr>
              <a:t>Form </a:t>
            </a:r>
            <a:r>
              <a:rPr sz="2000" dirty="0">
                <a:latin typeface="Cambria"/>
                <a:cs typeface="Cambria"/>
              </a:rPr>
              <a:t>→ </a:t>
            </a:r>
            <a:r>
              <a:rPr sz="2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Cmp </a:t>
            </a:r>
            <a:r>
              <a:rPr sz="2000" spc="40" dirty="0">
                <a:latin typeface="Cambria"/>
                <a:cs typeface="Cambria"/>
              </a:rPr>
              <a:t>| </a:t>
            </a:r>
            <a:r>
              <a:rPr sz="2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Cmp</a:t>
            </a:r>
            <a:r>
              <a:rPr sz="2000" b="1" spc="-3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b="1" spc="21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000">
              <a:latin typeface="Malgun Gothic"/>
              <a:cs typeface="Malgun Gothic"/>
            </a:endParaRPr>
          </a:p>
          <a:p>
            <a:pPr marL="12700" marR="5080">
              <a:lnSpc>
                <a:spcPct val="157100"/>
              </a:lnSpc>
            </a:pPr>
            <a:r>
              <a:rPr sz="2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Cmp</a:t>
            </a:r>
            <a:r>
              <a:rPr sz="2000" b="1" spc="-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i="1" dirty="0">
                <a:latin typeface="Cambria"/>
                <a:cs typeface="Cambria"/>
              </a:rPr>
              <a:t>→</a:t>
            </a:r>
            <a:r>
              <a:rPr sz="2000" i="1" spc="195" dirty="0">
                <a:latin typeface="Cambria"/>
                <a:cs typeface="Cambria"/>
              </a:rPr>
              <a:t> </a:t>
            </a:r>
            <a:r>
              <a:rPr sz="2000" b="1" spc="195" dirty="0">
                <a:solidFill>
                  <a:srgbClr val="FF0000"/>
                </a:solidFill>
                <a:latin typeface="Malgun Gothic"/>
                <a:cs typeface="Malgun Gothic"/>
              </a:rPr>
              <a:t>Term</a:t>
            </a:r>
            <a:r>
              <a:rPr sz="2000" b="1" spc="-7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i="1" spc="40" dirty="0">
                <a:latin typeface="Cambria"/>
                <a:cs typeface="Cambria"/>
              </a:rPr>
              <a:t>|</a:t>
            </a:r>
            <a:r>
              <a:rPr sz="2000" i="1" spc="190" dirty="0">
                <a:latin typeface="Cambria"/>
                <a:cs typeface="Cambria"/>
              </a:rPr>
              <a:t> </a:t>
            </a:r>
            <a:r>
              <a:rPr sz="2000" b="1" spc="200" dirty="0">
                <a:solidFill>
                  <a:srgbClr val="FF0000"/>
                </a:solidFill>
                <a:latin typeface="Malgun Gothic"/>
                <a:cs typeface="Malgun Gothic"/>
              </a:rPr>
              <a:t>Term</a:t>
            </a:r>
            <a:r>
              <a:rPr sz="2000" b="1" spc="-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b="1" spc="245" dirty="0">
                <a:solidFill>
                  <a:srgbClr val="FF0000"/>
                </a:solidFill>
                <a:latin typeface="Malgun Gothic"/>
                <a:cs typeface="Malgun Gothic"/>
              </a:rPr>
              <a:t>Num</a:t>
            </a:r>
            <a:r>
              <a:rPr sz="2000" b="1" spc="-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i="1" spc="40" dirty="0">
                <a:latin typeface="Cambria"/>
                <a:cs typeface="Cambria"/>
              </a:rPr>
              <a:t>|</a:t>
            </a:r>
            <a:r>
              <a:rPr sz="2000" i="1" spc="190" dirty="0">
                <a:latin typeface="Cambria"/>
                <a:cs typeface="Cambria"/>
              </a:rPr>
              <a:t> </a:t>
            </a:r>
            <a:r>
              <a:rPr sz="2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Cmp</a:t>
            </a:r>
            <a:r>
              <a:rPr sz="2000" b="1" spc="-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Cmp  </a:t>
            </a:r>
            <a:r>
              <a:rPr sz="2000" b="1" spc="195" dirty="0">
                <a:solidFill>
                  <a:srgbClr val="FF0000"/>
                </a:solidFill>
                <a:latin typeface="Malgun Gothic"/>
                <a:cs typeface="Malgun Gothic"/>
              </a:rPr>
              <a:t>Term </a:t>
            </a:r>
            <a:r>
              <a:rPr sz="2000" dirty="0">
                <a:latin typeface="Cambria"/>
                <a:cs typeface="Cambria"/>
              </a:rPr>
              <a:t>→ </a:t>
            </a:r>
            <a:r>
              <a:rPr sz="2000" b="1" spc="270" dirty="0">
                <a:solidFill>
                  <a:srgbClr val="FF0000"/>
                </a:solidFill>
                <a:latin typeface="Malgun Gothic"/>
                <a:cs typeface="Malgun Gothic"/>
              </a:rPr>
              <a:t>Elem </a:t>
            </a:r>
            <a:r>
              <a:rPr sz="2000" spc="40" dirty="0">
                <a:latin typeface="Cambria"/>
                <a:cs typeface="Cambria"/>
              </a:rPr>
              <a:t>|</a:t>
            </a:r>
            <a:r>
              <a:rPr sz="2000" spc="-215" dirty="0">
                <a:latin typeface="Cambria"/>
                <a:cs typeface="Cambria"/>
              </a:rPr>
              <a:t> </a:t>
            </a:r>
            <a:r>
              <a:rPr sz="2000" b="1" spc="14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000" b="1" spc="145" dirty="0">
                <a:solidFill>
                  <a:srgbClr val="FF0000"/>
                </a:solidFill>
                <a:latin typeface="Malgun Gothic"/>
                <a:cs typeface="Malgun Gothic"/>
              </a:rPr>
              <a:t>Cmp</a:t>
            </a:r>
            <a:r>
              <a:rPr sz="2000" b="1" spc="14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000">
              <a:latin typeface="Courier New"/>
              <a:cs typeface="Courier New"/>
            </a:endParaRPr>
          </a:p>
          <a:p>
            <a:pPr marL="12700" marR="590550">
              <a:lnSpc>
                <a:spcPct val="162500"/>
              </a:lnSpc>
              <a:tabLst>
                <a:tab pos="3773804" algn="l"/>
              </a:tabLst>
            </a:pPr>
            <a:r>
              <a:rPr sz="2000" b="1" spc="270" dirty="0">
                <a:solidFill>
                  <a:srgbClr val="FF0000"/>
                </a:solidFill>
                <a:latin typeface="Malgun Gothic"/>
                <a:cs typeface="Malgun Gothic"/>
              </a:rPr>
              <a:t>Elem</a:t>
            </a:r>
            <a:r>
              <a:rPr sz="2000" b="1" spc="-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dirty="0">
                <a:latin typeface="Cambria"/>
                <a:cs typeface="Cambria"/>
              </a:rPr>
              <a:t>→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H</a:t>
            </a:r>
            <a:r>
              <a:rPr sz="200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 </a:t>
            </a:r>
            <a:r>
              <a:rPr sz="2000" b="1" spc="-10" dirty="0">
                <a:solidFill>
                  <a:srgbClr val="0000FF"/>
                </a:solidFill>
                <a:latin typeface="Courier New"/>
                <a:cs typeface="Courier New"/>
              </a:rPr>
              <a:t>He</a:t>
            </a:r>
            <a:r>
              <a:rPr sz="20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Courier New"/>
                <a:cs typeface="Courier New"/>
              </a:rPr>
              <a:t>Li</a:t>
            </a:r>
            <a:r>
              <a:rPr sz="200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Courier New"/>
                <a:cs typeface="Courier New"/>
              </a:rPr>
              <a:t>Be</a:t>
            </a:r>
            <a:r>
              <a:rPr sz="200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000" b="1" spc="-6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0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	…  </a:t>
            </a:r>
            <a:r>
              <a:rPr sz="2000" b="1" spc="21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r>
              <a:rPr sz="2000" b="1" spc="-7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dirty="0">
                <a:latin typeface="Cambria"/>
                <a:cs typeface="Cambria"/>
              </a:rPr>
              <a:t>→</a:t>
            </a:r>
            <a:r>
              <a:rPr sz="2000" spc="190" dirty="0"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00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-</a:t>
            </a:r>
            <a:r>
              <a:rPr sz="200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b="1" spc="225" dirty="0">
                <a:solidFill>
                  <a:srgbClr val="FF0000"/>
                </a:solidFill>
                <a:latin typeface="Malgun Gothic"/>
                <a:cs typeface="Malgun Gothic"/>
              </a:rPr>
              <a:t>IonNum</a:t>
            </a:r>
            <a:r>
              <a:rPr sz="2000" b="1" spc="-1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00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b="1" spc="225" dirty="0">
                <a:solidFill>
                  <a:srgbClr val="FF0000"/>
                </a:solidFill>
                <a:latin typeface="Malgun Gothic"/>
                <a:cs typeface="Malgun Gothic"/>
              </a:rPr>
              <a:t>IonNum</a:t>
            </a:r>
            <a:r>
              <a:rPr sz="2000" b="1" spc="-15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-  </a:t>
            </a:r>
            <a:r>
              <a:rPr sz="2000" b="1" spc="225" dirty="0">
                <a:solidFill>
                  <a:srgbClr val="FF0000"/>
                </a:solidFill>
                <a:latin typeface="Malgun Gothic"/>
                <a:cs typeface="Malgun Gothic"/>
              </a:rPr>
              <a:t>IonNum</a:t>
            </a:r>
            <a:r>
              <a:rPr sz="2000" b="1" spc="-1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dirty="0">
                <a:latin typeface="Arial"/>
                <a:cs typeface="Arial"/>
              </a:rPr>
              <a:t>→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2</a:t>
            </a:r>
            <a:r>
              <a:rPr sz="200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3</a:t>
            </a:r>
            <a:r>
              <a:rPr sz="200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4</a:t>
            </a:r>
            <a:r>
              <a:rPr sz="200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...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2000" b="1" spc="245" dirty="0">
                <a:solidFill>
                  <a:srgbClr val="FF0000"/>
                </a:solidFill>
                <a:latin typeface="Malgun Gothic"/>
                <a:cs typeface="Malgun Gothic"/>
              </a:rPr>
              <a:t>Num</a:t>
            </a:r>
            <a:r>
              <a:rPr sz="2000" b="1" spc="-1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dirty="0">
                <a:latin typeface="Arial"/>
                <a:cs typeface="Arial"/>
              </a:rPr>
              <a:t>→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1</a:t>
            </a:r>
            <a:r>
              <a:rPr sz="200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spc="225" dirty="0">
                <a:solidFill>
                  <a:srgbClr val="FF0000"/>
                </a:solidFill>
                <a:latin typeface="Malgun Gothic"/>
                <a:cs typeface="Malgun Gothic"/>
              </a:rPr>
              <a:t>IonNum</a:t>
            </a:r>
            <a:endParaRPr sz="20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8529" y="554990"/>
            <a:ext cx="56572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90" dirty="0"/>
              <a:t>CFGs </a:t>
            </a:r>
            <a:r>
              <a:rPr spc="290" dirty="0"/>
              <a:t>for</a:t>
            </a:r>
            <a:r>
              <a:rPr spc="95" dirty="0"/>
              <a:t> </a:t>
            </a:r>
            <a:r>
              <a:rPr spc="400" dirty="0"/>
              <a:t>Chemistry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44870" y="1531111"/>
            <a:ext cx="3562985" cy="546989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05435">
              <a:lnSpc>
                <a:spcPct val="100000"/>
              </a:lnSpc>
              <a:spcBef>
                <a:spcPts val="785"/>
              </a:spcBef>
            </a:pPr>
            <a:r>
              <a:rPr sz="2200" b="1" spc="265" dirty="0">
                <a:solidFill>
                  <a:srgbClr val="FF0000"/>
                </a:solidFill>
                <a:latin typeface="Malgun Gothic"/>
                <a:cs typeface="Malgun Gothic"/>
              </a:rPr>
              <a:t>Form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690"/>
              </a:spcBef>
            </a:pPr>
            <a:r>
              <a:rPr sz="1700" spc="-25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200" b="1" spc="290" dirty="0">
                <a:solidFill>
                  <a:srgbClr val="FF0000"/>
                </a:solidFill>
                <a:latin typeface="Malgun Gothic"/>
                <a:cs typeface="Malgun Gothic"/>
              </a:rPr>
              <a:t>Cmp</a:t>
            </a:r>
            <a:r>
              <a:rPr sz="2200" b="1" spc="7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spc="25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870"/>
              </a:spcBef>
            </a:pPr>
            <a:r>
              <a:rPr sz="1700" spc="-25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200" b="1" spc="290" dirty="0">
                <a:solidFill>
                  <a:srgbClr val="FF0000"/>
                </a:solidFill>
                <a:latin typeface="Malgun Gothic"/>
                <a:cs typeface="Malgun Gothic"/>
              </a:rPr>
              <a:t>Cmp Cmp</a:t>
            </a:r>
            <a:r>
              <a:rPr sz="2200" b="1" spc="-229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spc="25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860"/>
              </a:spcBef>
            </a:pPr>
            <a:r>
              <a:rPr sz="1700" spc="-25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200" b="1" spc="290" dirty="0">
                <a:solidFill>
                  <a:srgbClr val="FF0000"/>
                </a:solidFill>
                <a:latin typeface="Malgun Gothic"/>
                <a:cs typeface="Malgun Gothic"/>
              </a:rPr>
              <a:t>Cmp </a:t>
            </a:r>
            <a:r>
              <a:rPr sz="2200" b="1" spc="235" dirty="0">
                <a:solidFill>
                  <a:srgbClr val="FF0000"/>
                </a:solidFill>
                <a:latin typeface="Malgun Gothic"/>
                <a:cs typeface="Malgun Gothic"/>
              </a:rPr>
              <a:t>Term </a:t>
            </a:r>
            <a:r>
              <a:rPr sz="2200" b="1" spc="290" dirty="0">
                <a:solidFill>
                  <a:srgbClr val="FF0000"/>
                </a:solidFill>
                <a:latin typeface="Malgun Gothic"/>
                <a:cs typeface="Malgun Gothic"/>
              </a:rPr>
              <a:t>Num</a:t>
            </a:r>
            <a:r>
              <a:rPr sz="2200" b="1" spc="-484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spc="25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870"/>
              </a:spcBef>
            </a:pPr>
            <a:r>
              <a:rPr sz="1700" spc="-25" dirty="0">
                <a:solidFill>
                  <a:srgbClr val="3B3B3B"/>
                </a:solidFill>
                <a:latin typeface="Cambria"/>
                <a:cs typeface="Cambria"/>
              </a:rPr>
              <a:t>⇒  </a:t>
            </a:r>
            <a:r>
              <a:rPr sz="2200" b="1" spc="235" dirty="0">
                <a:solidFill>
                  <a:srgbClr val="FF0000"/>
                </a:solidFill>
                <a:latin typeface="Malgun Gothic"/>
                <a:cs typeface="Malgun Gothic"/>
              </a:rPr>
              <a:t>Term Term </a:t>
            </a:r>
            <a:r>
              <a:rPr sz="2200" b="1" spc="290" dirty="0">
                <a:solidFill>
                  <a:srgbClr val="FF0000"/>
                </a:solidFill>
                <a:latin typeface="Malgun Gothic"/>
                <a:cs typeface="Malgun Gothic"/>
              </a:rPr>
              <a:t>Num</a:t>
            </a:r>
            <a:r>
              <a:rPr sz="2200" b="1" spc="-4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spc="254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860"/>
              </a:spcBef>
            </a:pPr>
            <a:r>
              <a:rPr sz="1700" spc="-25" dirty="0">
                <a:solidFill>
                  <a:srgbClr val="3B3B3B"/>
                </a:solidFill>
                <a:latin typeface="Cambria"/>
                <a:cs typeface="Cambria"/>
              </a:rPr>
              <a:t>⇒  </a:t>
            </a:r>
            <a:r>
              <a:rPr sz="2200" b="1" spc="320" dirty="0">
                <a:solidFill>
                  <a:srgbClr val="FF0000"/>
                </a:solidFill>
                <a:latin typeface="Malgun Gothic"/>
                <a:cs typeface="Malgun Gothic"/>
              </a:rPr>
              <a:t>Elem </a:t>
            </a:r>
            <a:r>
              <a:rPr sz="2200" b="1" spc="235" dirty="0">
                <a:solidFill>
                  <a:srgbClr val="FF0000"/>
                </a:solidFill>
                <a:latin typeface="Malgun Gothic"/>
                <a:cs typeface="Malgun Gothic"/>
              </a:rPr>
              <a:t>Term </a:t>
            </a:r>
            <a:r>
              <a:rPr sz="2200" b="1" spc="290" dirty="0">
                <a:solidFill>
                  <a:srgbClr val="FF0000"/>
                </a:solidFill>
                <a:latin typeface="Malgun Gothic"/>
                <a:cs typeface="Malgun Gothic"/>
              </a:rPr>
              <a:t>Num</a:t>
            </a:r>
            <a:r>
              <a:rPr sz="2200" b="1" spc="-5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spc="25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860"/>
              </a:spcBef>
            </a:pPr>
            <a:r>
              <a:rPr sz="1700" spc="-25" dirty="0">
                <a:solidFill>
                  <a:srgbClr val="3B3B3B"/>
                </a:solidFill>
                <a:latin typeface="Cambria"/>
                <a:cs typeface="Cambria"/>
              </a:rPr>
              <a:t>⇒  </a:t>
            </a:r>
            <a:r>
              <a:rPr sz="2200" b="1" spc="15" dirty="0">
                <a:solidFill>
                  <a:srgbClr val="0000FF"/>
                </a:solidFill>
                <a:latin typeface="Courier New"/>
                <a:cs typeface="Courier New"/>
              </a:rPr>
              <a:t>Mn</a:t>
            </a:r>
            <a:r>
              <a:rPr sz="2200" b="1" spc="-101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235" dirty="0">
                <a:solidFill>
                  <a:srgbClr val="FF0000"/>
                </a:solidFill>
                <a:latin typeface="Malgun Gothic"/>
                <a:cs typeface="Malgun Gothic"/>
              </a:rPr>
              <a:t>Term </a:t>
            </a:r>
            <a:r>
              <a:rPr sz="2200" b="1" spc="290" dirty="0">
                <a:solidFill>
                  <a:srgbClr val="FF0000"/>
                </a:solidFill>
                <a:latin typeface="Malgun Gothic"/>
                <a:cs typeface="Malgun Gothic"/>
              </a:rPr>
              <a:t>Num </a:t>
            </a:r>
            <a:r>
              <a:rPr sz="2200" b="1" spc="25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1010"/>
              </a:spcBef>
            </a:pPr>
            <a:r>
              <a:rPr sz="1700" spc="-25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1700" spc="3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15" dirty="0">
                <a:solidFill>
                  <a:srgbClr val="0000FF"/>
                </a:solidFill>
                <a:latin typeface="Courier New"/>
                <a:cs typeface="Courier New"/>
              </a:rPr>
              <a:t>Mn</a:t>
            </a:r>
            <a:r>
              <a:rPr sz="2200" b="1" spc="-5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320" dirty="0">
                <a:solidFill>
                  <a:srgbClr val="FF0000"/>
                </a:solidFill>
                <a:latin typeface="Malgun Gothic"/>
                <a:cs typeface="Malgun Gothic"/>
              </a:rPr>
              <a:t>Elem</a:t>
            </a:r>
            <a:r>
              <a:rPr sz="220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spc="290" dirty="0">
                <a:solidFill>
                  <a:srgbClr val="FF0000"/>
                </a:solidFill>
                <a:latin typeface="Malgun Gothic"/>
                <a:cs typeface="Malgun Gothic"/>
              </a:rPr>
              <a:t>Num</a:t>
            </a:r>
            <a:r>
              <a:rPr sz="220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spc="25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1010"/>
              </a:spcBef>
            </a:pPr>
            <a:r>
              <a:rPr sz="1700" spc="-25" dirty="0">
                <a:latin typeface="Cambria"/>
                <a:cs typeface="Cambria"/>
              </a:rPr>
              <a:t>⇒ </a:t>
            </a:r>
            <a:r>
              <a:rPr sz="2200" b="1" spc="15" dirty="0">
                <a:solidFill>
                  <a:srgbClr val="0000FF"/>
                </a:solidFill>
                <a:latin typeface="Courier New"/>
                <a:cs typeface="Courier New"/>
              </a:rPr>
              <a:t>MnO </a:t>
            </a:r>
            <a:r>
              <a:rPr sz="2200" b="1" spc="290" dirty="0">
                <a:solidFill>
                  <a:srgbClr val="FF0000"/>
                </a:solidFill>
                <a:latin typeface="Malgun Gothic"/>
                <a:cs typeface="Malgun Gothic"/>
              </a:rPr>
              <a:t>Num</a:t>
            </a:r>
            <a:r>
              <a:rPr sz="2200" b="1" spc="-49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spc="254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1010"/>
              </a:spcBef>
            </a:pPr>
            <a:r>
              <a:rPr sz="1700" spc="-25" dirty="0">
                <a:latin typeface="Cambria"/>
                <a:cs typeface="Cambria"/>
              </a:rPr>
              <a:t>⇒ </a:t>
            </a:r>
            <a:r>
              <a:rPr sz="2200" b="1" spc="15" dirty="0">
                <a:solidFill>
                  <a:srgbClr val="0000FF"/>
                </a:solidFill>
                <a:latin typeface="Courier New"/>
                <a:cs typeface="Courier New"/>
              </a:rPr>
              <a:t>MnO </a:t>
            </a:r>
            <a:r>
              <a:rPr sz="2200" b="1" spc="270" dirty="0">
                <a:solidFill>
                  <a:srgbClr val="FF0000"/>
                </a:solidFill>
                <a:latin typeface="Malgun Gothic"/>
                <a:cs typeface="Malgun Gothic"/>
              </a:rPr>
              <a:t>IonNum</a:t>
            </a:r>
            <a:r>
              <a:rPr sz="2200" b="1" spc="-484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00" b="1" spc="25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1010"/>
              </a:spcBef>
            </a:pPr>
            <a:r>
              <a:rPr sz="1700" spc="-25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200" b="1" spc="10" dirty="0">
                <a:solidFill>
                  <a:srgbClr val="0000FF"/>
                </a:solidFill>
                <a:latin typeface="Courier New"/>
                <a:cs typeface="Courier New"/>
              </a:rPr>
              <a:t>MnO</a:t>
            </a:r>
            <a:r>
              <a:rPr sz="1950" b="1" spc="15" baseline="-32051" dirty="0">
                <a:solidFill>
                  <a:srgbClr val="0000FF"/>
                </a:solidFill>
                <a:latin typeface="Courier New"/>
                <a:cs typeface="Courier New"/>
              </a:rPr>
              <a:t>4</a:t>
            </a:r>
            <a:r>
              <a:rPr sz="1950" b="1" spc="104" baseline="-3205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00" b="1" spc="25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200">
              <a:latin typeface="Malgun Gothic"/>
              <a:cs typeface="Malgun Gothic"/>
            </a:endParaRPr>
          </a:p>
          <a:p>
            <a:pPr marL="38100">
              <a:lnSpc>
                <a:spcPct val="100000"/>
              </a:lnSpc>
              <a:spcBef>
                <a:spcPts val="1450"/>
              </a:spcBef>
            </a:pPr>
            <a:r>
              <a:rPr sz="1700" spc="-25" dirty="0">
                <a:solidFill>
                  <a:srgbClr val="3B3B3B"/>
                </a:solidFill>
                <a:latin typeface="Cambria"/>
                <a:cs typeface="Cambria"/>
              </a:rPr>
              <a:t>⇒</a:t>
            </a:r>
            <a:r>
              <a:rPr sz="1700" spc="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200" b="1" spc="40" dirty="0">
                <a:solidFill>
                  <a:srgbClr val="0000FF"/>
                </a:solidFill>
                <a:latin typeface="Courier New"/>
                <a:cs typeface="Courier New"/>
              </a:rPr>
              <a:t>MnO</a:t>
            </a:r>
            <a:r>
              <a:rPr sz="1950" b="1" spc="60" baseline="-32051" dirty="0">
                <a:solidFill>
                  <a:srgbClr val="0000FF"/>
                </a:solidFill>
                <a:latin typeface="Malgun Gothic"/>
                <a:cs typeface="Malgun Gothic"/>
              </a:rPr>
              <a:t>4</a:t>
            </a:r>
            <a:r>
              <a:rPr sz="1950" b="1" spc="60" baseline="32051" dirty="0">
                <a:solidFill>
                  <a:srgbClr val="0000FF"/>
                </a:solidFill>
                <a:latin typeface="Malgun Gothic"/>
                <a:cs typeface="Malgun Gothic"/>
              </a:rPr>
              <a:t>-</a:t>
            </a:r>
            <a:endParaRPr sz="1950" baseline="32051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100" y="1567180"/>
            <a:ext cx="5145405" cy="3442970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2000" b="1" spc="220" dirty="0">
                <a:solidFill>
                  <a:srgbClr val="FF0000"/>
                </a:solidFill>
                <a:latin typeface="Malgun Gothic"/>
                <a:cs typeface="Malgun Gothic"/>
              </a:rPr>
              <a:t>Form </a:t>
            </a:r>
            <a:r>
              <a:rPr sz="2000" dirty="0">
                <a:latin typeface="Cambria"/>
                <a:cs typeface="Cambria"/>
              </a:rPr>
              <a:t>→ </a:t>
            </a:r>
            <a:r>
              <a:rPr sz="2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Cmp </a:t>
            </a:r>
            <a:r>
              <a:rPr sz="2000" spc="40" dirty="0">
                <a:latin typeface="Cambria"/>
                <a:cs typeface="Cambria"/>
              </a:rPr>
              <a:t>| </a:t>
            </a:r>
            <a:r>
              <a:rPr sz="2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Cmp</a:t>
            </a:r>
            <a:r>
              <a:rPr sz="2000" b="1" spc="-3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b="1" spc="21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endParaRPr sz="2000">
              <a:latin typeface="Malgun Gothic"/>
              <a:cs typeface="Malgun Gothic"/>
            </a:endParaRPr>
          </a:p>
          <a:p>
            <a:pPr marL="12700" marR="5080">
              <a:lnSpc>
                <a:spcPct val="157100"/>
              </a:lnSpc>
            </a:pPr>
            <a:r>
              <a:rPr sz="2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Cmp</a:t>
            </a:r>
            <a:r>
              <a:rPr sz="2000" b="1" spc="-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i="1" dirty="0">
                <a:latin typeface="Cambria"/>
                <a:cs typeface="Cambria"/>
              </a:rPr>
              <a:t>→</a:t>
            </a:r>
            <a:r>
              <a:rPr sz="2000" i="1" spc="195" dirty="0">
                <a:latin typeface="Cambria"/>
                <a:cs typeface="Cambria"/>
              </a:rPr>
              <a:t> </a:t>
            </a:r>
            <a:r>
              <a:rPr sz="2000" b="1" spc="195" dirty="0">
                <a:solidFill>
                  <a:srgbClr val="FF0000"/>
                </a:solidFill>
                <a:latin typeface="Malgun Gothic"/>
                <a:cs typeface="Malgun Gothic"/>
              </a:rPr>
              <a:t>Term</a:t>
            </a:r>
            <a:r>
              <a:rPr sz="2000" b="1" spc="-7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i="1" spc="40" dirty="0">
                <a:latin typeface="Cambria"/>
                <a:cs typeface="Cambria"/>
              </a:rPr>
              <a:t>|</a:t>
            </a:r>
            <a:r>
              <a:rPr sz="2000" i="1" spc="190" dirty="0">
                <a:latin typeface="Cambria"/>
                <a:cs typeface="Cambria"/>
              </a:rPr>
              <a:t> </a:t>
            </a:r>
            <a:r>
              <a:rPr sz="2000" b="1" spc="200" dirty="0">
                <a:solidFill>
                  <a:srgbClr val="FF0000"/>
                </a:solidFill>
                <a:latin typeface="Malgun Gothic"/>
                <a:cs typeface="Malgun Gothic"/>
              </a:rPr>
              <a:t>Term</a:t>
            </a:r>
            <a:r>
              <a:rPr sz="2000" b="1" spc="-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b="1" spc="245" dirty="0">
                <a:solidFill>
                  <a:srgbClr val="FF0000"/>
                </a:solidFill>
                <a:latin typeface="Malgun Gothic"/>
                <a:cs typeface="Malgun Gothic"/>
              </a:rPr>
              <a:t>Num</a:t>
            </a:r>
            <a:r>
              <a:rPr sz="2000" b="1" spc="-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i="1" spc="40" dirty="0">
                <a:latin typeface="Cambria"/>
                <a:cs typeface="Cambria"/>
              </a:rPr>
              <a:t>|</a:t>
            </a:r>
            <a:r>
              <a:rPr sz="2000" i="1" spc="190" dirty="0">
                <a:latin typeface="Cambria"/>
                <a:cs typeface="Cambria"/>
              </a:rPr>
              <a:t> </a:t>
            </a:r>
            <a:r>
              <a:rPr sz="2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Cmp</a:t>
            </a:r>
            <a:r>
              <a:rPr sz="2000" b="1" spc="-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b="1" spc="240" dirty="0">
                <a:solidFill>
                  <a:srgbClr val="FF0000"/>
                </a:solidFill>
                <a:latin typeface="Malgun Gothic"/>
                <a:cs typeface="Malgun Gothic"/>
              </a:rPr>
              <a:t>Cmp  </a:t>
            </a:r>
            <a:r>
              <a:rPr sz="2000" b="1" spc="195" dirty="0">
                <a:solidFill>
                  <a:srgbClr val="FF0000"/>
                </a:solidFill>
                <a:latin typeface="Malgun Gothic"/>
                <a:cs typeface="Malgun Gothic"/>
              </a:rPr>
              <a:t>Term </a:t>
            </a:r>
            <a:r>
              <a:rPr sz="2000" dirty="0">
                <a:latin typeface="Cambria"/>
                <a:cs typeface="Cambria"/>
              </a:rPr>
              <a:t>→ </a:t>
            </a:r>
            <a:r>
              <a:rPr sz="2000" b="1" spc="270" dirty="0">
                <a:solidFill>
                  <a:srgbClr val="FF0000"/>
                </a:solidFill>
                <a:latin typeface="Malgun Gothic"/>
                <a:cs typeface="Malgun Gothic"/>
              </a:rPr>
              <a:t>Elem </a:t>
            </a:r>
            <a:r>
              <a:rPr sz="2000" spc="40" dirty="0">
                <a:latin typeface="Cambria"/>
                <a:cs typeface="Cambria"/>
              </a:rPr>
              <a:t>|</a:t>
            </a:r>
            <a:r>
              <a:rPr sz="2000" spc="-215" dirty="0">
                <a:latin typeface="Cambria"/>
                <a:cs typeface="Cambria"/>
              </a:rPr>
              <a:t> </a:t>
            </a:r>
            <a:r>
              <a:rPr sz="2000" b="1" spc="14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000" b="1" spc="145" dirty="0">
                <a:solidFill>
                  <a:srgbClr val="FF0000"/>
                </a:solidFill>
                <a:latin typeface="Malgun Gothic"/>
                <a:cs typeface="Malgun Gothic"/>
              </a:rPr>
              <a:t>Cmp</a:t>
            </a:r>
            <a:r>
              <a:rPr sz="2000" b="1" spc="14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000">
              <a:latin typeface="Courier New"/>
              <a:cs typeface="Courier New"/>
            </a:endParaRPr>
          </a:p>
          <a:p>
            <a:pPr marL="12700" marR="590550">
              <a:lnSpc>
                <a:spcPct val="162500"/>
              </a:lnSpc>
              <a:tabLst>
                <a:tab pos="3773804" algn="l"/>
              </a:tabLst>
            </a:pPr>
            <a:r>
              <a:rPr sz="2000" b="1" spc="270" dirty="0">
                <a:solidFill>
                  <a:srgbClr val="FF0000"/>
                </a:solidFill>
                <a:latin typeface="Malgun Gothic"/>
                <a:cs typeface="Malgun Gothic"/>
              </a:rPr>
              <a:t>Elem</a:t>
            </a:r>
            <a:r>
              <a:rPr sz="2000" b="1" spc="-6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dirty="0">
                <a:latin typeface="Cambria"/>
                <a:cs typeface="Cambria"/>
              </a:rPr>
              <a:t>→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H</a:t>
            </a:r>
            <a:r>
              <a:rPr sz="200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 </a:t>
            </a:r>
            <a:r>
              <a:rPr sz="2000" b="1" spc="-10" dirty="0">
                <a:solidFill>
                  <a:srgbClr val="0000FF"/>
                </a:solidFill>
                <a:latin typeface="Courier New"/>
                <a:cs typeface="Courier New"/>
              </a:rPr>
              <a:t>He</a:t>
            </a:r>
            <a:r>
              <a:rPr sz="20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Courier New"/>
                <a:cs typeface="Courier New"/>
              </a:rPr>
              <a:t>Li</a:t>
            </a:r>
            <a:r>
              <a:rPr sz="200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Courier New"/>
                <a:cs typeface="Courier New"/>
              </a:rPr>
              <a:t>Be</a:t>
            </a:r>
            <a:r>
              <a:rPr sz="200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sz="2000" b="1" spc="-6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sz="2000" b="1" spc="-6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	…  </a:t>
            </a:r>
            <a:r>
              <a:rPr sz="2000" b="1" spc="210" dirty="0">
                <a:solidFill>
                  <a:srgbClr val="FF0000"/>
                </a:solidFill>
                <a:latin typeface="Malgun Gothic"/>
                <a:cs typeface="Malgun Gothic"/>
              </a:rPr>
              <a:t>Ion</a:t>
            </a:r>
            <a:r>
              <a:rPr sz="2000" b="1" spc="-7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dirty="0">
                <a:latin typeface="Cambria"/>
                <a:cs typeface="Cambria"/>
              </a:rPr>
              <a:t>→</a:t>
            </a:r>
            <a:r>
              <a:rPr sz="2000" spc="190" dirty="0"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00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-</a:t>
            </a:r>
            <a:r>
              <a:rPr sz="200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b="1" spc="225" dirty="0">
                <a:solidFill>
                  <a:srgbClr val="FF0000"/>
                </a:solidFill>
                <a:latin typeface="Malgun Gothic"/>
                <a:cs typeface="Malgun Gothic"/>
              </a:rPr>
              <a:t>IonNum</a:t>
            </a:r>
            <a:r>
              <a:rPr sz="2000" b="1" spc="-1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00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b="1" spc="225" dirty="0">
                <a:solidFill>
                  <a:srgbClr val="FF0000"/>
                </a:solidFill>
                <a:latin typeface="Malgun Gothic"/>
                <a:cs typeface="Malgun Gothic"/>
              </a:rPr>
              <a:t>IonNum</a:t>
            </a:r>
            <a:r>
              <a:rPr sz="2000" b="1" spc="-15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-  </a:t>
            </a:r>
            <a:r>
              <a:rPr sz="2000" b="1" spc="225" dirty="0">
                <a:solidFill>
                  <a:srgbClr val="FF0000"/>
                </a:solidFill>
                <a:latin typeface="Malgun Gothic"/>
                <a:cs typeface="Malgun Gothic"/>
              </a:rPr>
              <a:t>IonNum</a:t>
            </a:r>
            <a:r>
              <a:rPr sz="2000" b="1" spc="-1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dirty="0">
                <a:latin typeface="Arial"/>
                <a:cs typeface="Arial"/>
              </a:rPr>
              <a:t>→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2</a:t>
            </a:r>
            <a:r>
              <a:rPr sz="200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3</a:t>
            </a:r>
            <a:r>
              <a:rPr sz="200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4</a:t>
            </a:r>
            <a:r>
              <a:rPr sz="200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...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2000" b="1" spc="245" dirty="0">
                <a:solidFill>
                  <a:srgbClr val="FF0000"/>
                </a:solidFill>
                <a:latin typeface="Malgun Gothic"/>
                <a:cs typeface="Malgun Gothic"/>
              </a:rPr>
              <a:t>Num</a:t>
            </a:r>
            <a:r>
              <a:rPr sz="2000" b="1" spc="-1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000" dirty="0">
                <a:latin typeface="Arial"/>
                <a:cs typeface="Arial"/>
              </a:rPr>
              <a:t>→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1</a:t>
            </a:r>
            <a:r>
              <a:rPr sz="200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latin typeface="Arial"/>
                <a:cs typeface="Arial"/>
              </a:rPr>
              <a:t>|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b="1" spc="225" dirty="0">
                <a:solidFill>
                  <a:srgbClr val="FF0000"/>
                </a:solidFill>
                <a:latin typeface="Malgun Gothic"/>
                <a:cs typeface="Malgun Gothic"/>
              </a:rPr>
              <a:t>IonNum</a:t>
            </a:r>
            <a:endParaRPr sz="20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3559" y="586740"/>
            <a:ext cx="89871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625" dirty="0"/>
              <a:t>CFGs </a:t>
            </a:r>
            <a:r>
              <a:rPr sz="4000" spc="260" dirty="0"/>
              <a:t>for </a:t>
            </a:r>
            <a:r>
              <a:rPr sz="4000" spc="380" dirty="0"/>
              <a:t>Programming</a:t>
            </a:r>
            <a:r>
              <a:rPr sz="4000" spc="220" dirty="0"/>
              <a:t> </a:t>
            </a:r>
            <a:r>
              <a:rPr sz="4000" spc="434" dirty="0"/>
              <a:t>Languages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801620" y="1521722"/>
          <a:ext cx="5563235" cy="57422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6345"/>
                <a:gridCol w="519430"/>
                <a:gridCol w="3807460"/>
              </a:tblGrid>
              <a:tr h="747300">
                <a:tc>
                  <a:txBody>
                    <a:bodyPr/>
                    <a:lstStyle/>
                    <a:p>
                      <a:pPr marL="31750">
                        <a:lnSpc>
                          <a:spcPts val="2280"/>
                        </a:lnSpc>
                      </a:pPr>
                      <a:r>
                        <a:rPr sz="2000" b="1" spc="34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BLOCK</a:t>
                      </a:r>
                      <a:endParaRPr sz="20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2260"/>
                        </a:lnSpc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→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L="60325" algn="ctr">
                        <a:lnSpc>
                          <a:spcPts val="2380"/>
                        </a:lnSpc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2260"/>
                        </a:lnSpc>
                      </a:pPr>
                      <a:r>
                        <a:rPr sz="2000" b="1" spc="31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STMT</a:t>
                      </a:r>
                      <a:endParaRPr sz="2000">
                        <a:latin typeface="Malgun Gothic"/>
                        <a:cs typeface="Malgun Gothic"/>
                      </a:endParaRPr>
                    </a:p>
                    <a:p>
                      <a:pPr marL="104775">
                        <a:lnSpc>
                          <a:spcPts val="2380"/>
                        </a:lnSpc>
                      </a:pPr>
                      <a:r>
                        <a:rPr sz="20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r>
                        <a:rPr sz="2000" b="1" spc="-95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31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STMTS </a:t>
                      </a:r>
                      <a:r>
                        <a:rPr sz="20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86303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2000" b="1" spc="30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STMTS</a:t>
                      </a:r>
                      <a:endParaRPr sz="2000">
                        <a:latin typeface="Malgun Gothic"/>
                        <a:cs typeface="Malgun Gothic"/>
                      </a:endParaRPr>
                    </a:p>
                  </a:txBody>
                  <a:tcPr marL="0" marR="0" marT="116839" marB="0"/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2375"/>
                        </a:lnSpc>
                        <a:spcBef>
                          <a:spcPts val="919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→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L="60325" algn="ctr">
                        <a:lnSpc>
                          <a:spcPts val="2375"/>
                        </a:lnSpc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116839" marB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2375"/>
                        </a:lnSpc>
                        <a:spcBef>
                          <a:spcPts val="919"/>
                        </a:spcBef>
                      </a:pPr>
                      <a:r>
                        <a:rPr sz="20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ε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104775">
                        <a:lnSpc>
                          <a:spcPts val="2375"/>
                        </a:lnSpc>
                      </a:pPr>
                      <a:r>
                        <a:rPr sz="2000" b="1" spc="31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STMT</a:t>
                      </a:r>
                      <a:r>
                        <a:rPr sz="2000" b="1" spc="-7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2000" b="1" spc="30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STMTS</a:t>
                      </a:r>
                      <a:endParaRPr sz="2000">
                        <a:latin typeface="Malgun Gothic"/>
                        <a:cs typeface="Malgun Gothic"/>
                      </a:endParaRPr>
                    </a:p>
                  </a:txBody>
                  <a:tcPr marL="0" marR="0" marT="116839" marB="0"/>
                </a:tc>
              </a:tr>
              <a:tr h="21228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2000" b="1" spc="31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STMT</a:t>
                      </a:r>
                      <a:endParaRPr sz="2000">
                        <a:latin typeface="Malgun Gothic"/>
                        <a:cs typeface="Malgun Gothic"/>
                      </a:endParaRPr>
                    </a:p>
                  </a:txBody>
                  <a:tcPr marL="0" marR="0" marT="117475" marB="0"/>
                </a:tc>
                <a:tc>
                  <a:txBody>
                    <a:bodyPr/>
                    <a:lstStyle/>
                    <a:p>
                      <a:pPr marR="131445" algn="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→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R="9715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R="97155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R="9715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R="97155" algn="r">
                        <a:lnSpc>
                          <a:spcPts val="2365"/>
                        </a:lnSpc>
                        <a:spcBef>
                          <a:spcPts val="90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R="97155" algn="r">
                        <a:lnSpc>
                          <a:spcPts val="2365"/>
                        </a:lnSpc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117475" marB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2000" b="1" spc="26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</a:t>
                      </a:r>
                      <a:r>
                        <a:rPr sz="2000" spc="26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;</a:t>
                      </a:r>
                      <a:endParaRPr sz="2000">
                        <a:latin typeface="Courier New"/>
                        <a:cs typeface="Courier New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spc="-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if </a:t>
                      </a:r>
                      <a:r>
                        <a:rPr sz="2000" b="1" spc="22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2000" b="1" spc="22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</a:t>
                      </a:r>
                      <a:r>
                        <a:rPr sz="2000" b="1" spc="22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r>
                        <a:rPr sz="2000" b="1" spc="-58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34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BLOCK</a:t>
                      </a:r>
                      <a:endParaRPr sz="2000">
                        <a:latin typeface="Malgun Gothic"/>
                        <a:cs typeface="Malgun Gothic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000" b="1" spc="-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while </a:t>
                      </a:r>
                      <a:r>
                        <a:rPr sz="2000" b="1" spc="22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2000" b="1" spc="22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</a:t>
                      </a:r>
                      <a:r>
                        <a:rPr sz="2000" b="1" spc="22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r>
                        <a:rPr sz="2000" b="1" spc="-59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34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BLOCK</a:t>
                      </a:r>
                      <a:endParaRPr sz="2000">
                        <a:latin typeface="Malgun Gothic"/>
                        <a:cs typeface="Malgun Gothic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spc="-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do</a:t>
                      </a:r>
                      <a:r>
                        <a:rPr sz="2000" b="1" spc="-58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34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BLOCK</a:t>
                      </a:r>
                      <a:r>
                        <a:rPr sz="2000" b="1" spc="-8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while</a:t>
                      </a:r>
                      <a:r>
                        <a:rPr sz="2000" b="1" spc="-2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18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2000" b="1" spc="18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</a:t>
                      </a:r>
                      <a:r>
                        <a:rPr sz="2000" b="1" spc="18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);</a:t>
                      </a:r>
                      <a:endParaRPr sz="2000">
                        <a:latin typeface="Courier New"/>
                        <a:cs typeface="Courier New"/>
                      </a:endParaRPr>
                    </a:p>
                    <a:p>
                      <a:pPr marL="104775">
                        <a:lnSpc>
                          <a:spcPts val="2365"/>
                        </a:lnSpc>
                        <a:spcBef>
                          <a:spcPts val="90"/>
                        </a:spcBef>
                      </a:pPr>
                      <a:r>
                        <a:rPr sz="2000" b="1" spc="34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BLOCK</a:t>
                      </a:r>
                      <a:endParaRPr sz="2000">
                        <a:latin typeface="Malgun Gothic"/>
                        <a:cs typeface="Malgun Gothic"/>
                      </a:endParaRPr>
                    </a:p>
                    <a:p>
                      <a:pPr marL="104775">
                        <a:lnSpc>
                          <a:spcPts val="2365"/>
                        </a:lnSpc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…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117475" marB="0"/>
                </a:tc>
              </a:tr>
              <a:tr h="20034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2000" b="1" spc="33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</a:t>
                      </a:r>
                      <a:endParaRPr sz="2000">
                        <a:latin typeface="Malgun Gothic"/>
                        <a:cs typeface="Malgun Gothic"/>
                      </a:endParaRPr>
                    </a:p>
                  </a:txBody>
                  <a:tcPr marL="0" marR="0" marT="116839" marB="0"/>
                </a:tc>
                <a:tc>
                  <a:txBody>
                    <a:bodyPr/>
                    <a:lstStyle/>
                    <a:p>
                      <a:pPr marR="131445" algn="r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→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R="9715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R="97155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R="9715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R="97155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R="97155" algn="r">
                        <a:lnSpc>
                          <a:spcPts val="2370"/>
                        </a:lnSpc>
                        <a:spcBef>
                          <a:spcPts val="60"/>
                        </a:spcBef>
                      </a:pPr>
                      <a:r>
                        <a:rPr sz="20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116839" marB="0"/>
                </a:tc>
                <a:tc>
                  <a:txBody>
                    <a:bodyPr/>
                    <a:lstStyle/>
                    <a:p>
                      <a:pPr marL="104775" marR="1790700">
                        <a:lnSpc>
                          <a:spcPct val="103299"/>
                        </a:lnSpc>
                        <a:spcBef>
                          <a:spcPts val="840"/>
                        </a:spcBef>
                      </a:pPr>
                      <a:r>
                        <a:rPr sz="2000" b="1" spc="-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identifier  constant  </a:t>
                      </a:r>
                      <a:r>
                        <a:rPr sz="2000" b="1" spc="33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</a:t>
                      </a:r>
                      <a:r>
                        <a:rPr sz="2000" b="1" spc="-10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20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r>
                        <a:rPr sz="2000" b="1" spc="-61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33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  EXPR</a:t>
                      </a:r>
                      <a:r>
                        <a:rPr sz="2000" b="1" spc="-10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20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–</a:t>
                      </a:r>
                      <a:r>
                        <a:rPr sz="2000" b="1" spc="-61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33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  EXPR</a:t>
                      </a:r>
                      <a:r>
                        <a:rPr sz="2000" b="1" spc="-10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20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r>
                        <a:rPr sz="2000" b="1" spc="-61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33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</a:t>
                      </a:r>
                      <a:endParaRPr sz="2000">
                        <a:latin typeface="Malgun Gothic"/>
                        <a:cs typeface="Malgun Gothic"/>
                      </a:endParaRPr>
                    </a:p>
                    <a:p>
                      <a:pPr marL="104775">
                        <a:lnSpc>
                          <a:spcPts val="2370"/>
                        </a:lnSpc>
                        <a:spcBef>
                          <a:spcPts val="60"/>
                        </a:spcBef>
                      </a:pPr>
                      <a:r>
                        <a:rPr sz="2000" spc="22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...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10668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5670" y="554990"/>
            <a:ext cx="57042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25" dirty="0"/>
              <a:t>Some </a:t>
            </a:r>
            <a:r>
              <a:rPr spc="800" dirty="0"/>
              <a:t>CFG</a:t>
            </a:r>
            <a:r>
              <a:rPr spc="260" dirty="0"/>
              <a:t> </a:t>
            </a:r>
            <a:r>
              <a:rPr spc="380" dirty="0"/>
              <a:t>Notation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34671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28470"/>
            <a:ext cx="8426450" cy="211455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0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200" spc="170" dirty="0">
                <a:solidFill>
                  <a:srgbClr val="3B3B3B"/>
                </a:solidFill>
                <a:latin typeface="Cambria"/>
                <a:cs typeface="Cambria"/>
              </a:rPr>
              <a:t>will </a:t>
            </a: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discussing </a:t>
            </a:r>
            <a:r>
              <a:rPr sz="3200" spc="300" dirty="0">
                <a:solidFill>
                  <a:srgbClr val="3B3B3B"/>
                </a:solidFill>
                <a:latin typeface="Cambria"/>
                <a:cs typeface="Cambria"/>
              </a:rPr>
              <a:t>generic 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transformations </a:t>
            </a:r>
            <a:r>
              <a:rPr sz="3200" spc="290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operations on </a:t>
            </a:r>
            <a:r>
              <a:rPr sz="3200" spc="500" dirty="0">
                <a:solidFill>
                  <a:srgbClr val="3B3B3B"/>
                </a:solidFill>
                <a:latin typeface="Cambria"/>
                <a:cs typeface="Cambria"/>
              </a:rPr>
              <a:t>CFGs 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over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next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two</a:t>
            </a:r>
            <a:r>
              <a:rPr sz="3200" spc="47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300" dirty="0">
                <a:solidFill>
                  <a:srgbClr val="3B3B3B"/>
                </a:solidFill>
                <a:latin typeface="Cambria"/>
                <a:cs typeface="Cambria"/>
              </a:rPr>
              <a:t>weeks.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Let's standardize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our</a:t>
            </a:r>
            <a:r>
              <a:rPr sz="3200" spc="3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notation.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5670" y="554990"/>
            <a:ext cx="57042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25" dirty="0"/>
              <a:t>Some </a:t>
            </a:r>
            <a:r>
              <a:rPr spc="800" dirty="0"/>
              <a:t>CFG</a:t>
            </a:r>
            <a:r>
              <a:rPr spc="260" dirty="0"/>
              <a:t> </a:t>
            </a:r>
            <a:r>
              <a:rPr spc="380" dirty="0"/>
              <a:t>Notation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1861820"/>
            <a:ext cx="16827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27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400" y="1725929"/>
            <a:ext cx="7646670" cy="96774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3650"/>
              </a:lnSpc>
              <a:spcBef>
                <a:spcPts val="320"/>
              </a:spcBef>
            </a:pPr>
            <a:r>
              <a:rPr sz="3150" spc="285" dirty="0">
                <a:solidFill>
                  <a:srgbClr val="3B3B3B"/>
                </a:solidFill>
                <a:latin typeface="Cambria"/>
                <a:cs typeface="Cambria"/>
              </a:rPr>
              <a:t>Capital </a:t>
            </a:r>
            <a:r>
              <a:rPr sz="3150" spc="225" dirty="0">
                <a:solidFill>
                  <a:srgbClr val="3B3B3B"/>
                </a:solidFill>
                <a:latin typeface="Cambria"/>
                <a:cs typeface="Cambria"/>
              </a:rPr>
              <a:t>letters </a:t>
            </a:r>
            <a:r>
              <a:rPr sz="3150" spc="260" dirty="0">
                <a:solidFill>
                  <a:srgbClr val="3B3B3B"/>
                </a:solidFill>
                <a:latin typeface="Cambria"/>
                <a:cs typeface="Cambria"/>
              </a:rPr>
              <a:t>at the </a:t>
            </a:r>
            <a:r>
              <a:rPr sz="3150" spc="275" dirty="0">
                <a:solidFill>
                  <a:srgbClr val="3B3B3B"/>
                </a:solidFill>
                <a:latin typeface="Cambria"/>
                <a:cs typeface="Cambria"/>
              </a:rPr>
              <a:t>beginning </a:t>
            </a:r>
            <a:r>
              <a:rPr sz="3150" spc="204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150" spc="260" dirty="0">
                <a:solidFill>
                  <a:srgbClr val="3B3B3B"/>
                </a:solidFill>
                <a:latin typeface="Cambria"/>
                <a:cs typeface="Cambria"/>
              </a:rPr>
              <a:t>the  alphabet </a:t>
            </a:r>
            <a:r>
              <a:rPr sz="3150" spc="155" dirty="0">
                <a:solidFill>
                  <a:srgbClr val="3B3B3B"/>
                </a:solidFill>
                <a:latin typeface="Cambria"/>
                <a:cs typeface="Cambria"/>
              </a:rPr>
              <a:t>will </a:t>
            </a:r>
            <a:r>
              <a:rPr sz="3150" spc="250" dirty="0">
                <a:solidFill>
                  <a:srgbClr val="3B3B3B"/>
                </a:solidFill>
                <a:latin typeface="Cambria"/>
                <a:cs typeface="Cambria"/>
              </a:rPr>
              <a:t>represent</a:t>
            </a:r>
            <a:r>
              <a:rPr sz="3150" spc="42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150" spc="245" dirty="0">
                <a:solidFill>
                  <a:srgbClr val="3B3B3B"/>
                </a:solidFill>
                <a:latin typeface="Cambria"/>
                <a:cs typeface="Cambria"/>
              </a:rPr>
              <a:t>nonterminals.</a:t>
            </a:r>
            <a:endParaRPr sz="315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1080" y="2954019"/>
            <a:ext cx="14986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5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8580" y="2838450"/>
            <a:ext cx="2490470" cy="4432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750" spc="250" dirty="0">
                <a:solidFill>
                  <a:srgbClr val="3B3B3B"/>
                </a:solidFill>
                <a:latin typeface="Cambria"/>
                <a:cs typeface="Cambria"/>
              </a:rPr>
              <a:t>i.e. </a:t>
            </a:r>
            <a:r>
              <a:rPr sz="2750" b="1" spc="250" dirty="0">
                <a:solidFill>
                  <a:srgbClr val="FF0000"/>
                </a:solidFill>
                <a:latin typeface="Malgun Gothic"/>
                <a:cs typeface="Malgun Gothic"/>
              </a:rPr>
              <a:t>A</a:t>
            </a:r>
            <a:r>
              <a:rPr sz="2750" spc="250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750" b="1" spc="440" dirty="0">
                <a:solidFill>
                  <a:srgbClr val="FF0000"/>
                </a:solidFill>
                <a:latin typeface="Malgun Gothic"/>
                <a:cs typeface="Malgun Gothic"/>
              </a:rPr>
              <a:t>B</a:t>
            </a:r>
            <a:r>
              <a:rPr sz="2750" spc="440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750" b="1" spc="360" dirty="0">
                <a:solidFill>
                  <a:srgbClr val="FF0000"/>
                </a:solidFill>
                <a:latin typeface="Malgun Gothic"/>
                <a:cs typeface="Malgun Gothic"/>
              </a:rPr>
              <a:t>C</a:t>
            </a:r>
            <a:r>
              <a:rPr sz="2750" spc="360" dirty="0">
                <a:solidFill>
                  <a:srgbClr val="3B3B3B"/>
                </a:solidFill>
                <a:latin typeface="Cambria"/>
                <a:cs typeface="Cambria"/>
              </a:rPr>
              <a:t>,</a:t>
            </a:r>
            <a:r>
              <a:rPr sz="2750" spc="7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750" b="1" spc="325" dirty="0">
                <a:solidFill>
                  <a:srgbClr val="FF0000"/>
                </a:solidFill>
                <a:latin typeface="Malgun Gothic"/>
                <a:cs typeface="Malgun Gothic"/>
              </a:rPr>
              <a:t>D</a:t>
            </a:r>
            <a:endParaRPr sz="275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900" y="3515359"/>
            <a:ext cx="16827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27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4400" y="3379470"/>
            <a:ext cx="7092315" cy="96774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3650"/>
              </a:lnSpc>
              <a:spcBef>
                <a:spcPts val="320"/>
              </a:spcBef>
            </a:pPr>
            <a:r>
              <a:rPr sz="3150" spc="285" dirty="0">
                <a:solidFill>
                  <a:srgbClr val="3B3B3B"/>
                </a:solidFill>
                <a:latin typeface="Cambria"/>
                <a:cs typeface="Cambria"/>
              </a:rPr>
              <a:t>Lowercase </a:t>
            </a:r>
            <a:r>
              <a:rPr sz="3150" spc="225" dirty="0">
                <a:solidFill>
                  <a:srgbClr val="3B3B3B"/>
                </a:solidFill>
                <a:latin typeface="Cambria"/>
                <a:cs typeface="Cambria"/>
              </a:rPr>
              <a:t>letters </a:t>
            </a:r>
            <a:r>
              <a:rPr sz="3150" spc="260" dirty="0">
                <a:solidFill>
                  <a:srgbClr val="3B3B3B"/>
                </a:solidFill>
                <a:latin typeface="Cambria"/>
                <a:cs typeface="Cambria"/>
              </a:rPr>
              <a:t>at the </a:t>
            </a:r>
            <a:r>
              <a:rPr sz="3150" spc="275" dirty="0">
                <a:solidFill>
                  <a:srgbClr val="3B3B3B"/>
                </a:solidFill>
                <a:latin typeface="Cambria"/>
                <a:cs typeface="Cambria"/>
              </a:rPr>
              <a:t>end </a:t>
            </a:r>
            <a:r>
              <a:rPr sz="3150" spc="21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150" spc="260" dirty="0">
                <a:solidFill>
                  <a:srgbClr val="3B3B3B"/>
                </a:solidFill>
                <a:latin typeface="Cambria"/>
                <a:cs typeface="Cambria"/>
              </a:rPr>
              <a:t>the  alphabet </a:t>
            </a:r>
            <a:r>
              <a:rPr sz="3150" spc="155" dirty="0">
                <a:solidFill>
                  <a:srgbClr val="3B3B3B"/>
                </a:solidFill>
                <a:latin typeface="Cambria"/>
                <a:cs typeface="Cambria"/>
              </a:rPr>
              <a:t>will </a:t>
            </a:r>
            <a:r>
              <a:rPr sz="3150" spc="250" dirty="0">
                <a:solidFill>
                  <a:srgbClr val="3B3B3B"/>
                </a:solidFill>
                <a:latin typeface="Cambria"/>
                <a:cs typeface="Cambria"/>
              </a:rPr>
              <a:t>represent</a:t>
            </a:r>
            <a:r>
              <a:rPr sz="3150" spc="4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150" spc="245" dirty="0">
                <a:solidFill>
                  <a:srgbClr val="3B3B3B"/>
                </a:solidFill>
                <a:latin typeface="Cambria"/>
                <a:cs typeface="Cambria"/>
              </a:rPr>
              <a:t>terminals.</a:t>
            </a:r>
            <a:endParaRPr sz="315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1080" y="4618990"/>
            <a:ext cx="14986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5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38580" y="4489450"/>
            <a:ext cx="2179955" cy="4432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750" spc="250" dirty="0">
                <a:solidFill>
                  <a:srgbClr val="3B3B3B"/>
                </a:solidFill>
                <a:latin typeface="Cambria"/>
                <a:cs typeface="Cambria"/>
              </a:rPr>
              <a:t>i.e. </a:t>
            </a:r>
            <a:r>
              <a:rPr sz="2750" b="1" spc="150" dirty="0">
                <a:solidFill>
                  <a:srgbClr val="0000FF"/>
                </a:solidFill>
                <a:latin typeface="Courier New"/>
                <a:cs typeface="Courier New"/>
              </a:rPr>
              <a:t>t</a:t>
            </a:r>
            <a:r>
              <a:rPr sz="2750" spc="150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750" b="1" spc="145" dirty="0">
                <a:solidFill>
                  <a:srgbClr val="0000FF"/>
                </a:solidFill>
                <a:latin typeface="Courier New"/>
                <a:cs typeface="Courier New"/>
              </a:rPr>
              <a:t>u</a:t>
            </a:r>
            <a:r>
              <a:rPr sz="2750" spc="145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750" b="1" spc="150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sz="2750" spc="150" dirty="0">
                <a:solidFill>
                  <a:srgbClr val="3B3B3B"/>
                </a:solidFill>
                <a:latin typeface="Cambria"/>
                <a:cs typeface="Cambria"/>
              </a:rPr>
              <a:t>,</a:t>
            </a:r>
            <a:r>
              <a:rPr sz="2750" spc="4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750" b="1" spc="-10" dirty="0">
                <a:solidFill>
                  <a:srgbClr val="0000FF"/>
                </a:solidFill>
                <a:latin typeface="Courier New"/>
                <a:cs typeface="Courier New"/>
              </a:rPr>
              <a:t>w</a:t>
            </a:r>
            <a:endParaRPr sz="275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6900" y="5189220"/>
            <a:ext cx="16827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27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4400" y="5053329"/>
            <a:ext cx="7907655" cy="143129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3650"/>
              </a:lnSpc>
              <a:spcBef>
                <a:spcPts val="320"/>
              </a:spcBef>
            </a:pPr>
            <a:r>
              <a:rPr sz="3150" spc="285" dirty="0">
                <a:solidFill>
                  <a:srgbClr val="3B3B3B"/>
                </a:solidFill>
                <a:latin typeface="Cambria"/>
                <a:cs typeface="Cambria"/>
              </a:rPr>
              <a:t>Lowercase </a:t>
            </a:r>
            <a:r>
              <a:rPr sz="3150" spc="325" dirty="0">
                <a:solidFill>
                  <a:srgbClr val="3B3B3B"/>
                </a:solidFill>
                <a:latin typeface="Cambria"/>
                <a:cs typeface="Cambria"/>
              </a:rPr>
              <a:t>Greek </a:t>
            </a:r>
            <a:r>
              <a:rPr sz="3150" spc="225" dirty="0">
                <a:solidFill>
                  <a:srgbClr val="3B3B3B"/>
                </a:solidFill>
                <a:latin typeface="Cambria"/>
                <a:cs typeface="Cambria"/>
              </a:rPr>
              <a:t>letters </a:t>
            </a:r>
            <a:r>
              <a:rPr sz="3150" spc="155" dirty="0">
                <a:solidFill>
                  <a:srgbClr val="3B3B3B"/>
                </a:solidFill>
                <a:latin typeface="Cambria"/>
                <a:cs typeface="Cambria"/>
              </a:rPr>
              <a:t>will </a:t>
            </a:r>
            <a:r>
              <a:rPr sz="3150" spc="250" dirty="0">
                <a:solidFill>
                  <a:srgbClr val="3B3B3B"/>
                </a:solidFill>
                <a:latin typeface="Cambria"/>
                <a:cs typeface="Cambria"/>
              </a:rPr>
              <a:t>represent  </a:t>
            </a:r>
            <a:r>
              <a:rPr sz="3150" spc="220" dirty="0">
                <a:solidFill>
                  <a:srgbClr val="3B3B3B"/>
                </a:solidFill>
                <a:latin typeface="Cambria"/>
                <a:cs typeface="Cambria"/>
              </a:rPr>
              <a:t>arbitrary </a:t>
            </a:r>
            <a:r>
              <a:rPr sz="3150" spc="240" dirty="0">
                <a:solidFill>
                  <a:srgbClr val="3B3B3B"/>
                </a:solidFill>
                <a:latin typeface="Cambria"/>
                <a:cs typeface="Cambria"/>
              </a:rPr>
              <a:t>strings </a:t>
            </a:r>
            <a:r>
              <a:rPr sz="3150" spc="21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150" spc="235" dirty="0">
                <a:solidFill>
                  <a:srgbClr val="3B3B3B"/>
                </a:solidFill>
                <a:latin typeface="Cambria"/>
                <a:cs typeface="Cambria"/>
              </a:rPr>
              <a:t>terminals </a:t>
            </a:r>
            <a:r>
              <a:rPr sz="3150" spc="280" dirty="0">
                <a:solidFill>
                  <a:srgbClr val="3B3B3B"/>
                </a:solidFill>
                <a:latin typeface="Cambria"/>
                <a:cs typeface="Cambria"/>
              </a:rPr>
              <a:t>and  </a:t>
            </a:r>
            <a:r>
              <a:rPr sz="3150" spc="245" dirty="0">
                <a:solidFill>
                  <a:srgbClr val="3B3B3B"/>
                </a:solidFill>
                <a:latin typeface="Cambria"/>
                <a:cs typeface="Cambria"/>
              </a:rPr>
              <a:t>nonterminals.</a:t>
            </a:r>
            <a:endParaRPr sz="315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21080" y="6744969"/>
            <a:ext cx="14986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25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38580" y="6629400"/>
            <a:ext cx="1951989" cy="4432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750" spc="250" dirty="0">
                <a:solidFill>
                  <a:srgbClr val="3B3B3B"/>
                </a:solidFill>
                <a:latin typeface="Cambria"/>
                <a:cs typeface="Cambria"/>
              </a:rPr>
              <a:t>i.e. </a:t>
            </a:r>
            <a:r>
              <a:rPr sz="2750" b="1" i="1" spc="405" dirty="0">
                <a:solidFill>
                  <a:srgbClr val="666666"/>
                </a:solidFill>
                <a:latin typeface="Trebuchet MS"/>
                <a:cs typeface="Trebuchet MS"/>
              </a:rPr>
              <a:t>α</a:t>
            </a:r>
            <a:r>
              <a:rPr sz="2750" spc="405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750" b="1" i="1" spc="275" dirty="0">
                <a:solidFill>
                  <a:srgbClr val="666666"/>
                </a:solidFill>
                <a:latin typeface="Trebuchet MS"/>
                <a:cs typeface="Trebuchet MS"/>
              </a:rPr>
              <a:t>γ</a:t>
            </a:r>
            <a:r>
              <a:rPr sz="2750" spc="275" dirty="0">
                <a:solidFill>
                  <a:srgbClr val="3B3B3B"/>
                </a:solidFill>
                <a:latin typeface="Cambria"/>
                <a:cs typeface="Cambria"/>
              </a:rPr>
              <a:t>,</a:t>
            </a:r>
            <a:r>
              <a:rPr sz="2750" spc="1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750" b="1" i="1" spc="420" dirty="0">
                <a:solidFill>
                  <a:srgbClr val="666666"/>
                </a:solidFill>
                <a:latin typeface="Trebuchet MS"/>
                <a:cs typeface="Trebuchet MS"/>
              </a:rPr>
              <a:t>ω</a:t>
            </a:r>
            <a:endParaRPr sz="27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6329" y="554990"/>
            <a:ext cx="27647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0" dirty="0"/>
              <a:t>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0390" y="1847849"/>
            <a:ext cx="144780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50" spc="24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0390" y="2933699"/>
            <a:ext cx="144780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50" spc="24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390" y="4432300"/>
            <a:ext cx="144780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50" spc="24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9630" y="1591563"/>
            <a:ext cx="8693785" cy="409194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2650" spc="17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650" spc="240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650" spc="185" dirty="0">
                <a:solidFill>
                  <a:srgbClr val="3B3B3B"/>
                </a:solidFill>
                <a:latin typeface="Cambria"/>
                <a:cs typeface="Cambria"/>
              </a:rPr>
              <a:t>write </a:t>
            </a:r>
            <a:r>
              <a:rPr sz="2650" spc="254" dirty="0">
                <a:solidFill>
                  <a:srgbClr val="3B3B3B"/>
                </a:solidFill>
                <a:latin typeface="Cambria"/>
                <a:cs typeface="Cambria"/>
              </a:rPr>
              <a:t>an </a:t>
            </a:r>
            <a:r>
              <a:rPr sz="2650" spc="195" dirty="0">
                <a:solidFill>
                  <a:srgbClr val="3B3B3B"/>
                </a:solidFill>
                <a:latin typeface="Cambria"/>
                <a:cs typeface="Cambria"/>
              </a:rPr>
              <a:t>arbitrary </a:t>
            </a:r>
            <a:r>
              <a:rPr sz="2650" spc="200" dirty="0">
                <a:solidFill>
                  <a:srgbClr val="3B3B3B"/>
                </a:solidFill>
                <a:latin typeface="Cambria"/>
                <a:cs typeface="Cambria"/>
              </a:rPr>
              <a:t>production</a:t>
            </a:r>
            <a:r>
              <a:rPr sz="2650" spc="45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650" spc="250" dirty="0">
                <a:solidFill>
                  <a:srgbClr val="3B3B3B"/>
                </a:solidFill>
                <a:latin typeface="Cambria"/>
                <a:cs typeface="Cambria"/>
              </a:rPr>
              <a:t>as</a:t>
            </a:r>
            <a:endParaRPr sz="2650">
              <a:latin typeface="Cambria"/>
              <a:cs typeface="Cambria"/>
            </a:endParaRPr>
          </a:p>
          <a:p>
            <a:pPr marR="265430" algn="ctr">
              <a:lnSpc>
                <a:spcPct val="100000"/>
              </a:lnSpc>
              <a:spcBef>
                <a:spcPts val="1110"/>
              </a:spcBef>
            </a:pPr>
            <a:r>
              <a:rPr sz="2650" b="1" spc="195" dirty="0">
                <a:solidFill>
                  <a:srgbClr val="FF0000"/>
                </a:solidFill>
                <a:latin typeface="Malgun Gothic"/>
                <a:cs typeface="Malgun Gothic"/>
              </a:rPr>
              <a:t>A </a:t>
            </a:r>
            <a:r>
              <a:rPr sz="2650" spc="5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2650" spc="-6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650" b="1" i="1" spc="425" dirty="0">
                <a:solidFill>
                  <a:srgbClr val="666666"/>
                </a:solidFill>
                <a:latin typeface="Trebuchet MS"/>
                <a:cs typeface="Trebuchet MS"/>
              </a:rPr>
              <a:t>ω</a:t>
            </a:r>
            <a:endParaRPr sz="2650">
              <a:latin typeface="Trebuchet MS"/>
              <a:cs typeface="Trebuchet MS"/>
            </a:endParaRPr>
          </a:p>
          <a:p>
            <a:pPr marL="12700" marR="142240">
              <a:lnSpc>
                <a:spcPts val="3090"/>
              </a:lnSpc>
              <a:spcBef>
                <a:spcPts val="1260"/>
              </a:spcBef>
            </a:pPr>
            <a:r>
              <a:rPr sz="2650" spc="17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650" spc="240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650" spc="185" dirty="0">
                <a:solidFill>
                  <a:srgbClr val="3B3B3B"/>
                </a:solidFill>
                <a:latin typeface="Cambria"/>
                <a:cs typeface="Cambria"/>
              </a:rPr>
              <a:t>write </a:t>
            </a:r>
            <a:r>
              <a:rPr sz="2650" spc="29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650" spc="210" dirty="0">
                <a:solidFill>
                  <a:srgbClr val="3B3B3B"/>
                </a:solidFill>
                <a:latin typeface="Cambria"/>
                <a:cs typeface="Cambria"/>
              </a:rPr>
              <a:t>string </a:t>
            </a:r>
            <a:r>
              <a:rPr sz="2650" spc="18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650" spc="29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650" spc="204" dirty="0">
                <a:solidFill>
                  <a:srgbClr val="3B3B3B"/>
                </a:solidFill>
                <a:latin typeface="Cambria"/>
                <a:cs typeface="Cambria"/>
              </a:rPr>
              <a:t>nonterminal </a:t>
            </a:r>
            <a:r>
              <a:rPr sz="2650" spc="190" dirty="0">
                <a:solidFill>
                  <a:srgbClr val="3B3B3B"/>
                </a:solidFill>
                <a:latin typeface="Cambria"/>
                <a:cs typeface="Cambria"/>
              </a:rPr>
              <a:t>followed  </a:t>
            </a:r>
            <a:r>
              <a:rPr sz="2650" spc="200" dirty="0">
                <a:solidFill>
                  <a:srgbClr val="3B3B3B"/>
                </a:solidFill>
                <a:latin typeface="Cambria"/>
                <a:cs typeface="Cambria"/>
              </a:rPr>
              <a:t>by </a:t>
            </a:r>
            <a:r>
              <a:rPr sz="2650" spc="29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650" spc="204" dirty="0">
                <a:solidFill>
                  <a:srgbClr val="3B3B3B"/>
                </a:solidFill>
                <a:latin typeface="Cambria"/>
                <a:cs typeface="Cambria"/>
              </a:rPr>
              <a:t>terminal</a:t>
            </a:r>
            <a:r>
              <a:rPr sz="2650" spc="26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650" spc="254" dirty="0">
                <a:solidFill>
                  <a:srgbClr val="3B3B3B"/>
                </a:solidFill>
                <a:latin typeface="Cambria"/>
                <a:cs typeface="Cambria"/>
              </a:rPr>
              <a:t>as</a:t>
            </a:r>
            <a:endParaRPr sz="2650">
              <a:latin typeface="Cambria"/>
              <a:cs typeface="Cambria"/>
            </a:endParaRPr>
          </a:p>
          <a:p>
            <a:pPr marR="372745" algn="ctr">
              <a:lnSpc>
                <a:spcPct val="100000"/>
              </a:lnSpc>
              <a:spcBef>
                <a:spcPts val="1019"/>
              </a:spcBef>
            </a:pPr>
            <a:r>
              <a:rPr sz="2650" b="1" spc="100" dirty="0">
                <a:solidFill>
                  <a:srgbClr val="FF0000"/>
                </a:solidFill>
                <a:latin typeface="Malgun Gothic"/>
                <a:cs typeface="Malgun Gothic"/>
              </a:rPr>
              <a:t>A</a:t>
            </a:r>
            <a:r>
              <a:rPr sz="2650" b="1" spc="100" dirty="0">
                <a:solidFill>
                  <a:srgbClr val="0000FF"/>
                </a:solidFill>
                <a:latin typeface="Courier New"/>
                <a:cs typeface="Courier New"/>
              </a:rPr>
              <a:t>t</a:t>
            </a:r>
            <a:endParaRPr sz="2650">
              <a:latin typeface="Courier New"/>
              <a:cs typeface="Courier New"/>
            </a:endParaRPr>
          </a:p>
          <a:p>
            <a:pPr marL="12700" marR="5080">
              <a:lnSpc>
                <a:spcPts val="3080"/>
              </a:lnSpc>
              <a:spcBef>
                <a:spcPts val="1435"/>
              </a:spcBef>
            </a:pPr>
            <a:r>
              <a:rPr sz="2650" spc="17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650" spc="240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650" spc="185" dirty="0">
                <a:solidFill>
                  <a:srgbClr val="3B3B3B"/>
                </a:solidFill>
                <a:latin typeface="Cambria"/>
                <a:cs typeface="Cambria"/>
              </a:rPr>
              <a:t>write </a:t>
            </a:r>
            <a:r>
              <a:rPr sz="2650" spc="254" dirty="0">
                <a:solidFill>
                  <a:srgbClr val="3B3B3B"/>
                </a:solidFill>
                <a:latin typeface="Cambria"/>
                <a:cs typeface="Cambria"/>
              </a:rPr>
              <a:t>an </a:t>
            </a:r>
            <a:r>
              <a:rPr sz="2650" spc="195" dirty="0">
                <a:solidFill>
                  <a:srgbClr val="3B3B3B"/>
                </a:solidFill>
                <a:latin typeface="Cambria"/>
                <a:cs typeface="Cambria"/>
              </a:rPr>
              <a:t>arbitrary </a:t>
            </a:r>
            <a:r>
              <a:rPr sz="2650" spc="200" dirty="0">
                <a:solidFill>
                  <a:srgbClr val="3B3B3B"/>
                </a:solidFill>
                <a:latin typeface="Cambria"/>
                <a:cs typeface="Cambria"/>
              </a:rPr>
              <a:t>production </a:t>
            </a:r>
            <a:r>
              <a:rPr sz="2650" spc="220" dirty="0">
                <a:solidFill>
                  <a:srgbClr val="3B3B3B"/>
                </a:solidFill>
                <a:latin typeface="Cambria"/>
                <a:cs typeface="Cambria"/>
              </a:rPr>
              <a:t>containing  </a:t>
            </a:r>
            <a:r>
              <a:rPr sz="2650" spc="29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650" spc="204" dirty="0">
                <a:solidFill>
                  <a:srgbClr val="3B3B3B"/>
                </a:solidFill>
                <a:latin typeface="Cambria"/>
                <a:cs typeface="Cambria"/>
              </a:rPr>
              <a:t>nonterminal </a:t>
            </a:r>
            <a:r>
              <a:rPr sz="2650" spc="190" dirty="0">
                <a:solidFill>
                  <a:srgbClr val="3B3B3B"/>
                </a:solidFill>
                <a:latin typeface="Cambria"/>
                <a:cs typeface="Cambria"/>
              </a:rPr>
              <a:t>followed </a:t>
            </a:r>
            <a:r>
              <a:rPr sz="2650" spc="200" dirty="0">
                <a:solidFill>
                  <a:srgbClr val="3B3B3B"/>
                </a:solidFill>
                <a:latin typeface="Cambria"/>
                <a:cs typeface="Cambria"/>
              </a:rPr>
              <a:t>by </a:t>
            </a:r>
            <a:r>
              <a:rPr sz="2650" spc="29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650" spc="204" dirty="0">
                <a:solidFill>
                  <a:srgbClr val="3B3B3B"/>
                </a:solidFill>
                <a:latin typeface="Cambria"/>
                <a:cs typeface="Cambria"/>
              </a:rPr>
              <a:t>terminal</a:t>
            </a:r>
            <a:r>
              <a:rPr sz="2650" spc="34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650" spc="250" dirty="0">
                <a:solidFill>
                  <a:srgbClr val="3B3B3B"/>
                </a:solidFill>
                <a:latin typeface="Cambria"/>
                <a:cs typeface="Cambria"/>
              </a:rPr>
              <a:t>as</a:t>
            </a:r>
            <a:endParaRPr sz="2650">
              <a:latin typeface="Cambria"/>
              <a:cs typeface="Cambria"/>
            </a:endParaRPr>
          </a:p>
          <a:p>
            <a:pPr marR="478790" algn="ctr">
              <a:lnSpc>
                <a:spcPct val="100000"/>
              </a:lnSpc>
              <a:spcBef>
                <a:spcPts val="1025"/>
              </a:spcBef>
            </a:pPr>
            <a:r>
              <a:rPr sz="2650" b="1" spc="555" dirty="0">
                <a:solidFill>
                  <a:srgbClr val="FF0000"/>
                </a:solidFill>
                <a:latin typeface="Malgun Gothic"/>
                <a:cs typeface="Malgun Gothic"/>
              </a:rPr>
              <a:t>B</a:t>
            </a:r>
            <a:r>
              <a:rPr sz="2650" b="1" spc="-45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650" spc="5" dirty="0">
                <a:solidFill>
                  <a:srgbClr val="3B3B3B"/>
                </a:solidFill>
                <a:latin typeface="Cambria"/>
                <a:cs typeface="Cambria"/>
              </a:rPr>
              <a:t>→  </a:t>
            </a:r>
            <a:r>
              <a:rPr sz="2650" b="1" i="1" spc="275" dirty="0">
                <a:solidFill>
                  <a:srgbClr val="666666"/>
                </a:solidFill>
                <a:latin typeface="Trebuchet MS"/>
                <a:cs typeface="Trebuchet MS"/>
              </a:rPr>
              <a:t>α</a:t>
            </a:r>
            <a:r>
              <a:rPr sz="2650" b="1" spc="275" dirty="0">
                <a:solidFill>
                  <a:srgbClr val="FF0000"/>
                </a:solidFill>
                <a:latin typeface="Malgun Gothic"/>
                <a:cs typeface="Malgun Gothic"/>
              </a:rPr>
              <a:t>A</a:t>
            </a:r>
            <a:r>
              <a:rPr sz="2650" b="1" spc="275" dirty="0">
                <a:solidFill>
                  <a:srgbClr val="0000FF"/>
                </a:solidFill>
                <a:latin typeface="Courier New"/>
                <a:cs typeface="Courier New"/>
              </a:rPr>
              <a:t>t</a:t>
            </a:r>
            <a:r>
              <a:rPr sz="2650" b="1" i="1" spc="275" dirty="0">
                <a:solidFill>
                  <a:srgbClr val="666666"/>
                </a:solidFill>
                <a:latin typeface="Trebuchet MS"/>
                <a:cs typeface="Trebuchet MS"/>
              </a:rPr>
              <a:t>ω</a:t>
            </a:r>
            <a:endParaRPr sz="26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8520" y="554990"/>
            <a:ext cx="3281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5" dirty="0"/>
              <a:t>D</a:t>
            </a:r>
            <a:r>
              <a:rPr spc="455" dirty="0"/>
              <a:t>e</a:t>
            </a:r>
            <a:r>
              <a:rPr spc="275" dirty="0"/>
              <a:t>r</a:t>
            </a:r>
            <a:r>
              <a:rPr spc="170" dirty="0"/>
              <a:t>i</a:t>
            </a:r>
            <a:r>
              <a:rPr spc="265" dirty="0"/>
              <a:t>v</a:t>
            </a:r>
            <a:r>
              <a:rPr spc="459" dirty="0"/>
              <a:t>a</a:t>
            </a:r>
            <a:r>
              <a:rPr spc="245" dirty="0"/>
              <a:t>t</a:t>
            </a:r>
            <a:r>
              <a:rPr spc="195" dirty="0"/>
              <a:t>i</a:t>
            </a:r>
            <a:r>
              <a:rPr spc="345" dirty="0"/>
              <a:t>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5590" y="1599437"/>
            <a:ext cx="2983865" cy="348487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7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9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9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8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9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8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6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8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8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6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8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9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66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z="225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590" y="5058917"/>
            <a:ext cx="3281045" cy="1028700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5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6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66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z="2250" b="1" spc="-6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58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z="2250" b="1" spc="-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04590" y="1727200"/>
            <a:ext cx="6245225" cy="346710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2570" marR="17780" indent="-217170">
              <a:lnSpc>
                <a:spcPts val="3460"/>
              </a:lnSpc>
              <a:spcBef>
                <a:spcPts val="280"/>
              </a:spcBef>
              <a:buSzPct val="44067"/>
              <a:buFont typeface="Calibri"/>
              <a:buChar char="●"/>
              <a:tabLst>
                <a:tab pos="242570" algn="l"/>
              </a:tabLst>
            </a:pPr>
            <a:r>
              <a:rPr sz="2950" spc="204" dirty="0">
                <a:solidFill>
                  <a:srgbClr val="3B3B3B"/>
                </a:solidFill>
                <a:latin typeface="Cambria"/>
                <a:cs typeface="Cambria"/>
              </a:rPr>
              <a:t>This </a:t>
            </a:r>
            <a:r>
              <a:rPr sz="2950" spc="280" dirty="0">
                <a:solidFill>
                  <a:srgbClr val="3B3B3B"/>
                </a:solidFill>
                <a:latin typeface="Cambria"/>
                <a:cs typeface="Cambria"/>
              </a:rPr>
              <a:t>sequence </a:t>
            </a:r>
            <a:r>
              <a:rPr sz="2950" spc="200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950" spc="235" dirty="0">
                <a:solidFill>
                  <a:srgbClr val="3B3B3B"/>
                </a:solidFill>
                <a:latin typeface="Cambria"/>
                <a:cs typeface="Cambria"/>
              </a:rPr>
              <a:t>steps </a:t>
            </a:r>
            <a:r>
              <a:rPr sz="2950" spc="17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950" spc="240" dirty="0">
                <a:solidFill>
                  <a:srgbClr val="3B3B3B"/>
                </a:solidFill>
                <a:latin typeface="Cambria"/>
                <a:cs typeface="Cambria"/>
              </a:rPr>
              <a:t>called  </a:t>
            </a:r>
            <a:r>
              <a:rPr sz="2950" spc="315" dirty="0">
                <a:solidFill>
                  <a:srgbClr val="3B3B3B"/>
                </a:solidFill>
                <a:latin typeface="Cambria"/>
                <a:cs typeface="Cambria"/>
              </a:rPr>
              <a:t>a</a:t>
            </a:r>
            <a:r>
              <a:rPr sz="2950" spc="2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50" b="1" spc="260" dirty="0">
                <a:solidFill>
                  <a:srgbClr val="0000FF"/>
                </a:solidFill>
                <a:latin typeface="Malgun Gothic"/>
                <a:cs typeface="Malgun Gothic"/>
              </a:rPr>
              <a:t>derivation</a:t>
            </a:r>
            <a:r>
              <a:rPr sz="2950" spc="260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50">
              <a:latin typeface="Cambria"/>
              <a:cs typeface="Cambria"/>
            </a:endParaRPr>
          </a:p>
          <a:p>
            <a:pPr marL="242570" indent="-217170">
              <a:lnSpc>
                <a:spcPts val="3500"/>
              </a:lnSpc>
              <a:spcBef>
                <a:spcPts val="770"/>
              </a:spcBef>
              <a:buSzPct val="44067"/>
              <a:buFont typeface="Calibri"/>
              <a:buChar char="●"/>
              <a:tabLst>
                <a:tab pos="242570" algn="l"/>
              </a:tabLst>
            </a:pPr>
            <a:r>
              <a:rPr sz="2950" spc="29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950" spc="229" dirty="0">
                <a:solidFill>
                  <a:srgbClr val="3B3B3B"/>
                </a:solidFill>
                <a:latin typeface="Cambria"/>
                <a:cs typeface="Cambria"/>
              </a:rPr>
              <a:t>string </a:t>
            </a:r>
            <a:r>
              <a:rPr sz="2950" b="1" i="1" spc="405" dirty="0">
                <a:solidFill>
                  <a:srgbClr val="666666"/>
                </a:solidFill>
                <a:latin typeface="Trebuchet MS"/>
                <a:cs typeface="Trebuchet MS"/>
              </a:rPr>
              <a:t>α</a:t>
            </a:r>
            <a:r>
              <a:rPr sz="2950" b="1" spc="405" dirty="0">
                <a:solidFill>
                  <a:srgbClr val="FF0000"/>
                </a:solidFill>
                <a:latin typeface="Malgun Gothic"/>
                <a:cs typeface="Malgun Gothic"/>
              </a:rPr>
              <a:t>A</a:t>
            </a:r>
            <a:r>
              <a:rPr sz="2950" b="1" i="1" spc="405" dirty="0">
                <a:solidFill>
                  <a:srgbClr val="666666"/>
                </a:solidFill>
                <a:latin typeface="Trebuchet MS"/>
                <a:cs typeface="Trebuchet MS"/>
              </a:rPr>
              <a:t>ω </a:t>
            </a:r>
            <a:r>
              <a:rPr sz="2950" b="1" spc="245" dirty="0">
                <a:solidFill>
                  <a:srgbClr val="0000FF"/>
                </a:solidFill>
                <a:latin typeface="Malgun Gothic"/>
                <a:cs typeface="Malgun Gothic"/>
              </a:rPr>
              <a:t>yields</a:t>
            </a:r>
            <a:r>
              <a:rPr sz="2950" b="1" spc="-470" dirty="0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sz="2950" spc="229" dirty="0">
                <a:solidFill>
                  <a:srgbClr val="3B3B3B"/>
                </a:solidFill>
                <a:latin typeface="Cambria"/>
                <a:cs typeface="Cambria"/>
              </a:rPr>
              <a:t>string</a:t>
            </a:r>
            <a:endParaRPr sz="2950">
              <a:latin typeface="Cambria"/>
              <a:cs typeface="Cambria"/>
            </a:endParaRPr>
          </a:p>
          <a:p>
            <a:pPr marL="242570">
              <a:lnSpc>
                <a:spcPts val="3500"/>
              </a:lnSpc>
            </a:pPr>
            <a:r>
              <a:rPr sz="2950" b="1" i="1" spc="425" dirty="0">
                <a:solidFill>
                  <a:srgbClr val="666666"/>
                </a:solidFill>
                <a:latin typeface="Trebuchet MS"/>
                <a:cs typeface="Trebuchet MS"/>
              </a:rPr>
              <a:t>αγω </a:t>
            </a:r>
            <a:r>
              <a:rPr sz="2950" spc="165" dirty="0">
                <a:solidFill>
                  <a:srgbClr val="3B3B3B"/>
                </a:solidFill>
                <a:latin typeface="Cambria"/>
                <a:cs typeface="Cambria"/>
              </a:rPr>
              <a:t>iff </a:t>
            </a:r>
            <a:r>
              <a:rPr sz="2950" b="1" spc="210" dirty="0">
                <a:solidFill>
                  <a:srgbClr val="FF0000"/>
                </a:solidFill>
                <a:latin typeface="Malgun Gothic"/>
                <a:cs typeface="Malgun Gothic"/>
              </a:rPr>
              <a:t>A </a:t>
            </a:r>
            <a:r>
              <a:rPr sz="295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950" b="1" i="1" spc="275" dirty="0">
                <a:solidFill>
                  <a:srgbClr val="666666"/>
                </a:solidFill>
                <a:latin typeface="Trebuchet MS"/>
                <a:cs typeface="Trebuchet MS"/>
              </a:rPr>
              <a:t>γ </a:t>
            </a:r>
            <a:r>
              <a:rPr sz="2950" spc="18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950" spc="315" dirty="0">
                <a:solidFill>
                  <a:srgbClr val="3B3B3B"/>
                </a:solidFill>
                <a:latin typeface="Cambria"/>
                <a:cs typeface="Cambria"/>
              </a:rPr>
              <a:t>a</a:t>
            </a:r>
            <a:r>
              <a:rPr sz="2950" spc="-1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50" spc="229" dirty="0">
                <a:solidFill>
                  <a:srgbClr val="3B3B3B"/>
                </a:solidFill>
                <a:latin typeface="Cambria"/>
                <a:cs typeface="Cambria"/>
              </a:rPr>
              <a:t>production.</a:t>
            </a:r>
            <a:endParaRPr sz="2950">
              <a:latin typeface="Cambria"/>
              <a:cs typeface="Cambria"/>
            </a:endParaRPr>
          </a:p>
          <a:p>
            <a:pPr marL="242570" indent="-217170">
              <a:lnSpc>
                <a:spcPct val="100000"/>
              </a:lnSpc>
              <a:spcBef>
                <a:spcPts val="860"/>
              </a:spcBef>
              <a:buSzPct val="44067"/>
              <a:buFont typeface="Calibri"/>
              <a:buChar char="●"/>
              <a:tabLst>
                <a:tab pos="242570" algn="l"/>
              </a:tabLst>
            </a:pPr>
            <a:r>
              <a:rPr sz="2950" spc="195" dirty="0">
                <a:solidFill>
                  <a:srgbClr val="3B3B3B"/>
                </a:solidFill>
                <a:latin typeface="Cambria"/>
                <a:cs typeface="Cambria"/>
              </a:rPr>
              <a:t>If </a:t>
            </a:r>
            <a:r>
              <a:rPr sz="2950" b="1" i="1" spc="555" dirty="0">
                <a:solidFill>
                  <a:srgbClr val="666666"/>
                </a:solidFill>
                <a:latin typeface="Trebuchet MS"/>
                <a:cs typeface="Trebuchet MS"/>
              </a:rPr>
              <a:t>α </a:t>
            </a:r>
            <a:r>
              <a:rPr sz="2950" spc="200" dirty="0">
                <a:solidFill>
                  <a:srgbClr val="3B3B3B"/>
                </a:solidFill>
                <a:latin typeface="Cambria"/>
                <a:cs typeface="Cambria"/>
              </a:rPr>
              <a:t>yields </a:t>
            </a:r>
            <a:r>
              <a:rPr sz="2950" b="1" i="1" spc="280" dirty="0">
                <a:solidFill>
                  <a:srgbClr val="666666"/>
                </a:solidFill>
                <a:latin typeface="Trebuchet MS"/>
                <a:cs typeface="Trebuchet MS"/>
              </a:rPr>
              <a:t>β</a:t>
            </a:r>
            <a:r>
              <a:rPr sz="2950" spc="280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950" spc="26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950" spc="200" dirty="0">
                <a:solidFill>
                  <a:srgbClr val="3B3B3B"/>
                </a:solidFill>
                <a:latin typeface="Cambria"/>
                <a:cs typeface="Cambria"/>
              </a:rPr>
              <a:t>write </a:t>
            </a:r>
            <a:r>
              <a:rPr sz="2950" b="1" i="1" spc="555" dirty="0">
                <a:solidFill>
                  <a:srgbClr val="666666"/>
                </a:solidFill>
                <a:latin typeface="Trebuchet MS"/>
                <a:cs typeface="Trebuchet MS"/>
              </a:rPr>
              <a:t>α</a:t>
            </a:r>
            <a:r>
              <a:rPr sz="2950" b="1" i="1" spc="-37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2950" spc="-85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950" b="1" i="1" spc="280" dirty="0">
                <a:solidFill>
                  <a:srgbClr val="666666"/>
                </a:solidFill>
                <a:latin typeface="Trebuchet MS"/>
                <a:cs typeface="Trebuchet MS"/>
              </a:rPr>
              <a:t>β</a:t>
            </a:r>
            <a:r>
              <a:rPr sz="2950" spc="280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50">
              <a:latin typeface="Cambria"/>
              <a:cs typeface="Cambria"/>
            </a:endParaRPr>
          </a:p>
          <a:p>
            <a:pPr marL="242570" marR="398145" indent="-217170">
              <a:lnSpc>
                <a:spcPts val="3420"/>
              </a:lnSpc>
              <a:spcBef>
                <a:spcPts val="1085"/>
              </a:spcBef>
              <a:buSzPct val="44067"/>
              <a:buFont typeface="Calibri"/>
              <a:buChar char="●"/>
              <a:tabLst>
                <a:tab pos="242570" algn="l"/>
              </a:tabLst>
            </a:pPr>
            <a:r>
              <a:rPr sz="2950" spc="18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950" spc="240" dirty="0">
                <a:solidFill>
                  <a:srgbClr val="3B3B3B"/>
                </a:solidFill>
                <a:latin typeface="Cambria"/>
                <a:cs typeface="Cambria"/>
              </a:rPr>
              <a:t>say </a:t>
            </a:r>
            <a:r>
              <a:rPr sz="2950" spc="235" dirty="0">
                <a:solidFill>
                  <a:srgbClr val="3B3B3B"/>
                </a:solidFill>
                <a:latin typeface="Cambria"/>
                <a:cs typeface="Cambria"/>
              </a:rPr>
              <a:t>that </a:t>
            </a:r>
            <a:r>
              <a:rPr sz="2950" b="1" i="1" spc="555" dirty="0">
                <a:solidFill>
                  <a:srgbClr val="666666"/>
                </a:solidFill>
                <a:latin typeface="Trebuchet MS"/>
                <a:cs typeface="Trebuchet MS"/>
              </a:rPr>
              <a:t>α </a:t>
            </a:r>
            <a:r>
              <a:rPr sz="2950" b="1" spc="254" dirty="0">
                <a:solidFill>
                  <a:srgbClr val="0000FF"/>
                </a:solidFill>
                <a:latin typeface="Malgun Gothic"/>
                <a:cs typeface="Malgun Gothic"/>
              </a:rPr>
              <a:t>derives </a:t>
            </a:r>
            <a:r>
              <a:rPr sz="2950" b="1" i="1" spc="235" dirty="0">
                <a:solidFill>
                  <a:srgbClr val="666666"/>
                </a:solidFill>
                <a:latin typeface="Trebuchet MS"/>
                <a:cs typeface="Trebuchet MS"/>
              </a:rPr>
              <a:t>β </a:t>
            </a:r>
            <a:r>
              <a:rPr sz="2950" spc="165" dirty="0">
                <a:solidFill>
                  <a:srgbClr val="3B3B3B"/>
                </a:solidFill>
                <a:latin typeface="Cambria"/>
                <a:cs typeface="Cambria"/>
              </a:rPr>
              <a:t>iff  </a:t>
            </a:r>
            <a:r>
              <a:rPr sz="2950" spc="245" dirty="0">
                <a:solidFill>
                  <a:srgbClr val="3B3B3B"/>
                </a:solidFill>
                <a:latin typeface="Cambria"/>
                <a:cs typeface="Cambria"/>
              </a:rPr>
              <a:t>there </a:t>
            </a:r>
            <a:r>
              <a:rPr sz="2950" spc="18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950" spc="31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950" spc="280" dirty="0">
                <a:solidFill>
                  <a:srgbClr val="3B3B3B"/>
                </a:solidFill>
                <a:latin typeface="Cambria"/>
                <a:cs typeface="Cambria"/>
              </a:rPr>
              <a:t>sequence </a:t>
            </a:r>
            <a:r>
              <a:rPr sz="2950" spc="200" dirty="0">
                <a:solidFill>
                  <a:srgbClr val="3B3B3B"/>
                </a:solidFill>
                <a:latin typeface="Cambria"/>
                <a:cs typeface="Cambria"/>
              </a:rPr>
              <a:t>of</a:t>
            </a:r>
            <a:r>
              <a:rPr sz="2950" spc="3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50" spc="229" dirty="0">
                <a:solidFill>
                  <a:srgbClr val="3B3B3B"/>
                </a:solidFill>
                <a:latin typeface="Cambria"/>
                <a:cs typeface="Cambria"/>
              </a:rPr>
              <a:t>strings</a:t>
            </a:r>
            <a:endParaRPr sz="295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91890" y="5153659"/>
            <a:ext cx="6250940" cy="155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5270">
              <a:lnSpc>
                <a:spcPts val="3500"/>
              </a:lnSpc>
              <a:spcBef>
                <a:spcPts val="100"/>
              </a:spcBef>
            </a:pPr>
            <a:r>
              <a:rPr sz="2950" spc="254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endParaRPr sz="2950">
              <a:latin typeface="Cambria"/>
              <a:cs typeface="Cambria"/>
            </a:endParaRPr>
          </a:p>
          <a:p>
            <a:pPr marL="1324610">
              <a:lnSpc>
                <a:spcPts val="3500"/>
              </a:lnSpc>
            </a:pPr>
            <a:r>
              <a:rPr sz="2950" b="1" i="1" spc="555" dirty="0">
                <a:solidFill>
                  <a:srgbClr val="666666"/>
                </a:solidFill>
                <a:latin typeface="Trebuchet MS"/>
                <a:cs typeface="Trebuchet MS"/>
              </a:rPr>
              <a:t>α </a:t>
            </a:r>
            <a:r>
              <a:rPr sz="2950" spc="-85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950" b="1" i="1" spc="345" dirty="0">
                <a:solidFill>
                  <a:srgbClr val="666666"/>
                </a:solidFill>
                <a:latin typeface="Trebuchet MS"/>
                <a:cs typeface="Trebuchet MS"/>
              </a:rPr>
              <a:t>α</a:t>
            </a:r>
            <a:r>
              <a:rPr sz="2550" spc="517" baseline="-31045" dirty="0">
                <a:solidFill>
                  <a:srgbClr val="3B3B3B"/>
                </a:solidFill>
                <a:latin typeface="Cambria"/>
                <a:cs typeface="Cambria"/>
              </a:rPr>
              <a:t>1 </a:t>
            </a:r>
            <a:r>
              <a:rPr sz="2950" spc="-85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950" b="1" i="1" spc="345" dirty="0">
                <a:solidFill>
                  <a:srgbClr val="666666"/>
                </a:solidFill>
                <a:latin typeface="Trebuchet MS"/>
                <a:cs typeface="Trebuchet MS"/>
              </a:rPr>
              <a:t>α</a:t>
            </a:r>
            <a:r>
              <a:rPr sz="2550" spc="517" baseline="-31045" dirty="0">
                <a:solidFill>
                  <a:srgbClr val="3B3B3B"/>
                </a:solidFill>
                <a:latin typeface="Cambria"/>
                <a:cs typeface="Cambria"/>
              </a:rPr>
              <a:t>2 </a:t>
            </a:r>
            <a:r>
              <a:rPr sz="2950" spc="-85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950" spc="730" dirty="0">
                <a:solidFill>
                  <a:srgbClr val="3B3B3B"/>
                </a:solidFill>
                <a:latin typeface="Cambria"/>
                <a:cs typeface="Cambria"/>
              </a:rPr>
              <a:t>… </a:t>
            </a:r>
            <a:r>
              <a:rPr sz="2950" spc="-85" dirty="0">
                <a:solidFill>
                  <a:srgbClr val="3B3B3B"/>
                </a:solidFill>
                <a:latin typeface="Cambria"/>
                <a:cs typeface="Cambria"/>
              </a:rPr>
              <a:t>⇒</a:t>
            </a:r>
            <a:r>
              <a:rPr sz="2950" spc="18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50" b="1" i="1" spc="235" dirty="0">
                <a:solidFill>
                  <a:srgbClr val="666666"/>
                </a:solidFill>
                <a:latin typeface="Trebuchet MS"/>
                <a:cs typeface="Trebuchet MS"/>
              </a:rPr>
              <a:t>β</a:t>
            </a:r>
            <a:endParaRPr sz="2950">
              <a:latin typeface="Trebuchet MS"/>
              <a:cs typeface="Trebuchet MS"/>
            </a:endParaRPr>
          </a:p>
          <a:p>
            <a:pPr marL="255270" indent="-217170">
              <a:lnSpc>
                <a:spcPct val="100000"/>
              </a:lnSpc>
              <a:spcBef>
                <a:spcPts val="1540"/>
              </a:spcBef>
              <a:buSzPct val="44067"/>
              <a:buFont typeface="Calibri"/>
              <a:buChar char="●"/>
              <a:tabLst>
                <a:tab pos="255270" algn="l"/>
              </a:tabLst>
            </a:pPr>
            <a:r>
              <a:rPr sz="2950" spc="195" dirty="0">
                <a:solidFill>
                  <a:srgbClr val="3B3B3B"/>
                </a:solidFill>
                <a:latin typeface="Cambria"/>
                <a:cs typeface="Cambria"/>
              </a:rPr>
              <a:t>If </a:t>
            </a:r>
            <a:r>
              <a:rPr sz="2950" b="1" i="1" spc="555" dirty="0">
                <a:solidFill>
                  <a:srgbClr val="666666"/>
                </a:solidFill>
                <a:latin typeface="Trebuchet MS"/>
                <a:cs typeface="Trebuchet MS"/>
              </a:rPr>
              <a:t>α </a:t>
            </a:r>
            <a:r>
              <a:rPr sz="2950" spc="220" dirty="0">
                <a:solidFill>
                  <a:srgbClr val="3B3B3B"/>
                </a:solidFill>
                <a:latin typeface="Cambria"/>
                <a:cs typeface="Cambria"/>
              </a:rPr>
              <a:t>derives </a:t>
            </a:r>
            <a:r>
              <a:rPr sz="2950" b="1" i="1" spc="280" dirty="0">
                <a:solidFill>
                  <a:srgbClr val="666666"/>
                </a:solidFill>
                <a:latin typeface="Trebuchet MS"/>
                <a:cs typeface="Trebuchet MS"/>
              </a:rPr>
              <a:t>β</a:t>
            </a:r>
            <a:r>
              <a:rPr sz="2950" spc="280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950" spc="26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950" spc="200" dirty="0">
                <a:solidFill>
                  <a:srgbClr val="3B3B3B"/>
                </a:solidFill>
                <a:latin typeface="Cambria"/>
                <a:cs typeface="Cambria"/>
              </a:rPr>
              <a:t>write </a:t>
            </a:r>
            <a:r>
              <a:rPr sz="2950" b="1" i="1" spc="555" dirty="0">
                <a:solidFill>
                  <a:srgbClr val="666666"/>
                </a:solidFill>
                <a:latin typeface="Trebuchet MS"/>
                <a:cs typeface="Trebuchet MS"/>
              </a:rPr>
              <a:t>α</a:t>
            </a:r>
            <a:r>
              <a:rPr sz="2950" b="1" i="1" spc="-2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2950" spc="55" dirty="0">
                <a:solidFill>
                  <a:srgbClr val="3B3B3B"/>
                </a:solidFill>
                <a:latin typeface="Cambria"/>
                <a:cs typeface="Cambria"/>
              </a:rPr>
              <a:t>⇒* </a:t>
            </a:r>
            <a:r>
              <a:rPr sz="2950" b="1" i="1" spc="275" dirty="0">
                <a:solidFill>
                  <a:srgbClr val="666666"/>
                </a:solidFill>
                <a:latin typeface="Trebuchet MS"/>
                <a:cs typeface="Trebuchet MS"/>
              </a:rPr>
              <a:t>β</a:t>
            </a:r>
            <a:r>
              <a:rPr sz="2950" spc="275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3589" y="554990"/>
            <a:ext cx="596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80" dirty="0"/>
              <a:t>Leftmost</a:t>
            </a:r>
            <a:r>
              <a:rPr spc="340" dirty="0"/>
              <a:t> Derivations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76520" y="2358643"/>
            <a:ext cx="4820920" cy="3032760"/>
          </a:xfrm>
          <a:prstGeom prst="rect">
            <a:avLst/>
          </a:prstGeom>
        </p:spPr>
        <p:txBody>
          <a:bodyPr vert="horz" wrap="square" lIns="0" tIns="184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5"/>
              </a:spcBef>
              <a:tabLst>
                <a:tab pos="340995" algn="l"/>
              </a:tabLst>
            </a:pPr>
            <a:r>
              <a:rPr sz="2150" b="1" spc="-850" dirty="0">
                <a:solidFill>
                  <a:srgbClr val="3B3B3B"/>
                </a:solidFill>
                <a:latin typeface="Malgun Gothic"/>
                <a:cs typeface="Malgun Gothic"/>
              </a:rPr>
              <a:t>⇒	</a:t>
            </a:r>
            <a:r>
              <a:rPr sz="2150" b="1" spc="335" dirty="0">
                <a:solidFill>
                  <a:srgbClr val="FF0000"/>
                </a:solidFill>
                <a:latin typeface="Malgun Gothic"/>
                <a:cs typeface="Malgun Gothic"/>
              </a:rPr>
              <a:t>STMT</a:t>
            </a:r>
            <a:r>
              <a:rPr sz="2150" b="1" spc="-8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150" b="1" spc="335" dirty="0">
                <a:solidFill>
                  <a:srgbClr val="FF0000"/>
                </a:solidFill>
                <a:latin typeface="Malgun Gothic"/>
                <a:cs typeface="Malgun Gothic"/>
              </a:rPr>
              <a:t>STMTS</a:t>
            </a:r>
            <a:endParaRPr sz="21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340995" algn="l"/>
              </a:tabLst>
            </a:pPr>
            <a:r>
              <a:rPr sz="2150" b="1" spc="-850" dirty="0">
                <a:solidFill>
                  <a:srgbClr val="3B3B3B"/>
                </a:solidFill>
                <a:latin typeface="Malgun Gothic"/>
                <a:cs typeface="Malgun Gothic"/>
              </a:rPr>
              <a:t>⇒	</a:t>
            </a:r>
            <a:r>
              <a:rPr sz="2150" b="1" spc="290" dirty="0">
                <a:solidFill>
                  <a:srgbClr val="FF0000"/>
                </a:solidFill>
                <a:latin typeface="Malgun Gothic"/>
                <a:cs typeface="Malgun Gothic"/>
              </a:rPr>
              <a:t>EXPR</a:t>
            </a:r>
            <a:r>
              <a:rPr sz="2150" b="1" spc="290" dirty="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  <a:r>
              <a:rPr sz="2150" b="1" spc="-1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150" b="1" spc="335" dirty="0">
                <a:solidFill>
                  <a:srgbClr val="FF0000"/>
                </a:solidFill>
                <a:latin typeface="Malgun Gothic"/>
                <a:cs typeface="Malgun Gothic"/>
              </a:rPr>
              <a:t>STMTS</a:t>
            </a:r>
            <a:endParaRPr sz="21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  <a:tabLst>
                <a:tab pos="340995" algn="l"/>
                <a:tab pos="1362075" algn="l"/>
              </a:tabLst>
            </a:pPr>
            <a:r>
              <a:rPr sz="2150" b="1" spc="-850" dirty="0">
                <a:solidFill>
                  <a:srgbClr val="3B3B3B"/>
                </a:solidFill>
                <a:latin typeface="Malgun Gothic"/>
                <a:cs typeface="Malgun Gothic"/>
              </a:rPr>
              <a:t>⇒	</a:t>
            </a:r>
            <a:r>
              <a:rPr sz="2150" b="1" spc="360" dirty="0">
                <a:solidFill>
                  <a:srgbClr val="FF0000"/>
                </a:solidFill>
                <a:latin typeface="Malgun Gothic"/>
                <a:cs typeface="Malgun Gothic"/>
              </a:rPr>
              <a:t>EXPR	</a:t>
            </a:r>
            <a:r>
              <a:rPr sz="2150" b="1" spc="5" dirty="0">
                <a:solidFill>
                  <a:srgbClr val="0000FF"/>
                </a:solidFill>
                <a:latin typeface="Courier New"/>
                <a:cs typeface="Courier New"/>
              </a:rPr>
              <a:t>= </a:t>
            </a:r>
            <a:r>
              <a:rPr sz="2150" b="1" spc="290" dirty="0">
                <a:solidFill>
                  <a:srgbClr val="FF0000"/>
                </a:solidFill>
                <a:latin typeface="Malgun Gothic"/>
                <a:cs typeface="Malgun Gothic"/>
              </a:rPr>
              <a:t>EXPR</a:t>
            </a:r>
            <a:r>
              <a:rPr sz="2150" b="1" spc="290" dirty="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  <a:r>
              <a:rPr sz="2150" b="1" spc="-3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150" b="1" spc="335" dirty="0">
                <a:solidFill>
                  <a:srgbClr val="FF0000"/>
                </a:solidFill>
                <a:latin typeface="Malgun Gothic"/>
                <a:cs typeface="Malgun Gothic"/>
              </a:rPr>
              <a:t>STMTS</a:t>
            </a:r>
            <a:endParaRPr sz="21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  <a:tabLst>
                <a:tab pos="340995" algn="l"/>
              </a:tabLst>
            </a:pPr>
            <a:r>
              <a:rPr sz="2150" b="1" spc="-850" dirty="0">
                <a:solidFill>
                  <a:srgbClr val="3B3B3B"/>
                </a:solidFill>
                <a:latin typeface="Malgun Gothic"/>
                <a:cs typeface="Malgun Gothic"/>
              </a:rPr>
              <a:t>⇒	</a:t>
            </a:r>
            <a:r>
              <a:rPr sz="2150" b="1" spc="5" dirty="0">
                <a:solidFill>
                  <a:srgbClr val="0000FF"/>
                </a:solidFill>
                <a:latin typeface="Courier New"/>
                <a:cs typeface="Courier New"/>
              </a:rPr>
              <a:t>id = </a:t>
            </a:r>
            <a:r>
              <a:rPr sz="2150" b="1" spc="290" dirty="0">
                <a:solidFill>
                  <a:srgbClr val="FF0000"/>
                </a:solidFill>
                <a:latin typeface="Malgun Gothic"/>
                <a:cs typeface="Malgun Gothic"/>
              </a:rPr>
              <a:t>EXPR</a:t>
            </a:r>
            <a:r>
              <a:rPr sz="2150" b="1" spc="290" dirty="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  <a:r>
              <a:rPr sz="2150" b="1" spc="-3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150" b="1" spc="335" dirty="0">
                <a:solidFill>
                  <a:srgbClr val="FF0000"/>
                </a:solidFill>
                <a:latin typeface="Malgun Gothic"/>
                <a:cs typeface="Malgun Gothic"/>
              </a:rPr>
              <a:t>STMTS</a:t>
            </a:r>
            <a:endParaRPr sz="21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  <a:tabLst>
                <a:tab pos="340995" algn="l"/>
                <a:tab pos="2185035" algn="l"/>
              </a:tabLst>
            </a:pPr>
            <a:r>
              <a:rPr sz="2150" b="1" spc="-850" dirty="0">
                <a:solidFill>
                  <a:srgbClr val="3B3B3B"/>
                </a:solidFill>
                <a:latin typeface="Malgun Gothic"/>
                <a:cs typeface="Malgun Gothic"/>
              </a:rPr>
              <a:t>⇒	</a:t>
            </a:r>
            <a:r>
              <a:rPr sz="2150" b="1" spc="5" dirty="0">
                <a:solidFill>
                  <a:srgbClr val="0000FF"/>
                </a:solidFill>
                <a:latin typeface="Courier New"/>
                <a:cs typeface="Courier New"/>
              </a:rPr>
              <a:t>id</a:t>
            </a:r>
            <a:r>
              <a:rPr sz="215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150" b="1" spc="5" dirty="0">
                <a:solidFill>
                  <a:srgbClr val="0000FF"/>
                </a:solidFill>
                <a:latin typeface="Courier New"/>
                <a:cs typeface="Courier New"/>
              </a:rPr>
              <a:t>=</a:t>
            </a:r>
            <a:r>
              <a:rPr sz="2150" b="1" spc="1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150" b="1" spc="360" dirty="0">
                <a:solidFill>
                  <a:srgbClr val="FF0000"/>
                </a:solidFill>
                <a:latin typeface="Malgun Gothic"/>
                <a:cs typeface="Malgun Gothic"/>
              </a:rPr>
              <a:t>EXPR	</a:t>
            </a:r>
            <a:r>
              <a:rPr sz="2150" b="1" spc="5" dirty="0">
                <a:solidFill>
                  <a:srgbClr val="0000FF"/>
                </a:solidFill>
                <a:latin typeface="Courier New"/>
                <a:cs typeface="Courier New"/>
              </a:rPr>
              <a:t>+ </a:t>
            </a:r>
            <a:r>
              <a:rPr sz="2150" b="1" spc="290" dirty="0">
                <a:solidFill>
                  <a:srgbClr val="FF0000"/>
                </a:solidFill>
                <a:latin typeface="Malgun Gothic"/>
                <a:cs typeface="Malgun Gothic"/>
              </a:rPr>
              <a:t>EXPR</a:t>
            </a:r>
            <a:r>
              <a:rPr sz="2150" b="1" spc="290" dirty="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  <a:r>
              <a:rPr sz="2150" b="1" spc="-8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150" b="1" spc="335" dirty="0">
                <a:solidFill>
                  <a:srgbClr val="FF0000"/>
                </a:solidFill>
                <a:latin typeface="Malgun Gothic"/>
                <a:cs typeface="Malgun Gothic"/>
              </a:rPr>
              <a:t>STMTS</a:t>
            </a:r>
            <a:endParaRPr sz="21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  <a:tabLst>
                <a:tab pos="340995" algn="l"/>
              </a:tabLst>
            </a:pPr>
            <a:r>
              <a:rPr sz="2150" b="1" spc="-850" dirty="0">
                <a:solidFill>
                  <a:srgbClr val="3B3B3B"/>
                </a:solidFill>
                <a:latin typeface="Malgun Gothic"/>
                <a:cs typeface="Malgun Gothic"/>
              </a:rPr>
              <a:t>⇒	</a:t>
            </a:r>
            <a:r>
              <a:rPr sz="2150" b="1" spc="5" dirty="0">
                <a:solidFill>
                  <a:srgbClr val="0000FF"/>
                </a:solidFill>
                <a:latin typeface="Courier New"/>
                <a:cs typeface="Courier New"/>
              </a:rPr>
              <a:t>id = id + </a:t>
            </a:r>
            <a:r>
              <a:rPr sz="2150" b="1" spc="290" dirty="0">
                <a:solidFill>
                  <a:srgbClr val="FF0000"/>
                </a:solidFill>
                <a:latin typeface="Malgun Gothic"/>
                <a:cs typeface="Malgun Gothic"/>
              </a:rPr>
              <a:t>EXPR</a:t>
            </a:r>
            <a:r>
              <a:rPr sz="2150" b="1" spc="290" dirty="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  <a:r>
              <a:rPr sz="2150" b="1" spc="-6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150" b="1" spc="335" dirty="0">
                <a:solidFill>
                  <a:srgbClr val="FF0000"/>
                </a:solidFill>
                <a:latin typeface="Malgun Gothic"/>
                <a:cs typeface="Malgun Gothic"/>
              </a:rPr>
              <a:t>STMTS</a:t>
            </a:r>
            <a:endParaRPr sz="2150">
              <a:latin typeface="Malgun Gothic"/>
              <a:cs typeface="Malgun Goth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57470" y="5567913"/>
          <a:ext cx="4793613" cy="812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765"/>
                <a:gridCol w="493394"/>
                <a:gridCol w="328929"/>
                <a:gridCol w="494030"/>
                <a:gridCol w="328930"/>
                <a:gridCol w="2869565"/>
              </a:tblGrid>
              <a:tr h="407669">
                <a:tc>
                  <a:txBody>
                    <a:bodyPr/>
                    <a:lstStyle/>
                    <a:p>
                      <a:pPr marL="31750">
                        <a:lnSpc>
                          <a:spcPts val="2460"/>
                        </a:lnSpc>
                      </a:pPr>
                      <a:r>
                        <a:rPr sz="215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15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60"/>
                        </a:lnSpc>
                      </a:pPr>
                      <a:r>
                        <a:rPr sz="2150" b="1" spc="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id</a:t>
                      </a:r>
                      <a:endParaRPr sz="21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60"/>
                        </a:lnSpc>
                      </a:pPr>
                      <a:r>
                        <a:rPr sz="215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1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60"/>
                        </a:lnSpc>
                      </a:pPr>
                      <a:r>
                        <a:rPr sz="2150" b="1" spc="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id</a:t>
                      </a:r>
                      <a:endParaRPr sz="21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ts val="2460"/>
                        </a:lnSpc>
                      </a:pPr>
                      <a:r>
                        <a:rPr sz="215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1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2460"/>
                        </a:lnSpc>
                      </a:pPr>
                      <a:r>
                        <a:rPr sz="215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constant;</a:t>
                      </a:r>
                      <a:r>
                        <a:rPr sz="2150" b="1" spc="-3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150" b="1" spc="33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STMTS</a:t>
                      </a:r>
                      <a:endParaRPr sz="215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</a:tr>
              <a:tr h="40472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15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⇒</a:t>
                      </a:r>
                      <a:endParaRPr sz="2150">
                        <a:latin typeface="Malgun Gothic"/>
                        <a:cs typeface="Malgun Gothic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150" b="1" spc="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id</a:t>
                      </a:r>
                      <a:endParaRPr sz="2150">
                        <a:latin typeface="Courier New"/>
                        <a:cs typeface="Courier New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15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150">
                        <a:latin typeface="Courier New"/>
                        <a:cs typeface="Courier New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150" b="1" spc="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id</a:t>
                      </a:r>
                      <a:endParaRPr sz="2150">
                        <a:latin typeface="Courier New"/>
                        <a:cs typeface="Courier New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15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150">
                        <a:latin typeface="Courier New"/>
                        <a:cs typeface="Courier New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15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constant;</a:t>
                      </a:r>
                      <a:endParaRPr sz="2150">
                        <a:latin typeface="Courier New"/>
                        <a:cs typeface="Courier New"/>
                      </a:endParaRPr>
                    </a:p>
                  </a:txBody>
                  <a:tcPr marL="0" marR="0" marT="48895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06070" y="1483359"/>
            <a:ext cx="6332855" cy="1381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35"/>
              </a:lnSpc>
              <a:spcBef>
                <a:spcPts val="100"/>
              </a:spcBef>
              <a:tabLst>
                <a:tab pos="1383665" algn="l"/>
              </a:tabLst>
            </a:pPr>
            <a:r>
              <a:rPr sz="1600" b="1" spc="275" dirty="0">
                <a:solidFill>
                  <a:srgbClr val="FF0000"/>
                </a:solidFill>
                <a:latin typeface="Malgun Gothic"/>
                <a:cs typeface="Malgun Gothic"/>
              </a:rPr>
              <a:t>BLOCK</a:t>
            </a:r>
            <a:r>
              <a:rPr sz="1600" b="1" spc="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1800" dirty="0">
                <a:solidFill>
                  <a:srgbClr val="3B3B3B"/>
                </a:solidFill>
                <a:latin typeface="Cambria"/>
                <a:cs typeface="Cambria"/>
              </a:rPr>
              <a:t>→	</a:t>
            </a:r>
            <a:r>
              <a:rPr sz="1800" b="1" spc="275" dirty="0">
                <a:solidFill>
                  <a:srgbClr val="FF0000"/>
                </a:solidFill>
                <a:latin typeface="Malgun Gothic"/>
                <a:cs typeface="Malgun Gothic"/>
              </a:rPr>
              <a:t>STMT</a:t>
            </a:r>
            <a:endParaRPr sz="1800">
              <a:latin typeface="Malgun Gothic"/>
              <a:cs typeface="Malgun Gothic"/>
            </a:endParaRPr>
          </a:p>
          <a:p>
            <a:pPr marL="998855">
              <a:lnSpc>
                <a:spcPts val="2135"/>
              </a:lnSpc>
              <a:tabLst>
                <a:tab pos="1383665" algn="l"/>
              </a:tabLst>
            </a:pPr>
            <a:r>
              <a:rPr sz="1800" spc="35" dirty="0">
                <a:solidFill>
                  <a:srgbClr val="3B3B3B"/>
                </a:solidFill>
                <a:latin typeface="Cambria"/>
                <a:cs typeface="Cambria"/>
              </a:rPr>
              <a:t>|	</a:t>
            </a:r>
            <a:r>
              <a:rPr sz="1800" b="1" dirty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  <a:r>
              <a:rPr sz="1800" b="1" spc="-8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1800" b="1" spc="275" dirty="0">
                <a:solidFill>
                  <a:srgbClr val="FF0000"/>
                </a:solidFill>
                <a:latin typeface="Malgun Gothic"/>
                <a:cs typeface="Malgun Gothic"/>
              </a:rPr>
              <a:t>STMTS </a:t>
            </a:r>
            <a:r>
              <a:rPr sz="1800" b="1" dirty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  <a:p>
            <a:pPr marL="5212080">
              <a:lnSpc>
                <a:spcPts val="2345"/>
              </a:lnSpc>
              <a:spcBef>
                <a:spcPts val="30"/>
              </a:spcBef>
            </a:pPr>
            <a:r>
              <a:rPr sz="2150" b="1" spc="335" dirty="0">
                <a:solidFill>
                  <a:srgbClr val="FF0000"/>
                </a:solidFill>
                <a:latin typeface="Malgun Gothic"/>
                <a:cs typeface="Malgun Gothic"/>
              </a:rPr>
              <a:t>STMTS</a:t>
            </a:r>
            <a:endParaRPr sz="2150">
              <a:latin typeface="Malgun Gothic"/>
              <a:cs typeface="Malgun Gothic"/>
            </a:endParaRPr>
          </a:p>
          <a:p>
            <a:pPr marL="12700">
              <a:lnSpc>
                <a:spcPts val="1900"/>
              </a:lnSpc>
              <a:tabLst>
                <a:tab pos="1383665" algn="l"/>
              </a:tabLst>
            </a:pPr>
            <a:r>
              <a:rPr sz="1600" b="1" spc="240" dirty="0">
                <a:solidFill>
                  <a:srgbClr val="FF0000"/>
                </a:solidFill>
                <a:latin typeface="Malgun Gothic"/>
                <a:cs typeface="Malgun Gothic"/>
              </a:rPr>
              <a:t>STMTS</a:t>
            </a:r>
            <a:r>
              <a:rPr sz="1600" b="1" spc="18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1800" dirty="0">
                <a:solidFill>
                  <a:srgbClr val="3B3B3B"/>
                </a:solidFill>
                <a:latin typeface="Cambria"/>
                <a:cs typeface="Cambria"/>
              </a:rPr>
              <a:t>→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ε</a:t>
            </a:r>
            <a:endParaRPr sz="1800">
              <a:latin typeface="Arial"/>
              <a:cs typeface="Arial"/>
            </a:endParaRPr>
          </a:p>
          <a:p>
            <a:pPr marL="998855">
              <a:lnSpc>
                <a:spcPts val="2135"/>
              </a:lnSpc>
            </a:pPr>
            <a:r>
              <a:rPr sz="1800" spc="3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77670" y="2565400"/>
            <a:ext cx="1780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275" dirty="0">
                <a:solidFill>
                  <a:srgbClr val="FF0000"/>
                </a:solidFill>
                <a:latin typeface="Malgun Gothic"/>
                <a:cs typeface="Malgun Gothic"/>
              </a:rPr>
              <a:t>STMT</a:t>
            </a:r>
            <a:r>
              <a:rPr sz="1800" b="1" spc="-1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1800" b="1" spc="275" dirty="0">
                <a:solidFill>
                  <a:srgbClr val="FF0000"/>
                </a:solidFill>
                <a:latin typeface="Malgun Gothic"/>
                <a:cs typeface="Malgun Gothic"/>
              </a:rPr>
              <a:t>STMTS</a:t>
            </a:r>
            <a:endParaRPr sz="18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6070" y="3100070"/>
            <a:ext cx="783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270" dirty="0">
                <a:solidFill>
                  <a:srgbClr val="FF0000"/>
                </a:solidFill>
                <a:latin typeface="Malgun Gothic"/>
                <a:cs typeface="Malgun Gothic"/>
              </a:rPr>
              <a:t>S</a:t>
            </a:r>
            <a:r>
              <a:rPr sz="1800" b="1" spc="295" dirty="0">
                <a:solidFill>
                  <a:srgbClr val="FF0000"/>
                </a:solidFill>
                <a:latin typeface="Malgun Gothic"/>
                <a:cs typeface="Malgun Gothic"/>
              </a:rPr>
              <a:t>T</a:t>
            </a:r>
            <a:r>
              <a:rPr sz="1800" b="1" spc="265" dirty="0">
                <a:solidFill>
                  <a:srgbClr val="FF0000"/>
                </a:solidFill>
                <a:latin typeface="Malgun Gothic"/>
                <a:cs typeface="Malgun Gothic"/>
              </a:rPr>
              <a:t>MT</a:t>
            </a:r>
            <a:endParaRPr sz="18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0469" y="3100070"/>
            <a:ext cx="3298825" cy="866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1800" dirty="0">
                <a:solidFill>
                  <a:srgbClr val="3B3B3B"/>
                </a:solidFill>
                <a:latin typeface="Cambria"/>
                <a:cs typeface="Cambria"/>
              </a:rPr>
              <a:t>→	</a:t>
            </a:r>
            <a:r>
              <a:rPr sz="1800" b="1" spc="229" dirty="0">
                <a:solidFill>
                  <a:srgbClr val="FF0000"/>
                </a:solidFill>
                <a:latin typeface="Malgun Gothic"/>
                <a:cs typeface="Malgun Gothic"/>
              </a:rPr>
              <a:t>EXPR</a:t>
            </a:r>
            <a:r>
              <a:rPr sz="1800" spc="229" dirty="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  <a:endParaRPr sz="1800">
              <a:latin typeface="Courier New"/>
              <a:cs typeface="Courier New"/>
            </a:endParaRPr>
          </a:p>
          <a:p>
            <a:pPr marL="158750">
              <a:lnSpc>
                <a:spcPct val="100000"/>
              </a:lnSpc>
              <a:spcBef>
                <a:spcPts val="70"/>
              </a:spcBef>
              <a:tabLst>
                <a:tab pos="469265" algn="l"/>
              </a:tabLst>
            </a:pPr>
            <a:r>
              <a:rPr sz="1800" spc="35" dirty="0">
                <a:solidFill>
                  <a:srgbClr val="3B3B3B"/>
                </a:solidFill>
                <a:latin typeface="Cambria"/>
                <a:cs typeface="Cambria"/>
              </a:rPr>
              <a:t>|	</a:t>
            </a:r>
            <a:r>
              <a:rPr sz="1800" b="1" spc="-5" dirty="0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sz="1800" b="1" spc="19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1800" b="1" spc="190" dirty="0">
                <a:solidFill>
                  <a:srgbClr val="FF0000"/>
                </a:solidFill>
                <a:latin typeface="Malgun Gothic"/>
                <a:cs typeface="Malgun Gothic"/>
              </a:rPr>
              <a:t>EXPR</a:t>
            </a:r>
            <a:r>
              <a:rPr sz="1800" b="1" spc="19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r>
              <a:rPr sz="1800" b="1" spc="-5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1800" b="1" spc="310" dirty="0">
                <a:solidFill>
                  <a:srgbClr val="FF0000"/>
                </a:solidFill>
                <a:latin typeface="Malgun Gothic"/>
                <a:cs typeface="Malgun Gothic"/>
              </a:rPr>
              <a:t>BLOCK</a:t>
            </a:r>
            <a:endParaRPr sz="1800">
              <a:latin typeface="Malgun Gothic"/>
              <a:cs typeface="Malgun Gothic"/>
            </a:endParaRPr>
          </a:p>
          <a:p>
            <a:pPr marL="158750">
              <a:lnSpc>
                <a:spcPct val="100000"/>
              </a:lnSpc>
              <a:spcBef>
                <a:spcPts val="70"/>
              </a:spcBef>
              <a:tabLst>
                <a:tab pos="469265" algn="l"/>
              </a:tabLst>
            </a:pPr>
            <a:r>
              <a:rPr sz="1800" spc="35" dirty="0">
                <a:solidFill>
                  <a:srgbClr val="3B3B3B"/>
                </a:solidFill>
                <a:latin typeface="Cambria"/>
                <a:cs typeface="Cambria"/>
              </a:rPr>
              <a:t>|	</a:t>
            </a:r>
            <a:r>
              <a:rPr sz="1800" b="1" spc="-5" dirty="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sz="1800" b="1" spc="19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1800" b="1" spc="190" dirty="0">
                <a:solidFill>
                  <a:srgbClr val="FF0000"/>
                </a:solidFill>
                <a:latin typeface="Malgun Gothic"/>
                <a:cs typeface="Malgun Gothic"/>
              </a:rPr>
              <a:t>EXPR</a:t>
            </a:r>
            <a:r>
              <a:rPr sz="1800" b="1" spc="19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r>
              <a:rPr sz="1800" b="1" spc="-56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1800" b="1" spc="310" dirty="0">
                <a:solidFill>
                  <a:srgbClr val="FF0000"/>
                </a:solidFill>
                <a:latin typeface="Malgun Gothic"/>
                <a:cs typeface="Malgun Gothic"/>
              </a:rPr>
              <a:t>BLOCK</a:t>
            </a:r>
            <a:endParaRPr sz="1800">
              <a:latin typeface="Malgun Gothic"/>
              <a:cs typeface="Malgun Gothic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87020" y="3977622"/>
          <a:ext cx="4737098" cy="3056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185"/>
                <a:gridCol w="441959"/>
                <a:gridCol w="3449954"/>
              </a:tblGrid>
              <a:tr h="55143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015">
                        <a:lnSpc>
                          <a:spcPts val="2050"/>
                        </a:lnSpc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L="247015">
                        <a:lnSpc>
                          <a:spcPts val="2120"/>
                        </a:lnSpc>
                        <a:spcBef>
                          <a:spcPts val="70"/>
                        </a:spcBef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2050"/>
                        </a:lnSpc>
                      </a:pPr>
                      <a:r>
                        <a:rPr sz="1800" b="1" spc="-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do</a:t>
                      </a:r>
                      <a:r>
                        <a:rPr sz="1800" b="1" spc="-53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31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BLOCK</a:t>
                      </a:r>
                      <a:r>
                        <a:rPr sz="1800" b="1" spc="-8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while</a:t>
                      </a:r>
                      <a:r>
                        <a:rPr sz="1800" b="1" spc="-3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16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800" b="1" spc="165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</a:t>
                      </a:r>
                      <a:r>
                        <a:rPr sz="1800" b="1" spc="16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);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116839">
                        <a:lnSpc>
                          <a:spcPts val="2120"/>
                        </a:lnSpc>
                        <a:spcBef>
                          <a:spcPts val="70"/>
                        </a:spcBef>
                      </a:pPr>
                      <a:r>
                        <a:rPr sz="1800" b="1" spc="31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BLOCK</a:t>
                      </a:r>
                      <a:endParaRPr sz="1800">
                        <a:latin typeface="Malgun Gothic"/>
                        <a:cs typeface="Malgun Gothic"/>
                      </a:endParaRPr>
                    </a:p>
                  </a:txBody>
                  <a:tcPr marL="0" marR="0" marT="0" marB="0"/>
                </a:tc>
              </a:tr>
              <a:tr h="39818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015">
                        <a:lnSpc>
                          <a:spcPts val="2030"/>
                        </a:lnSpc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2030"/>
                        </a:lnSpc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…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</a:tr>
              <a:tr h="209643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800" b="1" spc="29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</a:t>
                      </a:r>
                      <a:endParaRPr sz="1800">
                        <a:latin typeface="Malgun Gothic"/>
                        <a:cs typeface="Malgun Gothic"/>
                      </a:endParaRPr>
                    </a:p>
                  </a:txBody>
                  <a:tcPr marL="0" marR="0" marT="118110" marB="0"/>
                </a:tc>
                <a:tc>
                  <a:txBody>
                    <a:bodyPr/>
                    <a:lstStyle/>
                    <a:p>
                      <a:pPr marR="140970" algn="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→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R="109220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R="10922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R="1092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R="10922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L="768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30175" algn="ctr">
                        <a:lnSpc>
                          <a:spcPts val="2125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|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18110" marB="0"/>
                </a:tc>
                <a:tc>
                  <a:txBody>
                    <a:bodyPr/>
                    <a:lstStyle/>
                    <a:p>
                      <a:pPr marL="116839" marR="1603375">
                        <a:lnSpc>
                          <a:spcPct val="103099"/>
                        </a:lnSpc>
                        <a:spcBef>
                          <a:spcPts val="865"/>
                        </a:spcBef>
                      </a:pPr>
                      <a:r>
                        <a:rPr sz="1800" b="1" spc="-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identifier  constant  </a:t>
                      </a:r>
                      <a:r>
                        <a:rPr sz="1800" b="1" spc="29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r>
                        <a:rPr sz="1800" b="1" spc="-919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29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  EXPR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–</a:t>
                      </a:r>
                      <a:r>
                        <a:rPr sz="1800" b="1" spc="-919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29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  EXPR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r>
                        <a:rPr sz="1800" b="1" spc="-919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29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  EXPR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800" b="1" spc="-825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290" dirty="0">
                          <a:solidFill>
                            <a:srgbClr val="FF0000"/>
                          </a:solidFill>
                          <a:latin typeface="Malgun Gothic"/>
                          <a:cs typeface="Malgun Gothic"/>
                        </a:rPr>
                        <a:t>EXPR</a:t>
                      </a:r>
                      <a:endParaRPr sz="1800">
                        <a:latin typeface="Malgun Gothic"/>
                        <a:cs typeface="Malgun Gothic"/>
                      </a:endParaRPr>
                    </a:p>
                    <a:p>
                      <a:pPr marL="116839">
                        <a:lnSpc>
                          <a:spcPts val="2125"/>
                        </a:lnSpc>
                        <a:spcBef>
                          <a:spcPts val="50"/>
                        </a:spcBef>
                      </a:pPr>
                      <a:r>
                        <a:rPr sz="1800" spc="20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...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0985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3589" y="554990"/>
            <a:ext cx="596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80" dirty="0"/>
              <a:t>Leftmost</a:t>
            </a:r>
            <a:r>
              <a:rPr spc="340" dirty="0"/>
              <a:t> Derivations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69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34734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507745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89" y="1732279"/>
            <a:ext cx="8649970" cy="419608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262890">
              <a:lnSpc>
                <a:spcPct val="97300"/>
              </a:lnSpc>
              <a:spcBef>
                <a:spcPts val="200"/>
              </a:spcBef>
            </a:pP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b="1" spc="270" dirty="0">
                <a:solidFill>
                  <a:srgbClr val="0000FF"/>
                </a:solidFill>
                <a:latin typeface="Malgun Gothic"/>
                <a:cs typeface="Malgun Gothic"/>
              </a:rPr>
              <a:t>leftmost </a:t>
            </a:r>
            <a:r>
              <a:rPr sz="3200" b="1" spc="280" dirty="0">
                <a:solidFill>
                  <a:srgbClr val="0000FF"/>
                </a:solidFill>
                <a:latin typeface="Malgun Gothic"/>
                <a:cs typeface="Malgun Gothic"/>
              </a:rPr>
              <a:t>derivation </a:t>
            </a:r>
            <a:r>
              <a:rPr sz="3200" spc="20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spc="229" dirty="0">
                <a:solidFill>
                  <a:srgbClr val="3B3B3B"/>
                </a:solidFill>
                <a:latin typeface="Cambria"/>
                <a:cs typeface="Cambria"/>
              </a:rPr>
              <a:t>derivation</a:t>
            </a:r>
            <a:r>
              <a:rPr sz="3200" spc="-2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in 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which </a:t>
            </a:r>
            <a:r>
              <a:rPr sz="3200" spc="335" dirty="0">
                <a:solidFill>
                  <a:srgbClr val="3B3B3B"/>
                </a:solidFill>
                <a:latin typeface="Cambria"/>
                <a:cs typeface="Cambria"/>
              </a:rPr>
              <a:t>each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step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expands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leftmost 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nonterminal.</a:t>
            </a:r>
            <a:endParaRPr sz="3200">
              <a:latin typeface="Cambria"/>
              <a:cs typeface="Cambria"/>
            </a:endParaRPr>
          </a:p>
          <a:p>
            <a:pPr marL="12700" marR="5080">
              <a:lnSpc>
                <a:spcPct val="97300"/>
              </a:lnSpc>
              <a:spcBef>
                <a:spcPts val="1445"/>
              </a:spcBef>
            </a:pP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b="1" spc="305" dirty="0">
                <a:solidFill>
                  <a:srgbClr val="0000FF"/>
                </a:solidFill>
                <a:latin typeface="Malgun Gothic"/>
                <a:cs typeface="Malgun Gothic"/>
              </a:rPr>
              <a:t>rightmost </a:t>
            </a:r>
            <a:r>
              <a:rPr sz="3200" b="1" spc="285" dirty="0">
                <a:solidFill>
                  <a:srgbClr val="0000FF"/>
                </a:solidFill>
                <a:latin typeface="Malgun Gothic"/>
                <a:cs typeface="Malgun Gothic"/>
              </a:rPr>
              <a:t>derivation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spc="225" dirty="0">
                <a:solidFill>
                  <a:srgbClr val="3B3B3B"/>
                </a:solidFill>
                <a:latin typeface="Cambria"/>
                <a:cs typeface="Cambria"/>
              </a:rPr>
              <a:t>derivation 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in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which </a:t>
            </a:r>
            <a:r>
              <a:rPr sz="3200" spc="335" dirty="0">
                <a:solidFill>
                  <a:srgbClr val="3B3B3B"/>
                </a:solidFill>
                <a:latin typeface="Cambria"/>
                <a:cs typeface="Cambria"/>
              </a:rPr>
              <a:t>each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step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expands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rightmost  nonterminal.</a:t>
            </a:r>
            <a:endParaRPr sz="3200">
              <a:latin typeface="Cambria"/>
              <a:cs typeface="Cambria"/>
            </a:endParaRPr>
          </a:p>
          <a:p>
            <a:pPr marL="12700" marR="433705">
              <a:lnSpc>
                <a:spcPts val="3729"/>
              </a:lnSpc>
              <a:spcBef>
                <a:spcPts val="1525"/>
              </a:spcBef>
            </a:pPr>
            <a:r>
              <a:rPr sz="3200" spc="290" dirty="0">
                <a:solidFill>
                  <a:srgbClr val="3B3B3B"/>
                </a:solidFill>
                <a:latin typeface="Cambria"/>
                <a:cs typeface="Cambria"/>
              </a:rPr>
              <a:t>These </a:t>
            </a:r>
            <a:r>
              <a:rPr sz="3200" spc="170" dirty="0">
                <a:solidFill>
                  <a:srgbClr val="3B3B3B"/>
                </a:solidFill>
                <a:latin typeface="Cambria"/>
                <a:cs typeface="Cambria"/>
              </a:rPr>
              <a:t>will </a:t>
            </a: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3200" spc="305" dirty="0">
                <a:solidFill>
                  <a:srgbClr val="3B3B3B"/>
                </a:solidFill>
                <a:latin typeface="Cambria"/>
                <a:cs typeface="Cambria"/>
              </a:rPr>
              <a:t>great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importance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when 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3200" spc="235" dirty="0">
                <a:solidFill>
                  <a:srgbClr val="3B3B3B"/>
                </a:solidFill>
                <a:latin typeface="Cambria"/>
                <a:cs typeface="Cambria"/>
              </a:rPr>
              <a:t>talk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about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parsing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next</a:t>
            </a:r>
            <a:r>
              <a:rPr sz="3200" spc="45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week.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7039" y="554990"/>
            <a:ext cx="410082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9" dirty="0"/>
              <a:t>Where </a:t>
            </a:r>
            <a:r>
              <a:rPr spc="280" dirty="0"/>
              <a:t>We</a:t>
            </a:r>
            <a:r>
              <a:rPr spc="360" dirty="0"/>
              <a:t> </a:t>
            </a:r>
            <a:r>
              <a:rPr spc="385" dirty="0"/>
              <a:t>Are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657600" y="1828800"/>
          <a:ext cx="2743200" cy="480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</a:tblGrid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1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Lexical</a:t>
                      </a:r>
                      <a:r>
                        <a:rPr sz="2400" spc="19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18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Analysis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29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Syntax</a:t>
                      </a:r>
                      <a:r>
                        <a:rPr sz="2400" spc="21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18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Analysis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2200" spc="22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Semantic</a:t>
                      </a:r>
                      <a:r>
                        <a:rPr sz="2200" spc="17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200" spc="16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Analysis</a:t>
                      </a:r>
                      <a:endParaRPr sz="2200">
                        <a:latin typeface="Cambria"/>
                        <a:cs typeface="Cambria"/>
                      </a:endParaRPr>
                    </a:p>
                  </a:txBody>
                  <a:tcPr marL="0" marR="0" marT="1600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4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IR</a:t>
                      </a:r>
                      <a:r>
                        <a:rPr sz="2400" spc="21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Generation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40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IR</a:t>
                      </a:r>
                      <a:r>
                        <a:rPr sz="2400" spc="21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18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Optimization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27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Code</a:t>
                      </a:r>
                      <a:r>
                        <a:rPr sz="2400" spc="17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21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Generation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400" spc="185" dirty="0">
                          <a:solidFill>
                            <a:srgbClr val="B2B2B2"/>
                          </a:solidFill>
                          <a:latin typeface="Cambria"/>
                          <a:cs typeface="Cambria"/>
                        </a:rPr>
                        <a:t>Optimization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2286000" y="20574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6000" y="20574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6000" y="2057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29000" y="2286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29400" y="61722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29400" y="6172200"/>
            <a:ext cx="1143000" cy="228600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29400" y="6172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72400" y="6400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" y="1600200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286510" y="0"/>
                </a:moveTo>
                <a:lnTo>
                  <a:pt x="256540" y="0"/>
                </a:lnTo>
                <a:lnTo>
                  <a:pt x="225563" y="7401"/>
                </a:lnTo>
                <a:lnTo>
                  <a:pt x="198278" y="26828"/>
                </a:lnTo>
                <a:lnTo>
                  <a:pt x="178851" y="54113"/>
                </a:lnTo>
                <a:lnTo>
                  <a:pt x="171450" y="85089"/>
                </a:lnTo>
                <a:lnTo>
                  <a:pt x="171450" y="1200150"/>
                </a:lnTo>
                <a:lnTo>
                  <a:pt x="85090" y="1200150"/>
                </a:lnTo>
                <a:lnTo>
                  <a:pt x="54113" y="1207571"/>
                </a:lnTo>
                <a:lnTo>
                  <a:pt x="26828" y="1227137"/>
                </a:lnTo>
                <a:lnTo>
                  <a:pt x="7401" y="1254799"/>
                </a:lnTo>
                <a:lnTo>
                  <a:pt x="0" y="1286510"/>
                </a:lnTo>
                <a:lnTo>
                  <a:pt x="7401" y="1317486"/>
                </a:lnTo>
                <a:lnTo>
                  <a:pt x="26828" y="1344771"/>
                </a:lnTo>
                <a:lnTo>
                  <a:pt x="54113" y="1364198"/>
                </a:lnTo>
                <a:lnTo>
                  <a:pt x="85090" y="1371600"/>
                </a:lnTo>
                <a:lnTo>
                  <a:pt x="1115060" y="1371600"/>
                </a:lnTo>
                <a:lnTo>
                  <a:pt x="1146036" y="1364198"/>
                </a:lnTo>
                <a:lnTo>
                  <a:pt x="1173321" y="1344771"/>
                </a:lnTo>
                <a:lnTo>
                  <a:pt x="1192748" y="1317486"/>
                </a:lnTo>
                <a:lnTo>
                  <a:pt x="1200150" y="1286510"/>
                </a:lnTo>
                <a:lnTo>
                  <a:pt x="1200150" y="171450"/>
                </a:lnTo>
                <a:lnTo>
                  <a:pt x="1286510" y="171450"/>
                </a:lnTo>
                <a:lnTo>
                  <a:pt x="1317486" y="164028"/>
                </a:lnTo>
                <a:lnTo>
                  <a:pt x="1344771" y="144462"/>
                </a:lnTo>
                <a:lnTo>
                  <a:pt x="1364198" y="116800"/>
                </a:lnTo>
                <a:lnTo>
                  <a:pt x="1371600" y="85089"/>
                </a:lnTo>
                <a:lnTo>
                  <a:pt x="1364198" y="54113"/>
                </a:lnTo>
                <a:lnTo>
                  <a:pt x="1344771" y="26828"/>
                </a:lnTo>
                <a:lnTo>
                  <a:pt x="1317486" y="7401"/>
                </a:lnTo>
                <a:lnTo>
                  <a:pt x="128651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4400" y="1600200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85090" y="1371600"/>
                </a:moveTo>
                <a:lnTo>
                  <a:pt x="54113" y="1364198"/>
                </a:lnTo>
                <a:lnTo>
                  <a:pt x="26828" y="1344771"/>
                </a:lnTo>
                <a:lnTo>
                  <a:pt x="7401" y="1317486"/>
                </a:lnTo>
                <a:lnTo>
                  <a:pt x="0" y="1286510"/>
                </a:lnTo>
                <a:lnTo>
                  <a:pt x="7401" y="1254799"/>
                </a:lnTo>
                <a:lnTo>
                  <a:pt x="26828" y="1227137"/>
                </a:lnTo>
                <a:lnTo>
                  <a:pt x="54113" y="1207571"/>
                </a:lnTo>
                <a:lnTo>
                  <a:pt x="85090" y="1200150"/>
                </a:lnTo>
                <a:lnTo>
                  <a:pt x="171450" y="1200150"/>
                </a:lnTo>
                <a:lnTo>
                  <a:pt x="171450" y="85089"/>
                </a:lnTo>
                <a:lnTo>
                  <a:pt x="178851" y="54113"/>
                </a:lnTo>
                <a:lnTo>
                  <a:pt x="198278" y="26828"/>
                </a:lnTo>
                <a:lnTo>
                  <a:pt x="225563" y="7401"/>
                </a:lnTo>
                <a:lnTo>
                  <a:pt x="256540" y="0"/>
                </a:lnTo>
                <a:lnTo>
                  <a:pt x="1286510" y="0"/>
                </a:lnTo>
                <a:lnTo>
                  <a:pt x="1317486" y="7401"/>
                </a:lnTo>
                <a:lnTo>
                  <a:pt x="1344771" y="26828"/>
                </a:lnTo>
                <a:lnTo>
                  <a:pt x="1364198" y="54113"/>
                </a:lnTo>
                <a:lnTo>
                  <a:pt x="1371600" y="85089"/>
                </a:lnTo>
                <a:lnTo>
                  <a:pt x="1364198" y="116800"/>
                </a:lnTo>
                <a:lnTo>
                  <a:pt x="1344771" y="144462"/>
                </a:lnTo>
                <a:lnTo>
                  <a:pt x="1317486" y="164028"/>
                </a:lnTo>
                <a:lnTo>
                  <a:pt x="1286510" y="171450"/>
                </a:lnTo>
                <a:lnTo>
                  <a:pt x="1200150" y="171450"/>
                </a:lnTo>
                <a:lnTo>
                  <a:pt x="1200150" y="1286510"/>
                </a:lnTo>
                <a:lnTo>
                  <a:pt x="1192748" y="1317486"/>
                </a:lnTo>
                <a:lnTo>
                  <a:pt x="1173321" y="1344771"/>
                </a:lnTo>
                <a:lnTo>
                  <a:pt x="1146036" y="1364198"/>
                </a:lnTo>
                <a:lnTo>
                  <a:pt x="1115060" y="1371600"/>
                </a:lnTo>
                <a:lnTo>
                  <a:pt x="85090" y="1371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29030" y="1685289"/>
            <a:ext cx="128270" cy="86360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41909" y="0"/>
                </a:lnTo>
                <a:lnTo>
                  <a:pt x="26253" y="3710"/>
                </a:lnTo>
                <a:lnTo>
                  <a:pt x="12858" y="13493"/>
                </a:lnTo>
                <a:lnTo>
                  <a:pt x="3512" y="27324"/>
                </a:lnTo>
                <a:lnTo>
                  <a:pt x="0" y="43180"/>
                </a:lnTo>
                <a:lnTo>
                  <a:pt x="3512" y="59035"/>
                </a:lnTo>
                <a:lnTo>
                  <a:pt x="12858" y="72866"/>
                </a:lnTo>
                <a:lnTo>
                  <a:pt x="26253" y="82649"/>
                </a:lnTo>
                <a:lnTo>
                  <a:pt x="41909" y="86360"/>
                </a:lnTo>
                <a:lnTo>
                  <a:pt x="73620" y="78938"/>
                </a:lnTo>
                <a:lnTo>
                  <a:pt x="101282" y="59372"/>
                </a:lnTo>
                <a:lnTo>
                  <a:pt x="120848" y="31710"/>
                </a:lnTo>
                <a:lnTo>
                  <a:pt x="128269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29030" y="1685289"/>
            <a:ext cx="128270" cy="86360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120848" y="31710"/>
                </a:lnTo>
                <a:lnTo>
                  <a:pt x="101282" y="59372"/>
                </a:lnTo>
                <a:lnTo>
                  <a:pt x="73620" y="78938"/>
                </a:lnTo>
                <a:lnTo>
                  <a:pt x="41909" y="86360"/>
                </a:lnTo>
                <a:lnTo>
                  <a:pt x="26253" y="82649"/>
                </a:lnTo>
                <a:lnTo>
                  <a:pt x="12858" y="72866"/>
                </a:lnTo>
                <a:lnTo>
                  <a:pt x="3512" y="59035"/>
                </a:lnTo>
                <a:lnTo>
                  <a:pt x="0" y="43180"/>
                </a:lnTo>
                <a:lnTo>
                  <a:pt x="3512" y="27324"/>
                </a:lnTo>
                <a:lnTo>
                  <a:pt x="12858" y="13493"/>
                </a:lnTo>
                <a:lnTo>
                  <a:pt x="26253" y="3710"/>
                </a:lnTo>
                <a:lnTo>
                  <a:pt x="41909" y="0"/>
                </a:lnTo>
                <a:lnTo>
                  <a:pt x="128269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4400" y="2800350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85090" y="0"/>
                </a:moveTo>
                <a:lnTo>
                  <a:pt x="54113" y="7421"/>
                </a:lnTo>
                <a:lnTo>
                  <a:pt x="26828" y="26987"/>
                </a:lnTo>
                <a:lnTo>
                  <a:pt x="7401" y="54649"/>
                </a:lnTo>
                <a:lnTo>
                  <a:pt x="0" y="86360"/>
                </a:lnTo>
                <a:lnTo>
                  <a:pt x="7401" y="117336"/>
                </a:lnTo>
                <a:lnTo>
                  <a:pt x="26828" y="144621"/>
                </a:lnTo>
                <a:lnTo>
                  <a:pt x="54113" y="164048"/>
                </a:lnTo>
                <a:lnTo>
                  <a:pt x="85090" y="171450"/>
                </a:lnTo>
                <a:lnTo>
                  <a:pt x="116800" y="164048"/>
                </a:lnTo>
                <a:lnTo>
                  <a:pt x="144462" y="144621"/>
                </a:lnTo>
                <a:lnTo>
                  <a:pt x="164028" y="117336"/>
                </a:lnTo>
                <a:lnTo>
                  <a:pt x="171450" y="86360"/>
                </a:lnTo>
                <a:lnTo>
                  <a:pt x="85090" y="86360"/>
                </a:lnTo>
                <a:lnTo>
                  <a:pt x="100945" y="82649"/>
                </a:lnTo>
                <a:lnTo>
                  <a:pt x="114776" y="72866"/>
                </a:lnTo>
                <a:lnTo>
                  <a:pt x="124559" y="59035"/>
                </a:lnTo>
                <a:lnTo>
                  <a:pt x="128269" y="43179"/>
                </a:lnTo>
                <a:lnTo>
                  <a:pt x="124559" y="27324"/>
                </a:lnTo>
                <a:lnTo>
                  <a:pt x="114776" y="13493"/>
                </a:lnTo>
                <a:lnTo>
                  <a:pt x="100945" y="3710"/>
                </a:lnTo>
                <a:lnTo>
                  <a:pt x="8509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4400" y="2800350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450" y="86360"/>
                </a:moveTo>
                <a:lnTo>
                  <a:pt x="164028" y="117336"/>
                </a:lnTo>
                <a:lnTo>
                  <a:pt x="144462" y="144621"/>
                </a:lnTo>
                <a:lnTo>
                  <a:pt x="116800" y="164048"/>
                </a:lnTo>
                <a:lnTo>
                  <a:pt x="85090" y="171450"/>
                </a:lnTo>
                <a:lnTo>
                  <a:pt x="54113" y="164048"/>
                </a:lnTo>
                <a:lnTo>
                  <a:pt x="26828" y="144621"/>
                </a:lnTo>
                <a:lnTo>
                  <a:pt x="7401" y="117336"/>
                </a:lnTo>
                <a:lnTo>
                  <a:pt x="0" y="86360"/>
                </a:lnTo>
                <a:lnTo>
                  <a:pt x="7401" y="54649"/>
                </a:lnTo>
                <a:lnTo>
                  <a:pt x="26828" y="26987"/>
                </a:lnTo>
                <a:lnTo>
                  <a:pt x="54113" y="7421"/>
                </a:lnTo>
                <a:lnTo>
                  <a:pt x="85090" y="0"/>
                </a:lnTo>
                <a:lnTo>
                  <a:pt x="100945" y="3710"/>
                </a:lnTo>
                <a:lnTo>
                  <a:pt x="128269" y="43179"/>
                </a:lnTo>
                <a:lnTo>
                  <a:pt x="100945" y="82649"/>
                </a:lnTo>
                <a:lnTo>
                  <a:pt x="85090" y="86360"/>
                </a:lnTo>
                <a:lnTo>
                  <a:pt x="171450" y="863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70939" y="1600200"/>
            <a:ext cx="86360" cy="85090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86359" y="85089"/>
                </a:lnTo>
                <a:lnTo>
                  <a:pt x="78938" y="54113"/>
                </a:lnTo>
                <a:lnTo>
                  <a:pt x="59372" y="26828"/>
                </a:lnTo>
                <a:lnTo>
                  <a:pt x="31710" y="7401"/>
                </a:lnTo>
                <a:lnTo>
                  <a:pt x="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70939" y="1600200"/>
            <a:ext cx="86360" cy="85090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31710" y="7401"/>
                </a:lnTo>
                <a:lnTo>
                  <a:pt x="59372" y="26828"/>
                </a:lnTo>
                <a:lnTo>
                  <a:pt x="78938" y="54113"/>
                </a:lnTo>
                <a:lnTo>
                  <a:pt x="86359" y="85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85850" y="2800350"/>
            <a:ext cx="0" cy="86360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85850" y="2800350"/>
            <a:ext cx="0" cy="86360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70939" y="1771650"/>
            <a:ext cx="1029969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70939" y="1771650"/>
            <a:ext cx="1029969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14400" y="1600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860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092200" y="1927859"/>
            <a:ext cx="1016635" cy="68580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46050" marR="5080" indent="-133350">
              <a:lnSpc>
                <a:spcPts val="2560"/>
              </a:lnSpc>
              <a:spcBef>
                <a:spcPts val="250"/>
              </a:spcBef>
            </a:pPr>
            <a:r>
              <a:rPr sz="2200" spc="405" dirty="0">
                <a:solidFill>
                  <a:srgbClr val="3B3B3B"/>
                </a:solidFill>
                <a:latin typeface="Cambria"/>
                <a:cs typeface="Cambria"/>
              </a:rPr>
              <a:t>S</a:t>
            </a:r>
            <a:r>
              <a:rPr sz="2200" spc="150" dirty="0">
                <a:solidFill>
                  <a:srgbClr val="3B3B3B"/>
                </a:solidFill>
                <a:latin typeface="Cambria"/>
                <a:cs typeface="Cambria"/>
              </a:rPr>
              <a:t>o</a:t>
            </a:r>
            <a:r>
              <a:rPr sz="2200" spc="190" dirty="0">
                <a:solidFill>
                  <a:srgbClr val="3B3B3B"/>
                </a:solidFill>
                <a:latin typeface="Cambria"/>
                <a:cs typeface="Cambria"/>
              </a:rPr>
              <a:t>u</a:t>
            </a:r>
            <a:r>
              <a:rPr sz="2200" spc="135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r>
              <a:rPr sz="2200" spc="245" dirty="0">
                <a:solidFill>
                  <a:srgbClr val="3B3B3B"/>
                </a:solidFill>
                <a:latin typeface="Cambria"/>
                <a:cs typeface="Cambria"/>
              </a:rPr>
              <a:t>c</a:t>
            </a:r>
            <a:r>
              <a:rPr sz="2200" spc="145" dirty="0">
                <a:solidFill>
                  <a:srgbClr val="3B3B3B"/>
                </a:solidFill>
                <a:latin typeface="Cambria"/>
                <a:cs typeface="Cambria"/>
              </a:rPr>
              <a:t>e  </a:t>
            </a:r>
            <a:r>
              <a:rPr sz="2200" spc="245" dirty="0">
                <a:solidFill>
                  <a:srgbClr val="3B3B3B"/>
                </a:solidFill>
                <a:latin typeface="Cambria"/>
                <a:cs typeface="Cambria"/>
              </a:rPr>
              <a:t>Code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001000" y="5715000"/>
            <a:ext cx="1828800" cy="137160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150">
              <a:latin typeface="Times New Roman"/>
              <a:cs typeface="Times New Roman"/>
            </a:endParaRPr>
          </a:p>
          <a:p>
            <a:pPr marL="548640" marR="267335" indent="-274320">
              <a:lnSpc>
                <a:spcPts val="2720"/>
              </a:lnSpc>
            </a:pPr>
            <a:r>
              <a:rPr sz="2400" b="1" spc="-5" dirty="0">
                <a:solidFill>
                  <a:srgbClr val="00FF00"/>
                </a:solidFill>
                <a:latin typeface="Courier New"/>
                <a:cs typeface="Courier New"/>
              </a:rPr>
              <a:t>Machine  Code</a:t>
            </a:r>
            <a:endParaRPr sz="2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1229" y="554990"/>
            <a:ext cx="56299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95" dirty="0"/>
              <a:t>Related</a:t>
            </a:r>
            <a:r>
              <a:rPr spc="360" dirty="0"/>
              <a:t> </a:t>
            </a:r>
            <a:r>
              <a:rPr spc="340" dirty="0"/>
              <a:t>Derivations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pc="515" dirty="0"/>
              <a:t>E</a:t>
            </a: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b="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pc="515" dirty="0"/>
              <a:t>E</a:t>
            </a:r>
            <a:r>
              <a:rPr spc="-365" dirty="0"/>
              <a:t> </a:t>
            </a:r>
            <a:r>
              <a:rPr spc="200" dirty="0"/>
              <a:t>Op </a:t>
            </a:r>
            <a:r>
              <a:rPr spc="515" dirty="0"/>
              <a:t>E</a:t>
            </a: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b="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pc="200" dirty="0"/>
              <a:t>Op </a:t>
            </a:r>
            <a:r>
              <a:rPr spc="515" dirty="0"/>
              <a:t>E</a:t>
            </a: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b="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pc="-5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pc="515" dirty="0"/>
              <a:t>E</a:t>
            </a: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381635" algn="l"/>
              </a:tabLst>
            </a:pPr>
            <a:r>
              <a:rPr b="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pc="-3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pc="175" dirty="0"/>
              <a:t>E</a:t>
            </a:r>
            <a:r>
              <a:rPr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b="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pc="260" dirty="0"/>
              <a:t>E </a:t>
            </a:r>
            <a:r>
              <a:rPr spc="200" dirty="0"/>
              <a:t>Op</a:t>
            </a:r>
            <a:r>
              <a:rPr spc="-475" dirty="0"/>
              <a:t> </a:t>
            </a:r>
            <a:r>
              <a:rPr spc="254" dirty="0"/>
              <a:t>E</a:t>
            </a:r>
            <a:r>
              <a:rPr spc="254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b="0" spc="-50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pc="204" dirty="0"/>
              <a:t>Op</a:t>
            </a:r>
            <a:r>
              <a:rPr spc="-475" dirty="0"/>
              <a:t> </a:t>
            </a:r>
            <a:r>
              <a:rPr spc="260" dirty="0"/>
              <a:t>E</a:t>
            </a:r>
            <a:r>
              <a:rPr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b="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pc="-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pc="-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pc="260" dirty="0"/>
              <a:t>E</a:t>
            </a:r>
            <a:r>
              <a:rPr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b="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pc="-1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33109" y="1737360"/>
            <a:ext cx="245745" cy="371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63540" y="2083307"/>
            <a:ext cx="3324225" cy="400431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5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4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4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7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  <a:tab pos="77406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	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7710" y="554990"/>
            <a:ext cx="60788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40" dirty="0"/>
              <a:t>Derivations</a:t>
            </a:r>
            <a:r>
              <a:rPr spc="345" dirty="0"/>
              <a:t> Revisited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8470"/>
            <a:ext cx="7209790" cy="98679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spc="229" dirty="0">
                <a:solidFill>
                  <a:srgbClr val="3B3B3B"/>
                </a:solidFill>
                <a:latin typeface="Cambria"/>
                <a:cs typeface="Cambria"/>
              </a:rPr>
              <a:t>derivation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encodes </a:t>
            </a:r>
            <a:r>
              <a:rPr sz="3200" spc="229" dirty="0">
                <a:solidFill>
                  <a:srgbClr val="3B3B3B"/>
                </a:solidFill>
                <a:latin typeface="Cambria"/>
                <a:cs typeface="Cambria"/>
              </a:rPr>
              <a:t>two </a:t>
            </a:r>
            <a:r>
              <a:rPr sz="3200" spc="285" dirty="0">
                <a:solidFill>
                  <a:srgbClr val="3B3B3B"/>
                </a:solidFill>
                <a:latin typeface="Cambria"/>
                <a:cs typeface="Cambria"/>
              </a:rPr>
              <a:t>pieces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 </a:t>
            </a:r>
            <a:r>
              <a:rPr sz="3200" spc="229" dirty="0">
                <a:solidFill>
                  <a:srgbClr val="3B3B3B"/>
                </a:solidFill>
                <a:latin typeface="Cambria"/>
                <a:cs typeface="Cambria"/>
              </a:rPr>
              <a:t>information: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1239" y="297815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1239" y="394842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5089" y="2857500"/>
            <a:ext cx="7963534" cy="142240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3250"/>
              </a:lnSpc>
              <a:spcBef>
                <a:spcPts val="300"/>
              </a:spcBef>
            </a:pP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What </a:t>
            </a:r>
            <a:r>
              <a:rPr sz="2800" spc="210" dirty="0">
                <a:solidFill>
                  <a:srgbClr val="3B3B3B"/>
                </a:solidFill>
                <a:latin typeface="Cambria"/>
                <a:cs typeface="Cambria"/>
              </a:rPr>
              <a:t>productions </a:t>
            </a:r>
            <a:r>
              <a:rPr sz="2800" spc="240" dirty="0">
                <a:solidFill>
                  <a:srgbClr val="3B3B3B"/>
                </a:solidFill>
                <a:latin typeface="Cambria"/>
                <a:cs typeface="Cambria"/>
              </a:rPr>
              <a:t>were </a:t>
            </a:r>
            <a:r>
              <a:rPr sz="2800" spc="215" dirty="0">
                <a:solidFill>
                  <a:srgbClr val="3B3B3B"/>
                </a:solidFill>
                <a:latin typeface="Cambria"/>
                <a:cs typeface="Cambria"/>
              </a:rPr>
              <a:t>applied </a:t>
            </a:r>
            <a:r>
              <a:rPr sz="2800" spc="240" dirty="0">
                <a:solidFill>
                  <a:srgbClr val="3B3B3B"/>
                </a:solidFill>
                <a:latin typeface="Cambria"/>
                <a:cs typeface="Cambria"/>
              </a:rPr>
              <a:t>produce the  </a:t>
            </a:r>
            <a:r>
              <a:rPr sz="2800" spc="220" dirty="0">
                <a:solidFill>
                  <a:srgbClr val="3B3B3B"/>
                </a:solidFill>
                <a:latin typeface="Cambria"/>
                <a:cs typeface="Cambria"/>
              </a:rPr>
              <a:t>resulting string </a:t>
            </a:r>
            <a:r>
              <a:rPr sz="2800" spc="215" dirty="0">
                <a:solidFill>
                  <a:srgbClr val="3B3B3B"/>
                </a:solidFill>
                <a:latin typeface="Cambria"/>
                <a:cs typeface="Cambria"/>
              </a:rPr>
              <a:t>from </a:t>
            </a:r>
            <a:r>
              <a:rPr sz="2800" spc="24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800" spc="210" dirty="0">
                <a:solidFill>
                  <a:srgbClr val="3B3B3B"/>
                </a:solidFill>
                <a:latin typeface="Cambria"/>
                <a:cs typeface="Cambria"/>
              </a:rPr>
              <a:t>start</a:t>
            </a:r>
            <a:r>
              <a:rPr sz="28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225" dirty="0">
                <a:solidFill>
                  <a:srgbClr val="3B3B3B"/>
                </a:solidFill>
                <a:latin typeface="Cambria"/>
                <a:cs typeface="Cambria"/>
              </a:rPr>
              <a:t>symbol?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00" spc="210" dirty="0">
                <a:solidFill>
                  <a:srgbClr val="3B3B3B"/>
                </a:solidFill>
                <a:latin typeface="Cambria"/>
                <a:cs typeface="Cambria"/>
              </a:rPr>
              <a:t>In </a:t>
            </a:r>
            <a:r>
              <a:rPr sz="2800" spc="235" dirty="0">
                <a:solidFill>
                  <a:srgbClr val="3B3B3B"/>
                </a:solidFill>
                <a:latin typeface="Cambria"/>
                <a:cs typeface="Cambria"/>
              </a:rPr>
              <a:t>what </a:t>
            </a:r>
            <a:r>
              <a:rPr sz="2800" spc="210" dirty="0">
                <a:solidFill>
                  <a:srgbClr val="3B3B3B"/>
                </a:solidFill>
                <a:latin typeface="Cambria"/>
                <a:cs typeface="Cambria"/>
              </a:rPr>
              <a:t>order </a:t>
            </a:r>
            <a:r>
              <a:rPr sz="2800" spc="240" dirty="0">
                <a:solidFill>
                  <a:srgbClr val="3B3B3B"/>
                </a:solidFill>
                <a:latin typeface="Cambria"/>
                <a:cs typeface="Cambria"/>
              </a:rPr>
              <a:t>were </a:t>
            </a:r>
            <a:r>
              <a:rPr sz="2800" spc="220" dirty="0">
                <a:solidFill>
                  <a:srgbClr val="3B3B3B"/>
                </a:solidFill>
                <a:latin typeface="Cambria"/>
                <a:cs typeface="Cambria"/>
              </a:rPr>
              <a:t>they</a:t>
            </a:r>
            <a:r>
              <a:rPr sz="2800" spc="4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229" dirty="0">
                <a:solidFill>
                  <a:srgbClr val="3B3B3B"/>
                </a:solidFill>
                <a:latin typeface="Cambria"/>
                <a:cs typeface="Cambria"/>
              </a:rPr>
              <a:t>applied?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9440" y="451992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3289" y="4382770"/>
            <a:ext cx="8359775" cy="14605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Multiple </a:t>
            </a:r>
            <a:r>
              <a:rPr sz="3200" spc="229" dirty="0">
                <a:solidFill>
                  <a:srgbClr val="3B3B3B"/>
                </a:solidFill>
                <a:latin typeface="Cambria"/>
                <a:cs typeface="Cambria"/>
              </a:rPr>
              <a:t>derivations </a:t>
            </a:r>
            <a:r>
              <a:rPr sz="3200" spc="290" dirty="0">
                <a:solidFill>
                  <a:srgbClr val="3B3B3B"/>
                </a:solidFill>
                <a:latin typeface="Cambria"/>
                <a:cs typeface="Cambria"/>
              </a:rPr>
              <a:t>might use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same 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productions,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but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apply </a:t>
            </a:r>
            <a:r>
              <a:rPr sz="3200" spc="300" dirty="0">
                <a:solidFill>
                  <a:srgbClr val="3B3B3B"/>
                </a:solidFill>
                <a:latin typeface="Cambria"/>
                <a:cs typeface="Cambria"/>
              </a:rPr>
              <a:t>them </a:t>
            </a:r>
            <a:r>
              <a:rPr sz="3200" spc="200" dirty="0">
                <a:solidFill>
                  <a:srgbClr val="3B3B3B"/>
                </a:solidFill>
                <a:latin typeface="Cambria"/>
                <a:cs typeface="Cambria"/>
              </a:rPr>
              <a:t>in </a:t>
            </a: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 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different</a:t>
            </a:r>
            <a:r>
              <a:rPr sz="3200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order.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365" dirty="0">
                <a:solidFill>
                  <a:srgbClr val="3B3B3B"/>
                </a:solidFill>
                <a:latin typeface="Cambria"/>
                <a:cs typeface="Cambria"/>
              </a:rPr>
              <a:t>Parse</a:t>
            </a:r>
            <a:r>
              <a:rPr sz="4400" spc="34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4400" spc="375" dirty="0">
                <a:solidFill>
                  <a:srgbClr val="3B3B3B"/>
                </a:solidFill>
                <a:latin typeface="Cambria"/>
                <a:cs typeface="Cambria"/>
              </a:rPr>
              <a:t>Trees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0119" y="1985010"/>
            <a:ext cx="245745" cy="371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0119" y="1985010"/>
            <a:ext cx="245745" cy="371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470025" cy="99314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44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470025" cy="99314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44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784350" cy="147701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9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86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784350" cy="147701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9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86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43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43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86300" y="2971800"/>
            <a:ext cx="0" cy="2816860"/>
          </a:xfrm>
          <a:custGeom>
            <a:avLst/>
            <a:gdLst/>
            <a:ahLst/>
            <a:cxnLst/>
            <a:rect l="l" t="t" r="r" b="b"/>
            <a:pathLst>
              <a:path h="2816860">
                <a:moveTo>
                  <a:pt x="0" y="0"/>
                </a:moveTo>
                <a:lnTo>
                  <a:pt x="0" y="2816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376420" y="5973502"/>
            <a:ext cx="61976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784350" cy="197866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9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86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63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43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43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86300" y="2971800"/>
            <a:ext cx="0" cy="2816860"/>
          </a:xfrm>
          <a:custGeom>
            <a:avLst/>
            <a:gdLst/>
            <a:ahLst/>
            <a:cxnLst/>
            <a:rect l="l" t="t" r="r" b="b"/>
            <a:pathLst>
              <a:path h="2816860">
                <a:moveTo>
                  <a:pt x="0" y="0"/>
                </a:moveTo>
                <a:lnTo>
                  <a:pt x="0" y="2816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376420" y="5973502"/>
            <a:ext cx="61976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784350" cy="197866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9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86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63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43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43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9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9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376420" y="5973502"/>
            <a:ext cx="61976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60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*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88509" y="6854056"/>
            <a:ext cx="109220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++ip;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5070" y="6391909"/>
            <a:ext cx="30124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Courier New"/>
                <a:cs typeface="Courier New"/>
              </a:rPr>
              <a:t>while (ip </a:t>
            </a:r>
            <a:r>
              <a:rPr sz="2800" b="1" dirty="0">
                <a:latin typeface="Courier New"/>
                <a:cs typeface="Courier New"/>
              </a:rPr>
              <a:t>&lt;</a:t>
            </a:r>
            <a:r>
              <a:rPr sz="2800" b="1" spc="-9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z)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993264" cy="248031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8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81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61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1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43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43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9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9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376420" y="5973502"/>
            <a:ext cx="61976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60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*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993264" cy="248031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8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81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61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1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3400" y="5943600"/>
          <a:ext cx="20574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4" name="object 24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2847975" cy="298196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7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5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3400" y="5943600"/>
          <a:ext cx="20574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4" name="object 24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2847975" cy="298196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7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5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4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3400" y="5943600"/>
          <a:ext cx="20574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3" name="object 33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117215" cy="348487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5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59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3400" y="5943600"/>
          <a:ext cx="20574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3" name="object 33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117215" cy="348487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5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59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3400" y="5943600"/>
          <a:ext cx="27432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7437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890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5" name="object 35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117215" cy="398652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5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59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3400" y="5943600"/>
          <a:ext cx="27432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7437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890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5" name="object 35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117215" cy="398652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5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9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59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3400" y="5943600"/>
          <a:ext cx="3429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58200" y="5943600"/>
            <a:ext cx="685800" cy="4572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020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437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6890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295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748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6" name="object 36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324225" cy="448818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5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3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84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1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3400" y="5943600"/>
          <a:ext cx="3429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58200" y="5943600"/>
            <a:ext cx="685800" cy="4572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020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437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6890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295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748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6" name="object 36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324225" cy="448818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5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3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84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44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2250" b="1" spc="-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</a:t>
            </a:r>
            <a:r>
              <a:rPr sz="2250" b="1" spc="-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1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3400" y="5943600"/>
          <a:ext cx="48006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890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748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400800" y="4800600"/>
          <a:ext cx="20574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8060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2" name="object 32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30540" y="5529002"/>
            <a:ext cx="198755" cy="374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01000" y="5486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8600" y="5486400"/>
          <a:ext cx="96012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h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e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p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\n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\t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p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;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735070" y="6451465"/>
            <a:ext cx="109220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while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5056" y="6451465"/>
            <a:ext cx="66548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(ip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8392" y="6451465"/>
            <a:ext cx="239395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dirty="0">
                <a:solidFill>
                  <a:srgbClr val="3B3B3B"/>
                </a:solidFill>
                <a:latin typeface="Courier New"/>
                <a:cs typeface="Courier New"/>
              </a:rPr>
              <a:t>&lt;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95077" y="6451465"/>
            <a:ext cx="4521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z)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88509" y="6854056"/>
            <a:ext cx="109220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++ip;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365" dirty="0">
                <a:solidFill>
                  <a:srgbClr val="3B3B3B"/>
                </a:solidFill>
                <a:latin typeface="Cambria"/>
                <a:cs typeface="Cambria"/>
              </a:rPr>
              <a:t>Parse</a:t>
            </a:r>
            <a:r>
              <a:rPr sz="4400" spc="34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4400" spc="375" dirty="0">
                <a:solidFill>
                  <a:srgbClr val="3B3B3B"/>
                </a:solidFill>
                <a:latin typeface="Cambria"/>
                <a:cs typeface="Cambria"/>
              </a:rPr>
              <a:t>Trees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0119" y="1985010"/>
            <a:ext cx="245745" cy="371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0119" y="1985010"/>
            <a:ext cx="245745" cy="371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470025" cy="99314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44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470025" cy="99314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44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833245" cy="147701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8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8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1833245" cy="147701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8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8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9461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2705735" cy="197866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7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9461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2705735" cy="197866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7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9461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004185" cy="248031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9461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004185" cy="248031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72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72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1153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060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9461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05419" y="5973502"/>
            <a:ext cx="61976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30540" y="5529002"/>
            <a:ext cx="198755" cy="374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01000" y="5486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8600" y="5486400"/>
          <a:ext cx="96012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h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e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p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\n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\t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p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;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3735070" y="6451465"/>
            <a:ext cx="109220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while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15056" y="6451465"/>
            <a:ext cx="66548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(ip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68392" y="6451465"/>
            <a:ext cx="239395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dirty="0">
                <a:solidFill>
                  <a:srgbClr val="3B3B3B"/>
                </a:solidFill>
                <a:latin typeface="Courier New"/>
                <a:cs typeface="Courier New"/>
              </a:rPr>
              <a:t>&lt;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95077" y="6451465"/>
            <a:ext cx="4521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z)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88509" y="6854056"/>
            <a:ext cx="109220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++ip;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3657600"/>
            <a:ext cx="13716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T_While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74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3200" y="3657600"/>
            <a:ext cx="13716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T_Ident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434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&lt;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29200" y="3657600"/>
            <a:ext cx="13716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T_Ident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294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15200" y="365760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74625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++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29600" y="3657600"/>
            <a:ext cx="13716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T_Ident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43200" y="4343400"/>
            <a:ext cx="13716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ip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29200" y="4343400"/>
            <a:ext cx="13716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z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29600" y="4343400"/>
            <a:ext cx="13716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ip</a:t>
            </a:r>
            <a:endParaRPr sz="22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004185" cy="298196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72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724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582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1153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060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9461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05419" y="5973502"/>
            <a:ext cx="61976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6893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004185" cy="298196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7086600" y="5943600"/>
          <a:ext cx="20574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4295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748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153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060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9461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164205" cy="348487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85800" y="0"/>
                </a:moveTo>
                <a:lnTo>
                  <a:pt x="0" y="0"/>
                </a:lnTo>
                <a:lnTo>
                  <a:pt x="0" y="457200"/>
                </a:lnTo>
                <a:lnTo>
                  <a:pt x="685800" y="4572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15000" y="59436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3429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685800" y="0"/>
                </a:lnTo>
                <a:lnTo>
                  <a:pt x="685800" y="457200"/>
                </a:lnTo>
                <a:lnTo>
                  <a:pt x="342900" y="4572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7086600" y="5943600"/>
          <a:ext cx="20574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64008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724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86600" y="4800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4295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748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15300" y="5257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060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946140" y="5973502"/>
            <a:ext cx="224154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2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5715000" y="5943600"/>
          <a:ext cx="3429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164205" cy="348487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890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748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6400800" y="4800600"/>
          <a:ext cx="20574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8060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5715000" y="5943600"/>
          <a:ext cx="3429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164205" cy="398652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  <a:tab pos="773430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	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7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34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20"/>
              </a:spcBef>
            </a:pPr>
            <a:r>
              <a:rPr sz="2600" b="1" spc="215" dirty="0">
                <a:solidFill>
                  <a:srgbClr val="3B3B3B"/>
                </a:solidFill>
                <a:latin typeface="Malgun Gothic"/>
                <a:cs typeface="Malgun Gothic"/>
              </a:rPr>
              <a:t>Op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890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748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6400800" y="4800600"/>
          <a:ext cx="20574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8060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164205" cy="398652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3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79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  <a:tab pos="773430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	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7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029200" y="5943600"/>
          <a:ext cx="41148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890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748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400800" y="4800600"/>
          <a:ext cx="20574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8060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342900"/>
                <a:gridCol w="342900"/>
              </a:tblGrid>
              <a:tr h="457200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1" name="object 31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324225" cy="448818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7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  <a:tab pos="773430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	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1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029200" y="5943600"/>
          <a:ext cx="41148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890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748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400800" y="4800600"/>
          <a:ext cx="20574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8060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342900"/>
                <a:gridCol w="342900"/>
              </a:tblGrid>
              <a:tr h="457200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1" name="object 31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50" y="1847087"/>
            <a:ext cx="3324225" cy="448818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205"/>
              </a:spcBef>
            </a:pP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solidFill>
                  <a:srgbClr val="3B3B3B"/>
                </a:solidFill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36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22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2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17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17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60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260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spc="-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</a:t>
            </a:r>
            <a:r>
              <a:rPr sz="2250" b="1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254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250" b="1" spc="254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2250" b="1" spc="-1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7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 </a:t>
            </a:r>
            <a:r>
              <a:rPr sz="2250" b="1" spc="200" dirty="0">
                <a:solidFill>
                  <a:srgbClr val="FF0000"/>
                </a:solidFill>
                <a:latin typeface="Malgun Gothic"/>
                <a:cs typeface="Malgun Gothic"/>
              </a:rPr>
              <a:t>Op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7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  <a:tab pos="773430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15" dirty="0">
                <a:solidFill>
                  <a:srgbClr val="FF0000"/>
                </a:solidFill>
                <a:latin typeface="Malgun Gothic"/>
                <a:cs typeface="Malgun Gothic"/>
              </a:rPr>
              <a:t>E	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81635" algn="l"/>
              </a:tabLst>
            </a:pPr>
            <a:r>
              <a:rPr sz="2250" spc="-50" dirty="0">
                <a:latin typeface="Cambria"/>
                <a:cs typeface="Cambria"/>
              </a:rPr>
              <a:t>⇒	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*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(int </a:t>
            </a:r>
            <a:r>
              <a:rPr sz="2250" b="1" spc="10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2250" b="1" spc="-12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250" b="1" spc="5" dirty="0">
                <a:solidFill>
                  <a:srgbClr val="0000FF"/>
                </a:solidFill>
                <a:latin typeface="Courier New"/>
                <a:cs typeface="Courier New"/>
              </a:rPr>
              <a:t>int)</a:t>
            </a:r>
            <a:endParaRPr sz="22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920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60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3400" y="5943600"/>
          <a:ext cx="48006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8660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890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748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400800" y="4800600"/>
          <a:ext cx="20574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8060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2950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37489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5291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437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2950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6290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721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1749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9552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79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86300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72100" y="1828800"/>
            <a:ext cx="1910080" cy="636270"/>
          </a:xfrm>
          <a:custGeom>
            <a:avLst/>
            <a:gdLst/>
            <a:ahLst/>
            <a:cxnLst/>
            <a:rect l="l" t="t" r="r" b="b"/>
            <a:pathLst>
              <a:path w="1910079" h="636269">
                <a:moveTo>
                  <a:pt x="0" y="0"/>
                </a:moveTo>
                <a:lnTo>
                  <a:pt x="191007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58050" y="2411729"/>
            <a:ext cx="171450" cy="102870"/>
          </a:xfrm>
          <a:custGeom>
            <a:avLst/>
            <a:gdLst/>
            <a:ahLst/>
            <a:cxnLst/>
            <a:rect l="l" t="t" r="r" b="b"/>
            <a:pathLst>
              <a:path w="171450" h="102869">
                <a:moveTo>
                  <a:pt x="34290" y="0"/>
                </a:moveTo>
                <a:lnTo>
                  <a:pt x="0" y="102870"/>
                </a:lnTo>
                <a:lnTo>
                  <a:pt x="171450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2950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7489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57900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1028700" y="0"/>
                </a:moveTo>
                <a:lnTo>
                  <a:pt x="973881" y="2223"/>
                </a:lnTo>
                <a:lnTo>
                  <a:pt x="920631" y="8894"/>
                </a:lnTo>
                <a:lnTo>
                  <a:pt x="868945" y="20012"/>
                </a:lnTo>
                <a:lnTo>
                  <a:pt x="818817" y="35576"/>
                </a:lnTo>
                <a:lnTo>
                  <a:pt x="770240" y="55588"/>
                </a:lnTo>
                <a:lnTo>
                  <a:pt x="723210" y="80046"/>
                </a:lnTo>
                <a:lnTo>
                  <a:pt x="677719" y="108950"/>
                </a:lnTo>
                <a:lnTo>
                  <a:pt x="633762" y="142301"/>
                </a:lnTo>
                <a:lnTo>
                  <a:pt x="591334" y="180098"/>
                </a:lnTo>
                <a:lnTo>
                  <a:pt x="550428" y="222340"/>
                </a:lnTo>
                <a:lnTo>
                  <a:pt x="511039" y="269029"/>
                </a:lnTo>
                <a:lnTo>
                  <a:pt x="473160" y="320163"/>
                </a:lnTo>
                <a:lnTo>
                  <a:pt x="436786" y="375743"/>
                </a:lnTo>
                <a:lnTo>
                  <a:pt x="401911" y="435768"/>
                </a:lnTo>
                <a:lnTo>
                  <a:pt x="368529" y="500238"/>
                </a:lnTo>
                <a:lnTo>
                  <a:pt x="336634" y="569154"/>
                </a:lnTo>
                <a:lnTo>
                  <a:pt x="321243" y="605278"/>
                </a:lnTo>
                <a:lnTo>
                  <a:pt x="306221" y="642514"/>
                </a:lnTo>
                <a:lnTo>
                  <a:pt x="291568" y="680861"/>
                </a:lnTo>
                <a:lnTo>
                  <a:pt x="277283" y="720319"/>
                </a:lnTo>
                <a:lnTo>
                  <a:pt x="263366" y="760888"/>
                </a:lnTo>
                <a:lnTo>
                  <a:pt x="249815" y="802569"/>
                </a:lnTo>
                <a:lnTo>
                  <a:pt x="236630" y="845360"/>
                </a:lnTo>
                <a:lnTo>
                  <a:pt x="223810" y="889263"/>
                </a:lnTo>
                <a:lnTo>
                  <a:pt x="211355" y="934276"/>
                </a:lnTo>
                <a:lnTo>
                  <a:pt x="199264" y="980401"/>
                </a:lnTo>
                <a:lnTo>
                  <a:pt x="187535" y="1027637"/>
                </a:lnTo>
                <a:lnTo>
                  <a:pt x="176169" y="1075984"/>
                </a:lnTo>
                <a:lnTo>
                  <a:pt x="165164" y="1125442"/>
                </a:lnTo>
                <a:lnTo>
                  <a:pt x="154520" y="1176010"/>
                </a:lnTo>
                <a:lnTo>
                  <a:pt x="144237" y="1227690"/>
                </a:lnTo>
                <a:lnTo>
                  <a:pt x="134312" y="1280481"/>
                </a:lnTo>
                <a:lnTo>
                  <a:pt x="124746" y="1334382"/>
                </a:lnTo>
                <a:lnTo>
                  <a:pt x="115538" y="1389395"/>
                </a:lnTo>
                <a:lnTo>
                  <a:pt x="106687" y="1445518"/>
                </a:lnTo>
                <a:lnTo>
                  <a:pt x="98193" y="1502753"/>
                </a:lnTo>
                <a:lnTo>
                  <a:pt x="90054" y="1561098"/>
                </a:lnTo>
                <a:lnTo>
                  <a:pt x="82270" y="1620554"/>
                </a:lnTo>
                <a:lnTo>
                  <a:pt x="74841" y="1681121"/>
                </a:lnTo>
                <a:lnTo>
                  <a:pt x="67764" y="1742798"/>
                </a:lnTo>
                <a:lnTo>
                  <a:pt x="61041" y="1805587"/>
                </a:lnTo>
                <a:lnTo>
                  <a:pt x="54669" y="1869486"/>
                </a:lnTo>
                <a:lnTo>
                  <a:pt x="48649" y="1934496"/>
                </a:lnTo>
                <a:lnTo>
                  <a:pt x="42980" y="2000616"/>
                </a:lnTo>
                <a:lnTo>
                  <a:pt x="37660" y="2067847"/>
                </a:lnTo>
                <a:lnTo>
                  <a:pt x="32689" y="2136189"/>
                </a:lnTo>
                <a:lnTo>
                  <a:pt x="28066" y="2205642"/>
                </a:lnTo>
                <a:lnTo>
                  <a:pt x="23792" y="2276205"/>
                </a:lnTo>
                <a:lnTo>
                  <a:pt x="19864" y="2347879"/>
                </a:lnTo>
                <a:lnTo>
                  <a:pt x="16282" y="2420664"/>
                </a:lnTo>
                <a:lnTo>
                  <a:pt x="13045" y="2494559"/>
                </a:lnTo>
                <a:lnTo>
                  <a:pt x="10153" y="2569565"/>
                </a:lnTo>
                <a:lnTo>
                  <a:pt x="7606" y="2645681"/>
                </a:lnTo>
                <a:lnTo>
                  <a:pt x="5401" y="2722908"/>
                </a:lnTo>
                <a:lnTo>
                  <a:pt x="3539" y="2801245"/>
                </a:lnTo>
                <a:lnTo>
                  <a:pt x="2018" y="2880693"/>
                </a:lnTo>
                <a:lnTo>
                  <a:pt x="839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0455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77240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0" y="0"/>
                </a:moveTo>
                <a:lnTo>
                  <a:pt x="54816" y="2223"/>
                </a:lnTo>
                <a:lnTo>
                  <a:pt x="108057" y="8894"/>
                </a:lnTo>
                <a:lnTo>
                  <a:pt x="159730" y="20012"/>
                </a:lnTo>
                <a:lnTo>
                  <a:pt x="209841" y="35576"/>
                </a:lnTo>
                <a:lnTo>
                  <a:pt x="258395" y="55588"/>
                </a:lnTo>
                <a:lnTo>
                  <a:pt x="305400" y="80046"/>
                </a:lnTo>
                <a:lnTo>
                  <a:pt x="350861" y="108950"/>
                </a:lnTo>
                <a:lnTo>
                  <a:pt x="394784" y="142301"/>
                </a:lnTo>
                <a:lnTo>
                  <a:pt x="437176" y="180098"/>
                </a:lnTo>
                <a:lnTo>
                  <a:pt x="478043" y="222340"/>
                </a:lnTo>
                <a:lnTo>
                  <a:pt x="517390" y="269029"/>
                </a:lnTo>
                <a:lnTo>
                  <a:pt x="555225" y="320163"/>
                </a:lnTo>
                <a:lnTo>
                  <a:pt x="591553" y="375743"/>
                </a:lnTo>
                <a:lnTo>
                  <a:pt x="626380" y="435768"/>
                </a:lnTo>
                <a:lnTo>
                  <a:pt x="659713" y="500238"/>
                </a:lnTo>
                <a:lnTo>
                  <a:pt x="691557" y="569154"/>
                </a:lnTo>
                <a:lnTo>
                  <a:pt x="706924" y="605278"/>
                </a:lnTo>
                <a:lnTo>
                  <a:pt x="721920" y="642514"/>
                </a:lnTo>
                <a:lnTo>
                  <a:pt x="736547" y="680861"/>
                </a:lnTo>
                <a:lnTo>
                  <a:pt x="750807" y="720319"/>
                </a:lnTo>
                <a:lnTo>
                  <a:pt x="764698" y="760888"/>
                </a:lnTo>
                <a:lnTo>
                  <a:pt x="778223" y="802569"/>
                </a:lnTo>
                <a:lnTo>
                  <a:pt x="791382" y="845360"/>
                </a:lnTo>
                <a:lnTo>
                  <a:pt x="804177" y="889263"/>
                </a:lnTo>
                <a:lnTo>
                  <a:pt x="816606" y="934276"/>
                </a:lnTo>
                <a:lnTo>
                  <a:pt x="828672" y="980401"/>
                </a:lnTo>
                <a:lnTo>
                  <a:pt x="840376" y="1027637"/>
                </a:lnTo>
                <a:lnTo>
                  <a:pt x="851717" y="1075984"/>
                </a:lnTo>
                <a:lnTo>
                  <a:pt x="862697" y="1125442"/>
                </a:lnTo>
                <a:lnTo>
                  <a:pt x="873316" y="1176010"/>
                </a:lnTo>
                <a:lnTo>
                  <a:pt x="883576" y="1227690"/>
                </a:lnTo>
                <a:lnTo>
                  <a:pt x="893477" y="1280481"/>
                </a:lnTo>
                <a:lnTo>
                  <a:pt x="903020" y="1334382"/>
                </a:lnTo>
                <a:lnTo>
                  <a:pt x="912205" y="1389395"/>
                </a:lnTo>
                <a:lnTo>
                  <a:pt x="921033" y="1445518"/>
                </a:lnTo>
                <a:lnTo>
                  <a:pt x="929506" y="1502753"/>
                </a:lnTo>
                <a:lnTo>
                  <a:pt x="937624" y="1561098"/>
                </a:lnTo>
                <a:lnTo>
                  <a:pt x="945387" y="1620554"/>
                </a:lnTo>
                <a:lnTo>
                  <a:pt x="952797" y="1681121"/>
                </a:lnTo>
                <a:lnTo>
                  <a:pt x="959853" y="1742798"/>
                </a:lnTo>
                <a:lnTo>
                  <a:pt x="966558" y="1805587"/>
                </a:lnTo>
                <a:lnTo>
                  <a:pt x="972912" y="1869486"/>
                </a:lnTo>
                <a:lnTo>
                  <a:pt x="978915" y="1934496"/>
                </a:lnTo>
                <a:lnTo>
                  <a:pt x="984569" y="2000616"/>
                </a:lnTo>
                <a:lnTo>
                  <a:pt x="989873" y="2067847"/>
                </a:lnTo>
                <a:lnTo>
                  <a:pt x="994829" y="2136189"/>
                </a:lnTo>
                <a:lnTo>
                  <a:pt x="999438" y="2205642"/>
                </a:lnTo>
                <a:lnTo>
                  <a:pt x="1003701" y="2276205"/>
                </a:lnTo>
                <a:lnTo>
                  <a:pt x="1007617" y="2347879"/>
                </a:lnTo>
                <a:lnTo>
                  <a:pt x="1011189" y="2420664"/>
                </a:lnTo>
                <a:lnTo>
                  <a:pt x="1014416" y="2494559"/>
                </a:lnTo>
                <a:lnTo>
                  <a:pt x="1017299" y="2569565"/>
                </a:lnTo>
                <a:lnTo>
                  <a:pt x="1019840" y="2645681"/>
                </a:lnTo>
                <a:lnTo>
                  <a:pt x="1022039" y="2722908"/>
                </a:lnTo>
                <a:lnTo>
                  <a:pt x="1023896" y="2801245"/>
                </a:lnTo>
                <a:lnTo>
                  <a:pt x="1025414" y="2880693"/>
                </a:lnTo>
                <a:lnTo>
                  <a:pt x="1026591" y="2961251"/>
                </a:lnTo>
                <a:lnTo>
                  <a:pt x="1027429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46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316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434340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2" name="object 32"/>
          <p:cNvSpPr/>
          <p:nvPr/>
        </p:nvSpPr>
        <p:spPr>
          <a:xfrm>
            <a:off x="531749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550" y="554990"/>
            <a:ext cx="45777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45" dirty="0"/>
              <a:t>For</a:t>
            </a:r>
            <a:r>
              <a:rPr spc="350" dirty="0"/>
              <a:t> </a:t>
            </a:r>
            <a:r>
              <a:rPr spc="405" dirty="0"/>
              <a:t>Comparison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58509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6535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15909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72709" y="5943600"/>
          <a:ext cx="48006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08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915909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1966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0546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230109" y="4800600"/>
          <a:ext cx="20574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889126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58809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05469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8223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79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573009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5880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8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92209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01409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48070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24829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576580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515609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01409" y="1828800"/>
            <a:ext cx="1911350" cy="636270"/>
          </a:xfrm>
          <a:custGeom>
            <a:avLst/>
            <a:gdLst/>
            <a:ahLst/>
            <a:cxnLst/>
            <a:rect l="l" t="t" r="r" b="b"/>
            <a:pathLst>
              <a:path w="1911350" h="636269">
                <a:moveTo>
                  <a:pt x="0" y="0"/>
                </a:moveTo>
                <a:lnTo>
                  <a:pt x="1911349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88630" y="2411729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79" h="102869">
                <a:moveTo>
                  <a:pt x="34290" y="0"/>
                </a:moveTo>
                <a:lnTo>
                  <a:pt x="0" y="102870"/>
                </a:lnTo>
                <a:lnTo>
                  <a:pt x="170179" y="102870"/>
                </a:lnTo>
                <a:lnTo>
                  <a:pt x="34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58809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205469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88480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29" h="3042920">
                <a:moveTo>
                  <a:pt x="1027429" y="0"/>
                </a:moveTo>
                <a:lnTo>
                  <a:pt x="972613" y="2223"/>
                </a:lnTo>
                <a:lnTo>
                  <a:pt x="919372" y="8894"/>
                </a:lnTo>
                <a:lnTo>
                  <a:pt x="867699" y="20012"/>
                </a:lnTo>
                <a:lnTo>
                  <a:pt x="817588" y="35576"/>
                </a:lnTo>
                <a:lnTo>
                  <a:pt x="769034" y="55588"/>
                </a:lnTo>
                <a:lnTo>
                  <a:pt x="722029" y="80046"/>
                </a:lnTo>
                <a:lnTo>
                  <a:pt x="676568" y="108950"/>
                </a:lnTo>
                <a:lnTo>
                  <a:pt x="632645" y="142301"/>
                </a:lnTo>
                <a:lnTo>
                  <a:pt x="590253" y="180098"/>
                </a:lnTo>
                <a:lnTo>
                  <a:pt x="549386" y="222340"/>
                </a:lnTo>
                <a:lnTo>
                  <a:pt x="510039" y="269029"/>
                </a:lnTo>
                <a:lnTo>
                  <a:pt x="472204" y="320163"/>
                </a:lnTo>
                <a:lnTo>
                  <a:pt x="435876" y="375743"/>
                </a:lnTo>
                <a:lnTo>
                  <a:pt x="401049" y="435768"/>
                </a:lnTo>
                <a:lnTo>
                  <a:pt x="367716" y="500238"/>
                </a:lnTo>
                <a:lnTo>
                  <a:pt x="335872" y="569154"/>
                </a:lnTo>
                <a:lnTo>
                  <a:pt x="320505" y="605278"/>
                </a:lnTo>
                <a:lnTo>
                  <a:pt x="305509" y="642514"/>
                </a:lnTo>
                <a:lnTo>
                  <a:pt x="290882" y="680861"/>
                </a:lnTo>
                <a:lnTo>
                  <a:pt x="276622" y="720319"/>
                </a:lnTo>
                <a:lnTo>
                  <a:pt x="262731" y="760888"/>
                </a:lnTo>
                <a:lnTo>
                  <a:pt x="249206" y="802569"/>
                </a:lnTo>
                <a:lnTo>
                  <a:pt x="236047" y="845360"/>
                </a:lnTo>
                <a:lnTo>
                  <a:pt x="223252" y="889263"/>
                </a:lnTo>
                <a:lnTo>
                  <a:pt x="210823" y="934276"/>
                </a:lnTo>
                <a:lnTo>
                  <a:pt x="198757" y="980401"/>
                </a:lnTo>
                <a:lnTo>
                  <a:pt x="187053" y="1027637"/>
                </a:lnTo>
                <a:lnTo>
                  <a:pt x="175712" y="1075984"/>
                </a:lnTo>
                <a:lnTo>
                  <a:pt x="164732" y="1125442"/>
                </a:lnTo>
                <a:lnTo>
                  <a:pt x="154113" y="1176010"/>
                </a:lnTo>
                <a:lnTo>
                  <a:pt x="143853" y="1227690"/>
                </a:lnTo>
                <a:lnTo>
                  <a:pt x="133952" y="1280481"/>
                </a:lnTo>
                <a:lnTo>
                  <a:pt x="124409" y="1334382"/>
                </a:lnTo>
                <a:lnTo>
                  <a:pt x="115224" y="1389395"/>
                </a:lnTo>
                <a:lnTo>
                  <a:pt x="106396" y="1445518"/>
                </a:lnTo>
                <a:lnTo>
                  <a:pt x="97923" y="1502753"/>
                </a:lnTo>
                <a:lnTo>
                  <a:pt x="89805" y="1561098"/>
                </a:lnTo>
                <a:lnTo>
                  <a:pt x="82042" y="1620554"/>
                </a:lnTo>
                <a:lnTo>
                  <a:pt x="74632" y="1681121"/>
                </a:lnTo>
                <a:lnTo>
                  <a:pt x="67576" y="1742798"/>
                </a:lnTo>
                <a:lnTo>
                  <a:pt x="60871" y="1805587"/>
                </a:lnTo>
                <a:lnTo>
                  <a:pt x="54517" y="1869486"/>
                </a:lnTo>
                <a:lnTo>
                  <a:pt x="48514" y="1934496"/>
                </a:lnTo>
                <a:lnTo>
                  <a:pt x="42860" y="2000616"/>
                </a:lnTo>
                <a:lnTo>
                  <a:pt x="37556" y="2067847"/>
                </a:lnTo>
                <a:lnTo>
                  <a:pt x="32600" y="2136189"/>
                </a:lnTo>
                <a:lnTo>
                  <a:pt x="27991" y="2205642"/>
                </a:lnTo>
                <a:lnTo>
                  <a:pt x="23728" y="2276205"/>
                </a:lnTo>
                <a:lnTo>
                  <a:pt x="19812" y="2347879"/>
                </a:lnTo>
                <a:lnTo>
                  <a:pt x="16240" y="2420664"/>
                </a:lnTo>
                <a:lnTo>
                  <a:pt x="13013" y="2494559"/>
                </a:lnTo>
                <a:lnTo>
                  <a:pt x="10130" y="2569565"/>
                </a:lnTo>
                <a:lnTo>
                  <a:pt x="7589" y="2645681"/>
                </a:lnTo>
                <a:lnTo>
                  <a:pt x="5390" y="2722908"/>
                </a:lnTo>
                <a:lnTo>
                  <a:pt x="3533" y="2801245"/>
                </a:lnTo>
                <a:lnTo>
                  <a:pt x="2015" y="2880693"/>
                </a:lnTo>
                <a:lnTo>
                  <a:pt x="838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3386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39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01709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0" y="0"/>
                </a:moveTo>
                <a:lnTo>
                  <a:pt x="54818" y="2223"/>
                </a:lnTo>
                <a:lnTo>
                  <a:pt x="108068" y="8894"/>
                </a:lnTo>
                <a:lnTo>
                  <a:pt x="159754" y="20012"/>
                </a:lnTo>
                <a:lnTo>
                  <a:pt x="209882" y="35576"/>
                </a:lnTo>
                <a:lnTo>
                  <a:pt x="258459" y="55588"/>
                </a:lnTo>
                <a:lnTo>
                  <a:pt x="305489" y="80046"/>
                </a:lnTo>
                <a:lnTo>
                  <a:pt x="350980" y="108950"/>
                </a:lnTo>
                <a:lnTo>
                  <a:pt x="394937" y="142301"/>
                </a:lnTo>
                <a:lnTo>
                  <a:pt x="437365" y="180098"/>
                </a:lnTo>
                <a:lnTo>
                  <a:pt x="478271" y="222340"/>
                </a:lnTo>
                <a:lnTo>
                  <a:pt x="517660" y="269029"/>
                </a:lnTo>
                <a:lnTo>
                  <a:pt x="555539" y="320163"/>
                </a:lnTo>
                <a:lnTo>
                  <a:pt x="591913" y="375743"/>
                </a:lnTo>
                <a:lnTo>
                  <a:pt x="626788" y="435768"/>
                </a:lnTo>
                <a:lnTo>
                  <a:pt x="660170" y="500238"/>
                </a:lnTo>
                <a:lnTo>
                  <a:pt x="692065" y="569154"/>
                </a:lnTo>
                <a:lnTo>
                  <a:pt x="707456" y="605278"/>
                </a:lnTo>
                <a:lnTo>
                  <a:pt x="722478" y="642514"/>
                </a:lnTo>
                <a:lnTo>
                  <a:pt x="737131" y="680861"/>
                </a:lnTo>
                <a:lnTo>
                  <a:pt x="751416" y="720319"/>
                </a:lnTo>
                <a:lnTo>
                  <a:pt x="765333" y="760888"/>
                </a:lnTo>
                <a:lnTo>
                  <a:pt x="778884" y="802569"/>
                </a:lnTo>
                <a:lnTo>
                  <a:pt x="792069" y="845360"/>
                </a:lnTo>
                <a:lnTo>
                  <a:pt x="804889" y="889263"/>
                </a:lnTo>
                <a:lnTo>
                  <a:pt x="817344" y="934276"/>
                </a:lnTo>
                <a:lnTo>
                  <a:pt x="829435" y="980401"/>
                </a:lnTo>
                <a:lnTo>
                  <a:pt x="841164" y="1027637"/>
                </a:lnTo>
                <a:lnTo>
                  <a:pt x="852530" y="1075984"/>
                </a:lnTo>
                <a:lnTo>
                  <a:pt x="863535" y="1125442"/>
                </a:lnTo>
                <a:lnTo>
                  <a:pt x="874179" y="1176010"/>
                </a:lnTo>
                <a:lnTo>
                  <a:pt x="884462" y="1227690"/>
                </a:lnTo>
                <a:lnTo>
                  <a:pt x="894387" y="1280481"/>
                </a:lnTo>
                <a:lnTo>
                  <a:pt x="903953" y="1334382"/>
                </a:lnTo>
                <a:lnTo>
                  <a:pt x="913161" y="1389395"/>
                </a:lnTo>
                <a:lnTo>
                  <a:pt x="922012" y="1445518"/>
                </a:lnTo>
                <a:lnTo>
                  <a:pt x="930506" y="1502753"/>
                </a:lnTo>
                <a:lnTo>
                  <a:pt x="938645" y="1561098"/>
                </a:lnTo>
                <a:lnTo>
                  <a:pt x="946429" y="1620554"/>
                </a:lnTo>
                <a:lnTo>
                  <a:pt x="953858" y="1681121"/>
                </a:lnTo>
                <a:lnTo>
                  <a:pt x="960935" y="1742798"/>
                </a:lnTo>
                <a:lnTo>
                  <a:pt x="967658" y="1805587"/>
                </a:lnTo>
                <a:lnTo>
                  <a:pt x="974030" y="1869486"/>
                </a:lnTo>
                <a:lnTo>
                  <a:pt x="980050" y="1934496"/>
                </a:lnTo>
                <a:lnTo>
                  <a:pt x="985719" y="2000616"/>
                </a:lnTo>
                <a:lnTo>
                  <a:pt x="991039" y="2067847"/>
                </a:lnTo>
                <a:lnTo>
                  <a:pt x="996010" y="2136189"/>
                </a:lnTo>
                <a:lnTo>
                  <a:pt x="1000633" y="2205642"/>
                </a:lnTo>
                <a:lnTo>
                  <a:pt x="1004907" y="2276205"/>
                </a:lnTo>
                <a:lnTo>
                  <a:pt x="1008835" y="2347879"/>
                </a:lnTo>
                <a:lnTo>
                  <a:pt x="1012417" y="2420664"/>
                </a:lnTo>
                <a:lnTo>
                  <a:pt x="1015654" y="2494559"/>
                </a:lnTo>
                <a:lnTo>
                  <a:pt x="1018546" y="2569565"/>
                </a:lnTo>
                <a:lnTo>
                  <a:pt x="1021093" y="2645681"/>
                </a:lnTo>
                <a:lnTo>
                  <a:pt x="1023298" y="2722908"/>
                </a:lnTo>
                <a:lnTo>
                  <a:pt x="1025160" y="2801245"/>
                </a:lnTo>
                <a:lnTo>
                  <a:pt x="1026681" y="2880693"/>
                </a:lnTo>
                <a:lnTo>
                  <a:pt x="1027860" y="2961251"/>
                </a:lnTo>
                <a:lnTo>
                  <a:pt x="102870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57580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6227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5172709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1" name="object 31"/>
          <p:cNvSpPr/>
          <p:nvPr/>
        </p:nvSpPr>
        <p:spPr>
          <a:xfrm>
            <a:off x="614807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829310" y="1371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86710" y="2514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6535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143510" y="5943600"/>
          <a:ext cx="48006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08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35" name="object 35"/>
          <p:cNvSpPr txBox="1"/>
          <p:nvPr/>
        </p:nvSpPr>
        <p:spPr>
          <a:xfrm>
            <a:off x="2886710" y="36576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6535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49047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17627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2200910" y="4800600"/>
          <a:ext cx="20574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9" name="object 39"/>
          <p:cNvSpPr/>
          <p:nvPr/>
        </p:nvSpPr>
        <p:spPr>
          <a:xfrm>
            <a:off x="386207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229610" y="4114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176270" y="4638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653029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80" h="576579">
                <a:moveTo>
                  <a:pt x="576580" y="0"/>
                </a:moveTo>
                <a:lnTo>
                  <a:pt x="0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543810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29610" y="4114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0" y="0"/>
                </a:moveTo>
                <a:lnTo>
                  <a:pt x="576579" y="5765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763009" y="4648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7221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18869" y="23520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95630" y="18288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80" h="576580">
                <a:moveTo>
                  <a:pt x="576580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86409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172210" y="1828800"/>
            <a:ext cx="1911350" cy="636270"/>
          </a:xfrm>
          <a:custGeom>
            <a:avLst/>
            <a:gdLst/>
            <a:ahLst/>
            <a:cxnLst/>
            <a:rect l="l" t="t" r="r" b="b"/>
            <a:pathLst>
              <a:path w="1911350" h="636269">
                <a:moveTo>
                  <a:pt x="0" y="0"/>
                </a:moveTo>
                <a:lnTo>
                  <a:pt x="1911350" y="63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059429" y="2411729"/>
            <a:ext cx="170180" cy="102870"/>
          </a:xfrm>
          <a:custGeom>
            <a:avLst/>
            <a:gdLst/>
            <a:ahLst/>
            <a:cxnLst/>
            <a:rect l="l" t="t" r="r" b="b"/>
            <a:pathLst>
              <a:path w="170180" h="102869">
                <a:moveTo>
                  <a:pt x="34289" y="0"/>
                </a:moveTo>
                <a:lnTo>
                  <a:pt x="0" y="102870"/>
                </a:lnTo>
                <a:lnTo>
                  <a:pt x="170180" y="102870"/>
                </a:lnTo>
                <a:lnTo>
                  <a:pt x="34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29610" y="2971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176270" y="3495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859279" y="2743200"/>
            <a:ext cx="1027430" cy="3042920"/>
          </a:xfrm>
          <a:custGeom>
            <a:avLst/>
            <a:gdLst/>
            <a:ahLst/>
            <a:cxnLst/>
            <a:rect l="l" t="t" r="r" b="b"/>
            <a:pathLst>
              <a:path w="1027430" h="3042920">
                <a:moveTo>
                  <a:pt x="1027430" y="0"/>
                </a:moveTo>
                <a:lnTo>
                  <a:pt x="972613" y="2223"/>
                </a:lnTo>
                <a:lnTo>
                  <a:pt x="919372" y="8894"/>
                </a:lnTo>
                <a:lnTo>
                  <a:pt x="867699" y="20012"/>
                </a:lnTo>
                <a:lnTo>
                  <a:pt x="817588" y="35576"/>
                </a:lnTo>
                <a:lnTo>
                  <a:pt x="769034" y="55588"/>
                </a:lnTo>
                <a:lnTo>
                  <a:pt x="722029" y="80046"/>
                </a:lnTo>
                <a:lnTo>
                  <a:pt x="676568" y="108950"/>
                </a:lnTo>
                <a:lnTo>
                  <a:pt x="632645" y="142301"/>
                </a:lnTo>
                <a:lnTo>
                  <a:pt x="590253" y="180098"/>
                </a:lnTo>
                <a:lnTo>
                  <a:pt x="549386" y="222340"/>
                </a:lnTo>
                <a:lnTo>
                  <a:pt x="510039" y="269029"/>
                </a:lnTo>
                <a:lnTo>
                  <a:pt x="472204" y="320163"/>
                </a:lnTo>
                <a:lnTo>
                  <a:pt x="435876" y="375743"/>
                </a:lnTo>
                <a:lnTo>
                  <a:pt x="401049" y="435768"/>
                </a:lnTo>
                <a:lnTo>
                  <a:pt x="367716" y="500238"/>
                </a:lnTo>
                <a:lnTo>
                  <a:pt x="335872" y="569154"/>
                </a:lnTo>
                <a:lnTo>
                  <a:pt x="320505" y="605278"/>
                </a:lnTo>
                <a:lnTo>
                  <a:pt x="305509" y="642514"/>
                </a:lnTo>
                <a:lnTo>
                  <a:pt x="290882" y="680861"/>
                </a:lnTo>
                <a:lnTo>
                  <a:pt x="276622" y="720319"/>
                </a:lnTo>
                <a:lnTo>
                  <a:pt x="262731" y="760888"/>
                </a:lnTo>
                <a:lnTo>
                  <a:pt x="249206" y="802569"/>
                </a:lnTo>
                <a:lnTo>
                  <a:pt x="236047" y="845360"/>
                </a:lnTo>
                <a:lnTo>
                  <a:pt x="223252" y="889263"/>
                </a:lnTo>
                <a:lnTo>
                  <a:pt x="210823" y="934276"/>
                </a:lnTo>
                <a:lnTo>
                  <a:pt x="198757" y="980401"/>
                </a:lnTo>
                <a:lnTo>
                  <a:pt x="187053" y="1027637"/>
                </a:lnTo>
                <a:lnTo>
                  <a:pt x="175712" y="1075984"/>
                </a:lnTo>
                <a:lnTo>
                  <a:pt x="164732" y="1125442"/>
                </a:lnTo>
                <a:lnTo>
                  <a:pt x="154113" y="1176010"/>
                </a:lnTo>
                <a:lnTo>
                  <a:pt x="143853" y="1227690"/>
                </a:lnTo>
                <a:lnTo>
                  <a:pt x="133952" y="1280481"/>
                </a:lnTo>
                <a:lnTo>
                  <a:pt x="124409" y="1334382"/>
                </a:lnTo>
                <a:lnTo>
                  <a:pt x="115224" y="1389395"/>
                </a:lnTo>
                <a:lnTo>
                  <a:pt x="106396" y="1445518"/>
                </a:lnTo>
                <a:lnTo>
                  <a:pt x="97923" y="1502753"/>
                </a:lnTo>
                <a:lnTo>
                  <a:pt x="89805" y="1561098"/>
                </a:lnTo>
                <a:lnTo>
                  <a:pt x="82042" y="1620554"/>
                </a:lnTo>
                <a:lnTo>
                  <a:pt x="74632" y="1681121"/>
                </a:lnTo>
                <a:lnTo>
                  <a:pt x="67576" y="1742798"/>
                </a:lnTo>
                <a:lnTo>
                  <a:pt x="60871" y="1805587"/>
                </a:lnTo>
                <a:lnTo>
                  <a:pt x="54517" y="1869486"/>
                </a:lnTo>
                <a:lnTo>
                  <a:pt x="48514" y="1934496"/>
                </a:lnTo>
                <a:lnTo>
                  <a:pt x="42860" y="2000616"/>
                </a:lnTo>
                <a:lnTo>
                  <a:pt x="37556" y="2067847"/>
                </a:lnTo>
                <a:lnTo>
                  <a:pt x="32600" y="2136189"/>
                </a:lnTo>
                <a:lnTo>
                  <a:pt x="27991" y="2205642"/>
                </a:lnTo>
                <a:lnTo>
                  <a:pt x="23728" y="2276205"/>
                </a:lnTo>
                <a:lnTo>
                  <a:pt x="19812" y="2347879"/>
                </a:lnTo>
                <a:lnTo>
                  <a:pt x="16240" y="2420664"/>
                </a:lnTo>
                <a:lnTo>
                  <a:pt x="13013" y="2494559"/>
                </a:lnTo>
                <a:lnTo>
                  <a:pt x="10130" y="2569565"/>
                </a:lnTo>
                <a:lnTo>
                  <a:pt x="7589" y="2645681"/>
                </a:lnTo>
                <a:lnTo>
                  <a:pt x="5390" y="2722908"/>
                </a:lnTo>
                <a:lnTo>
                  <a:pt x="3533" y="2801245"/>
                </a:lnTo>
                <a:lnTo>
                  <a:pt x="2015" y="2880693"/>
                </a:lnTo>
                <a:lnTo>
                  <a:pt x="838" y="2961251"/>
                </a:lnTo>
                <a:lnTo>
                  <a:pt x="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80467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0" y="0"/>
                </a:moveTo>
                <a:lnTo>
                  <a:pt x="53340" y="162560"/>
                </a:lnTo>
                <a:lnTo>
                  <a:pt x="1079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572509" y="2743200"/>
            <a:ext cx="1028700" cy="3042920"/>
          </a:xfrm>
          <a:custGeom>
            <a:avLst/>
            <a:gdLst/>
            <a:ahLst/>
            <a:cxnLst/>
            <a:rect l="l" t="t" r="r" b="b"/>
            <a:pathLst>
              <a:path w="1028700" h="3042920">
                <a:moveTo>
                  <a:pt x="0" y="0"/>
                </a:moveTo>
                <a:lnTo>
                  <a:pt x="54818" y="2223"/>
                </a:lnTo>
                <a:lnTo>
                  <a:pt x="108068" y="8894"/>
                </a:lnTo>
                <a:lnTo>
                  <a:pt x="159754" y="20012"/>
                </a:lnTo>
                <a:lnTo>
                  <a:pt x="209882" y="35576"/>
                </a:lnTo>
                <a:lnTo>
                  <a:pt x="258459" y="55588"/>
                </a:lnTo>
                <a:lnTo>
                  <a:pt x="305489" y="80046"/>
                </a:lnTo>
                <a:lnTo>
                  <a:pt x="350980" y="108950"/>
                </a:lnTo>
                <a:lnTo>
                  <a:pt x="394937" y="142301"/>
                </a:lnTo>
                <a:lnTo>
                  <a:pt x="437365" y="180098"/>
                </a:lnTo>
                <a:lnTo>
                  <a:pt x="478271" y="222340"/>
                </a:lnTo>
                <a:lnTo>
                  <a:pt x="517660" y="269029"/>
                </a:lnTo>
                <a:lnTo>
                  <a:pt x="555539" y="320163"/>
                </a:lnTo>
                <a:lnTo>
                  <a:pt x="591913" y="375743"/>
                </a:lnTo>
                <a:lnTo>
                  <a:pt x="626788" y="435768"/>
                </a:lnTo>
                <a:lnTo>
                  <a:pt x="660170" y="500238"/>
                </a:lnTo>
                <a:lnTo>
                  <a:pt x="692065" y="569154"/>
                </a:lnTo>
                <a:lnTo>
                  <a:pt x="707456" y="605278"/>
                </a:lnTo>
                <a:lnTo>
                  <a:pt x="722478" y="642514"/>
                </a:lnTo>
                <a:lnTo>
                  <a:pt x="737131" y="680861"/>
                </a:lnTo>
                <a:lnTo>
                  <a:pt x="751416" y="720319"/>
                </a:lnTo>
                <a:lnTo>
                  <a:pt x="765333" y="760888"/>
                </a:lnTo>
                <a:lnTo>
                  <a:pt x="778884" y="802569"/>
                </a:lnTo>
                <a:lnTo>
                  <a:pt x="792069" y="845360"/>
                </a:lnTo>
                <a:lnTo>
                  <a:pt x="804889" y="889263"/>
                </a:lnTo>
                <a:lnTo>
                  <a:pt x="817344" y="934276"/>
                </a:lnTo>
                <a:lnTo>
                  <a:pt x="829435" y="980401"/>
                </a:lnTo>
                <a:lnTo>
                  <a:pt x="841164" y="1027637"/>
                </a:lnTo>
                <a:lnTo>
                  <a:pt x="852530" y="1075984"/>
                </a:lnTo>
                <a:lnTo>
                  <a:pt x="863535" y="1125442"/>
                </a:lnTo>
                <a:lnTo>
                  <a:pt x="874179" y="1176010"/>
                </a:lnTo>
                <a:lnTo>
                  <a:pt x="884462" y="1227690"/>
                </a:lnTo>
                <a:lnTo>
                  <a:pt x="894387" y="1280481"/>
                </a:lnTo>
                <a:lnTo>
                  <a:pt x="903953" y="1334382"/>
                </a:lnTo>
                <a:lnTo>
                  <a:pt x="913161" y="1389395"/>
                </a:lnTo>
                <a:lnTo>
                  <a:pt x="922012" y="1445518"/>
                </a:lnTo>
                <a:lnTo>
                  <a:pt x="930506" y="1502753"/>
                </a:lnTo>
                <a:lnTo>
                  <a:pt x="938645" y="1561098"/>
                </a:lnTo>
                <a:lnTo>
                  <a:pt x="946429" y="1620554"/>
                </a:lnTo>
                <a:lnTo>
                  <a:pt x="953858" y="1681121"/>
                </a:lnTo>
                <a:lnTo>
                  <a:pt x="960935" y="1742798"/>
                </a:lnTo>
                <a:lnTo>
                  <a:pt x="967658" y="1805587"/>
                </a:lnTo>
                <a:lnTo>
                  <a:pt x="974030" y="1869486"/>
                </a:lnTo>
                <a:lnTo>
                  <a:pt x="980050" y="1934496"/>
                </a:lnTo>
                <a:lnTo>
                  <a:pt x="985719" y="2000616"/>
                </a:lnTo>
                <a:lnTo>
                  <a:pt x="991039" y="2067847"/>
                </a:lnTo>
                <a:lnTo>
                  <a:pt x="996010" y="2136189"/>
                </a:lnTo>
                <a:lnTo>
                  <a:pt x="1000633" y="2205642"/>
                </a:lnTo>
                <a:lnTo>
                  <a:pt x="1004907" y="2276205"/>
                </a:lnTo>
                <a:lnTo>
                  <a:pt x="1008835" y="2347879"/>
                </a:lnTo>
                <a:lnTo>
                  <a:pt x="1012417" y="2420664"/>
                </a:lnTo>
                <a:lnTo>
                  <a:pt x="1015654" y="2494559"/>
                </a:lnTo>
                <a:lnTo>
                  <a:pt x="1018546" y="2569565"/>
                </a:lnTo>
                <a:lnTo>
                  <a:pt x="1021093" y="2645681"/>
                </a:lnTo>
                <a:lnTo>
                  <a:pt x="1023298" y="2722908"/>
                </a:lnTo>
                <a:lnTo>
                  <a:pt x="1025160" y="2801245"/>
                </a:lnTo>
                <a:lnTo>
                  <a:pt x="1026681" y="2880693"/>
                </a:lnTo>
                <a:lnTo>
                  <a:pt x="1027860" y="2961251"/>
                </a:lnTo>
                <a:lnTo>
                  <a:pt x="1028700" y="30429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46600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127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3306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143510" y="2514600"/>
          <a:ext cx="1371600" cy="327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60" name="object 60"/>
          <p:cNvSpPr/>
          <p:nvPr/>
        </p:nvSpPr>
        <p:spPr>
          <a:xfrm>
            <a:off x="1118869" y="57810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554990"/>
            <a:ext cx="3358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Parse</a:t>
            </a:r>
            <a:r>
              <a:rPr spc="345" dirty="0"/>
              <a:t> </a:t>
            </a:r>
            <a:r>
              <a:rPr spc="37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69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9972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412495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52527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415925" marR="5080">
              <a:lnSpc>
                <a:spcPts val="3740"/>
              </a:lnSpc>
              <a:spcBef>
                <a:spcPts val="305"/>
              </a:spcBef>
            </a:pPr>
            <a:r>
              <a:rPr spc="315" dirty="0"/>
              <a:t>A </a:t>
            </a:r>
            <a:r>
              <a:rPr b="1" spc="315" dirty="0">
                <a:solidFill>
                  <a:srgbClr val="0000FF"/>
                </a:solidFill>
                <a:latin typeface="Malgun Gothic"/>
                <a:cs typeface="Malgun Gothic"/>
              </a:rPr>
              <a:t>parse </a:t>
            </a:r>
            <a:r>
              <a:rPr b="1" spc="305" dirty="0">
                <a:solidFill>
                  <a:srgbClr val="0000FF"/>
                </a:solidFill>
                <a:latin typeface="Malgun Gothic"/>
                <a:cs typeface="Malgun Gothic"/>
              </a:rPr>
              <a:t>tree </a:t>
            </a:r>
            <a:r>
              <a:rPr spc="195" dirty="0"/>
              <a:t>is </a:t>
            </a:r>
            <a:r>
              <a:rPr spc="345" dirty="0"/>
              <a:t>a </a:t>
            </a:r>
            <a:r>
              <a:rPr spc="265" dirty="0"/>
              <a:t>tree </a:t>
            </a:r>
            <a:r>
              <a:rPr spc="290" dirty="0"/>
              <a:t>encoding </a:t>
            </a:r>
            <a:r>
              <a:rPr spc="270" dirty="0"/>
              <a:t>the</a:t>
            </a:r>
            <a:r>
              <a:rPr spc="-235" dirty="0"/>
              <a:t> </a:t>
            </a:r>
            <a:r>
              <a:rPr spc="260" dirty="0"/>
              <a:t>steps  </a:t>
            </a:r>
            <a:r>
              <a:rPr spc="195" dirty="0"/>
              <a:t>in </a:t>
            </a:r>
            <a:r>
              <a:rPr spc="345" dirty="0"/>
              <a:t>a</a:t>
            </a:r>
            <a:r>
              <a:rPr spc="415" dirty="0"/>
              <a:t> </a:t>
            </a:r>
            <a:r>
              <a:rPr spc="240" dirty="0"/>
              <a:t>derivation.</a:t>
            </a:r>
          </a:p>
          <a:p>
            <a:pPr marL="415925" marR="793750">
              <a:lnSpc>
                <a:spcPts val="3740"/>
              </a:lnSpc>
              <a:spcBef>
                <a:spcPts val="1400"/>
              </a:spcBef>
            </a:pPr>
            <a:r>
              <a:rPr spc="245" dirty="0"/>
              <a:t>Internal </a:t>
            </a:r>
            <a:r>
              <a:rPr spc="275" dirty="0"/>
              <a:t>nodes </a:t>
            </a:r>
            <a:r>
              <a:rPr spc="265" dirty="0"/>
              <a:t>represent </a:t>
            </a:r>
            <a:r>
              <a:rPr spc="245" dirty="0"/>
              <a:t>nonterminal  </a:t>
            </a:r>
            <a:r>
              <a:rPr spc="250" dirty="0"/>
              <a:t>symbols </a:t>
            </a:r>
            <a:r>
              <a:rPr spc="290" dirty="0"/>
              <a:t>used </a:t>
            </a:r>
            <a:r>
              <a:rPr spc="195" dirty="0"/>
              <a:t>in </a:t>
            </a:r>
            <a:r>
              <a:rPr spc="275" dirty="0"/>
              <a:t>the</a:t>
            </a:r>
            <a:r>
              <a:rPr spc="495" dirty="0"/>
              <a:t> </a:t>
            </a:r>
            <a:r>
              <a:rPr spc="254" dirty="0"/>
              <a:t>production.</a:t>
            </a:r>
          </a:p>
          <a:p>
            <a:pPr marL="415925" marR="513715">
              <a:lnSpc>
                <a:spcPts val="3740"/>
              </a:lnSpc>
              <a:spcBef>
                <a:spcPts val="1400"/>
              </a:spcBef>
            </a:pPr>
            <a:r>
              <a:rPr spc="245" dirty="0"/>
              <a:t>Inorder </a:t>
            </a:r>
            <a:r>
              <a:rPr spc="250" dirty="0"/>
              <a:t>walk </a:t>
            </a:r>
            <a:r>
              <a:rPr spc="215" dirty="0"/>
              <a:t>of </a:t>
            </a:r>
            <a:r>
              <a:rPr spc="270" dirty="0"/>
              <a:t>the </a:t>
            </a:r>
            <a:r>
              <a:rPr spc="265" dirty="0"/>
              <a:t>leaves </a:t>
            </a:r>
            <a:r>
              <a:rPr spc="260" dirty="0"/>
              <a:t>contains </a:t>
            </a:r>
            <a:r>
              <a:rPr spc="270" dirty="0"/>
              <a:t>the  </a:t>
            </a:r>
            <a:r>
              <a:rPr spc="305" dirty="0"/>
              <a:t>generated</a:t>
            </a:r>
            <a:r>
              <a:rPr spc="300" dirty="0"/>
              <a:t> </a:t>
            </a:r>
            <a:r>
              <a:rPr spc="270" dirty="0"/>
              <a:t>string.</a:t>
            </a:r>
          </a:p>
          <a:p>
            <a:pPr marL="415925" marR="118745">
              <a:lnSpc>
                <a:spcPts val="3729"/>
              </a:lnSpc>
              <a:spcBef>
                <a:spcPts val="1420"/>
              </a:spcBef>
            </a:pPr>
            <a:r>
              <a:rPr spc="320" dirty="0"/>
              <a:t>Encodes </a:t>
            </a:r>
            <a:r>
              <a:rPr spc="270" dirty="0"/>
              <a:t>what </a:t>
            </a:r>
            <a:r>
              <a:rPr spc="245" dirty="0"/>
              <a:t>productions </a:t>
            </a:r>
            <a:r>
              <a:rPr spc="290" dirty="0"/>
              <a:t>are </a:t>
            </a:r>
            <a:r>
              <a:rPr spc="300" dirty="0"/>
              <a:t>used, </a:t>
            </a:r>
            <a:r>
              <a:rPr spc="229" dirty="0"/>
              <a:t>not  </a:t>
            </a:r>
            <a:r>
              <a:rPr spc="275" dirty="0"/>
              <a:t>the </a:t>
            </a:r>
            <a:r>
              <a:rPr spc="245" dirty="0"/>
              <a:t>order </a:t>
            </a:r>
            <a:r>
              <a:rPr spc="195" dirty="0"/>
              <a:t>in </a:t>
            </a:r>
            <a:r>
              <a:rPr spc="270" dirty="0"/>
              <a:t>which </a:t>
            </a:r>
            <a:r>
              <a:rPr spc="260" dirty="0"/>
              <a:t>those </a:t>
            </a:r>
            <a:r>
              <a:rPr spc="245" dirty="0"/>
              <a:t>productions </a:t>
            </a:r>
            <a:r>
              <a:rPr spc="290" dirty="0"/>
              <a:t>are  </a:t>
            </a:r>
            <a:r>
              <a:rPr spc="260" dirty="0"/>
              <a:t>applied.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30540" y="5529002"/>
            <a:ext cx="198755" cy="374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85"/>
              </a:lnSpc>
            </a:pPr>
            <a:r>
              <a:rPr sz="2600" b="1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endParaRPr sz="26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01000" y="5486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8600" y="5486400"/>
          <a:ext cx="96012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h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e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p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\n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\t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p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;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57200" y="3657600"/>
            <a:ext cx="13716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T_While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74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3200" y="3657600"/>
            <a:ext cx="13716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T_Ident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434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&lt;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29200" y="3657600"/>
            <a:ext cx="13716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T_Ident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29400" y="3657600"/>
            <a:ext cx="4572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15200" y="365760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174625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++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29600" y="3657600"/>
            <a:ext cx="13716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T_Ident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43200" y="4343400"/>
            <a:ext cx="13716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ip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29200" y="4343400"/>
            <a:ext cx="13716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z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29600" y="4343400"/>
            <a:ext cx="13716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ip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343400" y="4572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343400" y="4572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43400" y="457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15000" y="91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597400" y="467359"/>
            <a:ext cx="86360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latin typeface="Courier New"/>
                <a:cs typeface="Courier New"/>
              </a:rPr>
              <a:t>While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943600" y="1371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43600" y="1371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43600" y="1371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315200" y="1828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449059" y="1381759"/>
            <a:ext cx="36068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++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943600" y="2514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43600" y="2514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43600" y="2514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3152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43200" y="1371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743200" y="1371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743200" y="1371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114800" y="1828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332479" y="1381759"/>
            <a:ext cx="19367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3B3B3B"/>
                </a:solidFill>
                <a:latin typeface="Courier New"/>
                <a:cs typeface="Courier New"/>
              </a:rPr>
              <a:t>&lt;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600200" y="2514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600200" y="2514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600200" y="2514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9718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657600" y="2514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57600" y="2514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657600" y="2514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0292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600200" y="29718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600200" y="29718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6002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71800" y="3429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854200" y="2402839"/>
            <a:ext cx="8636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4160" marR="5080" indent="-251460">
              <a:lnSpc>
                <a:spcPct val="1364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Ident  ip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657600" y="29718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657600" y="29718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6576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029200" y="3429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3911600" y="2396489"/>
            <a:ext cx="863600" cy="952500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1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Ident</a:t>
            </a:r>
            <a:endParaRPr sz="2200">
              <a:latin typeface="Courier New"/>
              <a:cs typeface="Courier New"/>
            </a:endParaRPr>
          </a:p>
          <a:p>
            <a:pPr algn="ctr">
              <a:lnSpc>
                <a:spcPct val="100000"/>
              </a:lnSpc>
              <a:spcBef>
                <a:spcPts val="1010"/>
              </a:spcBef>
            </a:pPr>
            <a:r>
              <a:rPr sz="2200" b="1" spc="-5" dirty="0">
                <a:solidFill>
                  <a:srgbClr val="3B3B3B"/>
                </a:solidFill>
                <a:latin typeface="Lucida Sans Typewriter"/>
                <a:cs typeface="Lucida Sans Typewriter"/>
              </a:rPr>
              <a:t>z</a:t>
            </a:r>
            <a:endParaRPr sz="2200">
              <a:latin typeface="Lucida Sans Typewriter"/>
              <a:cs typeface="Lucida Sans Typewriter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943600" y="29718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943600" y="29718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943600" y="2971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315200" y="3429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197600" y="2402839"/>
            <a:ext cx="8636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4160" marR="5080" indent="-251460">
              <a:lnSpc>
                <a:spcPct val="1364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3B3B3B"/>
                </a:solidFill>
                <a:latin typeface="Courier New"/>
                <a:cs typeface="Courier New"/>
              </a:rPr>
              <a:t>Ident  ip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577590" y="914400"/>
            <a:ext cx="1451610" cy="415290"/>
          </a:xfrm>
          <a:custGeom>
            <a:avLst/>
            <a:gdLst/>
            <a:ahLst/>
            <a:cxnLst/>
            <a:rect l="l" t="t" r="r" b="b"/>
            <a:pathLst>
              <a:path w="1451610" h="415290">
                <a:moveTo>
                  <a:pt x="1451610" y="0"/>
                </a:moveTo>
                <a:lnTo>
                  <a:pt x="0" y="4152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429000" y="1275080"/>
            <a:ext cx="170180" cy="104139"/>
          </a:xfrm>
          <a:custGeom>
            <a:avLst/>
            <a:gdLst/>
            <a:ahLst/>
            <a:cxnLst/>
            <a:rect l="l" t="t" r="r" b="b"/>
            <a:pathLst>
              <a:path w="170179" h="104140">
                <a:moveTo>
                  <a:pt x="140970" y="0"/>
                </a:moveTo>
                <a:lnTo>
                  <a:pt x="0" y="96520"/>
                </a:lnTo>
                <a:lnTo>
                  <a:pt x="170179" y="104140"/>
                </a:lnTo>
                <a:lnTo>
                  <a:pt x="1409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029200" y="914400"/>
            <a:ext cx="1451610" cy="415290"/>
          </a:xfrm>
          <a:custGeom>
            <a:avLst/>
            <a:gdLst/>
            <a:ahLst/>
            <a:cxnLst/>
            <a:rect l="l" t="t" r="r" b="b"/>
            <a:pathLst>
              <a:path w="1451610" h="415290">
                <a:moveTo>
                  <a:pt x="0" y="0"/>
                </a:moveTo>
                <a:lnTo>
                  <a:pt x="1451610" y="4152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459220" y="1275080"/>
            <a:ext cx="170180" cy="104139"/>
          </a:xfrm>
          <a:custGeom>
            <a:avLst/>
            <a:gdLst/>
            <a:ahLst/>
            <a:cxnLst/>
            <a:rect l="l" t="t" r="r" b="b"/>
            <a:pathLst>
              <a:path w="170179" h="104140">
                <a:moveTo>
                  <a:pt x="29209" y="0"/>
                </a:moveTo>
                <a:lnTo>
                  <a:pt x="0" y="104140"/>
                </a:lnTo>
                <a:lnTo>
                  <a:pt x="170179" y="96520"/>
                </a:lnTo>
                <a:lnTo>
                  <a:pt x="292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419350" y="1828800"/>
            <a:ext cx="1009650" cy="605790"/>
          </a:xfrm>
          <a:custGeom>
            <a:avLst/>
            <a:gdLst/>
            <a:ahLst/>
            <a:cxnLst/>
            <a:rect l="l" t="t" r="r" b="b"/>
            <a:pathLst>
              <a:path w="1009650" h="605789">
                <a:moveTo>
                  <a:pt x="1009650" y="0"/>
                </a:moveTo>
                <a:lnTo>
                  <a:pt x="0" y="6057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286000" y="2385060"/>
            <a:ext cx="166370" cy="129539"/>
          </a:xfrm>
          <a:custGeom>
            <a:avLst/>
            <a:gdLst/>
            <a:ahLst/>
            <a:cxnLst/>
            <a:rect l="l" t="t" r="r" b="b"/>
            <a:pathLst>
              <a:path w="166369" h="129539">
                <a:moveTo>
                  <a:pt x="111760" y="0"/>
                </a:moveTo>
                <a:lnTo>
                  <a:pt x="0" y="129539"/>
                </a:lnTo>
                <a:lnTo>
                  <a:pt x="166369" y="92710"/>
                </a:lnTo>
                <a:lnTo>
                  <a:pt x="1117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429000" y="1828800"/>
            <a:ext cx="789940" cy="593090"/>
          </a:xfrm>
          <a:custGeom>
            <a:avLst/>
            <a:gdLst/>
            <a:ahLst/>
            <a:cxnLst/>
            <a:rect l="l" t="t" r="r" b="b"/>
            <a:pathLst>
              <a:path w="789939" h="593089">
                <a:moveTo>
                  <a:pt x="0" y="0"/>
                </a:moveTo>
                <a:lnTo>
                  <a:pt x="789939" y="593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180840" y="2373629"/>
            <a:ext cx="162560" cy="140970"/>
          </a:xfrm>
          <a:custGeom>
            <a:avLst/>
            <a:gdLst/>
            <a:ahLst/>
            <a:cxnLst/>
            <a:rect l="l" t="t" r="r" b="b"/>
            <a:pathLst>
              <a:path w="162560" h="140969">
                <a:moveTo>
                  <a:pt x="64770" y="0"/>
                </a:moveTo>
                <a:lnTo>
                  <a:pt x="0" y="86360"/>
                </a:lnTo>
                <a:lnTo>
                  <a:pt x="162560" y="140970"/>
                </a:lnTo>
                <a:lnTo>
                  <a:pt x="647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629400" y="18288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574790" y="2352039"/>
            <a:ext cx="109220" cy="162560"/>
          </a:xfrm>
          <a:custGeom>
            <a:avLst/>
            <a:gdLst/>
            <a:ahLst/>
            <a:cxnLst/>
            <a:rect l="l" t="t" r="r" b="b"/>
            <a:pathLst>
              <a:path w="109220" h="162560">
                <a:moveTo>
                  <a:pt x="109219" y="0"/>
                </a:moveTo>
                <a:lnTo>
                  <a:pt x="0" y="0"/>
                </a:lnTo>
                <a:lnTo>
                  <a:pt x="54609" y="162560"/>
                </a:lnTo>
                <a:lnTo>
                  <a:pt x="109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3735070" y="6451465"/>
            <a:ext cx="109220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while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015056" y="6451465"/>
            <a:ext cx="66548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(ip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868392" y="6451465"/>
            <a:ext cx="239395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dirty="0">
                <a:solidFill>
                  <a:srgbClr val="3B3B3B"/>
                </a:solidFill>
                <a:latin typeface="Courier New"/>
                <a:cs typeface="Courier New"/>
              </a:rPr>
              <a:t>&lt;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295077" y="6451465"/>
            <a:ext cx="4521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z)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588509" y="6854056"/>
            <a:ext cx="109220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90"/>
              </a:lnSpc>
            </a:pPr>
            <a:r>
              <a:rPr sz="2800" b="1" spc="-5" dirty="0">
                <a:solidFill>
                  <a:srgbClr val="3B3B3B"/>
                </a:solidFill>
                <a:latin typeface="Courier New"/>
                <a:cs typeface="Courier New"/>
              </a:rPr>
              <a:t>++ip;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0279" y="554990"/>
            <a:ext cx="55924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95" dirty="0"/>
              <a:t>The </a:t>
            </a:r>
            <a:r>
              <a:rPr spc="455" dirty="0"/>
              <a:t>Goal </a:t>
            </a:r>
            <a:r>
              <a:rPr spc="300" dirty="0"/>
              <a:t>of</a:t>
            </a:r>
            <a:r>
              <a:rPr spc="355" dirty="0"/>
              <a:t> </a:t>
            </a:r>
            <a:r>
              <a:rPr spc="365" dirty="0"/>
              <a:t>Parsing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347091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728470"/>
            <a:ext cx="8568055" cy="306705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1083945">
              <a:lnSpc>
                <a:spcPct val="97700"/>
              </a:lnSpc>
              <a:spcBef>
                <a:spcPts val="185"/>
              </a:spcBef>
              <a:tabLst>
                <a:tab pos="4995545" algn="l"/>
              </a:tabLst>
            </a:pP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Goal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</a:t>
            </a:r>
            <a:r>
              <a:rPr sz="3200" spc="34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syntax</a:t>
            </a:r>
            <a:r>
              <a:rPr sz="3200" spc="33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analysis:	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Recover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the  </a:t>
            </a:r>
            <a:r>
              <a:rPr sz="3200" b="1" spc="340" dirty="0">
                <a:solidFill>
                  <a:srgbClr val="0000FF"/>
                </a:solidFill>
                <a:latin typeface="Malgun Gothic"/>
                <a:cs typeface="Malgun Gothic"/>
              </a:rPr>
              <a:t>structure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described </a:t>
            </a:r>
            <a:r>
              <a:rPr sz="3200" spc="240" dirty="0">
                <a:solidFill>
                  <a:srgbClr val="3B3B3B"/>
                </a:solidFill>
                <a:latin typeface="Cambria"/>
                <a:cs typeface="Cambria"/>
              </a:rPr>
              <a:t>by </a:t>
            </a: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spc="254" dirty="0">
                <a:solidFill>
                  <a:srgbClr val="3B3B3B"/>
                </a:solidFill>
                <a:latin typeface="Cambria"/>
                <a:cs typeface="Cambria"/>
              </a:rPr>
              <a:t>series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of 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tokens.</a:t>
            </a:r>
            <a:endParaRPr sz="3200">
              <a:latin typeface="Cambria"/>
              <a:cs typeface="Cambria"/>
            </a:endParaRPr>
          </a:p>
          <a:p>
            <a:pPr marL="12700" marR="5080">
              <a:lnSpc>
                <a:spcPts val="3729"/>
              </a:lnSpc>
              <a:spcBef>
                <a:spcPts val="1530"/>
              </a:spcBef>
            </a:pP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If </a:t>
            </a:r>
            <a:r>
              <a:rPr sz="3200" spc="330" dirty="0">
                <a:solidFill>
                  <a:srgbClr val="3B3B3B"/>
                </a:solidFill>
                <a:latin typeface="Cambria"/>
                <a:cs typeface="Cambria"/>
              </a:rPr>
              <a:t>language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described </a:t>
            </a:r>
            <a:r>
              <a:rPr sz="3200" spc="300" dirty="0">
                <a:solidFill>
                  <a:srgbClr val="3B3B3B"/>
                </a:solidFill>
                <a:latin typeface="Cambria"/>
                <a:cs typeface="Cambria"/>
              </a:rPr>
              <a:t>as </a:t>
            </a: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spc="490" dirty="0">
                <a:solidFill>
                  <a:srgbClr val="3B3B3B"/>
                </a:solidFill>
                <a:latin typeface="Cambria"/>
                <a:cs typeface="Cambria"/>
              </a:rPr>
              <a:t>CFG, </a:t>
            </a:r>
            <a:r>
              <a:rPr sz="3200" spc="295" dirty="0">
                <a:solidFill>
                  <a:srgbClr val="3B3B3B"/>
                </a:solidFill>
                <a:latin typeface="Cambria"/>
                <a:cs typeface="Cambria"/>
              </a:rPr>
              <a:t>goal </a:t>
            </a:r>
            <a:r>
              <a:rPr sz="3200" spc="195" dirty="0">
                <a:solidFill>
                  <a:srgbClr val="3B3B3B"/>
                </a:solidFill>
                <a:latin typeface="Cambria"/>
                <a:cs typeface="Cambria"/>
              </a:rPr>
              <a:t>is 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recover </a:t>
            </a:r>
            <a:r>
              <a:rPr sz="3200" spc="345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3200" spc="280" dirty="0">
                <a:solidFill>
                  <a:srgbClr val="3B3B3B"/>
                </a:solidFill>
                <a:latin typeface="Cambria"/>
                <a:cs typeface="Cambria"/>
              </a:rPr>
              <a:t>parse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tree </a:t>
            </a:r>
            <a:r>
              <a:rPr sz="3200" spc="21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75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3200" spc="229" dirty="0">
                <a:solidFill>
                  <a:srgbClr val="3B3B3B"/>
                </a:solidFill>
                <a:latin typeface="Cambria"/>
                <a:cs typeface="Cambria"/>
              </a:rPr>
              <a:t>input  </a:t>
            </a:r>
            <a:r>
              <a:rPr sz="3200" spc="270" dirty="0">
                <a:solidFill>
                  <a:srgbClr val="3B3B3B"/>
                </a:solidFill>
                <a:latin typeface="Cambria"/>
                <a:cs typeface="Cambria"/>
              </a:rPr>
              <a:t>string.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1239" y="505967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604265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3289" y="4939029"/>
            <a:ext cx="8061959" cy="14808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444500" marR="38735">
              <a:lnSpc>
                <a:spcPts val="3250"/>
              </a:lnSpc>
              <a:spcBef>
                <a:spcPts val="300"/>
              </a:spcBef>
            </a:pP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Usually we </a:t>
            </a:r>
            <a:r>
              <a:rPr sz="2800" spc="210" dirty="0">
                <a:solidFill>
                  <a:srgbClr val="3B3B3B"/>
                </a:solidFill>
                <a:latin typeface="Cambria"/>
                <a:cs typeface="Cambria"/>
              </a:rPr>
              <a:t>do </a:t>
            </a:r>
            <a:r>
              <a:rPr sz="2800" spc="254" dirty="0">
                <a:solidFill>
                  <a:srgbClr val="3B3B3B"/>
                </a:solidFill>
                <a:latin typeface="Cambria"/>
                <a:cs typeface="Cambria"/>
              </a:rPr>
              <a:t>some </a:t>
            </a:r>
            <a:r>
              <a:rPr sz="2800" spc="200" dirty="0">
                <a:solidFill>
                  <a:srgbClr val="3B3B3B"/>
                </a:solidFill>
                <a:latin typeface="Cambria"/>
                <a:cs typeface="Cambria"/>
              </a:rPr>
              <a:t>simplifications </a:t>
            </a:r>
            <a:r>
              <a:rPr sz="2800" spc="220" dirty="0">
                <a:solidFill>
                  <a:srgbClr val="3B3B3B"/>
                </a:solidFill>
                <a:latin typeface="Cambria"/>
                <a:cs typeface="Cambria"/>
              </a:rPr>
              <a:t>on </a:t>
            </a:r>
            <a:r>
              <a:rPr sz="2800" spc="240" dirty="0">
                <a:solidFill>
                  <a:srgbClr val="3B3B3B"/>
                </a:solidFill>
                <a:latin typeface="Cambria"/>
                <a:cs typeface="Cambria"/>
              </a:rPr>
              <a:t>the  </a:t>
            </a:r>
            <a:r>
              <a:rPr sz="2800" spc="225" dirty="0">
                <a:solidFill>
                  <a:srgbClr val="3B3B3B"/>
                </a:solidFill>
                <a:latin typeface="Cambria"/>
                <a:cs typeface="Cambria"/>
              </a:rPr>
              <a:t>tree; </a:t>
            </a:r>
            <a:r>
              <a:rPr sz="2800" spc="240" dirty="0">
                <a:solidFill>
                  <a:srgbClr val="3B3B3B"/>
                </a:solidFill>
                <a:latin typeface="Cambria"/>
                <a:cs typeface="Cambria"/>
              </a:rPr>
              <a:t>more </a:t>
            </a:r>
            <a:r>
              <a:rPr sz="2800" spc="215" dirty="0">
                <a:solidFill>
                  <a:srgbClr val="3B3B3B"/>
                </a:solidFill>
                <a:latin typeface="Cambria"/>
                <a:cs typeface="Cambria"/>
              </a:rPr>
              <a:t>on </a:t>
            </a:r>
            <a:r>
              <a:rPr sz="2800" spc="225" dirty="0">
                <a:solidFill>
                  <a:srgbClr val="3B3B3B"/>
                </a:solidFill>
                <a:latin typeface="Cambria"/>
                <a:cs typeface="Cambria"/>
              </a:rPr>
              <a:t>that</a:t>
            </a:r>
            <a:r>
              <a:rPr sz="2800" spc="38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175" dirty="0">
                <a:solidFill>
                  <a:srgbClr val="3B3B3B"/>
                </a:solidFill>
                <a:latin typeface="Cambria"/>
                <a:cs typeface="Cambria"/>
              </a:rPr>
              <a:t>later.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3200" spc="160" dirty="0">
                <a:solidFill>
                  <a:srgbClr val="3B3B3B"/>
                </a:solidFill>
                <a:latin typeface="Cambria"/>
                <a:cs typeface="Cambria"/>
              </a:rPr>
              <a:t>We'll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discuss 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3200" spc="210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3200" spc="250" dirty="0">
                <a:solidFill>
                  <a:srgbClr val="3B3B3B"/>
                </a:solidFill>
                <a:latin typeface="Cambria"/>
                <a:cs typeface="Cambria"/>
              </a:rPr>
              <a:t>do </a:t>
            </a:r>
            <a:r>
              <a:rPr sz="3200" spc="220" dirty="0">
                <a:solidFill>
                  <a:srgbClr val="3B3B3B"/>
                </a:solidFill>
                <a:latin typeface="Cambria"/>
                <a:cs typeface="Cambria"/>
              </a:rPr>
              <a:t>this </a:t>
            </a:r>
            <a:r>
              <a:rPr sz="3200" spc="265" dirty="0">
                <a:solidFill>
                  <a:srgbClr val="3B3B3B"/>
                </a:solidFill>
                <a:latin typeface="Cambria"/>
                <a:cs typeface="Cambria"/>
              </a:rPr>
              <a:t>next</a:t>
            </a:r>
            <a:r>
              <a:rPr sz="3200" spc="77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spc="305" dirty="0">
                <a:solidFill>
                  <a:srgbClr val="3B3B3B"/>
                </a:solidFill>
                <a:latin typeface="Cambria"/>
                <a:cs typeface="Cambria"/>
              </a:rPr>
              <a:t>week.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1300" y="3186429"/>
            <a:ext cx="45148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320" dirty="0"/>
              <a:t>Challenges </a:t>
            </a:r>
            <a:r>
              <a:rPr sz="3200" spc="195" dirty="0"/>
              <a:t>in</a:t>
            </a:r>
            <a:r>
              <a:rPr sz="3200" spc="270" dirty="0"/>
              <a:t> </a:t>
            </a:r>
            <a:r>
              <a:rPr sz="3200" spc="265" dirty="0"/>
              <a:t>Parsing</a:t>
            </a:r>
            <a:endParaRPr sz="320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8930" y="1600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6535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1800" y="2743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6535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3130" y="5029200"/>
          <a:ext cx="3429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085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2574289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60090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84729" y="3886200"/>
          <a:ext cx="2057398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170"/>
                <a:gridCol w="341630"/>
                <a:gridCol w="344169"/>
                <a:gridCol w="341630"/>
                <a:gridCol w="344169"/>
                <a:gridCol w="341630"/>
              </a:tblGrid>
              <a:tr h="457200">
                <a:tc gridSpan="2"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0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3945890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14700" y="32004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60090" y="3723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38120" y="32004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580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28900" y="3733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14700" y="3200400"/>
            <a:ext cx="575310" cy="576580"/>
          </a:xfrm>
          <a:custGeom>
            <a:avLst/>
            <a:gdLst/>
            <a:ahLst/>
            <a:cxnLst/>
            <a:rect l="l" t="t" r="r" b="b"/>
            <a:pathLst>
              <a:path w="575310" h="576579">
                <a:moveTo>
                  <a:pt x="0" y="0"/>
                </a:moveTo>
                <a:lnTo>
                  <a:pt x="57531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46829" y="3733800"/>
            <a:ext cx="153670" cy="152400"/>
          </a:xfrm>
          <a:custGeom>
            <a:avLst/>
            <a:gdLst/>
            <a:ahLst/>
            <a:cxnLst/>
            <a:rect l="l" t="t" r="r" b="b"/>
            <a:pathLst>
              <a:path w="153670" h="152400">
                <a:moveTo>
                  <a:pt x="76200" y="0"/>
                </a:moveTo>
                <a:lnTo>
                  <a:pt x="0" y="76200"/>
                </a:lnTo>
                <a:lnTo>
                  <a:pt x="15367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43100" y="20574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88489" y="25806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66519" y="20574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80" h="576580">
                <a:moveTo>
                  <a:pt x="576580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7300" y="2590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43100" y="2057400"/>
            <a:ext cx="1233170" cy="617220"/>
          </a:xfrm>
          <a:custGeom>
            <a:avLst/>
            <a:gdLst/>
            <a:ahLst/>
            <a:cxnLst/>
            <a:rect l="l" t="t" r="r" b="b"/>
            <a:pathLst>
              <a:path w="1233170" h="617219">
                <a:moveTo>
                  <a:pt x="0" y="0"/>
                </a:moveTo>
                <a:lnTo>
                  <a:pt x="1233170" y="6172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45789" y="2622550"/>
            <a:ext cx="168910" cy="120650"/>
          </a:xfrm>
          <a:custGeom>
            <a:avLst/>
            <a:gdLst/>
            <a:ahLst/>
            <a:cxnLst/>
            <a:rect l="l" t="t" r="r" b="b"/>
            <a:pathLst>
              <a:path w="168910" h="120650">
                <a:moveTo>
                  <a:pt x="48260" y="0"/>
                </a:moveTo>
                <a:lnTo>
                  <a:pt x="0" y="96520"/>
                </a:lnTo>
                <a:lnTo>
                  <a:pt x="168910" y="120650"/>
                </a:lnTo>
                <a:lnTo>
                  <a:pt x="48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02689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913130" y="2743200"/>
          <a:ext cx="1371599" cy="2131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3535"/>
                <a:gridCol w="342265"/>
                <a:gridCol w="343534"/>
                <a:gridCol w="342265"/>
              </a:tblGrid>
              <a:tr h="457200">
                <a:tc gridSpan="2"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0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74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23" name="object 23"/>
          <p:cNvSpPr/>
          <p:nvPr/>
        </p:nvSpPr>
        <p:spPr>
          <a:xfrm>
            <a:off x="1888489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4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772400" y="1600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99529" y="2743200"/>
            <a:ext cx="685800" cy="457200"/>
          </a:xfrm>
          <a:prstGeom prst="rect">
            <a:avLst/>
          </a:prstGeom>
          <a:solidFill>
            <a:srgbClr val="9898FF"/>
          </a:solidFill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20"/>
              </a:spcBef>
            </a:pPr>
            <a:r>
              <a:rPr sz="2600" b="1" spc="580" dirty="0">
                <a:solidFill>
                  <a:srgbClr val="3B3B3B"/>
                </a:solidFill>
                <a:latin typeface="Malgun Gothic"/>
                <a:cs typeface="Malgun Gothic"/>
              </a:rPr>
              <a:t>E</a:t>
            </a:r>
            <a:endParaRPr sz="2600">
              <a:latin typeface="Malgun Gothic"/>
              <a:cs typeface="Malgun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115300" y="205740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60690" y="25806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82130" y="2057400"/>
            <a:ext cx="1233170" cy="617220"/>
          </a:xfrm>
          <a:custGeom>
            <a:avLst/>
            <a:gdLst/>
            <a:ahLst/>
            <a:cxnLst/>
            <a:rect l="l" t="t" r="r" b="b"/>
            <a:pathLst>
              <a:path w="1233170" h="617219">
                <a:moveTo>
                  <a:pt x="1233170" y="0"/>
                </a:moveTo>
                <a:lnTo>
                  <a:pt x="0" y="6172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43700" y="2622550"/>
            <a:ext cx="168910" cy="120650"/>
          </a:xfrm>
          <a:custGeom>
            <a:avLst/>
            <a:gdLst/>
            <a:ahLst/>
            <a:cxnLst/>
            <a:rect l="l" t="t" r="r" b="b"/>
            <a:pathLst>
              <a:path w="168909" h="120650">
                <a:moveTo>
                  <a:pt x="120650" y="0"/>
                </a:moveTo>
                <a:lnTo>
                  <a:pt x="0" y="120650"/>
                </a:lnTo>
                <a:lnTo>
                  <a:pt x="168909" y="96520"/>
                </a:lnTo>
                <a:lnTo>
                  <a:pt x="1206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115300" y="2057400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0" y="0"/>
                </a:moveTo>
                <a:lnTo>
                  <a:pt x="576579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48700" y="2590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03290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689090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5713729" y="3886200"/>
          <a:ext cx="20574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5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5" name="object 35"/>
          <p:cNvSpPr/>
          <p:nvPr/>
        </p:nvSpPr>
        <p:spPr>
          <a:xfrm>
            <a:off x="7374890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42430" y="3200400"/>
            <a:ext cx="1270" cy="530860"/>
          </a:xfrm>
          <a:custGeom>
            <a:avLst/>
            <a:gdLst/>
            <a:ahLst/>
            <a:cxnLst/>
            <a:rect l="l" t="t" r="r" b="b"/>
            <a:pathLst>
              <a:path w="1270" h="530860">
                <a:moveTo>
                  <a:pt x="1270" y="0"/>
                </a:moveTo>
                <a:lnTo>
                  <a:pt x="0" y="530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689090" y="3723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333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165850" y="3200400"/>
            <a:ext cx="577850" cy="576580"/>
          </a:xfrm>
          <a:custGeom>
            <a:avLst/>
            <a:gdLst/>
            <a:ahLst/>
            <a:cxnLst/>
            <a:rect l="l" t="t" r="r" b="b"/>
            <a:pathLst>
              <a:path w="577850" h="576579">
                <a:moveTo>
                  <a:pt x="577850" y="0"/>
                </a:moveTo>
                <a:lnTo>
                  <a:pt x="0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56629" y="3733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152400"/>
                </a:lnTo>
                <a:lnTo>
                  <a:pt x="1524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43700" y="3200400"/>
            <a:ext cx="575310" cy="576580"/>
          </a:xfrm>
          <a:custGeom>
            <a:avLst/>
            <a:gdLst/>
            <a:ahLst/>
            <a:cxnLst/>
            <a:rect l="l" t="t" r="r" b="b"/>
            <a:pathLst>
              <a:path w="575309" h="576579">
                <a:moveTo>
                  <a:pt x="0" y="0"/>
                </a:moveTo>
                <a:lnTo>
                  <a:pt x="575309" y="57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275830" y="3733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0" y="76200"/>
                </a:lnTo>
                <a:lnTo>
                  <a:pt x="152400" y="1524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5713729" y="5029200"/>
          <a:ext cx="3429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*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43" name="object 43"/>
          <p:cNvSpPr/>
          <p:nvPr/>
        </p:nvSpPr>
        <p:spPr>
          <a:xfrm>
            <a:off x="8060690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7771130" y="2743200"/>
          <a:ext cx="1372868" cy="2131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170"/>
                <a:gridCol w="342264"/>
                <a:gridCol w="343534"/>
                <a:gridCol w="342900"/>
              </a:tblGrid>
              <a:tr h="457200">
                <a:tc gridSpan="2"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spc="210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Op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600" b="1" dirty="0">
                          <a:solidFill>
                            <a:srgbClr val="3B3B3B"/>
                          </a:solidFill>
                          <a:latin typeface="Malgun Gothic"/>
                          <a:cs typeface="Malgun Gothic"/>
                        </a:rPr>
                        <a:t>E</a:t>
                      </a:r>
                      <a:endParaRPr sz="2600">
                        <a:latin typeface="Malgun Gothic"/>
                        <a:cs typeface="Malgun Gothic"/>
                      </a:endParaRPr>
                    </a:p>
                  </a:txBody>
                  <a:tcPr marL="0" marR="0" marT="152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9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73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45" name="object 45"/>
          <p:cNvSpPr/>
          <p:nvPr/>
        </p:nvSpPr>
        <p:spPr>
          <a:xfrm>
            <a:off x="8746490" y="48666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>
            <a:spLocks noGrp="1"/>
          </p:cNvSpPr>
          <p:nvPr>
            <p:ph type="title"/>
          </p:nvPr>
        </p:nvSpPr>
        <p:spPr>
          <a:xfrm>
            <a:off x="2387600" y="554990"/>
            <a:ext cx="52984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34" dirty="0"/>
              <a:t>A </a:t>
            </a:r>
            <a:r>
              <a:rPr spc="400" dirty="0"/>
              <a:t>Serious</a:t>
            </a:r>
            <a:r>
              <a:rPr spc="355" dirty="0"/>
              <a:t> </a:t>
            </a:r>
            <a:r>
              <a:rPr spc="370" dirty="0"/>
              <a:t>Problem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1061719" y="5468620"/>
            <a:ext cx="31343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B3B3B"/>
                </a:solidFill>
                <a:latin typeface="Courier New"/>
                <a:cs typeface="Courier New"/>
              </a:rPr>
              <a:t>int </a:t>
            </a:r>
            <a:r>
              <a:rPr sz="2400" b="1" dirty="0">
                <a:solidFill>
                  <a:srgbClr val="3B3B3B"/>
                </a:solidFill>
                <a:latin typeface="Courier New"/>
                <a:cs typeface="Courier New"/>
              </a:rPr>
              <a:t>* </a:t>
            </a:r>
            <a:r>
              <a:rPr sz="2400" b="1" spc="-5" dirty="0">
                <a:solidFill>
                  <a:srgbClr val="3B3B3B"/>
                </a:solidFill>
                <a:latin typeface="Courier New"/>
                <a:cs typeface="Courier New"/>
              </a:rPr>
              <a:t>(int </a:t>
            </a:r>
            <a:r>
              <a:rPr sz="2400" b="1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r>
              <a:rPr sz="2400" b="1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3B3B3B"/>
                </a:solidFill>
                <a:latin typeface="Courier New"/>
                <a:cs typeface="Courier New"/>
              </a:rPr>
              <a:t>int)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862320" y="5468620"/>
            <a:ext cx="31343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B3B3B"/>
                </a:solidFill>
                <a:latin typeface="Courier New"/>
                <a:cs typeface="Courier New"/>
              </a:rPr>
              <a:t>(int </a:t>
            </a:r>
            <a:r>
              <a:rPr sz="2400" b="1" dirty="0">
                <a:solidFill>
                  <a:srgbClr val="3B3B3B"/>
                </a:solidFill>
                <a:latin typeface="Courier New"/>
                <a:cs typeface="Courier New"/>
              </a:rPr>
              <a:t>* </a:t>
            </a:r>
            <a:r>
              <a:rPr sz="2400" b="1" spc="-5" dirty="0">
                <a:solidFill>
                  <a:srgbClr val="3B3B3B"/>
                </a:solidFill>
                <a:latin typeface="Courier New"/>
                <a:cs typeface="Courier New"/>
              </a:rPr>
              <a:t>int) </a:t>
            </a:r>
            <a:r>
              <a:rPr sz="2400" b="1" dirty="0">
                <a:solidFill>
                  <a:srgbClr val="3B3B3B"/>
                </a:solidFill>
                <a:latin typeface="Courier New"/>
                <a:cs typeface="Courier New"/>
              </a:rPr>
              <a:t>+</a:t>
            </a:r>
            <a:r>
              <a:rPr sz="2400" b="1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2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3779" y="554990"/>
            <a:ext cx="29298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60" dirty="0"/>
              <a:t>Ambiguity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5469" y="1852929"/>
            <a:ext cx="151765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spc="23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5469" y="2834640"/>
            <a:ext cx="151765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spc="23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5469" y="3813809"/>
            <a:ext cx="151765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spc="23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360045" marR="309880">
              <a:lnSpc>
                <a:spcPts val="3240"/>
              </a:lnSpc>
              <a:spcBef>
                <a:spcPts val="285"/>
              </a:spcBef>
            </a:pPr>
            <a:r>
              <a:rPr sz="2750" spc="290" dirty="0"/>
              <a:t>A </a:t>
            </a:r>
            <a:r>
              <a:rPr sz="2750" spc="525" dirty="0"/>
              <a:t>CFG </a:t>
            </a:r>
            <a:r>
              <a:rPr sz="2750" spc="180" dirty="0"/>
              <a:t>is </a:t>
            </a:r>
            <a:r>
              <a:rPr sz="2750" spc="229" dirty="0"/>
              <a:t>said </a:t>
            </a:r>
            <a:r>
              <a:rPr sz="2750" spc="200" dirty="0"/>
              <a:t>to </a:t>
            </a:r>
            <a:r>
              <a:rPr sz="2750" spc="290" dirty="0"/>
              <a:t>be </a:t>
            </a:r>
            <a:r>
              <a:rPr sz="2750" b="1" spc="285" dirty="0">
                <a:solidFill>
                  <a:srgbClr val="0000FF"/>
                </a:solidFill>
                <a:latin typeface="Malgun Gothic"/>
                <a:cs typeface="Malgun Gothic"/>
              </a:rPr>
              <a:t>ambiguous </a:t>
            </a:r>
            <a:r>
              <a:rPr sz="2750" spc="155" dirty="0"/>
              <a:t>if </a:t>
            </a:r>
            <a:r>
              <a:rPr sz="2750" spc="245" dirty="0"/>
              <a:t>there </a:t>
            </a:r>
            <a:r>
              <a:rPr sz="2750" spc="180" dirty="0"/>
              <a:t>is </a:t>
            </a:r>
            <a:r>
              <a:rPr sz="2750" spc="245" dirty="0"/>
              <a:t>at  </a:t>
            </a:r>
            <a:r>
              <a:rPr sz="2750" spc="229" dirty="0"/>
              <a:t>least </a:t>
            </a:r>
            <a:r>
              <a:rPr sz="2750" spc="254" dirty="0"/>
              <a:t>one </a:t>
            </a:r>
            <a:r>
              <a:rPr sz="2750" spc="229" dirty="0"/>
              <a:t>string </a:t>
            </a:r>
            <a:r>
              <a:rPr sz="2750" spc="204" dirty="0"/>
              <a:t>with </a:t>
            </a:r>
            <a:r>
              <a:rPr sz="2750" spc="215" dirty="0"/>
              <a:t>two </a:t>
            </a:r>
            <a:r>
              <a:rPr sz="2750" spc="200" dirty="0"/>
              <a:t>or </a:t>
            </a:r>
            <a:r>
              <a:rPr sz="2750" spc="260" dirty="0"/>
              <a:t>more </a:t>
            </a:r>
            <a:r>
              <a:rPr sz="2750" spc="254" dirty="0"/>
              <a:t>parse</a:t>
            </a:r>
            <a:r>
              <a:rPr sz="2750" spc="635" dirty="0"/>
              <a:t> </a:t>
            </a:r>
            <a:r>
              <a:rPr sz="2750" spc="250" dirty="0"/>
              <a:t>trees.</a:t>
            </a:r>
            <a:endParaRPr sz="2750">
              <a:latin typeface="Malgun Gothic"/>
              <a:cs typeface="Malgun Gothic"/>
            </a:endParaRPr>
          </a:p>
          <a:p>
            <a:pPr marL="360045" marR="5080">
              <a:lnSpc>
                <a:spcPts val="3240"/>
              </a:lnSpc>
              <a:spcBef>
                <a:spcPts val="1230"/>
              </a:spcBef>
            </a:pPr>
            <a:r>
              <a:rPr sz="2750" spc="315" dirty="0"/>
              <a:t>Note </a:t>
            </a:r>
            <a:r>
              <a:rPr sz="2750" spc="235" dirty="0"/>
              <a:t>that </a:t>
            </a:r>
            <a:r>
              <a:rPr sz="2750" spc="245" dirty="0"/>
              <a:t>ambiguity </a:t>
            </a:r>
            <a:r>
              <a:rPr sz="2750" spc="180" dirty="0"/>
              <a:t>is </a:t>
            </a:r>
            <a:r>
              <a:rPr sz="2750" spc="310" dirty="0"/>
              <a:t>a </a:t>
            </a:r>
            <a:r>
              <a:rPr sz="2750" spc="220" dirty="0"/>
              <a:t>property </a:t>
            </a:r>
            <a:r>
              <a:rPr sz="2750" spc="200" dirty="0"/>
              <a:t>of </a:t>
            </a:r>
            <a:r>
              <a:rPr sz="2750" i="1" spc="305" dirty="0">
                <a:latin typeface="Cambria"/>
                <a:cs typeface="Cambria"/>
              </a:rPr>
              <a:t>grammars</a:t>
            </a:r>
            <a:r>
              <a:rPr sz="2750" spc="305" dirty="0"/>
              <a:t>,  </a:t>
            </a:r>
            <a:r>
              <a:rPr sz="2750" spc="215" dirty="0"/>
              <a:t>not</a:t>
            </a:r>
            <a:r>
              <a:rPr sz="2750" spc="280" dirty="0"/>
              <a:t> </a:t>
            </a:r>
            <a:r>
              <a:rPr sz="2750" i="1" spc="295" dirty="0">
                <a:latin typeface="Cambria"/>
                <a:cs typeface="Cambria"/>
              </a:rPr>
              <a:t>languages</a:t>
            </a:r>
            <a:r>
              <a:rPr sz="2750" spc="295" dirty="0"/>
              <a:t>.</a:t>
            </a:r>
            <a:endParaRPr sz="2750">
              <a:latin typeface="Cambria"/>
              <a:cs typeface="Cambria"/>
            </a:endParaRPr>
          </a:p>
          <a:p>
            <a:pPr marL="360045" marR="1458595">
              <a:lnSpc>
                <a:spcPts val="3240"/>
              </a:lnSpc>
              <a:spcBef>
                <a:spcPts val="1230"/>
              </a:spcBef>
            </a:pPr>
            <a:r>
              <a:rPr sz="2750" spc="254" dirty="0"/>
              <a:t>There </a:t>
            </a:r>
            <a:r>
              <a:rPr sz="2750" spc="180" dirty="0"/>
              <a:t>is </a:t>
            </a:r>
            <a:r>
              <a:rPr sz="2750" spc="229" dirty="0"/>
              <a:t>no </a:t>
            </a:r>
            <a:r>
              <a:rPr sz="2750" spc="240" dirty="0"/>
              <a:t>algorithm </a:t>
            </a:r>
            <a:r>
              <a:rPr sz="2750" spc="195" dirty="0"/>
              <a:t>for </a:t>
            </a:r>
            <a:r>
              <a:rPr sz="2750" spc="240" dirty="0"/>
              <a:t>converting </a:t>
            </a:r>
            <a:r>
              <a:rPr sz="2750" spc="280" dirty="0"/>
              <a:t>an  </a:t>
            </a:r>
            <a:r>
              <a:rPr sz="2750" spc="215" dirty="0"/>
              <a:t>arbitrary </a:t>
            </a:r>
            <a:r>
              <a:rPr sz="2750" spc="270" dirty="0"/>
              <a:t>ambiguous </a:t>
            </a:r>
            <a:r>
              <a:rPr sz="2750" spc="300" dirty="0"/>
              <a:t>grammar </a:t>
            </a:r>
            <a:r>
              <a:rPr sz="2750" spc="190" dirty="0"/>
              <a:t>into </a:t>
            </a:r>
            <a:r>
              <a:rPr sz="2750" spc="280" dirty="0"/>
              <a:t>an  </a:t>
            </a:r>
            <a:r>
              <a:rPr sz="2750" spc="270" dirty="0"/>
              <a:t>unambiguous</a:t>
            </a:r>
            <a:r>
              <a:rPr sz="2750" spc="275" dirty="0"/>
              <a:t> </a:t>
            </a:r>
            <a:r>
              <a:rPr sz="2750" spc="270" dirty="0"/>
              <a:t>one.</a:t>
            </a:r>
            <a:endParaRPr sz="2750"/>
          </a:p>
        </p:txBody>
      </p:sp>
      <p:sp>
        <p:nvSpPr>
          <p:cNvPr id="7" name="object 7"/>
          <p:cNvSpPr txBox="1"/>
          <p:nvPr/>
        </p:nvSpPr>
        <p:spPr>
          <a:xfrm>
            <a:off x="961389" y="5193029"/>
            <a:ext cx="1358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0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5469" y="6049009"/>
            <a:ext cx="151765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spc="23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7410" y="5087620"/>
            <a:ext cx="8663940" cy="170307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88620" marR="5080">
              <a:lnSpc>
                <a:spcPts val="2840"/>
              </a:lnSpc>
              <a:spcBef>
                <a:spcPts val="254"/>
              </a:spcBef>
            </a:pPr>
            <a:r>
              <a:rPr sz="2400" spc="310" dirty="0">
                <a:solidFill>
                  <a:srgbClr val="3B3B3B"/>
                </a:solidFill>
                <a:latin typeface="Cambria"/>
                <a:cs typeface="Cambria"/>
              </a:rPr>
              <a:t>Some </a:t>
            </a:r>
            <a:r>
              <a:rPr sz="2400" spc="260" dirty="0">
                <a:solidFill>
                  <a:srgbClr val="3B3B3B"/>
                </a:solidFill>
                <a:latin typeface="Cambria"/>
                <a:cs typeface="Cambria"/>
              </a:rPr>
              <a:t>languages </a:t>
            </a:r>
            <a:r>
              <a:rPr sz="2400" spc="235" dirty="0">
                <a:solidFill>
                  <a:srgbClr val="3B3B3B"/>
                </a:solidFill>
                <a:latin typeface="Cambria"/>
                <a:cs typeface="Cambria"/>
              </a:rPr>
              <a:t>are </a:t>
            </a:r>
            <a:r>
              <a:rPr sz="2400" spc="195" dirty="0">
                <a:solidFill>
                  <a:srgbClr val="3B3B3B"/>
                </a:solidFill>
                <a:latin typeface="Cambria"/>
                <a:cs typeface="Cambria"/>
              </a:rPr>
              <a:t>inherently </a:t>
            </a:r>
            <a:r>
              <a:rPr sz="2400" spc="245" dirty="0">
                <a:solidFill>
                  <a:srgbClr val="3B3B3B"/>
                </a:solidFill>
                <a:latin typeface="Cambria"/>
                <a:cs typeface="Cambria"/>
              </a:rPr>
              <a:t>ambiguous, </a:t>
            </a:r>
            <a:r>
              <a:rPr sz="2400" spc="254" dirty="0">
                <a:solidFill>
                  <a:srgbClr val="3B3B3B"/>
                </a:solidFill>
                <a:latin typeface="Cambria"/>
                <a:cs typeface="Cambria"/>
              </a:rPr>
              <a:t>meaning  </a:t>
            </a:r>
            <a:r>
              <a:rPr sz="2400" spc="210" dirty="0">
                <a:solidFill>
                  <a:srgbClr val="3B3B3B"/>
                </a:solidFill>
                <a:latin typeface="Cambria"/>
                <a:cs typeface="Cambria"/>
              </a:rPr>
              <a:t>that </a:t>
            </a:r>
            <a:r>
              <a:rPr sz="2400" spc="204" dirty="0">
                <a:solidFill>
                  <a:srgbClr val="3B3B3B"/>
                </a:solidFill>
                <a:latin typeface="Cambria"/>
                <a:cs typeface="Cambria"/>
              </a:rPr>
              <a:t>no 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unambiguous </a:t>
            </a:r>
            <a:r>
              <a:rPr sz="2400" spc="265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400" spc="195" dirty="0">
                <a:solidFill>
                  <a:srgbClr val="3B3B3B"/>
                </a:solidFill>
                <a:latin typeface="Cambria"/>
                <a:cs typeface="Cambria"/>
              </a:rPr>
              <a:t>exists </a:t>
            </a:r>
            <a:r>
              <a:rPr sz="2400" spc="170" dirty="0">
                <a:solidFill>
                  <a:srgbClr val="3B3B3B"/>
                </a:solidFill>
                <a:latin typeface="Cambria"/>
                <a:cs typeface="Cambria"/>
              </a:rPr>
              <a:t>for</a:t>
            </a:r>
            <a:r>
              <a:rPr sz="2400" spc="36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spc="250" dirty="0">
                <a:solidFill>
                  <a:srgbClr val="3B3B3B"/>
                </a:solidFill>
                <a:latin typeface="Cambria"/>
                <a:cs typeface="Cambria"/>
              </a:rPr>
              <a:t>them.</a:t>
            </a:r>
            <a:endParaRPr sz="2400">
              <a:latin typeface="Cambria"/>
              <a:cs typeface="Cambria"/>
            </a:endParaRPr>
          </a:p>
          <a:p>
            <a:pPr marL="12700" marR="198120">
              <a:lnSpc>
                <a:spcPts val="3240"/>
              </a:lnSpc>
              <a:spcBef>
                <a:spcPts val="980"/>
              </a:spcBef>
            </a:pPr>
            <a:r>
              <a:rPr sz="2750" spc="254" dirty="0">
                <a:solidFill>
                  <a:srgbClr val="3B3B3B"/>
                </a:solidFill>
                <a:latin typeface="Cambria"/>
                <a:cs typeface="Cambria"/>
              </a:rPr>
              <a:t>There </a:t>
            </a:r>
            <a:r>
              <a:rPr sz="2750" spc="180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750" spc="229" dirty="0">
                <a:solidFill>
                  <a:srgbClr val="3B3B3B"/>
                </a:solidFill>
                <a:latin typeface="Cambria"/>
                <a:cs typeface="Cambria"/>
              </a:rPr>
              <a:t>no </a:t>
            </a:r>
            <a:r>
              <a:rPr sz="2750" spc="240" dirty="0">
                <a:solidFill>
                  <a:srgbClr val="3B3B3B"/>
                </a:solidFill>
                <a:latin typeface="Cambria"/>
                <a:cs typeface="Cambria"/>
              </a:rPr>
              <a:t>algorithm </a:t>
            </a:r>
            <a:r>
              <a:rPr sz="2750" spc="195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750" spc="260" dirty="0">
                <a:solidFill>
                  <a:srgbClr val="3B3B3B"/>
                </a:solidFill>
                <a:latin typeface="Cambria"/>
                <a:cs typeface="Cambria"/>
              </a:rPr>
              <a:t>detecting </a:t>
            </a:r>
            <a:r>
              <a:rPr sz="2750" spc="250" dirty="0">
                <a:solidFill>
                  <a:srgbClr val="3B3B3B"/>
                </a:solidFill>
                <a:latin typeface="Cambria"/>
                <a:cs typeface="Cambria"/>
              </a:rPr>
              <a:t>whether </a:t>
            </a:r>
            <a:r>
              <a:rPr sz="2750" spc="280" dirty="0">
                <a:solidFill>
                  <a:srgbClr val="3B3B3B"/>
                </a:solidFill>
                <a:latin typeface="Cambria"/>
                <a:cs typeface="Cambria"/>
              </a:rPr>
              <a:t>an  </a:t>
            </a:r>
            <a:r>
              <a:rPr sz="2750" spc="215" dirty="0">
                <a:solidFill>
                  <a:srgbClr val="3B3B3B"/>
                </a:solidFill>
                <a:latin typeface="Cambria"/>
                <a:cs typeface="Cambria"/>
              </a:rPr>
              <a:t>arbitrary </a:t>
            </a:r>
            <a:r>
              <a:rPr sz="2750" spc="300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750" spc="180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r>
              <a:rPr sz="275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750" spc="275" dirty="0">
                <a:solidFill>
                  <a:srgbClr val="3B3B3B"/>
                </a:solidFill>
                <a:latin typeface="Cambria"/>
                <a:cs typeface="Cambria"/>
              </a:rPr>
              <a:t>ambiguous.</a:t>
            </a:r>
            <a:endParaRPr sz="27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6860" y="554990"/>
            <a:ext cx="69773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Is </a:t>
            </a:r>
            <a:r>
              <a:rPr spc="360" dirty="0"/>
              <a:t>Ambiguity </a:t>
            </a:r>
            <a:r>
              <a:rPr spc="470" dirty="0"/>
              <a:t>a</a:t>
            </a:r>
            <a:r>
              <a:rPr spc="530" dirty="0"/>
              <a:t> </a:t>
            </a:r>
            <a:r>
              <a:rPr spc="390" dirty="0"/>
              <a:t>Problem?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69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560830"/>
            <a:ext cx="5713730" cy="1343660"/>
          </a:xfrm>
          <a:prstGeom prst="rect">
            <a:avLst/>
          </a:prstGeom>
        </p:spPr>
        <p:txBody>
          <a:bodyPr vert="horz" wrap="square" lIns="0" tIns="184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Depends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on</a:t>
            </a: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340" dirty="0">
                <a:solidFill>
                  <a:srgbClr val="0000FF"/>
                </a:solidFill>
                <a:latin typeface="Malgun Gothic"/>
                <a:cs typeface="Malgun Gothic"/>
              </a:rPr>
              <a:t>semantics</a:t>
            </a:r>
            <a:r>
              <a:rPr sz="3200" spc="340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3200">
              <a:latin typeface="Cambria"/>
              <a:cs typeface="Cambria"/>
            </a:endParaRPr>
          </a:p>
          <a:p>
            <a:pPr marL="2537460">
              <a:lnSpc>
                <a:spcPct val="100000"/>
              </a:lnSpc>
              <a:spcBef>
                <a:spcPts val="1350"/>
              </a:spcBef>
            </a:pP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3200" b="1" spc="-91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spc="6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3200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3200" b="1" spc="-91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32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6860" y="554990"/>
            <a:ext cx="69773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Is </a:t>
            </a:r>
            <a:r>
              <a:rPr spc="360" dirty="0"/>
              <a:t>Ambiguity </a:t>
            </a:r>
            <a:r>
              <a:rPr spc="470" dirty="0"/>
              <a:t>a</a:t>
            </a:r>
            <a:r>
              <a:rPr spc="530" dirty="0"/>
              <a:t> </a:t>
            </a:r>
            <a:r>
              <a:rPr spc="390" dirty="0"/>
              <a:t>Problem?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69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560830"/>
            <a:ext cx="5713730" cy="1343660"/>
          </a:xfrm>
          <a:prstGeom prst="rect">
            <a:avLst/>
          </a:prstGeom>
        </p:spPr>
        <p:txBody>
          <a:bodyPr vert="horz" wrap="square" lIns="0" tIns="184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Depends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on</a:t>
            </a:r>
            <a:r>
              <a:rPr sz="3200" spc="31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340" dirty="0">
                <a:solidFill>
                  <a:srgbClr val="0000FF"/>
                </a:solidFill>
                <a:latin typeface="Malgun Gothic"/>
                <a:cs typeface="Malgun Gothic"/>
              </a:rPr>
              <a:t>semantics</a:t>
            </a:r>
            <a:r>
              <a:rPr sz="3200" spc="340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3200">
              <a:latin typeface="Cambria"/>
              <a:cs typeface="Cambria"/>
            </a:endParaRPr>
          </a:p>
          <a:p>
            <a:pPr marL="2537460">
              <a:lnSpc>
                <a:spcPct val="100000"/>
              </a:lnSpc>
              <a:spcBef>
                <a:spcPts val="1350"/>
              </a:spcBef>
            </a:pP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-5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3200" b="1" spc="-91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spc="6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3200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3200" b="1" spc="-91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320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47230" y="3078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29450" y="4221440"/>
            <a:ext cx="340995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33030" y="4221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43369" y="3657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151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00900" y="3657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46290" y="3952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00900" y="3657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59" h="370839">
                <a:moveTo>
                  <a:pt x="0" y="0"/>
                </a:moveTo>
                <a:lnTo>
                  <a:pt x="556259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216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90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58000" y="2971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039609" y="3036570"/>
            <a:ext cx="3225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8580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438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643369" y="3657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151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00900" y="3657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46290" y="3952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00900" y="3657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59" h="370839">
                <a:moveTo>
                  <a:pt x="0" y="0"/>
                </a:moveTo>
                <a:lnTo>
                  <a:pt x="556259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7216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90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703829" y="3078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18029" y="4221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86050" y="4221440"/>
            <a:ext cx="340995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89629" y="4221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299970" y="3657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30" h="370839">
                <a:moveTo>
                  <a:pt x="557530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1717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57500" y="3657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02889" y="3952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57500" y="3657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60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3782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89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042160" y="5364440"/>
            <a:ext cx="259079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5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1717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17089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703829" y="5364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75429" y="5364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985770" y="4800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30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575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543300" y="4800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60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0640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89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371850" y="5364440"/>
            <a:ext cx="340995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5433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48869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727960" y="6507440"/>
            <a:ext cx="259079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3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099559" y="6507440"/>
            <a:ext cx="259079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857500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028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229100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744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514600" y="2971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2696210" y="3036570"/>
            <a:ext cx="3225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8288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5146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004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2010410" y="4179570"/>
            <a:ext cx="16941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5005" algn="l"/>
                <a:tab pos="1383665" algn="l"/>
              </a:tabLst>
            </a:pP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</a:t>
            </a: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	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299970" y="3657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30" h="370839">
                <a:moveTo>
                  <a:pt x="557530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1717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857500" y="3657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02889" y="3952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857500" y="3657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60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782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89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8288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1717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117089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5146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8862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985770" y="4800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30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8575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543300" y="4800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60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640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89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2004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2029460" y="5322570"/>
            <a:ext cx="23609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8815" algn="l"/>
                <a:tab pos="1341755" algn="l"/>
                <a:tab pos="2050414" algn="l"/>
              </a:tabLst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5	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</a:t>
            </a: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	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5433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48869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5146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2715260" y="6465570"/>
            <a:ext cx="2844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3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38862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4086859" y="6465570"/>
            <a:ext cx="2844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2857500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8028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229100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1744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6361429" y="4221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678170" y="5364440"/>
            <a:ext cx="259079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5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937250" y="4800600"/>
            <a:ext cx="577850" cy="373380"/>
          </a:xfrm>
          <a:custGeom>
            <a:avLst/>
            <a:gdLst/>
            <a:ahLst/>
            <a:cxnLst/>
            <a:rect l="l" t="t" r="r" b="b"/>
            <a:pathLst>
              <a:path w="577850" h="373379">
                <a:moveTo>
                  <a:pt x="577850" y="0"/>
                </a:moveTo>
                <a:lnTo>
                  <a:pt x="0" y="3733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807709" y="5124450"/>
            <a:ext cx="165100" cy="133350"/>
          </a:xfrm>
          <a:custGeom>
            <a:avLst/>
            <a:gdLst/>
            <a:ahLst/>
            <a:cxnLst/>
            <a:rect l="l" t="t" r="r" b="b"/>
            <a:pathLst>
              <a:path w="165100" h="133350">
                <a:moveTo>
                  <a:pt x="106679" y="0"/>
                </a:moveTo>
                <a:lnTo>
                  <a:pt x="0" y="133350"/>
                </a:lnTo>
                <a:lnTo>
                  <a:pt x="165100" y="91439"/>
                </a:lnTo>
                <a:lnTo>
                  <a:pt x="1066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836409" y="4114800"/>
            <a:ext cx="21590" cy="685800"/>
          </a:xfrm>
          <a:custGeom>
            <a:avLst/>
            <a:gdLst/>
            <a:ahLst/>
            <a:cxnLst/>
            <a:rect l="l" t="t" r="r" b="b"/>
            <a:pathLst>
              <a:path w="21590" h="685800">
                <a:moveTo>
                  <a:pt x="0" y="685800"/>
                </a:moveTo>
                <a:lnTo>
                  <a:pt x="21590" y="685800"/>
                </a:lnTo>
                <a:lnTo>
                  <a:pt x="2159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6361429" y="4221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50609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799" y="0"/>
                </a:moveTo>
                <a:lnTo>
                  <a:pt x="0" y="0"/>
                </a:lnTo>
                <a:lnTo>
                  <a:pt x="0" y="685800"/>
                </a:lnTo>
                <a:lnTo>
                  <a:pt x="685799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6332220" y="4179570"/>
            <a:ext cx="17157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6595" algn="l"/>
                <a:tab pos="1405255" algn="l"/>
              </a:tabLst>
            </a:pP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</a:t>
            </a: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	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464809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493509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43890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493509" y="4800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59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014209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90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5646420" y="5322570"/>
            <a:ext cx="23609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5005" algn="l"/>
                <a:tab pos="1383665" algn="l"/>
                <a:tab pos="2088514" algn="l"/>
              </a:tabLst>
            </a:pP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</a:t>
            </a: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	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7872730" y="4800600"/>
            <a:ext cx="13970" cy="302260"/>
          </a:xfrm>
          <a:custGeom>
            <a:avLst/>
            <a:gdLst/>
            <a:ahLst/>
            <a:cxnLst/>
            <a:rect l="l" t="t" r="r" b="b"/>
            <a:pathLst>
              <a:path w="13970" h="302260">
                <a:moveTo>
                  <a:pt x="1397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818119" y="5092700"/>
            <a:ext cx="107950" cy="165100"/>
          </a:xfrm>
          <a:custGeom>
            <a:avLst/>
            <a:gdLst/>
            <a:ahLst/>
            <a:cxnLst/>
            <a:rect l="l" t="t" r="r" b="b"/>
            <a:pathLst>
              <a:path w="107950" h="165100">
                <a:moveTo>
                  <a:pt x="0" y="0"/>
                </a:moveTo>
                <a:lnTo>
                  <a:pt x="46989" y="165100"/>
                </a:lnTo>
                <a:lnTo>
                  <a:pt x="10795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5665470" y="6465570"/>
            <a:ext cx="2844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5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037069" y="6465570"/>
            <a:ext cx="2844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3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807709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75310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179309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12470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6860" y="554990"/>
            <a:ext cx="69773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Is </a:t>
            </a:r>
            <a:r>
              <a:rPr spc="360" dirty="0"/>
              <a:t>Ambiguity </a:t>
            </a:r>
            <a:r>
              <a:rPr spc="470" dirty="0"/>
              <a:t>a</a:t>
            </a:r>
            <a:r>
              <a:rPr spc="530" dirty="0"/>
              <a:t> </a:t>
            </a:r>
            <a:r>
              <a:rPr spc="390" dirty="0"/>
              <a:t>Problem?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69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560830"/>
            <a:ext cx="6492240" cy="1343660"/>
          </a:xfrm>
          <a:prstGeom prst="rect">
            <a:avLst/>
          </a:prstGeom>
        </p:spPr>
        <p:txBody>
          <a:bodyPr vert="horz" wrap="square" lIns="0" tIns="184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Depends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on</a:t>
            </a: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340" dirty="0">
                <a:solidFill>
                  <a:srgbClr val="0000FF"/>
                </a:solidFill>
                <a:latin typeface="Malgun Gothic"/>
                <a:cs typeface="Malgun Gothic"/>
              </a:rPr>
              <a:t>semantics</a:t>
            </a:r>
            <a:r>
              <a:rPr sz="3200" spc="340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3200">
              <a:latin typeface="Cambria"/>
              <a:cs typeface="Cambria"/>
            </a:endParaRPr>
          </a:p>
          <a:p>
            <a:pPr marL="1795145">
              <a:lnSpc>
                <a:spcPct val="100000"/>
              </a:lnSpc>
              <a:spcBef>
                <a:spcPts val="1350"/>
              </a:spcBef>
            </a:pP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32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3200" b="1" spc="-91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spc="6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3200" b="1" spc="-92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spc="6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32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b="1" dirty="0">
                <a:solidFill>
                  <a:srgbClr val="0000FF"/>
                </a:solidFill>
                <a:latin typeface="Courier New"/>
                <a:cs typeface="Courier New"/>
              </a:rPr>
              <a:t>-</a:t>
            </a:r>
            <a:r>
              <a:rPr sz="3200" b="1" spc="-91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32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6860" y="554990"/>
            <a:ext cx="69773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Is </a:t>
            </a:r>
            <a:r>
              <a:rPr spc="360" dirty="0"/>
              <a:t>Ambiguity </a:t>
            </a:r>
            <a:r>
              <a:rPr spc="470" dirty="0"/>
              <a:t>a</a:t>
            </a:r>
            <a:r>
              <a:rPr spc="530" dirty="0"/>
              <a:t> </a:t>
            </a:r>
            <a:r>
              <a:rPr spc="390" dirty="0"/>
              <a:t>Problem?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69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47230" y="3078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29450" y="4221440"/>
            <a:ext cx="340995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33030" y="4221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643369" y="3657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151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00900" y="3657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46290" y="3952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00900" y="3657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59" h="370839">
                <a:moveTo>
                  <a:pt x="0" y="0"/>
                </a:moveTo>
                <a:lnTo>
                  <a:pt x="556259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216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90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58000" y="2971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580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5438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643369" y="3657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29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151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40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200900" y="3657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46290" y="3952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00900" y="3657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59" h="370839">
                <a:moveTo>
                  <a:pt x="0" y="0"/>
                </a:moveTo>
                <a:lnTo>
                  <a:pt x="556259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216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90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703829" y="3078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18029" y="4221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86050" y="4221440"/>
            <a:ext cx="340995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89629" y="4221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299970" y="3657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30" h="370839">
                <a:moveTo>
                  <a:pt x="557530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717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57500" y="3657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802889" y="3952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57500" y="3657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60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782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89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042160" y="5364440"/>
            <a:ext cx="259079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5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1717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17089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703829" y="5364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075429" y="5364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985770" y="4800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30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8575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543300" y="4800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60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640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89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371850" y="5364440"/>
            <a:ext cx="340995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5433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48869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2727960" y="6507440"/>
            <a:ext cx="259079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3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99559" y="6507440"/>
            <a:ext cx="259079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857500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8028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229100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1744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514600" y="2971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8288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5146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200400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299970" y="3657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30" h="370839">
                <a:moveTo>
                  <a:pt x="557530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1717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857500" y="3657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802889" y="3952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857500" y="3657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60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378200" y="3980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89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288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1717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117089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5146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8862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985770" y="4800600"/>
            <a:ext cx="557530" cy="370840"/>
          </a:xfrm>
          <a:custGeom>
            <a:avLst/>
            <a:gdLst/>
            <a:ahLst/>
            <a:cxnLst/>
            <a:rect l="l" t="t" r="r" b="b"/>
            <a:pathLst>
              <a:path w="557529" h="370839">
                <a:moveTo>
                  <a:pt x="557530" y="0"/>
                </a:moveTo>
                <a:lnTo>
                  <a:pt x="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8575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04139" y="0"/>
                </a:moveTo>
                <a:lnTo>
                  <a:pt x="0" y="134620"/>
                </a:lnTo>
                <a:lnTo>
                  <a:pt x="165100" y="90170"/>
                </a:lnTo>
                <a:lnTo>
                  <a:pt x="1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543300" y="4800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60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064000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89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200400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543300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48869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5146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8862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857500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8028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229100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1744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6361429" y="4221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678170" y="5364440"/>
            <a:ext cx="259079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5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5937250" y="4800600"/>
            <a:ext cx="577850" cy="373380"/>
          </a:xfrm>
          <a:custGeom>
            <a:avLst/>
            <a:gdLst/>
            <a:ahLst/>
            <a:cxnLst/>
            <a:rect l="l" t="t" r="r" b="b"/>
            <a:pathLst>
              <a:path w="577850" h="373379">
                <a:moveTo>
                  <a:pt x="577850" y="0"/>
                </a:moveTo>
                <a:lnTo>
                  <a:pt x="0" y="3733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807709" y="5124450"/>
            <a:ext cx="165100" cy="133350"/>
          </a:xfrm>
          <a:custGeom>
            <a:avLst/>
            <a:gdLst/>
            <a:ahLst/>
            <a:cxnLst/>
            <a:rect l="l" t="t" r="r" b="b"/>
            <a:pathLst>
              <a:path w="165100" h="133350">
                <a:moveTo>
                  <a:pt x="106679" y="0"/>
                </a:moveTo>
                <a:lnTo>
                  <a:pt x="0" y="133350"/>
                </a:lnTo>
                <a:lnTo>
                  <a:pt x="165100" y="91439"/>
                </a:lnTo>
                <a:lnTo>
                  <a:pt x="1066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836409" y="4114800"/>
            <a:ext cx="21590" cy="685800"/>
          </a:xfrm>
          <a:custGeom>
            <a:avLst/>
            <a:gdLst/>
            <a:ahLst/>
            <a:cxnLst/>
            <a:rect l="l" t="t" r="r" b="b"/>
            <a:pathLst>
              <a:path w="21590" h="685800">
                <a:moveTo>
                  <a:pt x="0" y="685800"/>
                </a:moveTo>
                <a:lnTo>
                  <a:pt x="21590" y="685800"/>
                </a:lnTo>
                <a:lnTo>
                  <a:pt x="2159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6361429" y="4221440"/>
            <a:ext cx="30607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10"/>
              </a:lnSpc>
            </a:pPr>
            <a:r>
              <a:rPr sz="3200" spc="420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6150609" y="4114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799" y="0"/>
                </a:moveTo>
                <a:lnTo>
                  <a:pt x="0" y="0"/>
                </a:lnTo>
                <a:lnTo>
                  <a:pt x="0" y="685800"/>
                </a:lnTo>
                <a:lnTo>
                  <a:pt x="685799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923289" y="1560830"/>
            <a:ext cx="7124700" cy="3131820"/>
          </a:xfrm>
          <a:prstGeom prst="rect">
            <a:avLst/>
          </a:prstGeom>
        </p:spPr>
        <p:txBody>
          <a:bodyPr vert="horz" wrap="square" lIns="0" tIns="184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Depends </a:t>
            </a:r>
            <a:r>
              <a:rPr sz="3200" spc="245" dirty="0">
                <a:solidFill>
                  <a:srgbClr val="3B3B3B"/>
                </a:solidFill>
                <a:latin typeface="Cambria"/>
                <a:cs typeface="Cambria"/>
              </a:rPr>
              <a:t>on</a:t>
            </a:r>
            <a:r>
              <a:rPr sz="3200" spc="32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340" dirty="0">
                <a:solidFill>
                  <a:srgbClr val="0000FF"/>
                </a:solidFill>
                <a:latin typeface="Malgun Gothic"/>
                <a:cs typeface="Malgun Gothic"/>
              </a:rPr>
              <a:t>semantics</a:t>
            </a:r>
            <a:r>
              <a:rPr sz="3200" spc="340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3200">
              <a:latin typeface="Cambria"/>
              <a:cs typeface="Cambria"/>
            </a:endParaRPr>
          </a:p>
          <a:p>
            <a:pPr marL="1150620" algn="ctr">
              <a:lnSpc>
                <a:spcPct val="100000"/>
              </a:lnSpc>
              <a:spcBef>
                <a:spcPts val="1350"/>
              </a:spcBef>
            </a:pP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1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dirty="0">
                <a:solidFill>
                  <a:srgbClr val="3B3B3B"/>
                </a:solidFill>
                <a:latin typeface="Cambria"/>
                <a:cs typeface="Cambria"/>
              </a:rPr>
              <a:t>→</a:t>
            </a: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dirty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sz="3200" b="1" spc="-9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spc="6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3200" spc="31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b="1" dirty="0">
                <a:solidFill>
                  <a:srgbClr val="0000FF"/>
                </a:solidFill>
                <a:latin typeface="Courier New"/>
                <a:cs typeface="Courier New"/>
              </a:rPr>
              <a:t>+</a:t>
            </a:r>
            <a:r>
              <a:rPr sz="3200" b="1" spc="-919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spc="65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32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r>
              <a:rPr sz="3200" b="1" spc="-10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3200" b="1" dirty="0">
                <a:solidFill>
                  <a:srgbClr val="0000FF"/>
                </a:solidFill>
                <a:latin typeface="Courier New"/>
                <a:cs typeface="Courier New"/>
              </a:rPr>
              <a:t>-</a:t>
            </a:r>
            <a:r>
              <a:rPr sz="3200" b="1" spc="-91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b="1" spc="715" dirty="0">
                <a:solidFill>
                  <a:srgbClr val="FF0000"/>
                </a:solidFill>
                <a:latin typeface="Malgun Gothic"/>
                <a:cs typeface="Malgun Gothic"/>
              </a:rPr>
              <a:t>E</a:t>
            </a:r>
            <a:endParaRPr sz="3200">
              <a:latin typeface="Malgun Gothic"/>
              <a:cs typeface="Malgun Gothic"/>
            </a:endParaRPr>
          </a:p>
          <a:p>
            <a:pPr marL="1086485" algn="ctr">
              <a:lnSpc>
                <a:spcPct val="100000"/>
              </a:lnSpc>
              <a:spcBef>
                <a:spcPts val="1240"/>
              </a:spcBef>
              <a:tabLst>
                <a:tab pos="5429885" algn="l"/>
              </a:tabLst>
            </a:pP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E</a:t>
            </a:r>
            <a:endParaRPr sz="32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4400">
              <a:latin typeface="Cambria"/>
              <a:cs typeface="Cambria"/>
            </a:endParaRPr>
          </a:p>
          <a:p>
            <a:pPr marL="1086485" algn="ctr">
              <a:lnSpc>
                <a:spcPct val="100000"/>
              </a:lnSpc>
              <a:tabLst>
                <a:tab pos="1852295" algn="l"/>
                <a:tab pos="2458085" algn="l"/>
                <a:tab pos="5408295" algn="l"/>
                <a:tab pos="6092825" algn="l"/>
                <a:tab pos="6801484" algn="l"/>
              </a:tabLst>
            </a:pP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</a:t>
            </a:r>
            <a:r>
              <a:rPr sz="3200" spc="15" dirty="0">
                <a:solidFill>
                  <a:srgbClr val="3B3B3B"/>
                </a:solidFill>
                <a:latin typeface="Cambria"/>
                <a:cs typeface="Cambria"/>
              </a:rPr>
              <a:t>-	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E	</a:t>
            </a: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	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464809" y="5257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493509" y="4800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438900" y="5095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493509" y="4800600"/>
            <a:ext cx="556260" cy="370840"/>
          </a:xfrm>
          <a:custGeom>
            <a:avLst/>
            <a:gdLst/>
            <a:ahLst/>
            <a:cxnLst/>
            <a:rect l="l" t="t" r="r" b="b"/>
            <a:pathLst>
              <a:path w="556259" h="370839">
                <a:moveTo>
                  <a:pt x="0" y="0"/>
                </a:moveTo>
                <a:lnTo>
                  <a:pt x="556260" y="3708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014209" y="5123179"/>
            <a:ext cx="165100" cy="134620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59690" y="0"/>
                </a:moveTo>
                <a:lnTo>
                  <a:pt x="0" y="90170"/>
                </a:lnTo>
                <a:lnTo>
                  <a:pt x="165100" y="134620"/>
                </a:lnTo>
                <a:lnTo>
                  <a:pt x="596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872730" y="4800600"/>
            <a:ext cx="13970" cy="302260"/>
          </a:xfrm>
          <a:custGeom>
            <a:avLst/>
            <a:gdLst/>
            <a:ahLst/>
            <a:cxnLst/>
            <a:rect l="l" t="t" r="r" b="b"/>
            <a:pathLst>
              <a:path w="13970" h="302260">
                <a:moveTo>
                  <a:pt x="13970" y="0"/>
                </a:moveTo>
                <a:lnTo>
                  <a:pt x="0" y="3022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818119" y="5092700"/>
            <a:ext cx="107950" cy="165100"/>
          </a:xfrm>
          <a:custGeom>
            <a:avLst/>
            <a:gdLst/>
            <a:ahLst/>
            <a:cxnLst/>
            <a:rect l="l" t="t" r="r" b="b"/>
            <a:pathLst>
              <a:path w="107950" h="165100">
                <a:moveTo>
                  <a:pt x="0" y="0"/>
                </a:moveTo>
                <a:lnTo>
                  <a:pt x="46989" y="165100"/>
                </a:lnTo>
                <a:lnTo>
                  <a:pt x="10795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2029460" y="5322570"/>
            <a:ext cx="5977890" cy="1656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8815" algn="l"/>
                <a:tab pos="1341755" algn="l"/>
                <a:tab pos="2050414" algn="l"/>
                <a:tab pos="3629025" algn="l"/>
                <a:tab pos="4394835" algn="l"/>
                <a:tab pos="5000625" algn="l"/>
                <a:tab pos="5705475" algn="l"/>
              </a:tabLst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5	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</a:t>
            </a:r>
            <a:r>
              <a:rPr sz="3200" spc="905" dirty="0">
                <a:solidFill>
                  <a:srgbClr val="3B3B3B"/>
                </a:solidFill>
                <a:latin typeface="Cambria"/>
                <a:cs typeface="Cambria"/>
              </a:rPr>
              <a:t>+	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E	</a:t>
            </a:r>
            <a:r>
              <a:rPr sz="3200" spc="15" dirty="0">
                <a:solidFill>
                  <a:srgbClr val="3B3B3B"/>
                </a:solidFill>
                <a:latin typeface="Cambria"/>
                <a:cs typeface="Cambria"/>
              </a:rPr>
              <a:t>-	</a:t>
            </a:r>
            <a:r>
              <a:rPr sz="3200" spc="495" dirty="0">
                <a:solidFill>
                  <a:srgbClr val="3B3B3B"/>
                </a:solidFill>
                <a:latin typeface="Cambria"/>
                <a:cs typeface="Cambria"/>
              </a:rPr>
              <a:t>E	</a:t>
            </a: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7</a:t>
            </a:r>
            <a:endParaRPr sz="32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44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tabLst>
                <a:tab pos="1370965" algn="l"/>
                <a:tab pos="2949575" algn="l"/>
                <a:tab pos="4321175" algn="l"/>
              </a:tabLst>
            </a:pPr>
            <a:r>
              <a:rPr sz="3200" spc="260" dirty="0">
                <a:solidFill>
                  <a:srgbClr val="3B3B3B"/>
                </a:solidFill>
                <a:latin typeface="Cambria"/>
                <a:cs typeface="Cambria"/>
              </a:rPr>
              <a:t>3	7	5	3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5807709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75310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179309" y="5943600"/>
            <a:ext cx="0" cy="30226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2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12470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3120" y="554990"/>
            <a:ext cx="58667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70" dirty="0"/>
              <a:t>Resolving</a:t>
            </a:r>
            <a:r>
              <a:rPr spc="390" dirty="0"/>
              <a:t> </a:t>
            </a:r>
            <a:r>
              <a:rPr spc="360" dirty="0"/>
              <a:t>Ambiguity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64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347091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459867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415925" marR="181610">
              <a:lnSpc>
                <a:spcPct val="97700"/>
              </a:lnSpc>
              <a:spcBef>
                <a:spcPts val="185"/>
              </a:spcBef>
            </a:pPr>
            <a:r>
              <a:rPr spc="215" dirty="0"/>
              <a:t>If </a:t>
            </a:r>
            <a:r>
              <a:rPr spc="345" dirty="0"/>
              <a:t>a </a:t>
            </a:r>
            <a:r>
              <a:rPr spc="325" dirty="0"/>
              <a:t>grammar </a:t>
            </a:r>
            <a:r>
              <a:rPr spc="330" dirty="0"/>
              <a:t>can </a:t>
            </a:r>
            <a:r>
              <a:rPr spc="310" dirty="0"/>
              <a:t>be </a:t>
            </a:r>
            <a:r>
              <a:rPr spc="325" dirty="0"/>
              <a:t>made </a:t>
            </a:r>
            <a:r>
              <a:rPr spc="295" dirty="0"/>
              <a:t>unambiguous  </a:t>
            </a:r>
            <a:r>
              <a:rPr spc="270" dirty="0"/>
              <a:t>at </a:t>
            </a:r>
            <a:r>
              <a:rPr spc="250" dirty="0"/>
              <a:t>all, </a:t>
            </a:r>
            <a:r>
              <a:rPr spc="165" dirty="0"/>
              <a:t>it </a:t>
            </a:r>
            <a:r>
              <a:rPr spc="195" dirty="0"/>
              <a:t>is </a:t>
            </a:r>
            <a:r>
              <a:rPr spc="240" dirty="0"/>
              <a:t>usually </a:t>
            </a:r>
            <a:r>
              <a:rPr spc="325" dirty="0"/>
              <a:t>made </a:t>
            </a:r>
            <a:r>
              <a:rPr spc="290" dirty="0"/>
              <a:t>unambiguous  </a:t>
            </a:r>
            <a:r>
              <a:rPr spc="280" dirty="0"/>
              <a:t>through</a:t>
            </a:r>
            <a:r>
              <a:rPr spc="325" dirty="0"/>
              <a:t> </a:t>
            </a:r>
            <a:r>
              <a:rPr b="1" spc="310" dirty="0">
                <a:solidFill>
                  <a:srgbClr val="0000FF"/>
                </a:solidFill>
                <a:latin typeface="Malgun Gothic"/>
                <a:cs typeface="Malgun Gothic"/>
              </a:rPr>
              <a:t>layering</a:t>
            </a:r>
            <a:r>
              <a:rPr spc="310" dirty="0"/>
              <a:t>.</a:t>
            </a:r>
          </a:p>
          <a:p>
            <a:pPr marL="415925" marR="31750">
              <a:lnSpc>
                <a:spcPts val="3729"/>
              </a:lnSpc>
              <a:spcBef>
                <a:spcPts val="1530"/>
              </a:spcBef>
            </a:pPr>
            <a:r>
              <a:rPr spc="365" dirty="0"/>
              <a:t>Have </a:t>
            </a:r>
            <a:r>
              <a:rPr spc="265" dirty="0"/>
              <a:t>exactly </a:t>
            </a:r>
            <a:r>
              <a:rPr spc="275" dirty="0"/>
              <a:t>one </a:t>
            </a:r>
            <a:r>
              <a:rPr spc="260" dirty="0"/>
              <a:t>way </a:t>
            </a:r>
            <a:r>
              <a:rPr spc="215" dirty="0"/>
              <a:t>to </a:t>
            </a:r>
            <a:r>
              <a:rPr spc="225" dirty="0"/>
              <a:t>build </a:t>
            </a:r>
            <a:r>
              <a:rPr spc="335" dirty="0"/>
              <a:t>each </a:t>
            </a:r>
            <a:r>
              <a:rPr spc="285" dirty="0"/>
              <a:t>piece  </a:t>
            </a:r>
            <a:r>
              <a:rPr spc="215" dirty="0"/>
              <a:t>of </a:t>
            </a:r>
            <a:r>
              <a:rPr spc="275" dirty="0"/>
              <a:t>the</a:t>
            </a:r>
            <a:r>
              <a:rPr spc="400" dirty="0"/>
              <a:t> </a:t>
            </a:r>
            <a:r>
              <a:rPr spc="270" dirty="0"/>
              <a:t>string.</a:t>
            </a:r>
          </a:p>
          <a:p>
            <a:pPr marL="415925" marR="5080">
              <a:lnSpc>
                <a:spcPts val="3729"/>
              </a:lnSpc>
              <a:spcBef>
                <a:spcPts val="1420"/>
              </a:spcBef>
            </a:pPr>
            <a:r>
              <a:rPr spc="365" dirty="0"/>
              <a:t>Have </a:t>
            </a:r>
            <a:r>
              <a:rPr spc="265" dirty="0"/>
              <a:t>exactly </a:t>
            </a:r>
            <a:r>
              <a:rPr spc="275" dirty="0"/>
              <a:t>one </a:t>
            </a:r>
            <a:r>
              <a:rPr spc="260" dirty="0"/>
              <a:t>way </a:t>
            </a:r>
            <a:r>
              <a:rPr spc="220" dirty="0"/>
              <a:t>of </a:t>
            </a:r>
            <a:r>
              <a:rPr spc="280" dirty="0"/>
              <a:t>combining </a:t>
            </a:r>
            <a:r>
              <a:rPr spc="260" dirty="0"/>
              <a:t>those  </a:t>
            </a:r>
            <a:r>
              <a:rPr spc="285" dirty="0"/>
              <a:t>pieces </a:t>
            </a:r>
            <a:r>
              <a:rPr spc="315" dirty="0"/>
              <a:t>back</a:t>
            </a:r>
            <a:r>
              <a:rPr spc="330" dirty="0"/>
              <a:t> </a:t>
            </a:r>
            <a:r>
              <a:rPr spc="250" dirty="0"/>
              <a:t>together.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5510" y="586740"/>
            <a:ext cx="82632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375" dirty="0"/>
              <a:t>Example: </a:t>
            </a:r>
            <a:r>
              <a:rPr sz="4000" spc="385" dirty="0"/>
              <a:t>Balanced</a:t>
            </a:r>
            <a:r>
              <a:rPr sz="4000" spc="355" dirty="0"/>
              <a:t> </a:t>
            </a:r>
            <a:r>
              <a:rPr sz="4000" spc="340" dirty="0"/>
              <a:t>Parentheses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86740" y="1852929"/>
            <a:ext cx="151765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spc="23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6740" y="2843529"/>
            <a:ext cx="151765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spc="23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1219" y="1732279"/>
            <a:ext cx="6975475" cy="144335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3270"/>
              </a:lnSpc>
              <a:spcBef>
                <a:spcPts val="290"/>
              </a:spcBef>
            </a:pPr>
            <a:r>
              <a:rPr sz="2800" spc="260" dirty="0">
                <a:solidFill>
                  <a:srgbClr val="3B3B3B"/>
                </a:solidFill>
                <a:latin typeface="Cambria"/>
                <a:cs typeface="Cambria"/>
              </a:rPr>
              <a:t>Consider </a:t>
            </a:r>
            <a:r>
              <a:rPr sz="2800" spc="24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800" spc="295" dirty="0">
                <a:solidFill>
                  <a:srgbClr val="3B3B3B"/>
                </a:solidFill>
                <a:latin typeface="Cambria"/>
                <a:cs typeface="Cambria"/>
              </a:rPr>
              <a:t>language </a:t>
            </a:r>
            <a:r>
              <a:rPr sz="2800" spc="19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800" spc="190" dirty="0">
                <a:solidFill>
                  <a:srgbClr val="3B3B3B"/>
                </a:solidFill>
                <a:latin typeface="Cambria"/>
                <a:cs typeface="Cambria"/>
              </a:rPr>
              <a:t>all </a:t>
            </a:r>
            <a:r>
              <a:rPr sz="2800" spc="225" dirty="0">
                <a:solidFill>
                  <a:srgbClr val="3B3B3B"/>
                </a:solidFill>
                <a:latin typeface="Cambria"/>
                <a:cs typeface="Cambria"/>
              </a:rPr>
              <a:t>strings </a:t>
            </a:r>
            <a:r>
              <a:rPr sz="2800" spc="200" dirty="0">
                <a:solidFill>
                  <a:srgbClr val="3B3B3B"/>
                </a:solidFill>
                <a:latin typeface="Cambria"/>
                <a:cs typeface="Cambria"/>
              </a:rPr>
              <a:t>of  </a:t>
            </a:r>
            <a:r>
              <a:rPr sz="2800" spc="265" dirty="0">
                <a:solidFill>
                  <a:srgbClr val="3B3B3B"/>
                </a:solidFill>
                <a:latin typeface="Cambria"/>
                <a:cs typeface="Cambria"/>
              </a:rPr>
              <a:t>balanced</a:t>
            </a:r>
            <a:r>
              <a:rPr sz="2800" spc="27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800" spc="254" dirty="0">
                <a:solidFill>
                  <a:srgbClr val="3B3B3B"/>
                </a:solidFill>
                <a:latin typeface="Cambria"/>
                <a:cs typeface="Cambria"/>
              </a:rPr>
              <a:t>parentheses.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2800" spc="270" dirty="0">
                <a:solidFill>
                  <a:srgbClr val="3B3B3B"/>
                </a:solidFill>
                <a:latin typeface="Cambria"/>
                <a:cs typeface="Cambria"/>
              </a:rPr>
              <a:t>Examples: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66469" y="3404870"/>
            <a:ext cx="1358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0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6469" y="3891279"/>
            <a:ext cx="1358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0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66469" y="4372609"/>
            <a:ext cx="1358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0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66469" y="4853940"/>
            <a:ext cx="1358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0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2219" y="3212083"/>
            <a:ext cx="2273935" cy="191008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450" spc="185" dirty="0">
                <a:solidFill>
                  <a:srgbClr val="3B3B3B"/>
                </a:solidFill>
                <a:latin typeface="Cambria"/>
                <a:cs typeface="Cambria"/>
              </a:rPr>
              <a:t>ε</a:t>
            </a:r>
            <a:endParaRPr sz="2450">
              <a:latin typeface="Cambria"/>
              <a:cs typeface="Cambria"/>
            </a:endParaRPr>
          </a:p>
          <a:p>
            <a:pPr marL="12700" marR="1128395">
              <a:lnSpc>
                <a:spcPts val="3790"/>
              </a:lnSpc>
              <a:spcBef>
                <a:spcPts val="110"/>
              </a:spcBef>
            </a:pPr>
            <a:r>
              <a:rPr sz="2450" b="1" dirty="0">
                <a:solidFill>
                  <a:srgbClr val="3B3B3B"/>
                </a:solidFill>
                <a:latin typeface="Courier New"/>
                <a:cs typeface="Courier New"/>
              </a:rPr>
              <a:t>()  </a:t>
            </a:r>
            <a:r>
              <a:rPr sz="2450" b="1" spc="-5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r>
              <a:rPr sz="2450" b="1" spc="5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r>
              <a:rPr sz="2450" b="1" spc="-5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r>
              <a:rPr sz="2450" b="1" spc="5" dirty="0">
                <a:solidFill>
                  <a:srgbClr val="3B3B3B"/>
                </a:solidFill>
                <a:latin typeface="Courier New"/>
                <a:cs typeface="Courier New"/>
              </a:rPr>
              <a:t>())</a:t>
            </a:r>
            <a:endParaRPr sz="24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50" b="1" dirty="0">
                <a:solidFill>
                  <a:srgbClr val="3B3B3B"/>
                </a:solidFill>
                <a:latin typeface="Courier New"/>
                <a:cs typeface="Courier New"/>
              </a:rPr>
              <a:t>((()))(())()</a:t>
            </a:r>
            <a:endParaRPr sz="245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6740" y="5351779"/>
            <a:ext cx="151765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spc="235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1219" y="5231129"/>
            <a:ext cx="7877175" cy="144843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3279"/>
              </a:lnSpc>
              <a:spcBef>
                <a:spcPts val="285"/>
              </a:spcBef>
            </a:pPr>
            <a:r>
              <a:rPr sz="2800" spc="325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800" spc="17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800" spc="245" dirty="0">
                <a:solidFill>
                  <a:srgbClr val="3B3B3B"/>
                </a:solidFill>
                <a:latin typeface="Cambria"/>
                <a:cs typeface="Cambria"/>
              </a:rPr>
              <a:t>one </a:t>
            </a:r>
            <a:r>
              <a:rPr sz="2800" spc="215" dirty="0">
                <a:solidFill>
                  <a:srgbClr val="3B3B3B"/>
                </a:solidFill>
                <a:latin typeface="Cambria"/>
                <a:cs typeface="Cambria"/>
              </a:rPr>
              <a:t>possible </a:t>
            </a:r>
            <a:r>
              <a:rPr sz="2800" spc="295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800" spc="190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800" spc="265" dirty="0">
                <a:solidFill>
                  <a:srgbClr val="3B3B3B"/>
                </a:solidFill>
                <a:latin typeface="Cambria"/>
                <a:cs typeface="Cambria"/>
              </a:rPr>
              <a:t>balanced  </a:t>
            </a:r>
            <a:r>
              <a:rPr sz="2800" spc="250" dirty="0">
                <a:solidFill>
                  <a:srgbClr val="3B3B3B"/>
                </a:solidFill>
                <a:latin typeface="Cambria"/>
                <a:cs typeface="Cambria"/>
              </a:rPr>
              <a:t>parentheses:</a:t>
            </a:r>
            <a:endParaRPr sz="2800">
              <a:latin typeface="Cambria"/>
              <a:cs typeface="Cambria"/>
            </a:endParaRPr>
          </a:p>
          <a:p>
            <a:pPr marL="624840" algn="ctr">
              <a:lnSpc>
                <a:spcPct val="100000"/>
              </a:lnSpc>
              <a:spcBef>
                <a:spcPts val="1095"/>
              </a:spcBef>
            </a:pPr>
            <a:r>
              <a:rPr sz="2800" b="1" spc="390" dirty="0">
                <a:solidFill>
                  <a:srgbClr val="FF0000"/>
                </a:solidFill>
                <a:latin typeface="Malgun Gothic"/>
                <a:cs typeface="Malgun Gothic"/>
              </a:rPr>
              <a:t>P </a:t>
            </a:r>
            <a:r>
              <a:rPr sz="2800" spc="5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800" b="1" spc="395" dirty="0">
                <a:solidFill>
                  <a:srgbClr val="0000FF"/>
                </a:solidFill>
                <a:latin typeface="Malgun Gothic"/>
                <a:cs typeface="Malgun Gothic"/>
              </a:rPr>
              <a:t>ε </a:t>
            </a:r>
            <a:r>
              <a:rPr sz="2800" spc="60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800" b="1" spc="390" dirty="0">
                <a:solidFill>
                  <a:srgbClr val="FF0000"/>
                </a:solidFill>
                <a:latin typeface="Malgun Gothic"/>
                <a:cs typeface="Malgun Gothic"/>
              </a:rPr>
              <a:t>PP</a:t>
            </a:r>
            <a:r>
              <a:rPr sz="2800" b="1" spc="-305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800" spc="60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800" b="1" spc="13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800" b="1" spc="135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r>
              <a:rPr sz="2800" b="1" spc="13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1050" y="6337300"/>
            <a:ext cx="34391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Courier New"/>
                <a:cs typeface="Courier New"/>
              </a:rPr>
              <a:t>do[for] </a:t>
            </a:r>
            <a:r>
              <a:rPr sz="2800" b="1" dirty="0">
                <a:latin typeface="Courier New"/>
                <a:cs typeface="Courier New"/>
              </a:rPr>
              <a:t>= </a:t>
            </a:r>
            <a:r>
              <a:rPr sz="2800" b="1" spc="-5" dirty="0">
                <a:latin typeface="Courier New"/>
                <a:cs typeface="Courier New"/>
              </a:rPr>
              <a:t>new</a:t>
            </a:r>
            <a:r>
              <a:rPr sz="2800" b="1" spc="-10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0;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7379" y="554990"/>
            <a:ext cx="6280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5" dirty="0"/>
              <a:t>Balanced</a:t>
            </a:r>
            <a:r>
              <a:rPr spc="375" dirty="0"/>
              <a:t> Parentheses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4911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40538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550669"/>
            <a:ext cx="6714490" cy="1132840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Given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 </a:t>
            </a:r>
            <a:r>
              <a:rPr sz="24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400" b="1" spc="335" dirty="0">
                <a:solidFill>
                  <a:srgbClr val="0000FF"/>
                </a:solidFill>
                <a:latin typeface="Malgun Gothic"/>
                <a:cs typeface="Malgun Gothic"/>
              </a:rPr>
              <a:t>ε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PP</a:t>
            </a:r>
            <a:r>
              <a:rPr sz="2400" b="1" spc="-2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400" b="1" spc="105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2400" spc="265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400" spc="215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generate </a:t>
            </a:r>
            <a:r>
              <a:rPr sz="240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string</a:t>
            </a:r>
            <a:r>
              <a:rPr sz="24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b="1" spc="30" dirty="0">
                <a:solidFill>
                  <a:srgbClr val="3B3B3B"/>
                </a:solidFill>
                <a:latin typeface="Courier New"/>
                <a:cs typeface="Courier New"/>
              </a:rPr>
              <a:t>(()())</a:t>
            </a:r>
            <a:r>
              <a:rPr sz="2400" spc="30" dirty="0">
                <a:solidFill>
                  <a:srgbClr val="3B3B3B"/>
                </a:solidFill>
                <a:latin typeface="Cambria"/>
                <a:cs typeface="Cambria"/>
              </a:rPr>
              <a:t>?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7379" y="554990"/>
            <a:ext cx="6280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5" dirty="0"/>
              <a:t>Balanced</a:t>
            </a:r>
            <a:r>
              <a:rPr spc="375" dirty="0"/>
              <a:t> Parentheses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4911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40538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550669"/>
            <a:ext cx="6714490" cy="1132840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Given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 </a:t>
            </a:r>
            <a:r>
              <a:rPr sz="24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400" b="1" spc="335" dirty="0">
                <a:solidFill>
                  <a:srgbClr val="0000FF"/>
                </a:solidFill>
                <a:latin typeface="Malgun Gothic"/>
                <a:cs typeface="Malgun Gothic"/>
              </a:rPr>
              <a:t>ε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PP</a:t>
            </a:r>
            <a:r>
              <a:rPr sz="2400" b="1" spc="-2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400" b="1" spc="105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2400" spc="265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400" spc="215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generate </a:t>
            </a:r>
            <a:r>
              <a:rPr sz="240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string</a:t>
            </a:r>
            <a:r>
              <a:rPr sz="24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b="1" spc="30" dirty="0">
                <a:solidFill>
                  <a:srgbClr val="3B3B3B"/>
                </a:solidFill>
                <a:latin typeface="Courier New"/>
                <a:cs typeface="Courier New"/>
              </a:rPr>
              <a:t>(()())</a:t>
            </a:r>
            <a:r>
              <a:rPr sz="2400" spc="30" dirty="0">
                <a:solidFill>
                  <a:srgbClr val="3B3B3B"/>
                </a:solidFill>
                <a:latin typeface="Cambria"/>
                <a:cs typeface="Cambria"/>
              </a:rPr>
              <a:t>?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27220" y="2726689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7379" y="554990"/>
            <a:ext cx="6280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5" dirty="0"/>
              <a:t>Balanced</a:t>
            </a:r>
            <a:r>
              <a:rPr spc="375" dirty="0"/>
              <a:t> Parentheses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4911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40538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550669"/>
            <a:ext cx="6714490" cy="1132840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Given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 </a:t>
            </a:r>
            <a:r>
              <a:rPr sz="24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400" b="1" spc="335" dirty="0">
                <a:solidFill>
                  <a:srgbClr val="0000FF"/>
                </a:solidFill>
                <a:latin typeface="Malgun Gothic"/>
                <a:cs typeface="Malgun Gothic"/>
              </a:rPr>
              <a:t>ε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PP</a:t>
            </a:r>
            <a:r>
              <a:rPr sz="2400" b="1" spc="-2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400" b="1" spc="105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2400" spc="265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400" spc="215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generate </a:t>
            </a:r>
            <a:r>
              <a:rPr sz="240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string</a:t>
            </a:r>
            <a:r>
              <a:rPr sz="24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b="1" spc="30" dirty="0">
                <a:solidFill>
                  <a:srgbClr val="3B3B3B"/>
                </a:solidFill>
                <a:latin typeface="Courier New"/>
                <a:cs typeface="Courier New"/>
              </a:rPr>
              <a:t>(()())</a:t>
            </a:r>
            <a:r>
              <a:rPr sz="2400" spc="30" dirty="0">
                <a:solidFill>
                  <a:srgbClr val="3B3B3B"/>
                </a:solidFill>
                <a:latin typeface="Cambria"/>
                <a:cs typeface="Cambria"/>
              </a:rPr>
              <a:t>?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27220" y="2726689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27220" y="364109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70120" y="34124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16779" y="34798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334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574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574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00300" y="3069589"/>
            <a:ext cx="2028189" cy="3176270"/>
          </a:xfrm>
          <a:custGeom>
            <a:avLst/>
            <a:gdLst/>
            <a:ahLst/>
            <a:cxnLst/>
            <a:rect l="l" t="t" r="r" b="b"/>
            <a:pathLst>
              <a:path w="2028189" h="3176270">
                <a:moveTo>
                  <a:pt x="2028189" y="0"/>
                </a:moveTo>
                <a:lnTo>
                  <a:pt x="0" y="0"/>
                </a:lnTo>
                <a:lnTo>
                  <a:pt x="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456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580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8580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14290" y="3069589"/>
            <a:ext cx="2086610" cy="3176270"/>
          </a:xfrm>
          <a:custGeom>
            <a:avLst/>
            <a:gdLst/>
            <a:ahLst/>
            <a:cxnLst/>
            <a:rect l="l" t="t" r="r" b="b"/>
            <a:pathLst>
              <a:path w="2086609" h="3176270">
                <a:moveTo>
                  <a:pt x="0" y="0"/>
                </a:moveTo>
                <a:lnTo>
                  <a:pt x="2086610" y="0"/>
                </a:lnTo>
                <a:lnTo>
                  <a:pt x="208661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46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235200" y="6442700"/>
            <a:ext cx="330835" cy="601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23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40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35800" y="6442700"/>
            <a:ext cx="330835" cy="601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23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4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7379" y="554990"/>
            <a:ext cx="6280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5" dirty="0"/>
              <a:t>Balanced</a:t>
            </a:r>
            <a:r>
              <a:rPr spc="375" dirty="0"/>
              <a:t> Parentheses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4911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40538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550669"/>
            <a:ext cx="6714490" cy="1132840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Given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 </a:t>
            </a:r>
            <a:r>
              <a:rPr sz="24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400" b="1" spc="335" dirty="0">
                <a:solidFill>
                  <a:srgbClr val="0000FF"/>
                </a:solidFill>
                <a:latin typeface="Malgun Gothic"/>
                <a:cs typeface="Malgun Gothic"/>
              </a:rPr>
              <a:t>ε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PP</a:t>
            </a:r>
            <a:r>
              <a:rPr sz="2400" b="1" spc="-2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400" b="1" spc="105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2400" spc="265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400" spc="215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generate </a:t>
            </a:r>
            <a:r>
              <a:rPr sz="240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string</a:t>
            </a:r>
            <a:r>
              <a:rPr sz="24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b="1" spc="30" dirty="0">
                <a:solidFill>
                  <a:srgbClr val="3B3B3B"/>
                </a:solidFill>
                <a:latin typeface="Courier New"/>
                <a:cs typeface="Courier New"/>
              </a:rPr>
              <a:t>(()())</a:t>
            </a:r>
            <a:r>
              <a:rPr sz="2400" spc="30" dirty="0">
                <a:solidFill>
                  <a:srgbClr val="3B3B3B"/>
                </a:solidFill>
                <a:latin typeface="Cambria"/>
                <a:cs typeface="Cambria"/>
              </a:rPr>
              <a:t>?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27220" y="2726689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27220" y="36410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29000" y="455549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86400" y="455549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70120" y="34124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16779" y="34798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334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71900" y="3983990"/>
            <a:ext cx="656590" cy="416559"/>
          </a:xfrm>
          <a:custGeom>
            <a:avLst/>
            <a:gdLst/>
            <a:ahLst/>
            <a:cxnLst/>
            <a:rect l="l" t="t" r="r" b="b"/>
            <a:pathLst>
              <a:path w="656589" h="416560">
                <a:moveTo>
                  <a:pt x="656589" y="0"/>
                </a:moveTo>
                <a:lnTo>
                  <a:pt x="0" y="0"/>
                </a:lnTo>
                <a:lnTo>
                  <a:pt x="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172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14290" y="3983990"/>
            <a:ext cx="715010" cy="416559"/>
          </a:xfrm>
          <a:custGeom>
            <a:avLst/>
            <a:gdLst/>
            <a:ahLst/>
            <a:cxnLst/>
            <a:rect l="l" t="t" r="r" b="b"/>
            <a:pathLst>
              <a:path w="715010" h="416560">
                <a:moveTo>
                  <a:pt x="0" y="0"/>
                </a:moveTo>
                <a:lnTo>
                  <a:pt x="715010" y="0"/>
                </a:lnTo>
                <a:lnTo>
                  <a:pt x="71501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746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574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574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00300" y="3069589"/>
            <a:ext cx="2028189" cy="3176270"/>
          </a:xfrm>
          <a:custGeom>
            <a:avLst/>
            <a:gdLst/>
            <a:ahLst/>
            <a:cxnLst/>
            <a:rect l="l" t="t" r="r" b="b"/>
            <a:pathLst>
              <a:path w="2028189" h="3176270">
                <a:moveTo>
                  <a:pt x="2028189" y="0"/>
                </a:moveTo>
                <a:lnTo>
                  <a:pt x="0" y="0"/>
                </a:lnTo>
                <a:lnTo>
                  <a:pt x="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456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580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58000" y="64008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14290" y="3069589"/>
            <a:ext cx="2086610" cy="3176270"/>
          </a:xfrm>
          <a:custGeom>
            <a:avLst/>
            <a:gdLst/>
            <a:ahLst/>
            <a:cxnLst/>
            <a:rect l="l" t="t" r="r" b="b"/>
            <a:pathLst>
              <a:path w="2086609" h="3176270">
                <a:moveTo>
                  <a:pt x="0" y="0"/>
                </a:moveTo>
                <a:lnTo>
                  <a:pt x="2086610" y="0"/>
                </a:lnTo>
                <a:lnTo>
                  <a:pt x="208661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146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235200" y="6442700"/>
            <a:ext cx="330835" cy="601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23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4000">
              <a:latin typeface="Courier New"/>
              <a:cs typeface="Courier Ne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35800" y="6442700"/>
            <a:ext cx="330835" cy="601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23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4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7379" y="554990"/>
            <a:ext cx="6280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5" dirty="0"/>
              <a:t>Balanced</a:t>
            </a:r>
            <a:r>
              <a:rPr spc="375" dirty="0"/>
              <a:t> Parentheses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4911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40538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550669"/>
            <a:ext cx="6714490" cy="1132840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Given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 </a:t>
            </a:r>
            <a:r>
              <a:rPr sz="24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400" b="1" spc="335" dirty="0">
                <a:solidFill>
                  <a:srgbClr val="0000FF"/>
                </a:solidFill>
                <a:latin typeface="Malgun Gothic"/>
                <a:cs typeface="Malgun Gothic"/>
              </a:rPr>
              <a:t>ε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PP</a:t>
            </a:r>
            <a:r>
              <a:rPr sz="2400" b="1" spc="-2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400" b="1" spc="105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2400" spc="265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400" spc="215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generate </a:t>
            </a:r>
            <a:r>
              <a:rPr sz="240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string</a:t>
            </a:r>
            <a:r>
              <a:rPr sz="24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b="1" spc="30" dirty="0">
                <a:solidFill>
                  <a:srgbClr val="3B3B3B"/>
                </a:solidFill>
                <a:latin typeface="Courier New"/>
                <a:cs typeface="Courier New"/>
              </a:rPr>
              <a:t>(()())</a:t>
            </a:r>
            <a:r>
              <a:rPr sz="2400" spc="30" dirty="0">
                <a:solidFill>
                  <a:srgbClr val="3B3B3B"/>
                </a:solidFill>
                <a:latin typeface="Cambria"/>
                <a:cs typeface="Cambria"/>
              </a:rPr>
              <a:t>?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27220" y="2726689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27220" y="36410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290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290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429000" y="45554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86400" y="455549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29000" y="546989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70120" y="34124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16779" y="34798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334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1900" y="3983990"/>
            <a:ext cx="656590" cy="416559"/>
          </a:xfrm>
          <a:custGeom>
            <a:avLst/>
            <a:gdLst/>
            <a:ahLst/>
            <a:cxnLst/>
            <a:rect l="l" t="t" r="r" b="b"/>
            <a:pathLst>
              <a:path w="656589" h="416560">
                <a:moveTo>
                  <a:pt x="656589" y="0"/>
                </a:moveTo>
                <a:lnTo>
                  <a:pt x="0" y="0"/>
                </a:lnTo>
                <a:lnTo>
                  <a:pt x="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172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114290" y="3983990"/>
            <a:ext cx="715010" cy="416559"/>
          </a:xfrm>
          <a:custGeom>
            <a:avLst/>
            <a:gdLst/>
            <a:ahLst/>
            <a:cxnLst/>
            <a:rect l="l" t="t" r="r" b="b"/>
            <a:pathLst>
              <a:path w="715010" h="416560">
                <a:moveTo>
                  <a:pt x="0" y="0"/>
                </a:moveTo>
                <a:lnTo>
                  <a:pt x="715010" y="0"/>
                </a:lnTo>
                <a:lnTo>
                  <a:pt x="71501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7746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057400" y="6400800"/>
            <a:ext cx="6858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456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4000">
              <a:latin typeface="Courier New"/>
              <a:cs typeface="Courier New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00300" y="3069589"/>
            <a:ext cx="2028189" cy="3176270"/>
          </a:xfrm>
          <a:custGeom>
            <a:avLst/>
            <a:gdLst/>
            <a:ahLst/>
            <a:cxnLst/>
            <a:rect l="l" t="t" r="r" b="b"/>
            <a:pathLst>
              <a:path w="2028189" h="3176270">
                <a:moveTo>
                  <a:pt x="2028189" y="0"/>
                </a:moveTo>
                <a:lnTo>
                  <a:pt x="0" y="0"/>
                </a:lnTo>
                <a:lnTo>
                  <a:pt x="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456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743200" y="6400800"/>
            <a:ext cx="6858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456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(</a:t>
            </a:r>
            <a:endParaRPr sz="4000">
              <a:latin typeface="Courier New"/>
              <a:cs typeface="Courier Ne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14800" y="6400800"/>
            <a:ext cx="6858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456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4000">
              <a:latin typeface="Courier New"/>
              <a:cs typeface="Courier Ne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58000" y="6400800"/>
            <a:ext cx="6858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456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4000">
              <a:latin typeface="Courier New"/>
              <a:cs typeface="Courier New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0861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342900" y="0"/>
                </a:moveTo>
                <a:lnTo>
                  <a:pt x="0" y="0"/>
                </a:lnTo>
                <a:lnTo>
                  <a:pt x="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14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148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0" y="0"/>
                </a:moveTo>
                <a:lnTo>
                  <a:pt x="342900" y="0"/>
                </a:lnTo>
                <a:lnTo>
                  <a:pt x="34290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4030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771900" y="52412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17290" y="53086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14290" y="3069589"/>
            <a:ext cx="2086610" cy="3176270"/>
          </a:xfrm>
          <a:custGeom>
            <a:avLst/>
            <a:gdLst/>
            <a:ahLst/>
            <a:cxnLst/>
            <a:rect l="l" t="t" r="r" b="b"/>
            <a:pathLst>
              <a:path w="2086609" h="3176270">
                <a:moveTo>
                  <a:pt x="0" y="0"/>
                </a:moveTo>
                <a:lnTo>
                  <a:pt x="2086610" y="0"/>
                </a:lnTo>
                <a:lnTo>
                  <a:pt x="208661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46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7379" y="554990"/>
            <a:ext cx="6280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5" dirty="0"/>
              <a:t>Balanced</a:t>
            </a:r>
            <a:r>
              <a:rPr spc="375" dirty="0"/>
              <a:t> Parentheses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4911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40538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550669"/>
            <a:ext cx="6714490" cy="1132840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Given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 </a:t>
            </a:r>
            <a:r>
              <a:rPr sz="24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400" b="1" spc="335" dirty="0">
                <a:solidFill>
                  <a:srgbClr val="0000FF"/>
                </a:solidFill>
                <a:latin typeface="Malgun Gothic"/>
                <a:cs typeface="Malgun Gothic"/>
              </a:rPr>
              <a:t>ε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PP</a:t>
            </a:r>
            <a:r>
              <a:rPr sz="2400" b="1" spc="-2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400" b="1" spc="105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2400" spc="265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400" spc="215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generate </a:t>
            </a:r>
            <a:r>
              <a:rPr sz="240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string</a:t>
            </a:r>
            <a:r>
              <a:rPr sz="24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b="1" spc="30" dirty="0">
                <a:solidFill>
                  <a:srgbClr val="3B3B3B"/>
                </a:solidFill>
                <a:latin typeface="Courier New"/>
                <a:cs typeface="Courier New"/>
              </a:rPr>
              <a:t>(()())</a:t>
            </a:r>
            <a:r>
              <a:rPr sz="2400" spc="30" dirty="0">
                <a:solidFill>
                  <a:srgbClr val="3B3B3B"/>
                </a:solidFill>
                <a:latin typeface="Cambria"/>
                <a:cs typeface="Cambria"/>
              </a:rPr>
              <a:t>?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27220" y="2726689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27220" y="36410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290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290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587750" y="4552950"/>
            <a:ext cx="3676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86400" y="455549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29000" y="546989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70120" y="34124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16779" y="34798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334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1900" y="3983990"/>
            <a:ext cx="656590" cy="416559"/>
          </a:xfrm>
          <a:custGeom>
            <a:avLst/>
            <a:gdLst/>
            <a:ahLst/>
            <a:cxnLst/>
            <a:rect l="l" t="t" r="r" b="b"/>
            <a:pathLst>
              <a:path w="656589" h="416560">
                <a:moveTo>
                  <a:pt x="656589" y="0"/>
                </a:moveTo>
                <a:lnTo>
                  <a:pt x="0" y="0"/>
                </a:lnTo>
                <a:lnTo>
                  <a:pt x="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172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114290" y="3983990"/>
            <a:ext cx="715010" cy="416559"/>
          </a:xfrm>
          <a:custGeom>
            <a:avLst/>
            <a:gdLst/>
            <a:ahLst/>
            <a:cxnLst/>
            <a:rect l="l" t="t" r="r" b="b"/>
            <a:pathLst>
              <a:path w="715010" h="416560">
                <a:moveTo>
                  <a:pt x="0" y="0"/>
                </a:moveTo>
                <a:lnTo>
                  <a:pt x="715010" y="0"/>
                </a:lnTo>
                <a:lnTo>
                  <a:pt x="71501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7746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00300" y="3069589"/>
            <a:ext cx="2028189" cy="3176270"/>
          </a:xfrm>
          <a:custGeom>
            <a:avLst/>
            <a:gdLst/>
            <a:ahLst/>
            <a:cxnLst/>
            <a:rect l="l" t="t" r="r" b="b"/>
            <a:pathLst>
              <a:path w="2028189" h="3176270">
                <a:moveTo>
                  <a:pt x="2028189" y="0"/>
                </a:moveTo>
                <a:lnTo>
                  <a:pt x="0" y="0"/>
                </a:lnTo>
                <a:lnTo>
                  <a:pt x="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456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858000" y="6400800"/>
            <a:ext cx="6858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456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4000">
              <a:latin typeface="Courier New"/>
              <a:cs typeface="Courier New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861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342900" y="0"/>
                </a:moveTo>
                <a:lnTo>
                  <a:pt x="0" y="0"/>
                </a:lnTo>
                <a:lnTo>
                  <a:pt x="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14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148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0" y="0"/>
                </a:moveTo>
                <a:lnTo>
                  <a:pt x="342900" y="0"/>
                </a:lnTo>
                <a:lnTo>
                  <a:pt x="34290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4030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1900" y="52412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717290" y="53086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14290" y="3069589"/>
            <a:ext cx="2086610" cy="3176270"/>
          </a:xfrm>
          <a:custGeom>
            <a:avLst/>
            <a:gdLst/>
            <a:ahLst/>
            <a:cxnLst/>
            <a:rect l="l" t="t" r="r" b="b"/>
            <a:pathLst>
              <a:path w="2086609" h="3176270">
                <a:moveTo>
                  <a:pt x="0" y="0"/>
                </a:moveTo>
                <a:lnTo>
                  <a:pt x="2086610" y="0"/>
                </a:lnTo>
                <a:lnTo>
                  <a:pt x="208661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146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2057400" y="6400800"/>
          <a:ext cx="27432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4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ε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410D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35" name="object 35"/>
          <p:cNvSpPr/>
          <p:nvPr/>
        </p:nvSpPr>
        <p:spPr>
          <a:xfrm>
            <a:off x="3771900" y="6155690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901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717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7379" y="554990"/>
            <a:ext cx="6280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5" dirty="0"/>
              <a:t>Balanced</a:t>
            </a:r>
            <a:r>
              <a:rPr spc="375" dirty="0"/>
              <a:t> Parentheses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4911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40538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550669"/>
            <a:ext cx="6714490" cy="1132840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Given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 </a:t>
            </a:r>
            <a:r>
              <a:rPr sz="24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400" b="1" spc="335" dirty="0">
                <a:solidFill>
                  <a:srgbClr val="0000FF"/>
                </a:solidFill>
                <a:latin typeface="Malgun Gothic"/>
                <a:cs typeface="Malgun Gothic"/>
              </a:rPr>
              <a:t>ε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PP</a:t>
            </a:r>
            <a:r>
              <a:rPr sz="2400" b="1" spc="-2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400" b="1" spc="105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2400" spc="265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400" spc="215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generate </a:t>
            </a:r>
            <a:r>
              <a:rPr sz="240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string</a:t>
            </a:r>
            <a:r>
              <a:rPr sz="24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b="1" spc="30" dirty="0">
                <a:solidFill>
                  <a:srgbClr val="3B3B3B"/>
                </a:solidFill>
                <a:latin typeface="Courier New"/>
                <a:cs typeface="Courier New"/>
              </a:rPr>
              <a:t>(()())</a:t>
            </a:r>
            <a:r>
              <a:rPr sz="2400" spc="30" dirty="0">
                <a:solidFill>
                  <a:srgbClr val="3B3B3B"/>
                </a:solidFill>
                <a:latin typeface="Cambria"/>
                <a:cs typeface="Cambria"/>
              </a:rPr>
              <a:t>?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27220" y="2726689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27220" y="36410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290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290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587750" y="4552950"/>
            <a:ext cx="3676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864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864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486400" y="45554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29000" y="546989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86400" y="546989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770120" y="34124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16779" y="34798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334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71900" y="3983990"/>
            <a:ext cx="656590" cy="416559"/>
          </a:xfrm>
          <a:custGeom>
            <a:avLst/>
            <a:gdLst/>
            <a:ahLst/>
            <a:cxnLst/>
            <a:rect l="l" t="t" r="r" b="b"/>
            <a:pathLst>
              <a:path w="656589" h="416560">
                <a:moveTo>
                  <a:pt x="656589" y="0"/>
                </a:moveTo>
                <a:lnTo>
                  <a:pt x="0" y="0"/>
                </a:lnTo>
                <a:lnTo>
                  <a:pt x="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172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14290" y="3983990"/>
            <a:ext cx="715010" cy="416559"/>
          </a:xfrm>
          <a:custGeom>
            <a:avLst/>
            <a:gdLst/>
            <a:ahLst/>
            <a:cxnLst/>
            <a:rect l="l" t="t" r="r" b="b"/>
            <a:pathLst>
              <a:path w="715010" h="416560">
                <a:moveTo>
                  <a:pt x="0" y="0"/>
                </a:moveTo>
                <a:lnTo>
                  <a:pt x="715010" y="0"/>
                </a:lnTo>
                <a:lnTo>
                  <a:pt x="71501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746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00300" y="3069589"/>
            <a:ext cx="2028189" cy="3176270"/>
          </a:xfrm>
          <a:custGeom>
            <a:avLst/>
            <a:gdLst/>
            <a:ahLst/>
            <a:cxnLst/>
            <a:rect l="l" t="t" r="r" b="b"/>
            <a:pathLst>
              <a:path w="2028189" h="3176270">
                <a:moveTo>
                  <a:pt x="2028189" y="0"/>
                </a:moveTo>
                <a:lnTo>
                  <a:pt x="0" y="0"/>
                </a:lnTo>
                <a:lnTo>
                  <a:pt x="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456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172200" y="6400800"/>
            <a:ext cx="6858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456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4000">
              <a:latin typeface="Courier New"/>
              <a:cs typeface="Courier Ne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58000" y="6400800"/>
            <a:ext cx="685800" cy="685800"/>
          </a:xfrm>
          <a:prstGeom prst="rect">
            <a:avLst/>
          </a:prstGeom>
          <a:solidFill>
            <a:srgbClr val="FFD21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4560"/>
              </a:lnSpc>
            </a:pPr>
            <a:r>
              <a:rPr sz="4000" b="1" dirty="0">
                <a:solidFill>
                  <a:srgbClr val="3B3B3B"/>
                </a:solidFill>
                <a:latin typeface="Courier New"/>
                <a:cs typeface="Courier New"/>
              </a:rPr>
              <a:t>)</a:t>
            </a:r>
            <a:endParaRPr sz="4000">
              <a:latin typeface="Courier New"/>
              <a:cs typeface="Courier New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0861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342900" y="0"/>
                </a:moveTo>
                <a:lnTo>
                  <a:pt x="0" y="0"/>
                </a:lnTo>
                <a:lnTo>
                  <a:pt x="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14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1148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0" y="0"/>
                </a:moveTo>
                <a:lnTo>
                  <a:pt x="342900" y="0"/>
                </a:lnTo>
                <a:lnTo>
                  <a:pt x="34290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4030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71900" y="52412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17290" y="53086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829300" y="52412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774690" y="53086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435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342900" y="0"/>
                </a:moveTo>
                <a:lnTo>
                  <a:pt x="0" y="0"/>
                </a:lnTo>
                <a:lnTo>
                  <a:pt x="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0888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1722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0" y="0"/>
                </a:moveTo>
                <a:lnTo>
                  <a:pt x="342900" y="0"/>
                </a:lnTo>
                <a:lnTo>
                  <a:pt x="34290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4604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14290" y="3069589"/>
            <a:ext cx="2086610" cy="3176270"/>
          </a:xfrm>
          <a:custGeom>
            <a:avLst/>
            <a:gdLst/>
            <a:ahLst/>
            <a:cxnLst/>
            <a:rect l="l" t="t" r="r" b="b"/>
            <a:pathLst>
              <a:path w="2086609" h="3176270">
                <a:moveTo>
                  <a:pt x="0" y="0"/>
                </a:moveTo>
                <a:lnTo>
                  <a:pt x="2086610" y="0"/>
                </a:lnTo>
                <a:lnTo>
                  <a:pt x="208661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146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2057400" y="6400800"/>
          <a:ext cx="34290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4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ε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410D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45" name="object 45"/>
          <p:cNvSpPr/>
          <p:nvPr/>
        </p:nvSpPr>
        <p:spPr>
          <a:xfrm>
            <a:off x="3771900" y="6155690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901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717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7379" y="554990"/>
            <a:ext cx="6280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5" dirty="0"/>
              <a:t>Balanced</a:t>
            </a:r>
            <a:r>
              <a:rPr spc="375" dirty="0"/>
              <a:t> Parentheses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4911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40538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1550669"/>
            <a:ext cx="6714490" cy="1132840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Given </a:t>
            </a:r>
            <a:r>
              <a:rPr sz="240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240" dirty="0">
                <a:solidFill>
                  <a:srgbClr val="3B3B3B"/>
                </a:solidFill>
                <a:latin typeface="Cambria"/>
                <a:cs typeface="Cambria"/>
              </a:rPr>
              <a:t>grammar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 </a:t>
            </a:r>
            <a:r>
              <a:rPr sz="2400" dirty="0">
                <a:solidFill>
                  <a:srgbClr val="3B3B3B"/>
                </a:solidFill>
                <a:latin typeface="Cambria"/>
                <a:cs typeface="Cambria"/>
              </a:rPr>
              <a:t>→ </a:t>
            </a:r>
            <a:r>
              <a:rPr sz="2400" b="1" spc="335" dirty="0">
                <a:solidFill>
                  <a:srgbClr val="0000FF"/>
                </a:solidFill>
                <a:latin typeface="Malgun Gothic"/>
                <a:cs typeface="Malgun Gothic"/>
              </a:rPr>
              <a:t>ε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325" dirty="0">
                <a:solidFill>
                  <a:srgbClr val="FF0000"/>
                </a:solidFill>
                <a:latin typeface="Malgun Gothic"/>
                <a:cs typeface="Malgun Gothic"/>
              </a:rPr>
              <a:t>PP</a:t>
            </a:r>
            <a:r>
              <a:rPr sz="2400" b="1" spc="-220" dirty="0">
                <a:solidFill>
                  <a:srgbClr val="FF0000"/>
                </a:solidFill>
                <a:latin typeface="Malgun Gothic"/>
                <a:cs typeface="Malgun Gothic"/>
              </a:rPr>
              <a:t> </a:t>
            </a:r>
            <a:r>
              <a:rPr sz="2400" spc="45" dirty="0">
                <a:solidFill>
                  <a:srgbClr val="3B3B3B"/>
                </a:solidFill>
                <a:latin typeface="Cambria"/>
                <a:cs typeface="Cambria"/>
              </a:rPr>
              <a:t>| 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sz="2400" b="1" spc="105" dirty="0">
                <a:solidFill>
                  <a:srgbClr val="FF0000"/>
                </a:solidFill>
                <a:latin typeface="Malgun Gothic"/>
                <a:cs typeface="Malgun Gothic"/>
              </a:rPr>
              <a:t>P</a:t>
            </a:r>
            <a:r>
              <a:rPr sz="2400" b="1" spc="105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2400" spc="265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400" spc="215" dirty="0">
                <a:solidFill>
                  <a:srgbClr val="3B3B3B"/>
                </a:solidFill>
                <a:latin typeface="Cambria"/>
                <a:cs typeface="Cambria"/>
              </a:rPr>
              <a:t>might </a:t>
            </a:r>
            <a:r>
              <a:rPr sz="2400" spc="220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400" spc="225" dirty="0">
                <a:solidFill>
                  <a:srgbClr val="3B3B3B"/>
                </a:solidFill>
                <a:latin typeface="Cambria"/>
                <a:cs typeface="Cambria"/>
              </a:rPr>
              <a:t>generate </a:t>
            </a:r>
            <a:r>
              <a:rPr sz="240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00" spc="190" dirty="0">
                <a:solidFill>
                  <a:srgbClr val="3B3B3B"/>
                </a:solidFill>
                <a:latin typeface="Cambria"/>
                <a:cs typeface="Cambria"/>
              </a:rPr>
              <a:t>string</a:t>
            </a:r>
            <a:r>
              <a:rPr sz="2400" spc="30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00" b="1" spc="30" dirty="0">
                <a:solidFill>
                  <a:srgbClr val="3B3B3B"/>
                </a:solidFill>
                <a:latin typeface="Courier New"/>
                <a:cs typeface="Courier New"/>
              </a:rPr>
              <a:t>(()())</a:t>
            </a:r>
            <a:r>
              <a:rPr sz="2400" spc="30" dirty="0">
                <a:solidFill>
                  <a:srgbClr val="3B3B3B"/>
                </a:solidFill>
                <a:latin typeface="Cambria"/>
                <a:cs typeface="Cambria"/>
              </a:rPr>
              <a:t>?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27220" y="2726689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27220" y="36410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290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290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429000" y="45554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864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864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486400" y="45554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429000" y="54698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429000" y="54698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86400" y="54698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486400" y="54698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70120" y="34124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16779" y="34798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334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771900" y="3983990"/>
            <a:ext cx="656590" cy="416559"/>
          </a:xfrm>
          <a:custGeom>
            <a:avLst/>
            <a:gdLst/>
            <a:ahLst/>
            <a:cxnLst/>
            <a:rect l="l" t="t" r="r" b="b"/>
            <a:pathLst>
              <a:path w="656589" h="416560">
                <a:moveTo>
                  <a:pt x="656589" y="0"/>
                </a:moveTo>
                <a:lnTo>
                  <a:pt x="0" y="0"/>
                </a:lnTo>
                <a:lnTo>
                  <a:pt x="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172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14290" y="3983990"/>
            <a:ext cx="715010" cy="416559"/>
          </a:xfrm>
          <a:custGeom>
            <a:avLst/>
            <a:gdLst/>
            <a:ahLst/>
            <a:cxnLst/>
            <a:rect l="l" t="t" r="r" b="b"/>
            <a:pathLst>
              <a:path w="715010" h="416560">
                <a:moveTo>
                  <a:pt x="0" y="0"/>
                </a:moveTo>
                <a:lnTo>
                  <a:pt x="715010" y="0"/>
                </a:lnTo>
                <a:lnTo>
                  <a:pt x="71501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7746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00300" y="3069589"/>
            <a:ext cx="2028189" cy="3176270"/>
          </a:xfrm>
          <a:custGeom>
            <a:avLst/>
            <a:gdLst/>
            <a:ahLst/>
            <a:cxnLst/>
            <a:rect l="l" t="t" r="r" b="b"/>
            <a:pathLst>
              <a:path w="2028189" h="3176270">
                <a:moveTo>
                  <a:pt x="2028189" y="0"/>
                </a:moveTo>
                <a:lnTo>
                  <a:pt x="0" y="0"/>
                </a:lnTo>
                <a:lnTo>
                  <a:pt x="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456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861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342900" y="0"/>
                </a:moveTo>
                <a:lnTo>
                  <a:pt x="0" y="0"/>
                </a:lnTo>
                <a:lnTo>
                  <a:pt x="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14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1148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0" y="0"/>
                </a:moveTo>
                <a:lnTo>
                  <a:pt x="342900" y="0"/>
                </a:lnTo>
                <a:lnTo>
                  <a:pt x="34290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4030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71900" y="52412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17290" y="53086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829300" y="52412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774690" y="53086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435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342900" y="0"/>
                </a:moveTo>
                <a:lnTo>
                  <a:pt x="0" y="0"/>
                </a:lnTo>
                <a:lnTo>
                  <a:pt x="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0888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1722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0" y="0"/>
                </a:moveTo>
                <a:lnTo>
                  <a:pt x="342900" y="0"/>
                </a:lnTo>
                <a:lnTo>
                  <a:pt x="34290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4604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14290" y="3069589"/>
            <a:ext cx="2086610" cy="3176270"/>
          </a:xfrm>
          <a:custGeom>
            <a:avLst/>
            <a:gdLst/>
            <a:ahLst/>
            <a:cxnLst/>
            <a:rect l="l" t="t" r="r" b="b"/>
            <a:pathLst>
              <a:path w="2086609" h="3176270">
                <a:moveTo>
                  <a:pt x="0" y="0"/>
                </a:moveTo>
                <a:lnTo>
                  <a:pt x="2086610" y="0"/>
                </a:lnTo>
                <a:lnTo>
                  <a:pt x="208661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146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2057400" y="6400800"/>
          <a:ext cx="54864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4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ε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410D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4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ε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410D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</a:tr>
            </a:tbl>
          </a:graphicData>
        </a:graphic>
      </p:graphicFrame>
      <p:sp>
        <p:nvSpPr>
          <p:cNvPr id="45" name="object 45"/>
          <p:cNvSpPr/>
          <p:nvPr/>
        </p:nvSpPr>
        <p:spPr>
          <a:xfrm>
            <a:off x="3771900" y="6155690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901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717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29300" y="6155690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901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7746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3587750" y="5503812"/>
            <a:ext cx="367665" cy="617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15"/>
              </a:lnSpc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645150" y="5503812"/>
            <a:ext cx="367665" cy="617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15"/>
              </a:lnSpc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7379" y="554990"/>
            <a:ext cx="6280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25" dirty="0"/>
              <a:t>Balanced</a:t>
            </a:r>
            <a:r>
              <a:rPr spc="375" dirty="0"/>
              <a:t> Parentheses</a:t>
            </a:r>
          </a:p>
        </p:txBody>
      </p:sp>
      <p:sp>
        <p:nvSpPr>
          <p:cNvPr id="3" name="object 3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27220" y="272668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27220" y="2726689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27220" y="36410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27220" y="36410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290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290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29000" y="45554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864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86400" y="45554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486400" y="455549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429000" y="54698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429000" y="54698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86400" y="54698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86400" y="546989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70120" y="34124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16779" y="34798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334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71900" y="3983990"/>
            <a:ext cx="656590" cy="416559"/>
          </a:xfrm>
          <a:custGeom>
            <a:avLst/>
            <a:gdLst/>
            <a:ahLst/>
            <a:cxnLst/>
            <a:rect l="l" t="t" r="r" b="b"/>
            <a:pathLst>
              <a:path w="656589" h="416560">
                <a:moveTo>
                  <a:pt x="656589" y="0"/>
                </a:moveTo>
                <a:lnTo>
                  <a:pt x="0" y="0"/>
                </a:lnTo>
                <a:lnTo>
                  <a:pt x="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172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14290" y="3983990"/>
            <a:ext cx="715010" cy="416559"/>
          </a:xfrm>
          <a:custGeom>
            <a:avLst/>
            <a:gdLst/>
            <a:ahLst/>
            <a:cxnLst/>
            <a:rect l="l" t="t" r="r" b="b"/>
            <a:pathLst>
              <a:path w="715010" h="416560">
                <a:moveTo>
                  <a:pt x="0" y="0"/>
                </a:moveTo>
                <a:lnTo>
                  <a:pt x="715010" y="0"/>
                </a:lnTo>
                <a:lnTo>
                  <a:pt x="715010" y="416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774690" y="43942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00300" y="3069589"/>
            <a:ext cx="2028189" cy="3176270"/>
          </a:xfrm>
          <a:custGeom>
            <a:avLst/>
            <a:gdLst/>
            <a:ahLst/>
            <a:cxnLst/>
            <a:rect l="l" t="t" r="r" b="b"/>
            <a:pathLst>
              <a:path w="2028189" h="3176270">
                <a:moveTo>
                  <a:pt x="2028189" y="0"/>
                </a:moveTo>
                <a:lnTo>
                  <a:pt x="0" y="0"/>
                </a:lnTo>
                <a:lnTo>
                  <a:pt x="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456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861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342900" y="0"/>
                </a:moveTo>
                <a:lnTo>
                  <a:pt x="0" y="0"/>
                </a:lnTo>
                <a:lnTo>
                  <a:pt x="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1489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1148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0" y="0"/>
                </a:moveTo>
                <a:lnTo>
                  <a:pt x="342900" y="0"/>
                </a:lnTo>
                <a:lnTo>
                  <a:pt x="34290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030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771900" y="52412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717290" y="53086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29300" y="5241290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774690" y="53086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461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435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342900" y="0"/>
                </a:moveTo>
                <a:lnTo>
                  <a:pt x="0" y="0"/>
                </a:lnTo>
                <a:lnTo>
                  <a:pt x="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0888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72200" y="4898390"/>
            <a:ext cx="342900" cy="1347470"/>
          </a:xfrm>
          <a:custGeom>
            <a:avLst/>
            <a:gdLst/>
            <a:ahLst/>
            <a:cxnLst/>
            <a:rect l="l" t="t" r="r" b="b"/>
            <a:pathLst>
              <a:path w="342900" h="1347470">
                <a:moveTo>
                  <a:pt x="0" y="0"/>
                </a:moveTo>
                <a:lnTo>
                  <a:pt x="342900" y="0"/>
                </a:lnTo>
                <a:lnTo>
                  <a:pt x="342900" y="13474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4604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114290" y="3069589"/>
            <a:ext cx="2086610" cy="3176270"/>
          </a:xfrm>
          <a:custGeom>
            <a:avLst/>
            <a:gdLst/>
            <a:ahLst/>
            <a:cxnLst/>
            <a:rect l="l" t="t" r="r" b="b"/>
            <a:pathLst>
              <a:path w="2086609" h="3176270">
                <a:moveTo>
                  <a:pt x="0" y="0"/>
                </a:moveTo>
                <a:lnTo>
                  <a:pt x="2086610" y="0"/>
                </a:lnTo>
                <a:lnTo>
                  <a:pt x="2086610" y="3176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146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771900" y="6155690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901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7172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29300" y="6155690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901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7746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10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943600" y="1600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943600" y="1600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9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85800" y="0"/>
                </a:lnTo>
                <a:lnTo>
                  <a:pt x="685800" y="685800"/>
                </a:lnTo>
                <a:lnTo>
                  <a:pt x="342900" y="685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2057400" y="6400800"/>
          <a:ext cx="61722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4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ε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410D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4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ε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410D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4560"/>
                        </a:lnSpc>
                      </a:pPr>
                      <a:r>
                        <a:rPr sz="40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endParaRPr sz="4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D2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4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ε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410D"/>
                    </a:solidFill>
                  </a:tcPr>
                </a:tc>
              </a:tr>
            </a:tbl>
          </a:graphicData>
        </a:graphic>
      </p:graphicFrame>
      <p:sp>
        <p:nvSpPr>
          <p:cNvPr id="48" name="object 48"/>
          <p:cNvSpPr txBox="1"/>
          <p:nvPr/>
        </p:nvSpPr>
        <p:spPr>
          <a:xfrm>
            <a:off x="5943600" y="1600200"/>
            <a:ext cx="685800" cy="6858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543800" y="2743200"/>
            <a:ext cx="685800" cy="685800"/>
          </a:xfrm>
          <a:prstGeom prst="rect">
            <a:avLst/>
          </a:prstGeom>
          <a:solidFill>
            <a:srgbClr val="98CCFF"/>
          </a:solidFill>
          <a:ln w="3175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0"/>
              </a:spcBef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886700" y="3429000"/>
            <a:ext cx="0" cy="2816860"/>
          </a:xfrm>
          <a:custGeom>
            <a:avLst/>
            <a:gdLst/>
            <a:ahLst/>
            <a:cxnLst/>
            <a:rect l="l" t="t" r="r" b="b"/>
            <a:pathLst>
              <a:path h="2816860">
                <a:moveTo>
                  <a:pt x="0" y="0"/>
                </a:moveTo>
                <a:lnTo>
                  <a:pt x="0" y="2816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832090" y="6238240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770120" y="1943100"/>
            <a:ext cx="1173480" cy="628650"/>
          </a:xfrm>
          <a:custGeom>
            <a:avLst/>
            <a:gdLst/>
            <a:ahLst/>
            <a:cxnLst/>
            <a:rect l="l" t="t" r="r" b="b"/>
            <a:pathLst>
              <a:path w="1173479" h="628650">
                <a:moveTo>
                  <a:pt x="1173479" y="0"/>
                </a:moveTo>
                <a:lnTo>
                  <a:pt x="0" y="0"/>
                </a:lnTo>
                <a:lnTo>
                  <a:pt x="0" y="628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716779" y="2565400"/>
            <a:ext cx="107950" cy="161290"/>
          </a:xfrm>
          <a:custGeom>
            <a:avLst/>
            <a:gdLst/>
            <a:ahLst/>
            <a:cxnLst/>
            <a:rect l="l" t="t" r="r" b="b"/>
            <a:pathLst>
              <a:path w="107950" h="161289">
                <a:moveTo>
                  <a:pt x="107950" y="0"/>
                </a:moveTo>
                <a:lnTo>
                  <a:pt x="0" y="0"/>
                </a:lnTo>
                <a:lnTo>
                  <a:pt x="53340" y="161289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629400" y="1943100"/>
            <a:ext cx="1257300" cy="645160"/>
          </a:xfrm>
          <a:custGeom>
            <a:avLst/>
            <a:gdLst/>
            <a:ahLst/>
            <a:cxnLst/>
            <a:rect l="l" t="t" r="r" b="b"/>
            <a:pathLst>
              <a:path w="1257300" h="645160">
                <a:moveTo>
                  <a:pt x="0" y="0"/>
                </a:moveTo>
                <a:lnTo>
                  <a:pt x="1257300" y="0"/>
                </a:lnTo>
                <a:lnTo>
                  <a:pt x="1257300" y="6451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832090" y="2580639"/>
            <a:ext cx="107950" cy="162560"/>
          </a:xfrm>
          <a:custGeom>
            <a:avLst/>
            <a:gdLst/>
            <a:ahLst/>
            <a:cxnLst/>
            <a:rect l="l" t="t" r="r" b="b"/>
            <a:pathLst>
              <a:path w="107950" h="162560">
                <a:moveTo>
                  <a:pt x="107950" y="0"/>
                </a:moveTo>
                <a:lnTo>
                  <a:pt x="0" y="0"/>
                </a:lnTo>
                <a:lnTo>
                  <a:pt x="54609" y="162560"/>
                </a:lnTo>
                <a:lnTo>
                  <a:pt x="107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3587750" y="5503812"/>
            <a:ext cx="367665" cy="617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15"/>
              </a:lnSpc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645150" y="5503812"/>
            <a:ext cx="367665" cy="617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15"/>
              </a:lnSpc>
            </a:pPr>
            <a:r>
              <a:rPr sz="4000" spc="415" dirty="0">
                <a:solidFill>
                  <a:srgbClr val="3B3B3B"/>
                </a:solidFill>
                <a:latin typeface="Cambria"/>
                <a:cs typeface="Cambria"/>
              </a:rPr>
              <a:t>P</a:t>
            </a:r>
            <a:endParaRPr sz="4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1179" y="3251200"/>
            <a:ext cx="64331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360" dirty="0"/>
              <a:t>How </a:t>
            </a:r>
            <a:r>
              <a:rPr sz="3200" spc="210" dirty="0"/>
              <a:t>to </a:t>
            </a:r>
            <a:r>
              <a:rPr sz="3200" spc="240" dirty="0"/>
              <a:t>resolve </a:t>
            </a:r>
            <a:r>
              <a:rPr sz="3200" spc="220" dirty="0"/>
              <a:t>this</a:t>
            </a:r>
            <a:r>
              <a:rPr sz="3200" spc="409" dirty="0"/>
              <a:t> </a:t>
            </a:r>
            <a:r>
              <a:rPr sz="3200" spc="275" dirty="0"/>
              <a:t>ambiguity?</a:t>
            </a:r>
            <a:endParaRPr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</TotalTime>
  <Words>5106</Words>
  <Application>Microsoft Office PowerPoint</Application>
  <PresentationFormat>Custom</PresentationFormat>
  <Paragraphs>2407</Paragraphs>
  <Slides>169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169</vt:i4>
      </vt:variant>
    </vt:vector>
  </HeadingPairs>
  <TitlesOfParts>
    <vt:vector size="180" baseType="lpstr">
      <vt:lpstr>Malgun Gothic</vt:lpstr>
      <vt:lpstr>Arial</vt:lpstr>
      <vt:lpstr>Calibri</vt:lpstr>
      <vt:lpstr>Cambria</vt:lpstr>
      <vt:lpstr>Courier New</vt:lpstr>
      <vt:lpstr>Lucida Sans</vt:lpstr>
      <vt:lpstr>Lucida Sans Typewriter</vt:lpstr>
      <vt:lpstr>Times New Roman</vt:lpstr>
      <vt:lpstr>Trebuchet MS</vt:lpstr>
      <vt:lpstr>Verdana</vt:lpstr>
      <vt:lpstr>Office Theme</vt:lpstr>
      <vt:lpstr>Syntax Analysis</vt:lpstr>
      <vt:lpstr>Where We Are</vt:lpstr>
      <vt:lpstr>Where We Are</vt:lpstr>
      <vt:lpstr>Where We Are</vt:lpstr>
      <vt:lpstr>while (ip &lt; z)</vt:lpstr>
      <vt:lpstr>PowerPoint Presentation</vt:lpstr>
      <vt:lpstr>PowerPoint Presentation</vt:lpstr>
      <vt:lpstr>While</vt:lpstr>
      <vt:lpstr>do[for] = new 0;</vt:lpstr>
      <vt:lpstr>PowerPoint Presentation</vt:lpstr>
      <vt:lpstr>PowerPoint Presentation</vt:lpstr>
      <vt:lpstr>PowerPoint Presentation</vt:lpstr>
      <vt:lpstr>What is Syntax Analysis?</vt:lpstr>
      <vt:lpstr>Outline</vt:lpstr>
      <vt:lpstr>Formal Languages</vt:lpstr>
      <vt:lpstr>The Limits of Regular Languages</vt:lpstr>
      <vt:lpstr>Context-Free Grammars</vt:lpstr>
      <vt:lpstr>Arithmetic Expressions</vt:lpstr>
      <vt:lpstr>Arithmetic Expressions</vt:lpstr>
      <vt:lpstr>Context-Free Grammars</vt:lpstr>
      <vt:lpstr>A Notational Shorthand</vt:lpstr>
      <vt:lpstr>A Notational Shorthand</vt:lpstr>
      <vt:lpstr>Not Notational Shorthand</vt:lpstr>
      <vt:lpstr>Not Notational Shorthand</vt:lpstr>
      <vt:lpstr>Not Notational Shorthand</vt:lpstr>
      <vt:lpstr>Not Notational Shorthand</vt:lpstr>
      <vt:lpstr>Not Notational Shorthand</vt:lpstr>
      <vt:lpstr>Not Notational Shorthand</vt:lpstr>
      <vt:lpstr>Not Notational Shorthand</vt:lpstr>
      <vt:lpstr>Not Notational Shorthand</vt:lpstr>
      <vt:lpstr>More Context-Free Grammars</vt:lpstr>
      <vt:lpstr>CFGs for Chemistry</vt:lpstr>
      <vt:lpstr>CFGs for Programming Languages</vt:lpstr>
      <vt:lpstr>Some CFG Notation</vt:lpstr>
      <vt:lpstr>Some CFG Notation</vt:lpstr>
      <vt:lpstr>Examples</vt:lpstr>
      <vt:lpstr>Derivations</vt:lpstr>
      <vt:lpstr>Leftmost Derivations</vt:lpstr>
      <vt:lpstr>Leftmost Derivations</vt:lpstr>
      <vt:lpstr>Related Derivations</vt:lpstr>
      <vt:lpstr>Derivations Revisited</vt:lpstr>
      <vt:lpstr>PowerPoint Presentation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PowerPoint Presentation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Parse Trees</vt:lpstr>
      <vt:lpstr>For Comparison</vt:lpstr>
      <vt:lpstr>Parse Trees</vt:lpstr>
      <vt:lpstr>The Goal of Parsing</vt:lpstr>
      <vt:lpstr>Challenges in Parsing</vt:lpstr>
      <vt:lpstr>A Serious Problem</vt:lpstr>
      <vt:lpstr>Ambiguity</vt:lpstr>
      <vt:lpstr>Is Ambiguity a Problem?</vt:lpstr>
      <vt:lpstr>Is Ambiguity a Problem?</vt:lpstr>
      <vt:lpstr>Is Ambiguity a Problem?</vt:lpstr>
      <vt:lpstr>Is Ambiguity a Problem?</vt:lpstr>
      <vt:lpstr>Resolving Ambiguity</vt:lpstr>
      <vt:lpstr>Example: Balanced Parentheses</vt:lpstr>
      <vt:lpstr>Balanced Parentheses</vt:lpstr>
      <vt:lpstr>Balanced Parentheses</vt:lpstr>
      <vt:lpstr>Balanced Parentheses</vt:lpstr>
      <vt:lpstr>Balanced Parentheses</vt:lpstr>
      <vt:lpstr>Balanced Parentheses</vt:lpstr>
      <vt:lpstr>Balanced Parentheses</vt:lpstr>
      <vt:lpstr>Balanced Parentheses</vt:lpstr>
      <vt:lpstr>Balanced Parentheses</vt:lpstr>
      <vt:lpstr>Balanced Parentheses</vt:lpstr>
      <vt:lpstr>How to resolve this ambiguity?</vt:lpstr>
      <vt:lpstr>PowerPoint Presentation</vt:lpstr>
      <vt:lpstr>PowerPoint Presentation</vt:lpstr>
      <vt:lpstr>PowerPoint Presentation</vt:lpstr>
      <vt:lpstr>PowerPoint Presentation</vt:lpstr>
      <vt:lpstr>Rethinking Parentheses</vt:lpstr>
      <vt:lpstr>Let's ask the Internet for help!</vt:lpstr>
      <vt:lpstr>PowerPoint Presentation</vt:lpstr>
      <vt:lpstr>Um... what?</vt:lpstr>
      <vt:lpstr>Um... what?</vt:lpstr>
      <vt:lpstr>Um... what?</vt:lpstr>
      <vt:lpstr>Um... what?</vt:lpstr>
      <vt:lpstr>Um... what?</vt:lpstr>
      <vt:lpstr>Um... what?</vt:lpstr>
      <vt:lpstr>Um... what?</vt:lpstr>
      <vt:lpstr>Um... what?</vt:lpstr>
      <vt:lpstr>Building Parentheses</vt:lpstr>
      <vt:lpstr>Building Parentheses</vt:lpstr>
      <vt:lpstr>Context-Free Grammars</vt:lpstr>
      <vt:lpstr>Context-Free Grammars</vt:lpstr>
      <vt:lpstr>An Ambiguous Grammar</vt:lpstr>
      <vt:lpstr>Resolving Ambiguity</vt:lpstr>
      <vt:lpstr>Resolving Ambiguity</vt:lpstr>
      <vt:lpstr>Resolving Ambiguity</vt:lpstr>
      <vt:lpstr>Resolving Ambiguity</vt:lpstr>
      <vt:lpstr>Resolving Ambiguity</vt:lpstr>
      <vt:lpstr>Resolving Ambiguity</vt:lpstr>
      <vt:lpstr>Resolving Ambiguity</vt:lpstr>
      <vt:lpstr>Resolving Ambiguity</vt:lpstr>
      <vt:lpstr>Why is this unambiguous?</vt:lpstr>
      <vt:lpstr>Why is this unambiguous?</vt:lpstr>
      <vt:lpstr>Why is this unambiguous?</vt:lpstr>
      <vt:lpstr>Why is this unambiguous?</vt:lpstr>
      <vt:lpstr>Why is this unambiguous?</vt:lpstr>
      <vt:lpstr>R → S | R “|” S  S → T | 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Precedence Declarations</vt:lpstr>
      <vt:lpstr>The Structure of a Parse Tree</vt:lpstr>
      <vt:lpstr>The Structure of a Parse Tree</vt:lpstr>
      <vt:lpstr>The Structure of a Parse Tree</vt:lpstr>
      <vt:lpstr>The Structure of a Parse Tree</vt:lpstr>
      <vt:lpstr>PowerPoint Presentation</vt:lpstr>
      <vt:lpstr>PowerPoint Presentation</vt:lpstr>
      <vt:lpstr>PowerPoint Presentation</vt:lpstr>
      <vt:lpstr>Abstract Syntax Trees (ASTs)</vt:lpstr>
      <vt:lpstr>How to build an AST?</vt:lpstr>
      <vt:lpstr>Simple Semantic Actions</vt:lpstr>
      <vt:lpstr>Simple Semantic Actions</vt:lpstr>
      <vt:lpstr>Simple Semantic Actions</vt:lpstr>
      <vt:lpstr>Simple Semantic Actions</vt:lpstr>
      <vt:lpstr>Simple Semantic Actions</vt:lpstr>
      <vt:lpstr>Simple Semantic Actions</vt:lpstr>
      <vt:lpstr>Simple Semantic Actions</vt:lpstr>
      <vt:lpstr>Semantic Actions to Build ASTs</vt:lpstr>
      <vt:lpstr>Summary</vt:lpstr>
      <vt:lpstr>Next Time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 Analysis</dc:title>
  <dc:creator>Keith Schwarz</dc:creator>
  <cp:lastModifiedBy>hp</cp:lastModifiedBy>
  <cp:revision>2</cp:revision>
  <dcterms:created xsi:type="dcterms:W3CDTF">2019-10-15T18:51:17Z</dcterms:created>
  <dcterms:modified xsi:type="dcterms:W3CDTF">2019-10-22T15:50:35Z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2012-06-29T00:00:00Z</vt:filetime>
  </property>
  <property fmtid="{D5CDD505-2E9C-101B-9397-08002B2CF9AE}" pid="3" name="Creator">
    <vt:lpwstr>Impress</vt:lpwstr>
  </property>
  <property fmtid="{D5CDD505-2E9C-101B-9397-08002B2CF9AE}" pid="4" name="LastSaved">
    <vt:filetime>2012-06-29T00:00:00Z</vt:filetime>
  </property>
</Properties>
</file>