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JO"/>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a:defRPr sz="1200"/>
            </a:lvl1pPr>
          </a:lstStyle>
          <a:p>
            <a:fld id="{F5E4ABD3-C502-46EF-A63C-D5470C546BF0}" type="datetimeFigureOut">
              <a:rPr lang="ar-JO" smtClean="0"/>
              <a:t>06/07/1446</a:t>
            </a:fld>
            <a:endParaRPr lang="ar-JO"/>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r">
              <a:defRPr sz="1200"/>
            </a:lvl1pPr>
          </a:lstStyle>
          <a:p>
            <a:endParaRPr lang="ar-JO"/>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a:defRPr sz="1200"/>
            </a:lvl1pPr>
          </a:lstStyle>
          <a:p>
            <a:fld id="{8796B8BC-5A17-446D-AE42-791C2125A739}" type="slidenum">
              <a:rPr lang="ar-JO" smtClean="0"/>
              <a:t>‹#›</a:t>
            </a:fld>
            <a:endParaRPr lang="ar-JO"/>
          </a:p>
        </p:txBody>
      </p:sp>
    </p:spTree>
    <p:extLst>
      <p:ext uri="{BB962C8B-B14F-4D97-AF65-F5344CB8AC3E}">
        <p14:creationId xmlns:p14="http://schemas.microsoft.com/office/powerpoint/2010/main" val="4240717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97B517-647C-4F33-ACA1-9E4B437E2001}" type="datetimeFigureOut">
              <a:rPr lang="en-US" smtClean="0"/>
              <a:t>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B84E7-D7F7-4B6B-AC43-0E253BE6EDBB}" type="slidenum">
              <a:rPr lang="en-US" smtClean="0"/>
              <a:t>‹#›</a:t>
            </a:fld>
            <a:endParaRPr lang="en-US"/>
          </a:p>
        </p:txBody>
      </p:sp>
    </p:spTree>
    <p:extLst>
      <p:ext uri="{BB962C8B-B14F-4D97-AF65-F5344CB8AC3E}">
        <p14:creationId xmlns:p14="http://schemas.microsoft.com/office/powerpoint/2010/main" val="3779420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4A46870-D20A-492A-BFC8-AD4E1488B57F}" type="slidenum">
              <a:rPr lang="en-CA" altLang="en-US">
                <a:latin typeface="Tahoma" panose="020B0604030504040204" pitchFamily="34" charset="0"/>
              </a:rPr>
              <a:pPr>
                <a:spcBef>
                  <a:spcPct val="0"/>
                </a:spcBef>
              </a:pPr>
              <a:t>2</a:t>
            </a:fld>
            <a:endParaRPr lang="en-CA" altLang="en-US">
              <a:latin typeface="Tahoma" panose="020B0604030504040204"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2035790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C63B210-E1B1-48FA-82F9-8B8F67323444}" type="slidenum">
              <a:rPr lang="en-CA" altLang="en-US">
                <a:latin typeface="Tahoma" panose="020B0604030504040204" pitchFamily="34" charset="0"/>
              </a:rPr>
              <a:pPr>
                <a:spcBef>
                  <a:spcPct val="0"/>
                </a:spcBef>
              </a:pPr>
              <a:t>11</a:t>
            </a:fld>
            <a:endParaRPr lang="en-CA" altLang="en-US">
              <a:latin typeface="Tahoma" panose="020B0604030504040204" pitchFamily="34"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831064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828A532-7660-49ED-8068-881962D56C75}" type="slidenum">
              <a:rPr lang="en-CA" altLang="en-US">
                <a:latin typeface="Tahoma" panose="020B0604030504040204" pitchFamily="34" charset="0"/>
              </a:rPr>
              <a:pPr>
                <a:spcBef>
                  <a:spcPct val="0"/>
                </a:spcBef>
              </a:pPr>
              <a:t>12</a:t>
            </a:fld>
            <a:endParaRPr lang="en-CA" altLang="en-US">
              <a:latin typeface="Tahoma" panose="020B0604030504040204" pitchFamily="34"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248206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57404B-44C1-42D5-8CE9-ED24DDE0DF36}" type="slidenum">
              <a:rPr lang="en-CA" altLang="en-US">
                <a:latin typeface="Tahoma" panose="020B0604030504040204" pitchFamily="34" charset="0"/>
              </a:rPr>
              <a:pPr>
                <a:spcBef>
                  <a:spcPct val="0"/>
                </a:spcBef>
              </a:pPr>
              <a:t>13</a:t>
            </a:fld>
            <a:endParaRPr lang="en-CA" altLang="en-US">
              <a:latin typeface="Tahoma" panose="020B0604030504040204" pitchFamily="34"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872833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93B21DB-5892-4271-BF6F-8C6FCB202E8C}" type="slidenum">
              <a:rPr lang="en-CA" altLang="en-US">
                <a:latin typeface="Tahoma" panose="020B0604030504040204" pitchFamily="34" charset="0"/>
              </a:rPr>
              <a:pPr>
                <a:spcBef>
                  <a:spcPct val="0"/>
                </a:spcBef>
              </a:pPr>
              <a:t>14</a:t>
            </a:fld>
            <a:endParaRPr lang="en-CA" altLang="en-US">
              <a:latin typeface="Tahoma" panose="020B0604030504040204" pitchFamily="34"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9858606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2E03BC-43A0-4276-92F3-ECE5FB2050D0}" type="slidenum">
              <a:rPr lang="en-CA" altLang="en-US">
                <a:latin typeface="Tahoma" panose="020B0604030504040204" pitchFamily="34" charset="0"/>
              </a:rPr>
              <a:pPr>
                <a:spcBef>
                  <a:spcPct val="0"/>
                </a:spcBef>
              </a:pPr>
              <a:t>15</a:t>
            </a:fld>
            <a:endParaRPr lang="en-CA" altLang="en-US">
              <a:latin typeface="Tahoma" panose="020B0604030504040204" pitchFamily="34"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10498660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A4ADA28-2FFD-4777-AB4A-64C20D24356F}" type="slidenum">
              <a:rPr lang="en-CA" altLang="en-US">
                <a:latin typeface="Tahoma" panose="020B0604030504040204" pitchFamily="34" charset="0"/>
              </a:rPr>
              <a:pPr>
                <a:spcBef>
                  <a:spcPct val="0"/>
                </a:spcBef>
              </a:pPr>
              <a:t>16</a:t>
            </a:fld>
            <a:endParaRPr lang="en-CA" altLang="en-US">
              <a:latin typeface="Tahoma" panose="020B0604030504040204" pitchFamily="34" charset="0"/>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812428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7E2D51-E8BD-445F-AE87-52A000CC4305}" type="slidenum">
              <a:rPr lang="en-CA" altLang="en-US">
                <a:latin typeface="Tahoma" panose="020B0604030504040204" pitchFamily="34" charset="0"/>
              </a:rPr>
              <a:pPr>
                <a:spcBef>
                  <a:spcPct val="0"/>
                </a:spcBef>
              </a:pPr>
              <a:t>17</a:t>
            </a:fld>
            <a:endParaRPr lang="en-CA" altLang="en-US">
              <a:latin typeface="Tahoma" panose="020B0604030504040204" pitchFamily="34" charset="0"/>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179504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CD14A84-8831-4CB9-9623-0B942AD9646C}" type="slidenum">
              <a:rPr lang="en-CA" altLang="en-US">
                <a:latin typeface="Tahoma" panose="020B0604030504040204" pitchFamily="34" charset="0"/>
              </a:rPr>
              <a:pPr>
                <a:spcBef>
                  <a:spcPct val="0"/>
                </a:spcBef>
              </a:pPr>
              <a:t>18</a:t>
            </a:fld>
            <a:endParaRPr lang="en-CA" altLang="en-US">
              <a:latin typeface="Tahoma" panose="020B0604030504040204" pitchFamily="34"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28324248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F49A951-6327-4721-9389-6AE951AC6CCB}" type="slidenum">
              <a:rPr lang="en-CA" altLang="en-US">
                <a:latin typeface="Tahoma" panose="020B0604030504040204" pitchFamily="34" charset="0"/>
              </a:rPr>
              <a:pPr>
                <a:spcBef>
                  <a:spcPct val="0"/>
                </a:spcBef>
              </a:pPr>
              <a:t>19</a:t>
            </a:fld>
            <a:endParaRPr lang="en-CA" altLang="en-US">
              <a:latin typeface="Tahoma" panose="020B0604030504040204" pitchFamily="34" charset="0"/>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1518627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DFDE779-ECB6-4EC4-AF02-A40E43BE0248}" type="slidenum">
              <a:rPr lang="en-CA" altLang="en-US">
                <a:latin typeface="Tahoma" panose="020B0604030504040204" pitchFamily="34" charset="0"/>
              </a:rPr>
              <a:pPr>
                <a:spcBef>
                  <a:spcPct val="0"/>
                </a:spcBef>
              </a:pPr>
              <a:t>20</a:t>
            </a:fld>
            <a:endParaRPr lang="en-CA" altLang="en-US">
              <a:latin typeface="Tahoma" panose="020B0604030504040204" pitchFamily="34"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818791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80DE5B-9EDE-4A5A-96DA-6A539F059FC4}" type="slidenum">
              <a:rPr lang="en-CA" altLang="en-US">
                <a:latin typeface="Tahoma" panose="020B0604030504040204" pitchFamily="34" charset="0"/>
              </a:rPr>
              <a:pPr>
                <a:spcBef>
                  <a:spcPct val="0"/>
                </a:spcBef>
              </a:pPr>
              <a:t>3</a:t>
            </a:fld>
            <a:endParaRPr lang="en-CA" altLang="en-US">
              <a:latin typeface="Tahoma" panose="020B0604030504040204" pitchFamily="34"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16113300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5C787AA-7166-4CA7-8E67-6E5B400F3966}" type="slidenum">
              <a:rPr lang="en-CA" altLang="en-US">
                <a:latin typeface="Tahoma" panose="020B0604030504040204" pitchFamily="34" charset="0"/>
              </a:rPr>
              <a:pPr>
                <a:spcBef>
                  <a:spcPct val="0"/>
                </a:spcBef>
              </a:pPr>
              <a:t>21</a:t>
            </a:fld>
            <a:endParaRPr lang="en-CA" altLang="en-US">
              <a:latin typeface="Tahoma" panose="020B0604030504040204" pitchFamily="34" charset="0"/>
            </a:endParaRP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876858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7E251F5-4EA0-4D2B-B660-6263B362B56A}" type="slidenum">
              <a:rPr lang="en-CA" altLang="en-US">
                <a:latin typeface="Tahoma" panose="020B0604030504040204" pitchFamily="34" charset="0"/>
              </a:rPr>
              <a:pPr>
                <a:spcBef>
                  <a:spcPct val="0"/>
                </a:spcBef>
              </a:pPr>
              <a:t>22</a:t>
            </a:fld>
            <a:endParaRPr lang="en-CA" altLang="en-US">
              <a:latin typeface="Tahoma" panose="020B0604030504040204" pitchFamily="34"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25147410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080BF57-24C2-4F7D-8A43-4BE31C12D7E2}" type="slidenum">
              <a:rPr lang="en-CA" altLang="en-US">
                <a:latin typeface="Tahoma" panose="020B0604030504040204" pitchFamily="34" charset="0"/>
              </a:rPr>
              <a:pPr>
                <a:spcBef>
                  <a:spcPct val="0"/>
                </a:spcBef>
              </a:pPr>
              <a:t>23</a:t>
            </a:fld>
            <a:endParaRPr lang="en-CA" altLang="en-US">
              <a:latin typeface="Tahoma" panose="020B0604030504040204" pitchFamily="34" charset="0"/>
            </a:endParaRP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5368979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352D66-8713-477E-896D-77729B12A429}" type="slidenum">
              <a:rPr lang="en-CA" altLang="en-US">
                <a:latin typeface="Tahoma" panose="020B0604030504040204" pitchFamily="34" charset="0"/>
              </a:rPr>
              <a:pPr>
                <a:spcBef>
                  <a:spcPct val="0"/>
                </a:spcBef>
              </a:pPr>
              <a:t>24</a:t>
            </a:fld>
            <a:endParaRPr lang="en-CA" altLang="en-US">
              <a:latin typeface="Tahoma" panose="020B0604030504040204" pitchFamily="34" charset="0"/>
            </a:endParaRP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8078935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3EDA889-49AC-4DDD-BBB8-D6F0CB973B6E}" type="slidenum">
              <a:rPr lang="en-CA" altLang="en-US">
                <a:latin typeface="Tahoma" panose="020B0604030504040204" pitchFamily="34" charset="0"/>
              </a:rPr>
              <a:pPr>
                <a:spcBef>
                  <a:spcPct val="0"/>
                </a:spcBef>
              </a:pPr>
              <a:t>25</a:t>
            </a:fld>
            <a:endParaRPr lang="en-CA" altLang="en-US">
              <a:latin typeface="Tahoma" panose="020B0604030504040204" pitchFamily="34" charset="0"/>
            </a:endParaRPr>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732603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E2A0EB-5DD0-4F85-8275-8C13875042D9}" type="slidenum">
              <a:rPr lang="en-CA" altLang="en-US">
                <a:latin typeface="Tahoma" panose="020B0604030504040204" pitchFamily="34" charset="0"/>
              </a:rPr>
              <a:pPr>
                <a:spcBef>
                  <a:spcPct val="0"/>
                </a:spcBef>
              </a:pPr>
              <a:t>26</a:t>
            </a:fld>
            <a:endParaRPr lang="en-CA" altLang="en-US">
              <a:latin typeface="Tahoma" panose="020B0604030504040204" pitchFamily="34"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10711715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E77525F-CBDD-4C85-82D1-3B261DF59125}" type="slidenum">
              <a:rPr lang="en-CA" altLang="en-US">
                <a:latin typeface="Tahoma" panose="020B0604030504040204" pitchFamily="34" charset="0"/>
              </a:rPr>
              <a:pPr>
                <a:spcBef>
                  <a:spcPct val="0"/>
                </a:spcBef>
              </a:pPr>
              <a:t>27</a:t>
            </a:fld>
            <a:endParaRPr lang="en-CA" altLang="en-US">
              <a:latin typeface="Tahoma" panose="020B0604030504040204" pitchFamily="34" charset="0"/>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42745926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5538E09-BCF6-41BD-8C2C-E35285FF319F}" type="slidenum">
              <a:rPr lang="en-CA" altLang="en-US">
                <a:latin typeface="Tahoma" panose="020B0604030504040204" pitchFamily="34" charset="0"/>
              </a:rPr>
              <a:pPr>
                <a:spcBef>
                  <a:spcPct val="0"/>
                </a:spcBef>
              </a:pPr>
              <a:t>28</a:t>
            </a:fld>
            <a:endParaRPr lang="en-CA" altLang="en-US">
              <a:latin typeface="Tahoma" panose="020B0604030504040204" pitchFamily="34" charset="0"/>
            </a:endParaRPr>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2680490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1143BD-D331-402C-9853-F9B97DA70753}" type="slidenum">
              <a:rPr lang="en-CA" altLang="en-US">
                <a:latin typeface="Tahoma" panose="020B0604030504040204" pitchFamily="34" charset="0"/>
              </a:rPr>
              <a:pPr>
                <a:spcBef>
                  <a:spcPct val="0"/>
                </a:spcBef>
              </a:pPr>
              <a:t>4</a:t>
            </a:fld>
            <a:endParaRPr lang="en-CA" altLang="en-US">
              <a:latin typeface="Tahoma" panose="020B0604030504040204" pitchFamily="34"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2021802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4930E0-E30D-4BDE-B9EB-D3BCF04C27CF}" type="slidenum">
              <a:rPr lang="en-CA" altLang="en-US">
                <a:latin typeface="Tahoma" panose="020B0604030504040204" pitchFamily="34" charset="0"/>
              </a:rPr>
              <a:pPr>
                <a:spcBef>
                  <a:spcPct val="0"/>
                </a:spcBef>
              </a:pPr>
              <a:t>5</a:t>
            </a:fld>
            <a:endParaRPr lang="en-CA" altLang="en-US">
              <a:latin typeface="Tahoma" panose="020B0604030504040204" pitchFamily="34"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1097704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D67984-160A-4744-B74D-D646998BF29E}" type="slidenum">
              <a:rPr lang="en-CA" altLang="en-US">
                <a:latin typeface="Tahoma" panose="020B0604030504040204" pitchFamily="34" charset="0"/>
              </a:rPr>
              <a:pPr>
                <a:spcBef>
                  <a:spcPct val="0"/>
                </a:spcBef>
              </a:pPr>
              <a:t>6</a:t>
            </a:fld>
            <a:endParaRPr lang="en-CA" altLang="en-US">
              <a:latin typeface="Tahoma" panose="020B0604030504040204" pitchFamily="34"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386095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4C8A6EB-82A0-4696-8289-6973EE66133B}" type="slidenum">
              <a:rPr lang="en-CA" altLang="en-US">
                <a:latin typeface="Tahoma" panose="020B0604030504040204" pitchFamily="34" charset="0"/>
              </a:rPr>
              <a:pPr>
                <a:spcBef>
                  <a:spcPct val="0"/>
                </a:spcBef>
              </a:pPr>
              <a:t>7</a:t>
            </a:fld>
            <a:endParaRPr lang="en-CA" altLang="en-US">
              <a:latin typeface="Tahoma" panose="020B0604030504040204" pitchFamily="34"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1864306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08773AE-2514-4927-86CD-39A3FF5013CC}" type="slidenum">
              <a:rPr lang="en-CA" altLang="en-US">
                <a:latin typeface="Tahoma" panose="020B0604030504040204" pitchFamily="34" charset="0"/>
              </a:rPr>
              <a:pPr>
                <a:spcBef>
                  <a:spcPct val="0"/>
                </a:spcBef>
              </a:pPr>
              <a:t>8</a:t>
            </a:fld>
            <a:endParaRPr lang="en-CA" altLang="en-US">
              <a:latin typeface="Tahoma" panose="020B0604030504040204" pitchFamily="34"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2348082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C5BEFDA-5FBB-43CE-81B0-8ED604978E02}" type="slidenum">
              <a:rPr lang="en-CA" altLang="en-US">
                <a:latin typeface="Tahoma" panose="020B0604030504040204" pitchFamily="34" charset="0"/>
              </a:rPr>
              <a:pPr>
                <a:spcBef>
                  <a:spcPct val="0"/>
                </a:spcBef>
              </a:pPr>
              <a:t>9</a:t>
            </a:fld>
            <a:endParaRPr lang="en-CA" altLang="en-US">
              <a:latin typeface="Tahoma" panose="020B0604030504040204" pitchFamily="34"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1688667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6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89ECBCF-03B5-4BE8-8720-A75ECB3A826C}" type="slidenum">
              <a:rPr lang="en-CA" altLang="en-US">
                <a:latin typeface="Tahoma" panose="020B0604030504040204" pitchFamily="34" charset="0"/>
              </a:rPr>
              <a:pPr>
                <a:spcBef>
                  <a:spcPct val="0"/>
                </a:spcBef>
              </a:pPr>
              <a:t>10</a:t>
            </a:fld>
            <a:endParaRPr lang="en-CA" altLang="en-US">
              <a:latin typeface="Tahoma" panose="020B0604030504040204" pitchFamily="34"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800" smtClean="0">
              <a:latin typeface="Arial" panose="020B0604020202020204" pitchFamily="34" charset="0"/>
            </a:endParaRPr>
          </a:p>
        </p:txBody>
      </p:sp>
    </p:spTree>
    <p:extLst>
      <p:ext uri="{BB962C8B-B14F-4D97-AF65-F5344CB8AC3E}">
        <p14:creationId xmlns:p14="http://schemas.microsoft.com/office/powerpoint/2010/main" val="2271126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1E6E9B-2CED-4C82-8B19-7BE05300296F}"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2105602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E6E9B-2CED-4C82-8B19-7BE05300296F}"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2627032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E6E9B-2CED-4C82-8B19-7BE05300296F}"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107163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E6E9B-2CED-4C82-8B19-7BE05300296F}"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187407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1E6E9B-2CED-4C82-8B19-7BE05300296F}" type="datetimeFigureOut">
              <a:rPr lang="en-US" smtClean="0"/>
              <a:t>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98019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1E6E9B-2CED-4C82-8B19-7BE05300296F}"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2479217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1E6E9B-2CED-4C82-8B19-7BE05300296F}" type="datetimeFigureOut">
              <a:rPr lang="en-US" smtClean="0"/>
              <a:t>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362905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1E6E9B-2CED-4C82-8B19-7BE05300296F}" type="datetimeFigureOut">
              <a:rPr lang="en-US" smtClean="0"/>
              <a:t>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388956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E6E9B-2CED-4C82-8B19-7BE05300296F}" type="datetimeFigureOut">
              <a:rPr lang="en-US" smtClean="0"/>
              <a:t>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2048919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1E6E9B-2CED-4C82-8B19-7BE05300296F}"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3741403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1E6E9B-2CED-4C82-8B19-7BE05300296F}" type="datetimeFigureOut">
              <a:rPr lang="en-US" smtClean="0"/>
              <a:t>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19EAD-4563-436E-B9D5-7979B33B8806}" type="slidenum">
              <a:rPr lang="en-US" smtClean="0"/>
              <a:t>‹#›</a:t>
            </a:fld>
            <a:endParaRPr lang="en-US"/>
          </a:p>
        </p:txBody>
      </p:sp>
    </p:spTree>
    <p:extLst>
      <p:ext uri="{BB962C8B-B14F-4D97-AF65-F5344CB8AC3E}">
        <p14:creationId xmlns:p14="http://schemas.microsoft.com/office/powerpoint/2010/main" val="919086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E6E9B-2CED-4C82-8B19-7BE05300296F}" type="datetimeFigureOut">
              <a:rPr lang="en-US" smtClean="0"/>
              <a:t>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419EAD-4563-436E-B9D5-7979B33B8806}" type="slidenum">
              <a:rPr lang="en-US" smtClean="0"/>
              <a:t>‹#›</a:t>
            </a:fld>
            <a:endParaRPr lang="en-US"/>
          </a:p>
        </p:txBody>
      </p:sp>
    </p:spTree>
    <p:extLst>
      <p:ext uri="{BB962C8B-B14F-4D97-AF65-F5344CB8AC3E}">
        <p14:creationId xmlns:p14="http://schemas.microsoft.com/office/powerpoint/2010/main" val="1816186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Security Database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29421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6"/>
          <p:cNvSpPr>
            <a:spLocks noGrp="1" noChangeArrowheads="1"/>
          </p:cNvSpPr>
          <p:nvPr>
            <p:ph type="title"/>
          </p:nvPr>
        </p:nvSpPr>
        <p:spPr/>
        <p:txBody>
          <a:bodyPr>
            <a:normAutofit/>
          </a:bodyPr>
          <a:lstStyle/>
          <a:p>
            <a:pPr eaLnBrk="1" hangingPunct="1"/>
            <a:r>
              <a:rPr lang="en-US" altLang="en-US" sz="4000" b="1" dirty="0" smtClean="0"/>
              <a:t> </a:t>
            </a:r>
            <a:r>
              <a:rPr lang="en-US" altLang="en-US" sz="4000" b="1" dirty="0"/>
              <a:t>Introduction to Statistical</a:t>
            </a:r>
            <a:br>
              <a:rPr lang="en-US" altLang="en-US" sz="4000" b="1" dirty="0"/>
            </a:br>
            <a:r>
              <a:rPr lang="en-US" altLang="en-US" sz="4000" b="1" dirty="0"/>
              <a:t>Database Security (2)</a:t>
            </a:r>
          </a:p>
        </p:txBody>
      </p:sp>
      <p:sp>
        <p:nvSpPr>
          <p:cNvPr id="100355" name="Rectangle 7"/>
          <p:cNvSpPr>
            <a:spLocks noGrp="1" noChangeArrowheads="1"/>
          </p:cNvSpPr>
          <p:nvPr>
            <p:ph type="body" idx="1"/>
          </p:nvPr>
        </p:nvSpPr>
        <p:spPr/>
        <p:txBody>
          <a:bodyPr>
            <a:normAutofit/>
          </a:bodyPr>
          <a:lstStyle/>
          <a:p>
            <a:pPr eaLnBrk="1" hangingPunct="1"/>
            <a:r>
              <a:rPr lang="en-US" altLang="en-US" sz="4000" dirty="0" smtClean="0"/>
              <a:t>A </a:t>
            </a:r>
            <a:r>
              <a:rPr lang="en-US" altLang="en-US" sz="4000" b="1" dirty="0" smtClean="0"/>
              <a:t>population</a:t>
            </a:r>
            <a:r>
              <a:rPr lang="en-US" altLang="en-US" sz="4000" dirty="0" smtClean="0"/>
              <a:t> is a set of tuples of a relation (table) that satisfy some selection condition. </a:t>
            </a:r>
          </a:p>
          <a:p>
            <a:pPr eaLnBrk="1" hangingPunct="1"/>
            <a:r>
              <a:rPr lang="en-US" altLang="en-US" sz="4000" dirty="0" smtClean="0"/>
              <a:t>Statistical queries involve applying </a:t>
            </a:r>
            <a:r>
              <a:rPr lang="en-US" altLang="en-US" sz="4000" b="1" dirty="0" smtClean="0"/>
              <a:t>statistical functions</a:t>
            </a:r>
            <a:r>
              <a:rPr lang="en-US" altLang="en-US" sz="4000" dirty="0" smtClean="0"/>
              <a:t> to a </a:t>
            </a:r>
            <a:r>
              <a:rPr lang="en-US" altLang="en-US" sz="4000" b="1" dirty="0" smtClean="0"/>
              <a:t>population</a:t>
            </a:r>
            <a:r>
              <a:rPr lang="en-US" altLang="en-US" sz="4000" dirty="0" smtClean="0"/>
              <a:t> of tuples.</a:t>
            </a:r>
          </a:p>
        </p:txBody>
      </p:sp>
    </p:spTree>
    <p:extLst>
      <p:ext uri="{BB962C8B-B14F-4D97-AF65-F5344CB8AC3E}">
        <p14:creationId xmlns:p14="http://schemas.microsoft.com/office/powerpoint/2010/main" val="3434261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6"/>
          <p:cNvSpPr>
            <a:spLocks noGrp="1" noChangeArrowheads="1"/>
          </p:cNvSpPr>
          <p:nvPr>
            <p:ph type="title"/>
          </p:nvPr>
        </p:nvSpPr>
        <p:spPr>
          <a:xfrm>
            <a:off x="838200" y="0"/>
            <a:ext cx="10515600" cy="1325563"/>
          </a:xfrm>
        </p:spPr>
        <p:txBody>
          <a:bodyPr>
            <a:normAutofit/>
          </a:bodyPr>
          <a:lstStyle/>
          <a:p>
            <a:pPr eaLnBrk="1" hangingPunct="1"/>
            <a:r>
              <a:rPr lang="en-US" altLang="en-US" sz="4000" b="1" dirty="0" smtClean="0"/>
              <a:t>Introduction </a:t>
            </a:r>
            <a:r>
              <a:rPr lang="en-US" altLang="en-US" sz="4000" b="1" dirty="0"/>
              <a:t>to Statistical</a:t>
            </a:r>
            <a:br>
              <a:rPr lang="en-US" altLang="en-US" sz="4000" b="1" dirty="0"/>
            </a:br>
            <a:r>
              <a:rPr lang="en-US" altLang="en-US" sz="4000" b="1" dirty="0"/>
              <a:t>Database Security (3)</a:t>
            </a:r>
          </a:p>
        </p:txBody>
      </p:sp>
      <p:sp>
        <p:nvSpPr>
          <p:cNvPr id="102403" name="Rectangle 7"/>
          <p:cNvSpPr>
            <a:spLocks noGrp="1" noChangeArrowheads="1"/>
          </p:cNvSpPr>
          <p:nvPr>
            <p:ph type="body" idx="1"/>
          </p:nvPr>
        </p:nvSpPr>
        <p:spPr>
          <a:xfrm>
            <a:off x="722587" y="1195005"/>
            <a:ext cx="10515600" cy="4351338"/>
          </a:xfrm>
        </p:spPr>
        <p:txBody>
          <a:bodyPr>
            <a:noAutofit/>
          </a:bodyPr>
          <a:lstStyle/>
          <a:p>
            <a:pPr eaLnBrk="1" hangingPunct="1">
              <a:lnSpc>
                <a:spcPct val="90000"/>
              </a:lnSpc>
            </a:pPr>
            <a:r>
              <a:rPr lang="en-US" altLang="en-US" sz="3200" dirty="0"/>
              <a:t>For example, we may want to retrieve the </a:t>
            </a:r>
            <a:r>
              <a:rPr lang="en-US" altLang="en-US" sz="3200" i="1" dirty="0"/>
              <a:t>number</a:t>
            </a:r>
            <a:r>
              <a:rPr lang="en-US" altLang="en-US" sz="3200" dirty="0"/>
              <a:t> of individuals in a </a:t>
            </a:r>
            <a:r>
              <a:rPr lang="en-US" altLang="en-US" sz="3200" b="1" dirty="0"/>
              <a:t>population</a:t>
            </a:r>
            <a:r>
              <a:rPr lang="en-US" altLang="en-US" sz="3200" dirty="0"/>
              <a:t> or the </a:t>
            </a:r>
            <a:r>
              <a:rPr lang="en-US" altLang="en-US" sz="3200" i="1" dirty="0"/>
              <a:t>average income</a:t>
            </a:r>
            <a:r>
              <a:rPr lang="en-US" altLang="en-US" sz="3200" dirty="0"/>
              <a:t> in the population.</a:t>
            </a:r>
          </a:p>
          <a:p>
            <a:pPr lvl="1" eaLnBrk="1" hangingPunct="1">
              <a:lnSpc>
                <a:spcPct val="90000"/>
              </a:lnSpc>
            </a:pPr>
            <a:r>
              <a:rPr lang="en-US" altLang="en-US" sz="2800" dirty="0"/>
              <a:t>However, statistical users are not allowed to retrieve individual data, such as the income of a specific person.</a:t>
            </a:r>
          </a:p>
          <a:p>
            <a:pPr eaLnBrk="1" hangingPunct="1">
              <a:lnSpc>
                <a:spcPct val="90000"/>
              </a:lnSpc>
            </a:pPr>
            <a:r>
              <a:rPr lang="en-US" altLang="en-US" sz="3200" dirty="0"/>
              <a:t>Statistical database security techniques must prohibit the retrieval of individual data.</a:t>
            </a:r>
          </a:p>
          <a:p>
            <a:pPr eaLnBrk="1" hangingPunct="1">
              <a:lnSpc>
                <a:spcPct val="90000"/>
              </a:lnSpc>
            </a:pPr>
            <a:r>
              <a:rPr lang="en-US" altLang="en-US" sz="3200" dirty="0"/>
              <a:t>This can be achieved by prohibiting queries that retrieve attribute values and by allowing only queries that involve statistical aggregate functions such as COUNT, SUM, MIN, MAX, AVERAGE, and STANDARD DEVIATION.</a:t>
            </a:r>
          </a:p>
          <a:p>
            <a:pPr lvl="1" eaLnBrk="1" hangingPunct="1">
              <a:lnSpc>
                <a:spcPct val="90000"/>
              </a:lnSpc>
            </a:pPr>
            <a:r>
              <a:rPr lang="en-US" altLang="en-US" sz="2800" dirty="0"/>
              <a:t>Such queries are sometimes called </a:t>
            </a:r>
            <a:r>
              <a:rPr lang="en-US" altLang="en-US" sz="2800" b="1" dirty="0"/>
              <a:t>statistical queries</a:t>
            </a:r>
            <a:r>
              <a:rPr lang="en-US" altLang="en-US" sz="2800" dirty="0"/>
              <a:t>.</a:t>
            </a:r>
          </a:p>
        </p:txBody>
      </p:sp>
    </p:spTree>
    <p:extLst>
      <p:ext uri="{BB962C8B-B14F-4D97-AF65-F5344CB8AC3E}">
        <p14:creationId xmlns:p14="http://schemas.microsoft.com/office/powerpoint/2010/main" val="1692057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6"/>
          <p:cNvSpPr>
            <a:spLocks noGrp="1" noChangeArrowheads="1"/>
          </p:cNvSpPr>
          <p:nvPr>
            <p:ph type="title"/>
          </p:nvPr>
        </p:nvSpPr>
        <p:spPr/>
        <p:txBody>
          <a:bodyPr>
            <a:normAutofit/>
          </a:bodyPr>
          <a:lstStyle/>
          <a:p>
            <a:pPr eaLnBrk="1" hangingPunct="1"/>
            <a:r>
              <a:rPr lang="en-US" altLang="en-US" sz="4000" b="1" dirty="0" smtClean="0"/>
              <a:t>Introduction </a:t>
            </a:r>
            <a:r>
              <a:rPr lang="en-US" altLang="en-US" sz="4000" b="1" dirty="0"/>
              <a:t>to Statistical</a:t>
            </a:r>
            <a:br>
              <a:rPr lang="en-US" altLang="en-US" sz="4000" b="1" dirty="0"/>
            </a:br>
            <a:r>
              <a:rPr lang="en-US" altLang="en-US" sz="4000" b="1" dirty="0"/>
              <a:t>Database Security (4)</a:t>
            </a:r>
          </a:p>
        </p:txBody>
      </p:sp>
      <p:sp>
        <p:nvSpPr>
          <p:cNvPr id="104451" name="Rectangle 7"/>
          <p:cNvSpPr>
            <a:spLocks noGrp="1" noChangeArrowheads="1"/>
          </p:cNvSpPr>
          <p:nvPr>
            <p:ph type="body" idx="1"/>
          </p:nvPr>
        </p:nvSpPr>
        <p:spPr/>
        <p:txBody>
          <a:bodyPr>
            <a:noAutofit/>
          </a:bodyPr>
          <a:lstStyle/>
          <a:p>
            <a:pPr eaLnBrk="1" hangingPunct="1"/>
            <a:r>
              <a:rPr lang="en-US" altLang="en-US" sz="3600" dirty="0"/>
              <a:t>It is DBMS’s responsibility to ensure confidentiality of information about individuals, while still providing useful statistical summaries of data about those individuals to users. Provision of </a:t>
            </a:r>
            <a:r>
              <a:rPr lang="en-US" altLang="en-US" sz="3600" b="1" dirty="0"/>
              <a:t>privacy protection</a:t>
            </a:r>
            <a:r>
              <a:rPr lang="en-US" altLang="en-US" sz="3600" dirty="0"/>
              <a:t> of users in a statistical database is paramount.</a:t>
            </a:r>
          </a:p>
          <a:p>
            <a:pPr eaLnBrk="1" hangingPunct="1"/>
            <a:r>
              <a:rPr lang="en-US" altLang="en-US" sz="3600" dirty="0"/>
              <a:t>In some cases it is possible to </a:t>
            </a:r>
            <a:r>
              <a:rPr lang="en-US" altLang="en-US" sz="3600" b="1" dirty="0"/>
              <a:t>infer</a:t>
            </a:r>
            <a:r>
              <a:rPr lang="en-US" altLang="en-US" sz="3600" dirty="0"/>
              <a:t> the values of individual tuples from a sequence statistical queries.</a:t>
            </a:r>
          </a:p>
          <a:p>
            <a:pPr lvl="1" eaLnBrk="1" hangingPunct="1"/>
            <a:r>
              <a:rPr lang="en-US" altLang="en-US" sz="3200" dirty="0"/>
              <a:t>This is particularly true when the conditions result in a population consisting of a small number of tuples.</a:t>
            </a:r>
          </a:p>
        </p:txBody>
      </p:sp>
    </p:spTree>
    <p:extLst>
      <p:ext uri="{BB962C8B-B14F-4D97-AF65-F5344CB8AC3E}">
        <p14:creationId xmlns:p14="http://schemas.microsoft.com/office/powerpoint/2010/main" val="1384282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6"/>
          <p:cNvSpPr>
            <a:spLocks noGrp="1" noChangeArrowheads="1"/>
          </p:cNvSpPr>
          <p:nvPr>
            <p:ph type="title"/>
          </p:nvPr>
        </p:nvSpPr>
        <p:spPr/>
        <p:txBody>
          <a:bodyPr/>
          <a:lstStyle/>
          <a:p>
            <a:pPr eaLnBrk="1" hangingPunct="1"/>
            <a:r>
              <a:rPr lang="en-US" altLang="en-US" smtClean="0"/>
              <a:t>5 Introduction to Flow Control</a:t>
            </a:r>
          </a:p>
        </p:txBody>
      </p:sp>
      <p:sp>
        <p:nvSpPr>
          <p:cNvPr id="106499" name="Rectangle 7"/>
          <p:cNvSpPr>
            <a:spLocks noGrp="1" noChangeArrowheads="1"/>
          </p:cNvSpPr>
          <p:nvPr>
            <p:ph type="body" idx="1"/>
          </p:nvPr>
        </p:nvSpPr>
        <p:spPr/>
        <p:txBody>
          <a:bodyPr/>
          <a:lstStyle/>
          <a:p>
            <a:pPr eaLnBrk="1" hangingPunct="1">
              <a:lnSpc>
                <a:spcPct val="90000"/>
              </a:lnSpc>
            </a:pPr>
            <a:r>
              <a:rPr lang="en-US" altLang="en-US" sz="2400" b="1"/>
              <a:t>Flow control</a:t>
            </a:r>
            <a:r>
              <a:rPr lang="en-US" altLang="en-US" sz="2400"/>
              <a:t> regulates the distribution or flow of information among accessible objects.</a:t>
            </a:r>
          </a:p>
          <a:p>
            <a:pPr eaLnBrk="1" hangingPunct="1">
              <a:lnSpc>
                <a:spcPct val="90000"/>
              </a:lnSpc>
            </a:pPr>
            <a:r>
              <a:rPr lang="en-US" altLang="en-US" sz="2400"/>
              <a:t>A </a:t>
            </a:r>
            <a:r>
              <a:rPr lang="en-US" altLang="en-US" sz="2400" b="1"/>
              <a:t>flow</a:t>
            </a:r>
            <a:r>
              <a:rPr lang="en-US" altLang="en-US" sz="2400"/>
              <a:t> between object X and object Y occurs when a program reads values from X and writes values into Y.</a:t>
            </a:r>
          </a:p>
          <a:p>
            <a:pPr lvl="1" eaLnBrk="1" hangingPunct="1">
              <a:lnSpc>
                <a:spcPct val="90000"/>
              </a:lnSpc>
            </a:pPr>
            <a:r>
              <a:rPr lang="en-US" altLang="en-US" sz="2200"/>
              <a:t>Flow controls check that information contained in some objects does not flow explicitly or implicitly into less protected objects.</a:t>
            </a:r>
          </a:p>
          <a:p>
            <a:pPr eaLnBrk="1" hangingPunct="1">
              <a:lnSpc>
                <a:spcPct val="90000"/>
              </a:lnSpc>
            </a:pPr>
            <a:r>
              <a:rPr lang="en-US" altLang="en-US" sz="2400"/>
              <a:t>A </a:t>
            </a:r>
            <a:r>
              <a:rPr lang="en-US" altLang="en-US" sz="2400" b="1"/>
              <a:t>flow policy</a:t>
            </a:r>
            <a:r>
              <a:rPr lang="en-US" altLang="en-US" sz="2400"/>
              <a:t> specifies the channels along which information is allowed to move.</a:t>
            </a:r>
          </a:p>
          <a:p>
            <a:pPr lvl="1" eaLnBrk="1" hangingPunct="1">
              <a:lnSpc>
                <a:spcPct val="90000"/>
              </a:lnSpc>
            </a:pPr>
            <a:r>
              <a:rPr lang="en-US" altLang="en-US" sz="2200"/>
              <a:t>The simplest flow policy specifies just two classes of information:</a:t>
            </a:r>
          </a:p>
          <a:p>
            <a:pPr lvl="2" eaLnBrk="1" hangingPunct="1">
              <a:lnSpc>
                <a:spcPct val="90000"/>
              </a:lnSpc>
            </a:pPr>
            <a:r>
              <a:rPr lang="en-US" altLang="en-US"/>
              <a:t>confidential (C)  and nonconfidential (N)</a:t>
            </a:r>
          </a:p>
          <a:p>
            <a:pPr lvl="1" eaLnBrk="1" hangingPunct="1">
              <a:lnSpc>
                <a:spcPct val="90000"/>
              </a:lnSpc>
            </a:pPr>
            <a:r>
              <a:rPr lang="en-US" altLang="en-US" sz="2200"/>
              <a:t>and allows all flows except those from class C to class N.</a:t>
            </a:r>
          </a:p>
        </p:txBody>
      </p:sp>
    </p:spTree>
    <p:extLst>
      <p:ext uri="{BB962C8B-B14F-4D97-AF65-F5344CB8AC3E}">
        <p14:creationId xmlns:p14="http://schemas.microsoft.com/office/powerpoint/2010/main" val="30823704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6"/>
          <p:cNvSpPr>
            <a:spLocks noGrp="1" noChangeArrowheads="1"/>
          </p:cNvSpPr>
          <p:nvPr>
            <p:ph type="title"/>
          </p:nvPr>
        </p:nvSpPr>
        <p:spPr/>
        <p:txBody>
          <a:bodyPr/>
          <a:lstStyle/>
          <a:p>
            <a:pPr eaLnBrk="1" hangingPunct="1"/>
            <a:r>
              <a:rPr lang="en-US" altLang="en-US" smtClean="0"/>
              <a:t>5.1 Covert Channels</a:t>
            </a:r>
          </a:p>
        </p:txBody>
      </p:sp>
      <p:sp>
        <p:nvSpPr>
          <p:cNvPr id="108547" name="Rectangle 7"/>
          <p:cNvSpPr>
            <a:spLocks noGrp="1" noChangeArrowheads="1"/>
          </p:cNvSpPr>
          <p:nvPr>
            <p:ph type="body" idx="1"/>
          </p:nvPr>
        </p:nvSpPr>
        <p:spPr/>
        <p:txBody>
          <a:bodyPr/>
          <a:lstStyle/>
          <a:p>
            <a:pPr eaLnBrk="1" hangingPunct="1"/>
            <a:r>
              <a:rPr lang="en-US" altLang="en-US" smtClean="0"/>
              <a:t>A </a:t>
            </a:r>
            <a:r>
              <a:rPr lang="en-US" altLang="en-US" b="1" smtClean="0"/>
              <a:t>covert channel</a:t>
            </a:r>
            <a:r>
              <a:rPr lang="en-US" altLang="en-US" smtClean="0"/>
              <a:t> allows a transfer of information that violates the security or the policy.</a:t>
            </a:r>
          </a:p>
          <a:p>
            <a:pPr eaLnBrk="1" hangingPunct="1"/>
            <a:endParaRPr lang="en-US" altLang="en-US" smtClean="0"/>
          </a:p>
          <a:p>
            <a:pPr eaLnBrk="1" hangingPunct="1"/>
            <a:r>
              <a:rPr lang="en-US" altLang="en-US" smtClean="0"/>
              <a:t>A </a:t>
            </a:r>
            <a:r>
              <a:rPr lang="en-US" altLang="en-US" b="1" smtClean="0"/>
              <a:t>covert channel</a:t>
            </a:r>
            <a:r>
              <a:rPr lang="en-US" altLang="en-US" smtClean="0"/>
              <a:t> </a:t>
            </a:r>
            <a:r>
              <a:rPr lang="en-US" altLang="en-US" b="1" smtClean="0"/>
              <a:t>allows</a:t>
            </a:r>
            <a:r>
              <a:rPr lang="en-US" altLang="en-US" smtClean="0"/>
              <a:t> information to pass from a higher classification level to a lower classification level through </a:t>
            </a:r>
            <a:r>
              <a:rPr lang="en-US" altLang="en-US" b="1" smtClean="0"/>
              <a:t>improper means</a:t>
            </a:r>
            <a:r>
              <a:rPr lang="en-US" altLang="en-US" smtClean="0"/>
              <a:t>.</a:t>
            </a:r>
          </a:p>
        </p:txBody>
      </p:sp>
    </p:spTree>
    <p:extLst>
      <p:ext uri="{BB962C8B-B14F-4D97-AF65-F5344CB8AC3E}">
        <p14:creationId xmlns:p14="http://schemas.microsoft.com/office/powerpoint/2010/main" val="2237341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6"/>
          <p:cNvSpPr>
            <a:spLocks noGrp="1" noChangeArrowheads="1"/>
          </p:cNvSpPr>
          <p:nvPr>
            <p:ph type="title"/>
          </p:nvPr>
        </p:nvSpPr>
        <p:spPr/>
        <p:txBody>
          <a:bodyPr/>
          <a:lstStyle/>
          <a:p>
            <a:pPr eaLnBrk="1" hangingPunct="1"/>
            <a:r>
              <a:rPr lang="en-US" altLang="en-US" smtClean="0"/>
              <a:t>5.1 Covert Channels (2)</a:t>
            </a:r>
          </a:p>
        </p:txBody>
      </p:sp>
      <p:sp>
        <p:nvSpPr>
          <p:cNvPr id="110595" name="Rectangle 7"/>
          <p:cNvSpPr>
            <a:spLocks noGrp="1" noChangeArrowheads="1"/>
          </p:cNvSpPr>
          <p:nvPr>
            <p:ph type="body" idx="1"/>
          </p:nvPr>
        </p:nvSpPr>
        <p:spPr/>
        <p:txBody>
          <a:bodyPr/>
          <a:lstStyle/>
          <a:p>
            <a:pPr eaLnBrk="1" hangingPunct="1"/>
            <a:r>
              <a:rPr lang="en-US" altLang="en-US" sz="2400" b="1"/>
              <a:t>Covert channels</a:t>
            </a:r>
            <a:r>
              <a:rPr lang="en-US" altLang="en-US" sz="2400"/>
              <a:t> can be classified into two broad categories:</a:t>
            </a:r>
          </a:p>
          <a:p>
            <a:pPr lvl="1" eaLnBrk="1" hangingPunct="1"/>
            <a:r>
              <a:rPr lang="en-US" altLang="en-US" sz="2200" b="1"/>
              <a:t>Storage channels</a:t>
            </a:r>
            <a:r>
              <a:rPr lang="en-US" altLang="en-US" sz="2200"/>
              <a:t> do not require any temporal synchronization, in that information is conveyed by accessing system information or what is otherwise inaccessible to the user.</a:t>
            </a:r>
          </a:p>
          <a:p>
            <a:pPr lvl="1" eaLnBrk="1" hangingPunct="1"/>
            <a:r>
              <a:rPr lang="en-US" altLang="en-US" sz="2200" b="1"/>
              <a:t>Timing channel</a:t>
            </a:r>
            <a:r>
              <a:rPr lang="en-US" altLang="en-US" sz="2200"/>
              <a:t> allow the information to be conveyed by the timing of events or processes.</a:t>
            </a:r>
          </a:p>
          <a:p>
            <a:pPr eaLnBrk="1" hangingPunct="1"/>
            <a:r>
              <a:rPr lang="en-US" altLang="en-US" sz="2400"/>
              <a:t>Some security experts believe that one way to avoid covert channels is for programmers to not actually gain access to sensitive data that a program is supposed to process after the program has been put into operation.</a:t>
            </a:r>
          </a:p>
        </p:txBody>
      </p:sp>
    </p:spTree>
    <p:extLst>
      <p:ext uri="{BB962C8B-B14F-4D97-AF65-F5344CB8AC3E}">
        <p14:creationId xmlns:p14="http://schemas.microsoft.com/office/powerpoint/2010/main" val="2504873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6"/>
          <p:cNvSpPr>
            <a:spLocks noGrp="1" noChangeArrowheads="1"/>
          </p:cNvSpPr>
          <p:nvPr>
            <p:ph type="title"/>
          </p:nvPr>
        </p:nvSpPr>
        <p:spPr/>
        <p:txBody>
          <a:bodyPr/>
          <a:lstStyle/>
          <a:p>
            <a:pPr eaLnBrk="1" hangingPunct="1"/>
            <a:r>
              <a:rPr lang="en-US" altLang="en-US" sz="3200"/>
              <a:t>6 Encryption and Public Key Infrastructures</a:t>
            </a:r>
          </a:p>
        </p:txBody>
      </p:sp>
      <p:sp>
        <p:nvSpPr>
          <p:cNvPr id="112643" name="Rectangle 7"/>
          <p:cNvSpPr>
            <a:spLocks noGrp="1" noChangeArrowheads="1"/>
          </p:cNvSpPr>
          <p:nvPr>
            <p:ph type="body" idx="1"/>
          </p:nvPr>
        </p:nvSpPr>
        <p:spPr/>
        <p:txBody>
          <a:bodyPr/>
          <a:lstStyle/>
          <a:p>
            <a:pPr eaLnBrk="1" hangingPunct="1"/>
            <a:r>
              <a:rPr lang="en-US" altLang="en-US" b="1" smtClean="0"/>
              <a:t>Encryption</a:t>
            </a:r>
            <a:r>
              <a:rPr lang="en-US" altLang="en-US" smtClean="0"/>
              <a:t> is a means of maintaining secure data in an insecure environment.</a:t>
            </a:r>
          </a:p>
          <a:p>
            <a:pPr eaLnBrk="1" hangingPunct="1"/>
            <a:r>
              <a:rPr lang="en-US" altLang="en-US" b="1" smtClean="0"/>
              <a:t>Encryption</a:t>
            </a:r>
            <a:r>
              <a:rPr lang="en-US" altLang="en-US" smtClean="0"/>
              <a:t> consists of applying an </a:t>
            </a:r>
            <a:r>
              <a:rPr lang="en-US" altLang="en-US" b="1" smtClean="0"/>
              <a:t>encryption algorithm</a:t>
            </a:r>
            <a:r>
              <a:rPr lang="en-US" altLang="en-US" smtClean="0"/>
              <a:t> to data using some prespecified </a:t>
            </a:r>
            <a:r>
              <a:rPr lang="en-US" altLang="en-US" b="1" smtClean="0"/>
              <a:t>encryption key</a:t>
            </a:r>
            <a:r>
              <a:rPr lang="en-US" altLang="en-US" smtClean="0"/>
              <a:t>.</a:t>
            </a:r>
          </a:p>
          <a:p>
            <a:pPr eaLnBrk="1" hangingPunct="1"/>
            <a:r>
              <a:rPr lang="en-US" altLang="en-US" smtClean="0"/>
              <a:t>The resulting data has to be </a:t>
            </a:r>
            <a:r>
              <a:rPr lang="en-US" altLang="en-US" b="1" smtClean="0"/>
              <a:t>decrypted</a:t>
            </a:r>
            <a:r>
              <a:rPr lang="en-US" altLang="en-US" smtClean="0"/>
              <a:t> using a </a:t>
            </a:r>
            <a:r>
              <a:rPr lang="en-US" altLang="en-US" b="1" smtClean="0"/>
              <a:t>decryption key</a:t>
            </a:r>
            <a:r>
              <a:rPr lang="en-US" altLang="en-US" smtClean="0"/>
              <a:t> to recover the original data.</a:t>
            </a:r>
          </a:p>
        </p:txBody>
      </p:sp>
    </p:spTree>
    <p:extLst>
      <p:ext uri="{BB962C8B-B14F-4D97-AF65-F5344CB8AC3E}">
        <p14:creationId xmlns:p14="http://schemas.microsoft.com/office/powerpoint/2010/main" val="91525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6"/>
          <p:cNvSpPr>
            <a:spLocks noGrp="1" noChangeArrowheads="1"/>
          </p:cNvSpPr>
          <p:nvPr>
            <p:ph type="title"/>
          </p:nvPr>
        </p:nvSpPr>
        <p:spPr/>
        <p:txBody>
          <a:bodyPr/>
          <a:lstStyle/>
          <a:p>
            <a:pPr eaLnBrk="1" hangingPunct="1"/>
            <a:r>
              <a:rPr lang="en-US" altLang="en-US" sz="3200"/>
              <a:t>6.1 The Data and Advanced Encryption Standards</a:t>
            </a:r>
          </a:p>
        </p:txBody>
      </p:sp>
      <p:sp>
        <p:nvSpPr>
          <p:cNvPr id="114691" name="Rectangle 7"/>
          <p:cNvSpPr>
            <a:spLocks noGrp="1" noChangeArrowheads="1"/>
          </p:cNvSpPr>
          <p:nvPr>
            <p:ph type="body" idx="1"/>
          </p:nvPr>
        </p:nvSpPr>
        <p:spPr/>
        <p:txBody>
          <a:bodyPr/>
          <a:lstStyle/>
          <a:p>
            <a:pPr eaLnBrk="1" hangingPunct="1"/>
            <a:r>
              <a:rPr lang="en-US" altLang="en-US" smtClean="0"/>
              <a:t>The </a:t>
            </a:r>
            <a:r>
              <a:rPr lang="en-US" altLang="en-US" b="1" smtClean="0"/>
              <a:t>Data Encryption Standard (DES)</a:t>
            </a:r>
            <a:r>
              <a:rPr lang="en-US" altLang="en-US" smtClean="0"/>
              <a:t> is a system developed by the U.S. government for use by the general public.</a:t>
            </a:r>
          </a:p>
          <a:p>
            <a:pPr lvl="1" eaLnBrk="1" hangingPunct="1"/>
            <a:r>
              <a:rPr lang="en-US" altLang="en-US" smtClean="0"/>
              <a:t>It has been widely accepted as a cryptographic standard both in the United States and abroad.</a:t>
            </a:r>
          </a:p>
          <a:p>
            <a:pPr eaLnBrk="1" hangingPunct="1"/>
            <a:r>
              <a:rPr lang="en-US" altLang="en-US" b="1" smtClean="0"/>
              <a:t>DES</a:t>
            </a:r>
            <a:r>
              <a:rPr lang="en-US" altLang="en-US" smtClean="0"/>
              <a:t> can provide end-to-end encryption on the channel between the sender A and receiver B.</a:t>
            </a:r>
          </a:p>
        </p:txBody>
      </p:sp>
    </p:spTree>
    <p:extLst>
      <p:ext uri="{BB962C8B-B14F-4D97-AF65-F5344CB8AC3E}">
        <p14:creationId xmlns:p14="http://schemas.microsoft.com/office/powerpoint/2010/main" val="543895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6"/>
          <p:cNvSpPr>
            <a:spLocks noGrp="1" noChangeArrowheads="1"/>
          </p:cNvSpPr>
          <p:nvPr>
            <p:ph type="title"/>
          </p:nvPr>
        </p:nvSpPr>
        <p:spPr/>
        <p:txBody>
          <a:bodyPr/>
          <a:lstStyle/>
          <a:p>
            <a:pPr eaLnBrk="1" hangingPunct="1"/>
            <a:r>
              <a:rPr lang="en-US" altLang="en-US" sz="3200"/>
              <a:t>6.1 The Data and Advanced Encryption Standards (2)</a:t>
            </a:r>
          </a:p>
        </p:txBody>
      </p:sp>
      <p:sp>
        <p:nvSpPr>
          <p:cNvPr id="116739" name="Rectangle 7"/>
          <p:cNvSpPr>
            <a:spLocks noGrp="1" noChangeArrowheads="1"/>
          </p:cNvSpPr>
          <p:nvPr>
            <p:ph type="body" idx="1"/>
          </p:nvPr>
        </p:nvSpPr>
        <p:spPr/>
        <p:txBody>
          <a:bodyPr/>
          <a:lstStyle/>
          <a:p>
            <a:pPr eaLnBrk="1" hangingPunct="1"/>
            <a:r>
              <a:rPr lang="en-US" altLang="en-US" b="1" smtClean="0"/>
              <a:t>DES</a:t>
            </a:r>
            <a:r>
              <a:rPr lang="en-US" altLang="en-US" smtClean="0"/>
              <a:t> algorithm is a careful and complex combination of two of the fundamental building blocks of encryption:</a:t>
            </a:r>
          </a:p>
          <a:p>
            <a:pPr lvl="1" eaLnBrk="1" hangingPunct="1"/>
            <a:r>
              <a:rPr lang="en-US" altLang="en-US" b="1" smtClean="0"/>
              <a:t>substitution</a:t>
            </a:r>
            <a:r>
              <a:rPr lang="en-US" altLang="en-US" smtClean="0"/>
              <a:t> and </a:t>
            </a:r>
            <a:r>
              <a:rPr lang="en-US" altLang="en-US" b="1" smtClean="0"/>
              <a:t>permutation</a:t>
            </a:r>
            <a:r>
              <a:rPr lang="en-US" altLang="en-US" smtClean="0"/>
              <a:t> (transposition).</a:t>
            </a:r>
          </a:p>
          <a:p>
            <a:pPr eaLnBrk="1" hangingPunct="1"/>
            <a:r>
              <a:rPr lang="en-US" altLang="en-US" smtClean="0"/>
              <a:t>The </a:t>
            </a:r>
            <a:r>
              <a:rPr lang="en-US" altLang="en-US" b="1" smtClean="0"/>
              <a:t>DES</a:t>
            </a:r>
            <a:r>
              <a:rPr lang="en-US" altLang="en-US" smtClean="0"/>
              <a:t> algorithm derives its strength from repeated application of these two techniques for a total of 16 cycles.</a:t>
            </a:r>
          </a:p>
          <a:p>
            <a:pPr lvl="1" eaLnBrk="1" hangingPunct="1"/>
            <a:r>
              <a:rPr lang="en-US" altLang="en-US" b="1" smtClean="0"/>
              <a:t>Plaintext</a:t>
            </a:r>
            <a:r>
              <a:rPr lang="en-US" altLang="en-US" smtClean="0"/>
              <a:t> (the original form of the message) is </a:t>
            </a:r>
            <a:r>
              <a:rPr lang="en-US" altLang="en-US" b="1" smtClean="0"/>
              <a:t>encrypted</a:t>
            </a:r>
            <a:r>
              <a:rPr lang="en-US" altLang="en-US" smtClean="0"/>
              <a:t> as blocks of </a:t>
            </a:r>
            <a:r>
              <a:rPr lang="en-US" altLang="en-US" b="1" smtClean="0"/>
              <a:t>64 bits</a:t>
            </a:r>
            <a:r>
              <a:rPr lang="en-US" altLang="en-US" smtClean="0"/>
              <a:t>.</a:t>
            </a:r>
          </a:p>
        </p:txBody>
      </p:sp>
    </p:spTree>
    <p:extLst>
      <p:ext uri="{BB962C8B-B14F-4D97-AF65-F5344CB8AC3E}">
        <p14:creationId xmlns:p14="http://schemas.microsoft.com/office/powerpoint/2010/main" val="1107051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r>
              <a:rPr lang="en-US" altLang="en-US" sz="3200"/>
              <a:t>6.1 The Data and Advanced Encryption Standards(3)</a:t>
            </a:r>
          </a:p>
        </p:txBody>
      </p:sp>
      <p:sp>
        <p:nvSpPr>
          <p:cNvPr id="118787" name="Rectangle 3"/>
          <p:cNvSpPr>
            <a:spLocks noGrp="1" noChangeArrowheads="1"/>
          </p:cNvSpPr>
          <p:nvPr>
            <p:ph type="body" idx="1"/>
          </p:nvPr>
        </p:nvSpPr>
        <p:spPr/>
        <p:txBody>
          <a:bodyPr/>
          <a:lstStyle/>
          <a:p>
            <a:pPr eaLnBrk="1" hangingPunct="1"/>
            <a:r>
              <a:rPr lang="en-US" altLang="en-US" smtClean="0"/>
              <a:t>After questioning the adequacy of </a:t>
            </a:r>
            <a:r>
              <a:rPr lang="en-US" altLang="en-US" b="1" smtClean="0"/>
              <a:t>DES</a:t>
            </a:r>
            <a:r>
              <a:rPr lang="en-US" altLang="en-US" smtClean="0"/>
              <a:t>, the National Institute of Standards (</a:t>
            </a:r>
            <a:r>
              <a:rPr lang="en-US" altLang="en-US" b="1" smtClean="0"/>
              <a:t>NIST</a:t>
            </a:r>
            <a:r>
              <a:rPr lang="en-US" altLang="en-US" smtClean="0"/>
              <a:t>) introduced the Advanced Encryption Standards (</a:t>
            </a:r>
            <a:r>
              <a:rPr lang="en-US" altLang="en-US" b="1" smtClean="0"/>
              <a:t>AES</a:t>
            </a:r>
            <a:r>
              <a:rPr lang="en-US" altLang="en-US" smtClean="0"/>
              <a:t>).</a:t>
            </a:r>
          </a:p>
          <a:p>
            <a:pPr lvl="1" eaLnBrk="1" hangingPunct="1"/>
            <a:r>
              <a:rPr lang="en-US" altLang="en-US" smtClean="0"/>
              <a:t>This algorithm has a block size of </a:t>
            </a:r>
            <a:r>
              <a:rPr lang="en-US" altLang="en-US" b="1" smtClean="0"/>
              <a:t>128 bits</a:t>
            </a:r>
            <a:r>
              <a:rPr lang="en-US" altLang="en-US" smtClean="0"/>
              <a:t> and thus takes longer time to crack.</a:t>
            </a:r>
          </a:p>
        </p:txBody>
      </p:sp>
    </p:spTree>
    <p:extLst>
      <p:ext uri="{BB962C8B-B14F-4D97-AF65-F5344CB8AC3E}">
        <p14:creationId xmlns:p14="http://schemas.microsoft.com/office/powerpoint/2010/main" val="1731805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6"/>
          <p:cNvSpPr>
            <a:spLocks noGrp="1" noChangeArrowheads="1"/>
          </p:cNvSpPr>
          <p:nvPr>
            <p:ph type="title"/>
          </p:nvPr>
        </p:nvSpPr>
        <p:spPr/>
        <p:txBody>
          <a:bodyPr>
            <a:normAutofit/>
          </a:bodyPr>
          <a:lstStyle/>
          <a:p>
            <a:pPr eaLnBrk="1" hangingPunct="1"/>
            <a:r>
              <a:rPr lang="en-US" altLang="en-US" sz="4000" b="1" dirty="0" smtClean="0"/>
              <a:t>Comparing </a:t>
            </a:r>
            <a:r>
              <a:rPr lang="en-US" altLang="en-US" sz="4000" b="1" dirty="0"/>
              <a:t>Discretionary Access Control and Mandatory Access Control</a:t>
            </a:r>
          </a:p>
        </p:txBody>
      </p:sp>
      <p:sp>
        <p:nvSpPr>
          <p:cNvPr id="83971" name="Rectangle 7"/>
          <p:cNvSpPr>
            <a:spLocks noGrp="1" noChangeArrowheads="1"/>
          </p:cNvSpPr>
          <p:nvPr>
            <p:ph type="body" idx="1"/>
          </p:nvPr>
        </p:nvSpPr>
        <p:spPr/>
        <p:txBody>
          <a:bodyPr>
            <a:normAutofit/>
          </a:bodyPr>
          <a:lstStyle/>
          <a:p>
            <a:pPr eaLnBrk="1" hangingPunct="1"/>
            <a:r>
              <a:rPr lang="en-US" altLang="en-US" sz="4000" b="1" dirty="0" smtClean="0"/>
              <a:t>Discretionary Access Control (DAC)</a:t>
            </a:r>
            <a:r>
              <a:rPr lang="en-US" altLang="en-US" sz="4000" dirty="0" smtClean="0"/>
              <a:t> policies are characterized by a high degree of flexibility, which makes them suitable for a large variety of application domains.</a:t>
            </a:r>
          </a:p>
          <a:p>
            <a:pPr lvl="1" eaLnBrk="1" hangingPunct="1"/>
            <a:r>
              <a:rPr lang="en-US" altLang="en-US" sz="3600" dirty="0" smtClean="0"/>
              <a:t>The main drawback of </a:t>
            </a:r>
            <a:r>
              <a:rPr lang="en-US" altLang="en-US" sz="3600" b="1" dirty="0" smtClean="0"/>
              <a:t>DAC</a:t>
            </a:r>
            <a:r>
              <a:rPr lang="en-US" altLang="en-US" sz="3600" dirty="0" smtClean="0"/>
              <a:t> models is their vulnerability to malicious attacks, such as Trojan horses embedded in application programs.</a:t>
            </a:r>
          </a:p>
        </p:txBody>
      </p:sp>
    </p:spTree>
    <p:extLst>
      <p:ext uri="{BB962C8B-B14F-4D97-AF65-F5344CB8AC3E}">
        <p14:creationId xmlns:p14="http://schemas.microsoft.com/office/powerpoint/2010/main" val="920523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a:spLocks noGrp="1" noChangeArrowheads="1"/>
          </p:cNvSpPr>
          <p:nvPr>
            <p:ph type="title"/>
          </p:nvPr>
        </p:nvSpPr>
        <p:spPr/>
        <p:txBody>
          <a:bodyPr/>
          <a:lstStyle/>
          <a:p>
            <a:pPr eaLnBrk="1" hangingPunct="1"/>
            <a:r>
              <a:rPr lang="en-US" altLang="en-US" smtClean="0"/>
              <a:t>6.2 Public Key Encryption</a:t>
            </a:r>
          </a:p>
        </p:txBody>
      </p:sp>
      <p:sp>
        <p:nvSpPr>
          <p:cNvPr id="120835" name="Rectangle 7"/>
          <p:cNvSpPr>
            <a:spLocks noGrp="1" noChangeArrowheads="1"/>
          </p:cNvSpPr>
          <p:nvPr>
            <p:ph type="body" idx="1"/>
          </p:nvPr>
        </p:nvSpPr>
        <p:spPr/>
        <p:txBody>
          <a:bodyPr/>
          <a:lstStyle/>
          <a:p>
            <a:pPr eaLnBrk="1" hangingPunct="1"/>
            <a:r>
              <a:rPr lang="en-US" altLang="en-US" sz="2400"/>
              <a:t>In 1976 Diffie and Hellman proposed a new kind of cryptosystem, which they called </a:t>
            </a:r>
            <a:r>
              <a:rPr lang="en-US" altLang="en-US" sz="2400" b="1"/>
              <a:t>public key encryption</a:t>
            </a:r>
            <a:r>
              <a:rPr lang="en-US" altLang="en-US" sz="2400"/>
              <a:t>.</a:t>
            </a:r>
          </a:p>
          <a:p>
            <a:pPr eaLnBrk="1" hangingPunct="1"/>
            <a:r>
              <a:rPr lang="en-US" altLang="en-US" sz="2400" b="1"/>
              <a:t>Public key algorithms</a:t>
            </a:r>
            <a:r>
              <a:rPr lang="en-US" altLang="en-US" sz="2400"/>
              <a:t> are based on </a:t>
            </a:r>
            <a:r>
              <a:rPr lang="en-US" altLang="en-US" sz="2400" b="1"/>
              <a:t>mathematical functions</a:t>
            </a:r>
            <a:r>
              <a:rPr lang="en-US" altLang="en-US" sz="2400"/>
              <a:t> rather than operations on bit patterns.</a:t>
            </a:r>
          </a:p>
          <a:p>
            <a:pPr lvl="1" eaLnBrk="1" hangingPunct="1"/>
            <a:r>
              <a:rPr lang="en-US" altLang="en-US" sz="2200"/>
              <a:t>They also involve the use of </a:t>
            </a:r>
            <a:r>
              <a:rPr lang="en-US" altLang="en-US" sz="2200" b="1"/>
              <a:t>two separate keys</a:t>
            </a:r>
          </a:p>
          <a:p>
            <a:pPr lvl="2" eaLnBrk="1" hangingPunct="1"/>
            <a:r>
              <a:rPr lang="en-US" altLang="en-US"/>
              <a:t>in contrast to conventional encryption, which uses only one key.</a:t>
            </a:r>
          </a:p>
          <a:p>
            <a:pPr lvl="1" eaLnBrk="1" hangingPunct="1"/>
            <a:r>
              <a:rPr lang="en-US" altLang="en-US" sz="2200"/>
              <a:t>The use of two keys can have profound consequences in the areas of confidentiality, key distribution, and authentication.</a:t>
            </a:r>
          </a:p>
        </p:txBody>
      </p:sp>
    </p:spTree>
    <p:extLst>
      <p:ext uri="{BB962C8B-B14F-4D97-AF65-F5344CB8AC3E}">
        <p14:creationId xmlns:p14="http://schemas.microsoft.com/office/powerpoint/2010/main" val="3717992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a:spLocks noGrp="1" noChangeArrowheads="1"/>
          </p:cNvSpPr>
          <p:nvPr>
            <p:ph type="title"/>
          </p:nvPr>
        </p:nvSpPr>
        <p:spPr/>
        <p:txBody>
          <a:bodyPr/>
          <a:lstStyle/>
          <a:p>
            <a:pPr eaLnBrk="1" hangingPunct="1"/>
            <a:r>
              <a:rPr lang="en-US" altLang="en-US" smtClean="0"/>
              <a:t>6.2 Public Key Encryption (2)</a:t>
            </a:r>
          </a:p>
        </p:txBody>
      </p:sp>
      <p:sp>
        <p:nvSpPr>
          <p:cNvPr id="122883" name="Rectangle 7"/>
          <p:cNvSpPr>
            <a:spLocks noGrp="1" noChangeArrowheads="1"/>
          </p:cNvSpPr>
          <p:nvPr>
            <p:ph type="body" idx="1"/>
          </p:nvPr>
        </p:nvSpPr>
        <p:spPr/>
        <p:txBody>
          <a:bodyPr/>
          <a:lstStyle/>
          <a:p>
            <a:pPr eaLnBrk="1" hangingPunct="1"/>
            <a:r>
              <a:rPr lang="en-US" altLang="en-US" smtClean="0"/>
              <a:t>The two keys used for public key encryption are referred to as the </a:t>
            </a:r>
            <a:r>
              <a:rPr lang="en-US" altLang="en-US" b="1" smtClean="0"/>
              <a:t>public key</a:t>
            </a:r>
            <a:r>
              <a:rPr lang="en-US" altLang="en-US" smtClean="0"/>
              <a:t> and the </a:t>
            </a:r>
            <a:r>
              <a:rPr lang="en-US" altLang="en-US" b="1" smtClean="0"/>
              <a:t>private key</a:t>
            </a:r>
            <a:r>
              <a:rPr lang="en-US" altLang="en-US" smtClean="0"/>
              <a:t>.</a:t>
            </a:r>
          </a:p>
          <a:p>
            <a:pPr lvl="1" eaLnBrk="1" hangingPunct="1"/>
            <a:r>
              <a:rPr lang="en-US" altLang="en-US" smtClean="0"/>
              <a:t>the </a:t>
            </a:r>
            <a:r>
              <a:rPr lang="en-US" altLang="en-US" b="1" smtClean="0"/>
              <a:t>private key</a:t>
            </a:r>
            <a:r>
              <a:rPr lang="en-US" altLang="en-US" smtClean="0"/>
              <a:t> is kept secret, but it is referred to as private key rather than a secret key (the word used in conventional encryption to avoid confusion with conventional encryption).</a:t>
            </a:r>
          </a:p>
        </p:txBody>
      </p:sp>
    </p:spTree>
    <p:extLst>
      <p:ext uri="{BB962C8B-B14F-4D97-AF65-F5344CB8AC3E}">
        <p14:creationId xmlns:p14="http://schemas.microsoft.com/office/powerpoint/2010/main" val="649995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a:spLocks noGrp="1" noChangeArrowheads="1"/>
          </p:cNvSpPr>
          <p:nvPr>
            <p:ph type="title"/>
          </p:nvPr>
        </p:nvSpPr>
        <p:spPr/>
        <p:txBody>
          <a:bodyPr/>
          <a:lstStyle/>
          <a:p>
            <a:pPr eaLnBrk="1" hangingPunct="1"/>
            <a:r>
              <a:rPr lang="en-US" altLang="en-US" smtClean="0"/>
              <a:t>6.2 Public Key Encryption (3)</a:t>
            </a:r>
          </a:p>
        </p:txBody>
      </p:sp>
      <p:sp>
        <p:nvSpPr>
          <p:cNvPr id="124931" name="Rectangle 7"/>
          <p:cNvSpPr>
            <a:spLocks noGrp="1" noChangeArrowheads="1"/>
          </p:cNvSpPr>
          <p:nvPr>
            <p:ph type="body" idx="1"/>
          </p:nvPr>
        </p:nvSpPr>
        <p:spPr/>
        <p:txBody>
          <a:bodyPr/>
          <a:lstStyle/>
          <a:p>
            <a:pPr eaLnBrk="1" hangingPunct="1"/>
            <a:r>
              <a:rPr lang="en-US" altLang="en-US" sz="2400"/>
              <a:t>A public key encryption scheme, or infrastructure, has six ingredients:</a:t>
            </a:r>
          </a:p>
          <a:p>
            <a:pPr lvl="1" eaLnBrk="1" hangingPunct="1"/>
            <a:r>
              <a:rPr lang="en-US" altLang="en-US" sz="2200" b="1"/>
              <a:t>Plaintext</a:t>
            </a:r>
            <a:r>
              <a:rPr lang="en-US" altLang="en-US" sz="2200"/>
              <a:t>: This is the data or readable message that is fed into the algorithm as input.</a:t>
            </a:r>
          </a:p>
          <a:p>
            <a:pPr lvl="1" eaLnBrk="1" hangingPunct="1"/>
            <a:r>
              <a:rPr lang="en-US" altLang="en-US" sz="2200" b="1"/>
              <a:t>Encryption algorithm</a:t>
            </a:r>
            <a:r>
              <a:rPr lang="en-US" altLang="en-US" sz="2200"/>
              <a:t>: The encryption algorithm performs various transformations on the </a:t>
            </a:r>
            <a:r>
              <a:rPr lang="en-US" altLang="en-US" sz="2200" b="1"/>
              <a:t>plaintext</a:t>
            </a:r>
            <a:r>
              <a:rPr lang="en-US" altLang="en-US" sz="2200"/>
              <a:t>.</a:t>
            </a:r>
          </a:p>
          <a:p>
            <a:pPr lvl="1" eaLnBrk="1" hangingPunct="1"/>
            <a:r>
              <a:rPr lang="en-US" altLang="en-US" sz="2200" b="1"/>
              <a:t>Public and private keys</a:t>
            </a:r>
            <a:r>
              <a:rPr lang="en-US" altLang="en-US" sz="2200"/>
              <a:t>: These are pair of keys that have been selected so that if one is used for encryption, the other is used for decryption. </a:t>
            </a:r>
          </a:p>
          <a:p>
            <a:pPr lvl="2" eaLnBrk="1" hangingPunct="1"/>
            <a:r>
              <a:rPr lang="en-US" altLang="en-US"/>
              <a:t>The exec transformations  performed by the encryption algorithm depend on the public or private key that is provided as input.</a:t>
            </a:r>
          </a:p>
        </p:txBody>
      </p:sp>
    </p:spTree>
    <p:extLst>
      <p:ext uri="{BB962C8B-B14F-4D97-AF65-F5344CB8AC3E}">
        <p14:creationId xmlns:p14="http://schemas.microsoft.com/office/powerpoint/2010/main" val="2667241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6"/>
          <p:cNvSpPr>
            <a:spLocks noGrp="1" noChangeArrowheads="1"/>
          </p:cNvSpPr>
          <p:nvPr>
            <p:ph type="title"/>
          </p:nvPr>
        </p:nvSpPr>
        <p:spPr>
          <a:xfrm>
            <a:off x="1752601" y="76200"/>
            <a:ext cx="7796213" cy="992188"/>
          </a:xfrm>
        </p:spPr>
        <p:txBody>
          <a:bodyPr/>
          <a:lstStyle/>
          <a:p>
            <a:pPr eaLnBrk="1" hangingPunct="1"/>
            <a:r>
              <a:rPr lang="en-US" altLang="en-US" smtClean="0"/>
              <a:t>6.2 Public Key Encryption (4)</a:t>
            </a:r>
          </a:p>
        </p:txBody>
      </p:sp>
      <p:sp>
        <p:nvSpPr>
          <p:cNvPr id="126979" name="Rectangle 7"/>
          <p:cNvSpPr>
            <a:spLocks noGrp="1" noChangeArrowheads="1"/>
          </p:cNvSpPr>
          <p:nvPr>
            <p:ph type="body" idx="1"/>
          </p:nvPr>
        </p:nvSpPr>
        <p:spPr>
          <a:xfrm>
            <a:off x="1763714" y="1373188"/>
            <a:ext cx="8294687" cy="4572000"/>
          </a:xfrm>
        </p:spPr>
        <p:txBody>
          <a:bodyPr/>
          <a:lstStyle/>
          <a:p>
            <a:pPr eaLnBrk="1" hangingPunct="1"/>
            <a:r>
              <a:rPr lang="en-US" altLang="en-US" smtClean="0"/>
              <a:t>A public key encryption scheme, or infrastructure, has six ingredients (contd.):</a:t>
            </a:r>
          </a:p>
          <a:p>
            <a:pPr lvl="1" eaLnBrk="1" hangingPunct="1"/>
            <a:r>
              <a:rPr lang="en-US" altLang="en-US" b="1" smtClean="0"/>
              <a:t>Ciphertext</a:t>
            </a:r>
            <a:r>
              <a:rPr lang="en-US" altLang="en-US" smtClean="0"/>
              <a:t>:</a:t>
            </a:r>
          </a:p>
          <a:p>
            <a:pPr lvl="2" eaLnBrk="1" hangingPunct="1"/>
            <a:r>
              <a:rPr lang="en-US" altLang="en-US" smtClean="0"/>
              <a:t>This is the scrambled message  produced as output. It depends on the </a:t>
            </a:r>
            <a:r>
              <a:rPr lang="en-US" altLang="en-US" b="1" smtClean="0"/>
              <a:t>plaintext</a:t>
            </a:r>
            <a:r>
              <a:rPr lang="en-US" altLang="en-US" smtClean="0"/>
              <a:t> and the key.</a:t>
            </a:r>
          </a:p>
          <a:p>
            <a:pPr lvl="2" eaLnBrk="1" hangingPunct="1"/>
            <a:r>
              <a:rPr lang="en-US" altLang="en-US" smtClean="0"/>
              <a:t>For a given message, two different keys will produce two different </a:t>
            </a:r>
            <a:r>
              <a:rPr lang="en-US" altLang="en-US" b="1" smtClean="0"/>
              <a:t>ciphertexts</a:t>
            </a:r>
            <a:r>
              <a:rPr lang="en-US" altLang="en-US" smtClean="0"/>
              <a:t>.</a:t>
            </a:r>
          </a:p>
          <a:p>
            <a:pPr lvl="1" eaLnBrk="1" hangingPunct="1"/>
            <a:r>
              <a:rPr lang="en-US" altLang="en-US" b="1" smtClean="0"/>
              <a:t>Decryption algorithm</a:t>
            </a:r>
            <a:r>
              <a:rPr lang="en-US" altLang="en-US" smtClean="0"/>
              <a:t>:</a:t>
            </a:r>
          </a:p>
          <a:p>
            <a:pPr lvl="2" eaLnBrk="1" hangingPunct="1"/>
            <a:r>
              <a:rPr lang="en-US" altLang="en-US" smtClean="0"/>
              <a:t>This algorithm accepts the </a:t>
            </a:r>
            <a:r>
              <a:rPr lang="en-US" altLang="en-US" b="1" smtClean="0"/>
              <a:t>ciphertext</a:t>
            </a:r>
            <a:r>
              <a:rPr lang="en-US" altLang="en-US" smtClean="0"/>
              <a:t> and the matching key and produces the original </a:t>
            </a:r>
            <a:r>
              <a:rPr lang="en-US" altLang="en-US" b="1" smtClean="0"/>
              <a:t>plaintext</a:t>
            </a:r>
            <a:r>
              <a:rPr lang="en-US" altLang="en-US" smtClean="0"/>
              <a:t>.</a:t>
            </a:r>
          </a:p>
        </p:txBody>
      </p:sp>
    </p:spTree>
    <p:extLst>
      <p:ext uri="{BB962C8B-B14F-4D97-AF65-F5344CB8AC3E}">
        <p14:creationId xmlns:p14="http://schemas.microsoft.com/office/powerpoint/2010/main" val="3685515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6"/>
          <p:cNvSpPr>
            <a:spLocks noGrp="1" noChangeArrowheads="1"/>
          </p:cNvSpPr>
          <p:nvPr>
            <p:ph type="title"/>
          </p:nvPr>
        </p:nvSpPr>
        <p:spPr/>
        <p:txBody>
          <a:bodyPr/>
          <a:lstStyle/>
          <a:p>
            <a:pPr eaLnBrk="1" hangingPunct="1"/>
            <a:r>
              <a:rPr lang="en-US" altLang="en-US" smtClean="0"/>
              <a:t>6.2 Public Key Encryption (5)</a:t>
            </a:r>
          </a:p>
        </p:txBody>
      </p:sp>
      <p:sp>
        <p:nvSpPr>
          <p:cNvPr id="129027" name="Rectangle 7"/>
          <p:cNvSpPr>
            <a:spLocks noGrp="1" noChangeArrowheads="1"/>
          </p:cNvSpPr>
          <p:nvPr>
            <p:ph type="body" idx="1"/>
          </p:nvPr>
        </p:nvSpPr>
        <p:spPr/>
        <p:txBody>
          <a:bodyPr/>
          <a:lstStyle/>
          <a:p>
            <a:pPr eaLnBrk="1" hangingPunct="1"/>
            <a:r>
              <a:rPr lang="en-US" altLang="en-US" b="1" smtClean="0"/>
              <a:t>Public</a:t>
            </a:r>
            <a:r>
              <a:rPr lang="en-US" altLang="en-US" smtClean="0"/>
              <a:t> key is made for public and </a:t>
            </a:r>
            <a:r>
              <a:rPr lang="en-US" altLang="en-US" b="1" smtClean="0"/>
              <a:t>private</a:t>
            </a:r>
            <a:r>
              <a:rPr lang="en-US" altLang="en-US" smtClean="0"/>
              <a:t> key is known only by owner.</a:t>
            </a:r>
          </a:p>
          <a:p>
            <a:pPr eaLnBrk="1" hangingPunct="1"/>
            <a:r>
              <a:rPr lang="en-US" altLang="en-US" smtClean="0"/>
              <a:t>A general-purpose public key cryptographic algorithm relies on </a:t>
            </a:r>
          </a:p>
          <a:p>
            <a:pPr lvl="1" eaLnBrk="1" hangingPunct="1"/>
            <a:r>
              <a:rPr lang="en-US" altLang="en-US" b="1" smtClean="0"/>
              <a:t>one key for encryption</a:t>
            </a:r>
            <a:r>
              <a:rPr lang="en-US" altLang="en-US" smtClean="0"/>
              <a:t> and </a:t>
            </a:r>
          </a:p>
          <a:p>
            <a:pPr lvl="1" eaLnBrk="1" hangingPunct="1"/>
            <a:r>
              <a:rPr lang="en-US" altLang="en-US" smtClean="0"/>
              <a:t>a different but related </a:t>
            </a:r>
            <a:r>
              <a:rPr lang="en-US" altLang="en-US" b="1" smtClean="0"/>
              <a:t>key for decryption</a:t>
            </a:r>
            <a:r>
              <a:rPr lang="en-US" altLang="en-US" smtClean="0"/>
              <a:t>.</a:t>
            </a:r>
          </a:p>
          <a:p>
            <a:pPr eaLnBrk="1" hangingPunct="1"/>
            <a:endParaRPr lang="en-US" altLang="en-US" smtClean="0"/>
          </a:p>
        </p:txBody>
      </p:sp>
    </p:spTree>
    <p:extLst>
      <p:ext uri="{BB962C8B-B14F-4D97-AF65-F5344CB8AC3E}">
        <p14:creationId xmlns:p14="http://schemas.microsoft.com/office/powerpoint/2010/main" val="1136953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hangingPunct="1"/>
            <a:r>
              <a:rPr lang="en-US" altLang="en-US" smtClean="0"/>
              <a:t>6.2 Public Key Encryption (6)</a:t>
            </a:r>
          </a:p>
        </p:txBody>
      </p:sp>
      <p:sp>
        <p:nvSpPr>
          <p:cNvPr id="131075" name="Rectangle 3"/>
          <p:cNvSpPr>
            <a:spLocks noGrp="1" noChangeArrowheads="1"/>
          </p:cNvSpPr>
          <p:nvPr>
            <p:ph type="body" idx="1"/>
          </p:nvPr>
        </p:nvSpPr>
        <p:spPr/>
        <p:txBody>
          <a:bodyPr/>
          <a:lstStyle/>
          <a:p>
            <a:pPr eaLnBrk="1" hangingPunct="1">
              <a:lnSpc>
                <a:spcPct val="90000"/>
              </a:lnSpc>
            </a:pPr>
            <a:r>
              <a:rPr lang="en-US" altLang="en-US" sz="2400"/>
              <a:t>The essential steps are as follows:</a:t>
            </a:r>
          </a:p>
          <a:p>
            <a:pPr lvl="1" eaLnBrk="1" hangingPunct="1">
              <a:lnSpc>
                <a:spcPct val="90000"/>
              </a:lnSpc>
            </a:pPr>
            <a:r>
              <a:rPr lang="en-US" altLang="en-US" sz="2200"/>
              <a:t>Each user generates a </a:t>
            </a:r>
            <a:r>
              <a:rPr lang="en-US" altLang="en-US" sz="2200" b="1"/>
              <a:t>pair of keys</a:t>
            </a:r>
            <a:r>
              <a:rPr lang="en-US" altLang="en-US" sz="2200"/>
              <a:t> to be used for the encryption and decryption of messages.</a:t>
            </a:r>
          </a:p>
          <a:p>
            <a:pPr lvl="1" eaLnBrk="1" hangingPunct="1">
              <a:lnSpc>
                <a:spcPct val="90000"/>
              </a:lnSpc>
            </a:pPr>
            <a:r>
              <a:rPr lang="en-US" altLang="en-US" sz="2200"/>
              <a:t>Each user places one of the two keys in a public register or other accessible file. This is the </a:t>
            </a:r>
            <a:r>
              <a:rPr lang="en-US" altLang="en-US" sz="2200" b="1"/>
              <a:t>public key</a:t>
            </a:r>
            <a:r>
              <a:rPr lang="en-US" altLang="en-US" sz="2200"/>
              <a:t>. The companion key is kept private (</a:t>
            </a:r>
            <a:r>
              <a:rPr lang="en-US" altLang="en-US" sz="2200" b="1"/>
              <a:t>private key</a:t>
            </a:r>
            <a:r>
              <a:rPr lang="en-US" altLang="en-US" sz="2200"/>
              <a:t>).</a:t>
            </a:r>
          </a:p>
          <a:p>
            <a:pPr lvl="1" eaLnBrk="1" hangingPunct="1">
              <a:lnSpc>
                <a:spcPct val="90000"/>
              </a:lnSpc>
            </a:pPr>
            <a:r>
              <a:rPr lang="en-US" altLang="en-US" sz="2200"/>
              <a:t>If  a sender wishes to send a private message to a receiver, the sender </a:t>
            </a:r>
            <a:r>
              <a:rPr lang="en-US" altLang="en-US" sz="2200" b="1"/>
              <a:t>encrypts</a:t>
            </a:r>
            <a:r>
              <a:rPr lang="en-US" altLang="en-US" sz="2200"/>
              <a:t> the message using the receiver’s public key.</a:t>
            </a:r>
          </a:p>
          <a:p>
            <a:pPr lvl="1" eaLnBrk="1" hangingPunct="1">
              <a:lnSpc>
                <a:spcPct val="90000"/>
              </a:lnSpc>
            </a:pPr>
            <a:r>
              <a:rPr lang="en-US" altLang="en-US" sz="2200"/>
              <a:t>When the receiver receives the message, he or she </a:t>
            </a:r>
            <a:r>
              <a:rPr lang="en-US" altLang="en-US" sz="2200" b="1"/>
              <a:t>decrypts</a:t>
            </a:r>
            <a:r>
              <a:rPr lang="en-US" altLang="en-US" sz="2200"/>
              <a:t> it using the receiver’s private key.</a:t>
            </a:r>
          </a:p>
          <a:p>
            <a:pPr lvl="2" eaLnBrk="1" hangingPunct="1">
              <a:lnSpc>
                <a:spcPct val="90000"/>
              </a:lnSpc>
            </a:pPr>
            <a:r>
              <a:rPr lang="en-US" altLang="en-US"/>
              <a:t>No other recipient can decrypt the message because only the receiver knows his or her private key.</a:t>
            </a:r>
          </a:p>
          <a:p>
            <a:pPr lvl="1" eaLnBrk="1" hangingPunct="1">
              <a:lnSpc>
                <a:spcPct val="90000"/>
              </a:lnSpc>
            </a:pPr>
            <a:endParaRPr lang="en-US" altLang="en-US" sz="2200"/>
          </a:p>
        </p:txBody>
      </p:sp>
    </p:spTree>
    <p:extLst>
      <p:ext uri="{BB962C8B-B14F-4D97-AF65-F5344CB8AC3E}">
        <p14:creationId xmlns:p14="http://schemas.microsoft.com/office/powerpoint/2010/main" val="2283610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6"/>
          <p:cNvSpPr>
            <a:spLocks noGrp="1" noChangeArrowheads="1"/>
          </p:cNvSpPr>
          <p:nvPr>
            <p:ph type="title"/>
          </p:nvPr>
        </p:nvSpPr>
        <p:spPr/>
        <p:txBody>
          <a:bodyPr/>
          <a:lstStyle/>
          <a:p>
            <a:pPr eaLnBrk="1" hangingPunct="1"/>
            <a:r>
              <a:rPr lang="en-US" altLang="en-US" smtClean="0"/>
              <a:t>6.2 Public Key Encryption (7)</a:t>
            </a:r>
          </a:p>
        </p:txBody>
      </p:sp>
      <p:sp>
        <p:nvSpPr>
          <p:cNvPr id="133123" name="Rectangle 7"/>
          <p:cNvSpPr>
            <a:spLocks noGrp="1" noChangeArrowheads="1"/>
          </p:cNvSpPr>
          <p:nvPr>
            <p:ph type="body" idx="1"/>
          </p:nvPr>
        </p:nvSpPr>
        <p:spPr/>
        <p:txBody>
          <a:bodyPr/>
          <a:lstStyle/>
          <a:p>
            <a:pPr eaLnBrk="1" hangingPunct="1">
              <a:lnSpc>
                <a:spcPct val="90000"/>
              </a:lnSpc>
            </a:pPr>
            <a:r>
              <a:rPr lang="en-US" altLang="en-US" smtClean="0"/>
              <a:t>The </a:t>
            </a:r>
            <a:r>
              <a:rPr lang="en-US" altLang="en-US" b="1" smtClean="0"/>
              <a:t>RSA Public Key Encryption</a:t>
            </a:r>
            <a:r>
              <a:rPr lang="en-US" altLang="en-US" smtClean="0"/>
              <a:t> algorithm, one of the first public key schemes was introduced in 1978 by Ron Rivest (R), Adi Shamir (S), and Len Adleman (A) at MIT and is named after them.</a:t>
            </a:r>
          </a:p>
          <a:p>
            <a:pPr lvl="1" eaLnBrk="1" hangingPunct="1">
              <a:lnSpc>
                <a:spcPct val="90000"/>
              </a:lnSpc>
            </a:pPr>
            <a:r>
              <a:rPr lang="en-US" altLang="en-US" smtClean="0"/>
              <a:t>The RSA encryption algorithm incorporates results from </a:t>
            </a:r>
            <a:r>
              <a:rPr lang="en-US" altLang="en-US" b="1" smtClean="0"/>
              <a:t>number theory</a:t>
            </a:r>
            <a:r>
              <a:rPr lang="en-US" altLang="en-US" smtClean="0"/>
              <a:t>, such as the difficulty of determining the large prime factors of a large number.</a:t>
            </a:r>
          </a:p>
          <a:p>
            <a:pPr eaLnBrk="1" hangingPunct="1">
              <a:lnSpc>
                <a:spcPct val="90000"/>
              </a:lnSpc>
            </a:pPr>
            <a:r>
              <a:rPr lang="en-US" altLang="en-US" smtClean="0"/>
              <a:t>The RSA algorithm also operates with </a:t>
            </a:r>
            <a:r>
              <a:rPr lang="en-US" altLang="en-US" b="1" smtClean="0"/>
              <a:t>modular arithmetic</a:t>
            </a:r>
            <a:r>
              <a:rPr lang="en-US" altLang="en-US" smtClean="0"/>
              <a:t> – mod n, where n is the product of two large prime numbers.</a:t>
            </a:r>
          </a:p>
        </p:txBody>
      </p:sp>
    </p:spTree>
    <p:extLst>
      <p:ext uri="{BB962C8B-B14F-4D97-AF65-F5344CB8AC3E}">
        <p14:creationId xmlns:p14="http://schemas.microsoft.com/office/powerpoint/2010/main" val="2898345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6"/>
          <p:cNvSpPr>
            <a:spLocks noGrp="1" noChangeArrowheads="1"/>
          </p:cNvSpPr>
          <p:nvPr>
            <p:ph type="title"/>
          </p:nvPr>
        </p:nvSpPr>
        <p:spPr/>
        <p:txBody>
          <a:bodyPr/>
          <a:lstStyle/>
          <a:p>
            <a:pPr eaLnBrk="1" hangingPunct="1"/>
            <a:r>
              <a:rPr lang="en-US" altLang="en-US" smtClean="0"/>
              <a:t>6.2 Public Key Encryption (8)</a:t>
            </a:r>
          </a:p>
        </p:txBody>
      </p:sp>
      <p:sp>
        <p:nvSpPr>
          <p:cNvPr id="135171" name="Rectangle 7"/>
          <p:cNvSpPr>
            <a:spLocks noGrp="1" noChangeArrowheads="1"/>
          </p:cNvSpPr>
          <p:nvPr>
            <p:ph type="body" idx="1"/>
          </p:nvPr>
        </p:nvSpPr>
        <p:spPr/>
        <p:txBody>
          <a:bodyPr/>
          <a:lstStyle/>
          <a:p>
            <a:pPr eaLnBrk="1" hangingPunct="1">
              <a:lnSpc>
                <a:spcPct val="80000"/>
              </a:lnSpc>
            </a:pPr>
            <a:r>
              <a:rPr lang="en-US" altLang="en-US" sz="2000"/>
              <a:t>Two keys, </a:t>
            </a:r>
            <a:r>
              <a:rPr lang="en-US" altLang="en-US" sz="2000" b="1"/>
              <a:t>d</a:t>
            </a:r>
            <a:r>
              <a:rPr lang="en-US" altLang="en-US" sz="2000"/>
              <a:t> and </a:t>
            </a:r>
            <a:r>
              <a:rPr lang="en-US" altLang="en-US" sz="2000" b="1"/>
              <a:t>e</a:t>
            </a:r>
            <a:r>
              <a:rPr lang="en-US" altLang="en-US" sz="2000"/>
              <a:t>, are used for decryption and encryption.</a:t>
            </a:r>
          </a:p>
          <a:p>
            <a:pPr lvl="1" eaLnBrk="1" hangingPunct="1">
              <a:lnSpc>
                <a:spcPct val="80000"/>
              </a:lnSpc>
            </a:pPr>
            <a:r>
              <a:rPr lang="en-US" altLang="en-US" sz="2000"/>
              <a:t>An important property is that </a:t>
            </a:r>
            <a:r>
              <a:rPr lang="en-US" altLang="en-US" sz="2000" b="1"/>
              <a:t>d</a:t>
            </a:r>
            <a:r>
              <a:rPr lang="en-US" altLang="en-US" sz="2000"/>
              <a:t> and </a:t>
            </a:r>
            <a:r>
              <a:rPr lang="en-US" altLang="en-US" sz="2000" b="1"/>
              <a:t>e</a:t>
            </a:r>
            <a:r>
              <a:rPr lang="en-US" altLang="en-US" sz="2000"/>
              <a:t> can be interchanged.</a:t>
            </a:r>
          </a:p>
          <a:p>
            <a:pPr lvl="1" eaLnBrk="1" hangingPunct="1">
              <a:lnSpc>
                <a:spcPct val="80000"/>
              </a:lnSpc>
            </a:pPr>
            <a:r>
              <a:rPr lang="en-US" altLang="en-US" sz="2000" b="1"/>
              <a:t>n</a:t>
            </a:r>
            <a:r>
              <a:rPr lang="en-US" altLang="en-US" sz="2000"/>
              <a:t> is chosen as a large integer that is a product of </a:t>
            </a:r>
            <a:r>
              <a:rPr lang="en-US" altLang="en-US" sz="2000" b="1"/>
              <a:t>two large distinct prime numbers</a:t>
            </a:r>
            <a:r>
              <a:rPr lang="en-US" altLang="en-US" sz="2000"/>
              <a:t>, </a:t>
            </a:r>
            <a:r>
              <a:rPr lang="en-US" altLang="en-US" sz="2000" b="1"/>
              <a:t>a</a:t>
            </a:r>
            <a:r>
              <a:rPr lang="en-US" altLang="en-US" sz="2000"/>
              <a:t> and </a:t>
            </a:r>
            <a:r>
              <a:rPr lang="en-US" altLang="en-US" sz="2000" b="1"/>
              <a:t>b</a:t>
            </a:r>
            <a:r>
              <a:rPr lang="en-US" altLang="en-US" sz="2000"/>
              <a:t>.</a:t>
            </a:r>
          </a:p>
          <a:p>
            <a:pPr lvl="1" eaLnBrk="1" hangingPunct="1">
              <a:lnSpc>
                <a:spcPct val="80000"/>
              </a:lnSpc>
            </a:pPr>
            <a:r>
              <a:rPr lang="en-US" altLang="en-US" sz="2000"/>
              <a:t>The encryption key </a:t>
            </a:r>
            <a:r>
              <a:rPr lang="en-US" altLang="en-US" sz="2000" b="1"/>
              <a:t>e</a:t>
            </a:r>
            <a:r>
              <a:rPr lang="en-US" altLang="en-US" sz="2000"/>
              <a:t> is a randomly chosen number between 1 and </a:t>
            </a:r>
            <a:r>
              <a:rPr lang="en-US" altLang="en-US" sz="2000" b="1"/>
              <a:t>n</a:t>
            </a:r>
            <a:r>
              <a:rPr lang="en-US" altLang="en-US" sz="2000"/>
              <a:t> that is </a:t>
            </a:r>
            <a:r>
              <a:rPr lang="en-US" altLang="en-US" sz="2000" b="1"/>
              <a:t>relatively prime</a:t>
            </a:r>
            <a:r>
              <a:rPr lang="en-US" altLang="en-US" sz="2000"/>
              <a:t> to (a-1) x (b-1). </a:t>
            </a:r>
          </a:p>
          <a:p>
            <a:pPr lvl="1" eaLnBrk="1" hangingPunct="1">
              <a:lnSpc>
                <a:spcPct val="80000"/>
              </a:lnSpc>
            </a:pPr>
            <a:r>
              <a:rPr lang="en-US" altLang="en-US" sz="2000"/>
              <a:t>The </a:t>
            </a:r>
            <a:r>
              <a:rPr lang="en-US" altLang="en-US" sz="2000" b="1"/>
              <a:t>plaintext</a:t>
            </a:r>
            <a:r>
              <a:rPr lang="en-US" altLang="en-US" sz="2000"/>
              <a:t> block </a:t>
            </a:r>
            <a:r>
              <a:rPr lang="en-US" altLang="en-US" sz="2000" b="1"/>
              <a:t>P</a:t>
            </a:r>
            <a:r>
              <a:rPr lang="en-US" altLang="en-US" sz="2000"/>
              <a:t> is encrypted as </a:t>
            </a:r>
            <a:r>
              <a:rPr lang="en-US" altLang="en-US" sz="2000" b="1"/>
              <a:t>Pe mod  n</a:t>
            </a:r>
            <a:r>
              <a:rPr lang="en-US" altLang="en-US" sz="2000"/>
              <a:t>.</a:t>
            </a:r>
          </a:p>
          <a:p>
            <a:pPr lvl="1" eaLnBrk="1" hangingPunct="1">
              <a:lnSpc>
                <a:spcPct val="80000"/>
              </a:lnSpc>
            </a:pPr>
            <a:r>
              <a:rPr lang="en-US" altLang="en-US" sz="2000"/>
              <a:t>Because the exponentiation is performed </a:t>
            </a:r>
            <a:r>
              <a:rPr lang="en-US" altLang="en-US" sz="2000" b="1"/>
              <a:t>mod n</a:t>
            </a:r>
            <a:r>
              <a:rPr lang="en-US" altLang="en-US" sz="2000"/>
              <a:t>, factoring </a:t>
            </a:r>
            <a:r>
              <a:rPr lang="en-US" altLang="en-US" sz="2000" b="1"/>
              <a:t>Pe</a:t>
            </a:r>
            <a:r>
              <a:rPr lang="en-US" altLang="en-US" sz="2000"/>
              <a:t> to uncover the encrypted plaintext is difficult.</a:t>
            </a:r>
          </a:p>
          <a:p>
            <a:pPr lvl="1" eaLnBrk="1" hangingPunct="1">
              <a:lnSpc>
                <a:spcPct val="80000"/>
              </a:lnSpc>
            </a:pPr>
            <a:r>
              <a:rPr lang="en-US" altLang="en-US" sz="2000"/>
              <a:t>However, the decryption key </a:t>
            </a:r>
            <a:r>
              <a:rPr lang="en-US" altLang="en-US" sz="2000" b="1"/>
              <a:t>d</a:t>
            </a:r>
            <a:r>
              <a:rPr lang="en-US" altLang="en-US" sz="2000"/>
              <a:t> is carefully chosen so that                    </a:t>
            </a:r>
            <a:r>
              <a:rPr lang="en-US" altLang="en-US" sz="2000" b="1"/>
              <a:t>(Pe)d mod n = P</a:t>
            </a:r>
            <a:r>
              <a:rPr lang="en-US" altLang="en-US" sz="2000"/>
              <a:t>.</a:t>
            </a:r>
          </a:p>
          <a:p>
            <a:pPr lvl="1" eaLnBrk="1" hangingPunct="1">
              <a:lnSpc>
                <a:spcPct val="80000"/>
              </a:lnSpc>
            </a:pPr>
            <a:r>
              <a:rPr lang="en-US" altLang="en-US" sz="2000"/>
              <a:t>The decryption key </a:t>
            </a:r>
            <a:r>
              <a:rPr lang="en-US" altLang="en-US" sz="2000" b="1"/>
              <a:t>d</a:t>
            </a:r>
            <a:r>
              <a:rPr lang="en-US" altLang="en-US" sz="2000"/>
              <a:t> can be computed from the condition that                   </a:t>
            </a:r>
            <a:r>
              <a:rPr lang="en-US" altLang="en-US" sz="2000" b="1"/>
              <a:t>d x e= 1 mod ((a-1)x(b-1))</a:t>
            </a:r>
            <a:r>
              <a:rPr lang="en-US" altLang="en-US" sz="2000"/>
              <a:t>.  </a:t>
            </a:r>
          </a:p>
          <a:p>
            <a:pPr lvl="1" eaLnBrk="1" hangingPunct="1">
              <a:lnSpc>
                <a:spcPct val="80000"/>
              </a:lnSpc>
            </a:pPr>
            <a:r>
              <a:rPr lang="en-US" altLang="en-US" sz="2000"/>
              <a:t>Thus, the legitimate receiver who knows d simply computes                 </a:t>
            </a:r>
            <a:r>
              <a:rPr lang="en-US" altLang="en-US" sz="2000" b="1"/>
              <a:t>(Pe)d mod n = P</a:t>
            </a:r>
            <a:r>
              <a:rPr lang="en-US" altLang="en-US" sz="2000"/>
              <a:t> and recovers </a:t>
            </a:r>
            <a:r>
              <a:rPr lang="en-US" altLang="en-US" sz="2000" b="1"/>
              <a:t>P</a:t>
            </a:r>
            <a:r>
              <a:rPr lang="en-US" altLang="en-US" sz="2000"/>
              <a:t> without having to factor </a:t>
            </a:r>
            <a:r>
              <a:rPr lang="en-US" altLang="en-US" sz="2000" b="1"/>
              <a:t>Pe</a:t>
            </a:r>
            <a:r>
              <a:rPr lang="en-US" altLang="en-US" sz="2000"/>
              <a:t> .</a:t>
            </a:r>
          </a:p>
        </p:txBody>
      </p:sp>
    </p:spTree>
    <p:extLst>
      <p:ext uri="{BB962C8B-B14F-4D97-AF65-F5344CB8AC3E}">
        <p14:creationId xmlns:p14="http://schemas.microsoft.com/office/powerpoint/2010/main" val="2610579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6"/>
          <p:cNvSpPr>
            <a:spLocks noGrp="1" noChangeArrowheads="1"/>
          </p:cNvSpPr>
          <p:nvPr>
            <p:ph type="title"/>
          </p:nvPr>
        </p:nvSpPr>
        <p:spPr/>
        <p:txBody>
          <a:bodyPr/>
          <a:lstStyle/>
          <a:p>
            <a:pPr eaLnBrk="1" hangingPunct="1"/>
            <a:r>
              <a:rPr lang="en-US" altLang="en-US" smtClean="0"/>
              <a:t>6.3 Digital Signatures</a:t>
            </a:r>
          </a:p>
        </p:txBody>
      </p:sp>
      <p:sp>
        <p:nvSpPr>
          <p:cNvPr id="137219" name="Rectangle 7"/>
          <p:cNvSpPr>
            <a:spLocks noGrp="1" noChangeArrowheads="1"/>
          </p:cNvSpPr>
          <p:nvPr>
            <p:ph type="body" idx="1"/>
          </p:nvPr>
        </p:nvSpPr>
        <p:spPr/>
        <p:txBody>
          <a:bodyPr/>
          <a:lstStyle/>
          <a:p>
            <a:pPr eaLnBrk="1" hangingPunct="1">
              <a:lnSpc>
                <a:spcPct val="90000"/>
              </a:lnSpc>
            </a:pPr>
            <a:r>
              <a:rPr lang="en-US" altLang="en-US" sz="2000"/>
              <a:t>A </a:t>
            </a:r>
            <a:r>
              <a:rPr lang="en-US" altLang="en-US" sz="2000" b="1"/>
              <a:t>digital signature</a:t>
            </a:r>
            <a:r>
              <a:rPr lang="en-US" altLang="en-US" sz="2000"/>
              <a:t> is an example of using encryption techniques to provide authentication services in e-commerce applications.</a:t>
            </a:r>
          </a:p>
          <a:p>
            <a:pPr eaLnBrk="1" hangingPunct="1">
              <a:lnSpc>
                <a:spcPct val="90000"/>
              </a:lnSpc>
            </a:pPr>
            <a:r>
              <a:rPr lang="en-US" altLang="en-US" sz="2000"/>
              <a:t>A digital signature is a means of associating a mark unique to an individual with a body of text.</a:t>
            </a:r>
          </a:p>
          <a:p>
            <a:pPr lvl="1" eaLnBrk="1" hangingPunct="1">
              <a:lnSpc>
                <a:spcPct val="90000"/>
              </a:lnSpc>
            </a:pPr>
            <a:r>
              <a:rPr lang="en-US" altLang="en-US" sz="2000"/>
              <a:t>The mark should be unforgettable, meaning that others should be able to check that the signature does come from the originator.</a:t>
            </a:r>
          </a:p>
          <a:p>
            <a:pPr eaLnBrk="1" hangingPunct="1">
              <a:lnSpc>
                <a:spcPct val="90000"/>
              </a:lnSpc>
            </a:pPr>
            <a:r>
              <a:rPr lang="en-US" altLang="en-US" sz="2000"/>
              <a:t>A digital signature consists of a string of symbols. </a:t>
            </a:r>
          </a:p>
          <a:p>
            <a:pPr lvl="1" eaLnBrk="1" hangingPunct="1">
              <a:lnSpc>
                <a:spcPct val="90000"/>
              </a:lnSpc>
            </a:pPr>
            <a:r>
              <a:rPr lang="en-US" altLang="en-US" sz="2000"/>
              <a:t>Signature must be different for each use. </a:t>
            </a:r>
          </a:p>
          <a:p>
            <a:pPr lvl="2" eaLnBrk="1" hangingPunct="1">
              <a:lnSpc>
                <a:spcPct val="90000"/>
              </a:lnSpc>
            </a:pPr>
            <a:r>
              <a:rPr lang="en-US" altLang="en-US" sz="1800"/>
              <a:t>This can be achieved by making each digital signature a function of the message that it is signing, together with a time stamp.</a:t>
            </a:r>
          </a:p>
          <a:p>
            <a:pPr lvl="1" eaLnBrk="1" hangingPunct="1">
              <a:lnSpc>
                <a:spcPct val="90000"/>
              </a:lnSpc>
            </a:pPr>
            <a:r>
              <a:rPr lang="en-US" altLang="en-US" sz="2000"/>
              <a:t>Public key techniques are the means creating digital signatures.</a:t>
            </a:r>
          </a:p>
          <a:p>
            <a:pPr eaLnBrk="1" hangingPunct="1">
              <a:lnSpc>
                <a:spcPct val="90000"/>
              </a:lnSpc>
              <a:buFont typeface="Wingdings" panose="05000000000000000000" pitchFamily="2" charset="2"/>
              <a:buNone/>
            </a:pPr>
            <a:endParaRPr lang="en-US" altLang="en-US" sz="2000"/>
          </a:p>
        </p:txBody>
      </p:sp>
    </p:spTree>
    <p:extLst>
      <p:ext uri="{BB962C8B-B14F-4D97-AF65-F5344CB8AC3E}">
        <p14:creationId xmlns:p14="http://schemas.microsoft.com/office/powerpoint/2010/main" val="298717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6"/>
          <p:cNvSpPr>
            <a:spLocks noGrp="1" noChangeArrowheads="1"/>
          </p:cNvSpPr>
          <p:nvPr>
            <p:ph type="title"/>
          </p:nvPr>
        </p:nvSpPr>
        <p:spPr/>
        <p:txBody>
          <a:bodyPr>
            <a:normAutofit/>
          </a:bodyPr>
          <a:lstStyle/>
          <a:p>
            <a:pPr eaLnBrk="1" hangingPunct="1"/>
            <a:r>
              <a:rPr lang="en-US" altLang="en-US" sz="4000" b="1" dirty="0" smtClean="0"/>
              <a:t>Comparing </a:t>
            </a:r>
            <a:r>
              <a:rPr lang="en-US" altLang="en-US" sz="4000" b="1" dirty="0"/>
              <a:t>Discretionary Access Control and Mandatory Access Control(2)</a:t>
            </a:r>
          </a:p>
        </p:txBody>
      </p:sp>
      <p:sp>
        <p:nvSpPr>
          <p:cNvPr id="86019" name="Rectangle 7"/>
          <p:cNvSpPr>
            <a:spLocks noGrp="1" noChangeArrowheads="1"/>
          </p:cNvSpPr>
          <p:nvPr>
            <p:ph type="body" idx="1"/>
          </p:nvPr>
        </p:nvSpPr>
        <p:spPr/>
        <p:txBody>
          <a:bodyPr>
            <a:noAutofit/>
          </a:bodyPr>
          <a:lstStyle/>
          <a:p>
            <a:pPr eaLnBrk="1" hangingPunct="1"/>
            <a:r>
              <a:rPr lang="en-US" altLang="en-US" sz="3600" dirty="0" smtClean="0"/>
              <a:t>By contrast, mandatory policies ensure a high degree of protection in a way, they prevent any illegal flow of information.</a:t>
            </a:r>
          </a:p>
          <a:p>
            <a:pPr eaLnBrk="1" hangingPunct="1"/>
            <a:r>
              <a:rPr lang="en-US" altLang="en-US" sz="3600" dirty="0" smtClean="0"/>
              <a:t>Mandatory policies have the drawback of being too rigid and they are only applicable in limited environments.</a:t>
            </a:r>
          </a:p>
          <a:p>
            <a:pPr eaLnBrk="1" hangingPunct="1"/>
            <a:r>
              <a:rPr lang="en-US" altLang="en-US" sz="3600" dirty="0" smtClean="0"/>
              <a:t>In many practical situations, discretionary policies are preferred because they offer a better trade-off between security and applicability.</a:t>
            </a:r>
          </a:p>
        </p:txBody>
      </p:sp>
    </p:spTree>
    <p:extLst>
      <p:ext uri="{BB962C8B-B14F-4D97-AF65-F5344CB8AC3E}">
        <p14:creationId xmlns:p14="http://schemas.microsoft.com/office/powerpoint/2010/main" val="984881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6"/>
          <p:cNvSpPr>
            <a:spLocks noGrp="1" noChangeArrowheads="1"/>
          </p:cNvSpPr>
          <p:nvPr>
            <p:ph type="title"/>
          </p:nvPr>
        </p:nvSpPr>
        <p:spPr/>
        <p:txBody>
          <a:bodyPr/>
          <a:lstStyle/>
          <a:p>
            <a:pPr eaLnBrk="1" hangingPunct="1"/>
            <a:r>
              <a:rPr lang="en-US" altLang="en-US" dirty="0" smtClean="0"/>
              <a:t> </a:t>
            </a:r>
            <a:r>
              <a:rPr lang="en-US" altLang="en-US" sz="5400" b="1" dirty="0" smtClean="0"/>
              <a:t>Role-Based Access Control</a:t>
            </a:r>
            <a:endParaRPr lang="en-US" altLang="en-US" b="1" dirty="0" smtClean="0"/>
          </a:p>
        </p:txBody>
      </p:sp>
      <p:sp>
        <p:nvSpPr>
          <p:cNvPr id="88067" name="Rectangle 7"/>
          <p:cNvSpPr>
            <a:spLocks noGrp="1" noChangeArrowheads="1"/>
          </p:cNvSpPr>
          <p:nvPr>
            <p:ph type="body" idx="1"/>
          </p:nvPr>
        </p:nvSpPr>
        <p:spPr/>
        <p:txBody>
          <a:bodyPr>
            <a:normAutofit/>
          </a:bodyPr>
          <a:lstStyle/>
          <a:p>
            <a:pPr eaLnBrk="1" hangingPunct="1"/>
            <a:r>
              <a:rPr lang="en-US" altLang="en-US" sz="3200" b="1" dirty="0"/>
              <a:t>Role-based access control (RBAC)</a:t>
            </a:r>
            <a:r>
              <a:rPr lang="en-US" altLang="en-US" sz="3200" dirty="0"/>
              <a:t> emerged rapidly in the 1990s as a proven technology for managing and enforcing security in large-scale </a:t>
            </a:r>
            <a:r>
              <a:rPr lang="en-US" altLang="en-US" sz="3200" dirty="0" smtClean="0"/>
              <a:t>enterprise wide </a:t>
            </a:r>
            <a:r>
              <a:rPr lang="en-US" altLang="en-US" sz="3200" dirty="0"/>
              <a:t>systems.</a:t>
            </a:r>
          </a:p>
          <a:p>
            <a:pPr eaLnBrk="1" hangingPunct="1"/>
            <a:r>
              <a:rPr lang="en-US" altLang="en-US" sz="3200" dirty="0"/>
              <a:t>Its basic notion is that </a:t>
            </a:r>
            <a:r>
              <a:rPr lang="en-US" altLang="en-US" sz="3200" u="sng" dirty="0"/>
              <a:t>permissions are associated with roles</a:t>
            </a:r>
            <a:r>
              <a:rPr lang="en-US" altLang="en-US" sz="3200" dirty="0"/>
              <a:t>, and users are assigned to appropriate roles.</a:t>
            </a:r>
          </a:p>
          <a:p>
            <a:pPr eaLnBrk="1" hangingPunct="1"/>
            <a:r>
              <a:rPr lang="en-US" altLang="en-US" sz="3200" dirty="0"/>
              <a:t>Roles can be created using the </a:t>
            </a:r>
            <a:r>
              <a:rPr lang="en-US" altLang="en-US" sz="3200" b="1" dirty="0"/>
              <a:t>CREATE ROLE</a:t>
            </a:r>
            <a:r>
              <a:rPr lang="en-US" altLang="en-US" sz="3200" dirty="0"/>
              <a:t> and </a:t>
            </a:r>
            <a:r>
              <a:rPr lang="en-US" altLang="en-US" sz="3200" b="1" dirty="0"/>
              <a:t>DESTROY ROLE</a:t>
            </a:r>
            <a:r>
              <a:rPr lang="en-US" altLang="en-US" sz="3200" dirty="0"/>
              <a:t> commands. </a:t>
            </a:r>
          </a:p>
          <a:p>
            <a:pPr lvl="1" eaLnBrk="1" hangingPunct="1"/>
            <a:r>
              <a:rPr lang="en-US" altLang="en-US" sz="2800" dirty="0"/>
              <a:t>The </a:t>
            </a:r>
            <a:r>
              <a:rPr lang="en-US" altLang="en-US" sz="2800" b="1" dirty="0"/>
              <a:t>GRANT</a:t>
            </a:r>
            <a:r>
              <a:rPr lang="en-US" altLang="en-US" sz="2800" dirty="0"/>
              <a:t> and </a:t>
            </a:r>
            <a:r>
              <a:rPr lang="en-US" altLang="en-US" sz="2800" b="1" dirty="0"/>
              <a:t>REVOKE</a:t>
            </a:r>
            <a:r>
              <a:rPr lang="en-US" altLang="en-US" sz="2800" dirty="0"/>
              <a:t> commands discussed under DAC can then be used to assign and revoke privileges from roles.</a:t>
            </a:r>
          </a:p>
        </p:txBody>
      </p:sp>
    </p:spTree>
    <p:extLst>
      <p:ext uri="{BB962C8B-B14F-4D97-AF65-F5344CB8AC3E}">
        <p14:creationId xmlns:p14="http://schemas.microsoft.com/office/powerpoint/2010/main" val="3305348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6"/>
          <p:cNvSpPr>
            <a:spLocks noGrp="1" noChangeArrowheads="1"/>
          </p:cNvSpPr>
          <p:nvPr>
            <p:ph type="title"/>
          </p:nvPr>
        </p:nvSpPr>
        <p:spPr/>
        <p:txBody>
          <a:bodyPr>
            <a:normAutofit/>
          </a:bodyPr>
          <a:lstStyle/>
          <a:p>
            <a:pPr eaLnBrk="1" hangingPunct="1"/>
            <a:r>
              <a:rPr lang="en-US" altLang="en-US" sz="5400" b="1" dirty="0" smtClean="0"/>
              <a:t>Role-Based </a:t>
            </a:r>
            <a:r>
              <a:rPr lang="en-US" altLang="en-US" sz="5400" b="1" dirty="0" smtClean="0"/>
              <a:t>Access Control (2)</a:t>
            </a:r>
          </a:p>
        </p:txBody>
      </p:sp>
      <p:sp>
        <p:nvSpPr>
          <p:cNvPr id="90115" name="Rectangle 7"/>
          <p:cNvSpPr>
            <a:spLocks noGrp="1" noChangeArrowheads="1"/>
          </p:cNvSpPr>
          <p:nvPr>
            <p:ph type="body" idx="1"/>
          </p:nvPr>
        </p:nvSpPr>
        <p:spPr/>
        <p:txBody>
          <a:bodyPr>
            <a:noAutofit/>
          </a:bodyPr>
          <a:lstStyle/>
          <a:p>
            <a:pPr eaLnBrk="1" hangingPunct="1"/>
            <a:r>
              <a:rPr lang="en-US" altLang="en-US" sz="3600" b="1" dirty="0" smtClean="0"/>
              <a:t>RBAC</a:t>
            </a:r>
            <a:r>
              <a:rPr lang="en-US" altLang="en-US" sz="3600" dirty="0" smtClean="0"/>
              <a:t> appears to be a viable alternative to traditional discretionary and mandatory access controls; it ensures that only authorized users are given access to certain data or resources.</a:t>
            </a:r>
          </a:p>
          <a:p>
            <a:pPr eaLnBrk="1" hangingPunct="1"/>
            <a:r>
              <a:rPr lang="en-US" altLang="en-US" sz="3600" dirty="0" smtClean="0"/>
              <a:t>Many DBMSs have allowed the concept of roles, where privileges can be assigned to roles.</a:t>
            </a:r>
          </a:p>
          <a:p>
            <a:pPr eaLnBrk="1" hangingPunct="1"/>
            <a:r>
              <a:rPr lang="en-US" altLang="en-US" sz="3600" dirty="0" smtClean="0"/>
              <a:t>Role hierarchy in </a:t>
            </a:r>
            <a:r>
              <a:rPr lang="en-US" altLang="en-US" sz="3600" b="1" dirty="0" smtClean="0"/>
              <a:t>RBAC</a:t>
            </a:r>
            <a:r>
              <a:rPr lang="en-US" altLang="en-US" sz="3600" dirty="0" smtClean="0"/>
              <a:t> is a natural way of organizing roles to reflect the organization’s lines of authority and responsibility.</a:t>
            </a:r>
          </a:p>
        </p:txBody>
      </p:sp>
    </p:spTree>
    <p:extLst>
      <p:ext uri="{BB962C8B-B14F-4D97-AF65-F5344CB8AC3E}">
        <p14:creationId xmlns:p14="http://schemas.microsoft.com/office/powerpoint/2010/main" val="1839132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6"/>
          <p:cNvSpPr>
            <a:spLocks noGrp="1" noChangeArrowheads="1"/>
          </p:cNvSpPr>
          <p:nvPr>
            <p:ph type="title"/>
          </p:nvPr>
        </p:nvSpPr>
        <p:spPr/>
        <p:txBody>
          <a:bodyPr>
            <a:normAutofit/>
          </a:bodyPr>
          <a:lstStyle/>
          <a:p>
            <a:pPr eaLnBrk="1" hangingPunct="1"/>
            <a:r>
              <a:rPr lang="en-US" altLang="en-US" sz="5400" b="1" dirty="0" smtClean="0"/>
              <a:t>Role-Based </a:t>
            </a:r>
            <a:r>
              <a:rPr lang="en-US" altLang="en-US" sz="5400" b="1" dirty="0" smtClean="0"/>
              <a:t>Access Control (3)</a:t>
            </a:r>
          </a:p>
        </p:txBody>
      </p:sp>
      <p:sp>
        <p:nvSpPr>
          <p:cNvPr id="92163" name="Rectangle 7"/>
          <p:cNvSpPr>
            <a:spLocks noGrp="1" noChangeArrowheads="1"/>
          </p:cNvSpPr>
          <p:nvPr>
            <p:ph type="body" idx="1"/>
          </p:nvPr>
        </p:nvSpPr>
        <p:spPr/>
        <p:txBody>
          <a:bodyPr>
            <a:noAutofit/>
          </a:bodyPr>
          <a:lstStyle/>
          <a:p>
            <a:pPr eaLnBrk="1" hangingPunct="1"/>
            <a:r>
              <a:rPr lang="en-US" altLang="en-US" sz="3200" dirty="0"/>
              <a:t>Another important consideration in </a:t>
            </a:r>
            <a:r>
              <a:rPr lang="en-US" altLang="en-US" sz="3200" b="1" dirty="0"/>
              <a:t>RBAC</a:t>
            </a:r>
            <a:r>
              <a:rPr lang="en-US" altLang="en-US" sz="3200" dirty="0"/>
              <a:t> systems is the possible temporal constraints that may exist on roles, such as time and duration of role activations, and timed triggering of a role by an activation of  another role.</a:t>
            </a:r>
          </a:p>
          <a:p>
            <a:pPr eaLnBrk="1" hangingPunct="1"/>
            <a:r>
              <a:rPr lang="en-US" altLang="en-US" sz="3200" dirty="0"/>
              <a:t>Using an </a:t>
            </a:r>
            <a:r>
              <a:rPr lang="en-US" altLang="en-US" sz="3200" b="1" dirty="0"/>
              <a:t>RBAC</a:t>
            </a:r>
            <a:r>
              <a:rPr lang="en-US" altLang="en-US" sz="3200" dirty="0"/>
              <a:t> model is highly desirable goal for addressing the key security requirements of Web-based applications.</a:t>
            </a:r>
          </a:p>
          <a:p>
            <a:pPr eaLnBrk="1" hangingPunct="1"/>
            <a:r>
              <a:rPr lang="en-US" altLang="en-US" sz="3200" dirty="0"/>
              <a:t>In contrast,  discretionary access control (</a:t>
            </a:r>
            <a:r>
              <a:rPr lang="en-US" altLang="en-US" sz="3200" b="1" dirty="0"/>
              <a:t>DAC</a:t>
            </a:r>
            <a:r>
              <a:rPr lang="en-US" altLang="en-US" sz="3200" dirty="0"/>
              <a:t>) and mandatory access control (</a:t>
            </a:r>
            <a:r>
              <a:rPr lang="en-US" altLang="en-US" sz="3200" b="1" dirty="0"/>
              <a:t>MAC</a:t>
            </a:r>
            <a:r>
              <a:rPr lang="en-US" altLang="en-US" sz="3200" dirty="0"/>
              <a:t>) models </a:t>
            </a:r>
            <a:r>
              <a:rPr lang="en-US" altLang="en-US" sz="3200" b="1" dirty="0"/>
              <a:t>lack capabilities</a:t>
            </a:r>
            <a:r>
              <a:rPr lang="en-US" altLang="en-US" sz="3200" dirty="0"/>
              <a:t> needed to support the security requirements emerging enterprises and Web-based applications.</a:t>
            </a:r>
          </a:p>
        </p:txBody>
      </p:sp>
    </p:spTree>
    <p:extLst>
      <p:ext uri="{BB962C8B-B14F-4D97-AF65-F5344CB8AC3E}">
        <p14:creationId xmlns:p14="http://schemas.microsoft.com/office/powerpoint/2010/main" val="1157987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6"/>
          <p:cNvSpPr>
            <a:spLocks noGrp="1" noChangeArrowheads="1"/>
          </p:cNvSpPr>
          <p:nvPr>
            <p:ph type="title"/>
          </p:nvPr>
        </p:nvSpPr>
        <p:spPr/>
        <p:txBody>
          <a:bodyPr>
            <a:normAutofit/>
          </a:bodyPr>
          <a:lstStyle/>
          <a:p>
            <a:pPr eaLnBrk="1" hangingPunct="1"/>
            <a:r>
              <a:rPr lang="en-US" altLang="en-US" sz="4000" b="1" dirty="0" smtClean="0"/>
              <a:t>Access </a:t>
            </a:r>
            <a:r>
              <a:rPr lang="en-US" altLang="en-US" sz="4000" b="1" dirty="0"/>
              <a:t>Control Policies for</a:t>
            </a:r>
            <a:br>
              <a:rPr lang="en-US" altLang="en-US" sz="4000" b="1" dirty="0"/>
            </a:br>
            <a:r>
              <a:rPr lang="en-US" altLang="en-US" sz="4000" b="1" dirty="0"/>
              <a:t> E-Commerce and the Web</a:t>
            </a:r>
          </a:p>
        </p:txBody>
      </p:sp>
      <p:sp>
        <p:nvSpPr>
          <p:cNvPr id="94211" name="Rectangle 7"/>
          <p:cNvSpPr>
            <a:spLocks noGrp="1" noChangeArrowheads="1"/>
          </p:cNvSpPr>
          <p:nvPr>
            <p:ph type="body" idx="1"/>
          </p:nvPr>
        </p:nvSpPr>
        <p:spPr/>
        <p:txBody>
          <a:bodyPr>
            <a:noAutofit/>
          </a:bodyPr>
          <a:lstStyle/>
          <a:p>
            <a:pPr eaLnBrk="1" hangingPunct="1"/>
            <a:r>
              <a:rPr lang="en-US" altLang="en-US" sz="3600" b="1" dirty="0" smtClean="0"/>
              <a:t>E-Commerce environments</a:t>
            </a:r>
            <a:r>
              <a:rPr lang="en-US" altLang="en-US" sz="3600" dirty="0" smtClean="0"/>
              <a:t> require elaborate policies that go beyond traditional DBMSs.</a:t>
            </a:r>
          </a:p>
          <a:p>
            <a:pPr lvl="1" eaLnBrk="1" hangingPunct="1"/>
            <a:r>
              <a:rPr lang="en-US" altLang="en-US" sz="3200" dirty="0" smtClean="0"/>
              <a:t>In an e-commerce environment the resources to be protected are not only </a:t>
            </a:r>
            <a:r>
              <a:rPr lang="en-US" altLang="en-US" sz="3200" dirty="0" smtClean="0">
                <a:solidFill>
                  <a:srgbClr val="FF0000"/>
                </a:solidFill>
              </a:rPr>
              <a:t>traditional data</a:t>
            </a:r>
            <a:r>
              <a:rPr lang="en-US" altLang="en-US" sz="3200" dirty="0" smtClean="0"/>
              <a:t> but </a:t>
            </a:r>
            <a:r>
              <a:rPr lang="en-US" altLang="en-US" sz="3200" dirty="0" smtClean="0">
                <a:solidFill>
                  <a:srgbClr val="FF0000"/>
                </a:solidFill>
              </a:rPr>
              <a:t>also knowledge and experience.</a:t>
            </a:r>
          </a:p>
          <a:p>
            <a:pPr lvl="1" eaLnBrk="1" hangingPunct="1"/>
            <a:r>
              <a:rPr lang="en-US" altLang="en-US" sz="3200" dirty="0" smtClean="0"/>
              <a:t>The access control mechanism should be flexible enough to support a wide spectrum of heterogeneous  protection objects.</a:t>
            </a:r>
          </a:p>
          <a:p>
            <a:pPr eaLnBrk="1" hangingPunct="1"/>
            <a:r>
              <a:rPr lang="en-US" altLang="en-US" sz="3600" dirty="0" smtClean="0"/>
              <a:t>A related requirement is the support for </a:t>
            </a:r>
            <a:r>
              <a:rPr lang="en-US" altLang="en-US" sz="3600" b="1" dirty="0" smtClean="0"/>
              <a:t>content-based access-control</a:t>
            </a:r>
            <a:r>
              <a:rPr lang="en-US" altLang="en-US" sz="3600" dirty="0" smtClean="0"/>
              <a:t>.</a:t>
            </a:r>
          </a:p>
        </p:txBody>
      </p:sp>
    </p:spTree>
    <p:extLst>
      <p:ext uri="{BB962C8B-B14F-4D97-AF65-F5344CB8AC3E}">
        <p14:creationId xmlns:p14="http://schemas.microsoft.com/office/powerpoint/2010/main" val="3255246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6"/>
          <p:cNvSpPr>
            <a:spLocks noGrp="1" noChangeArrowheads="1"/>
          </p:cNvSpPr>
          <p:nvPr>
            <p:ph type="title"/>
          </p:nvPr>
        </p:nvSpPr>
        <p:spPr/>
        <p:txBody>
          <a:bodyPr>
            <a:normAutofit/>
          </a:bodyPr>
          <a:lstStyle/>
          <a:p>
            <a:pPr eaLnBrk="1" hangingPunct="1"/>
            <a:r>
              <a:rPr lang="en-US" altLang="en-US" sz="4000" b="1" dirty="0" smtClean="0"/>
              <a:t>Access </a:t>
            </a:r>
            <a:r>
              <a:rPr lang="en-US" altLang="en-US" sz="4000" b="1" dirty="0"/>
              <a:t>Control Policies for</a:t>
            </a:r>
            <a:br>
              <a:rPr lang="en-US" altLang="en-US" sz="4000" b="1" dirty="0"/>
            </a:br>
            <a:r>
              <a:rPr lang="en-US" altLang="en-US" sz="4000" b="1" dirty="0"/>
              <a:t> E-Commerce and the Web (2)</a:t>
            </a:r>
          </a:p>
        </p:txBody>
      </p:sp>
      <p:sp>
        <p:nvSpPr>
          <p:cNvPr id="96259" name="Rectangle 7"/>
          <p:cNvSpPr>
            <a:spLocks noGrp="1" noChangeArrowheads="1"/>
          </p:cNvSpPr>
          <p:nvPr>
            <p:ph type="body" idx="1"/>
          </p:nvPr>
        </p:nvSpPr>
        <p:spPr/>
        <p:txBody>
          <a:bodyPr>
            <a:noAutofit/>
          </a:bodyPr>
          <a:lstStyle/>
          <a:p>
            <a:pPr eaLnBrk="1" hangingPunct="1"/>
            <a:r>
              <a:rPr lang="en-US" altLang="en-US" sz="3200" dirty="0"/>
              <a:t>Another requirement is related to the heterogeneity of subjects, which requires access control policies based on user characteristics and qualifications.</a:t>
            </a:r>
          </a:p>
          <a:p>
            <a:pPr lvl="1" eaLnBrk="1" hangingPunct="1"/>
            <a:r>
              <a:rPr lang="en-US" altLang="en-US" sz="2800" dirty="0"/>
              <a:t>A possible solution, to better take into account </a:t>
            </a:r>
            <a:r>
              <a:rPr lang="en-US" altLang="en-US" sz="2800" b="1" dirty="0"/>
              <a:t>user profiles </a:t>
            </a:r>
            <a:r>
              <a:rPr lang="en-US" altLang="en-US" sz="2800" dirty="0"/>
              <a:t>in the formulation of access control policies, is to support the notion of credentials. </a:t>
            </a:r>
          </a:p>
          <a:p>
            <a:pPr lvl="1" eaLnBrk="1" hangingPunct="1"/>
            <a:r>
              <a:rPr lang="en-US" altLang="en-US" sz="2800" dirty="0"/>
              <a:t>A </a:t>
            </a:r>
            <a:r>
              <a:rPr lang="en-US" altLang="en-US" sz="2800" b="1" dirty="0"/>
              <a:t>credential</a:t>
            </a:r>
            <a:r>
              <a:rPr lang="en-US" altLang="en-US" sz="2800" dirty="0"/>
              <a:t> is a set of properties concerning a user that are relevant for security purposes </a:t>
            </a:r>
          </a:p>
          <a:p>
            <a:pPr lvl="2" eaLnBrk="1" hangingPunct="1"/>
            <a:r>
              <a:rPr lang="en-US" altLang="en-US" sz="2800" dirty="0"/>
              <a:t>For example, age, position within an organization</a:t>
            </a:r>
          </a:p>
          <a:p>
            <a:pPr lvl="1" eaLnBrk="1" hangingPunct="1"/>
            <a:r>
              <a:rPr lang="en-US" altLang="en-US" sz="2800" dirty="0"/>
              <a:t>It is believed that the XML language can play a key role in access control for e-commerce applications.</a:t>
            </a:r>
          </a:p>
        </p:txBody>
      </p:sp>
    </p:spTree>
    <p:extLst>
      <p:ext uri="{BB962C8B-B14F-4D97-AF65-F5344CB8AC3E}">
        <p14:creationId xmlns:p14="http://schemas.microsoft.com/office/powerpoint/2010/main" val="3620088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6"/>
          <p:cNvSpPr>
            <a:spLocks noGrp="1" noChangeArrowheads="1"/>
          </p:cNvSpPr>
          <p:nvPr>
            <p:ph type="title"/>
          </p:nvPr>
        </p:nvSpPr>
        <p:spPr/>
        <p:txBody>
          <a:bodyPr>
            <a:normAutofit/>
          </a:bodyPr>
          <a:lstStyle/>
          <a:p>
            <a:pPr eaLnBrk="1" hangingPunct="1"/>
            <a:r>
              <a:rPr lang="en-US" altLang="en-US" b="1" dirty="0" smtClean="0"/>
              <a:t>Introduction </a:t>
            </a:r>
            <a:r>
              <a:rPr lang="en-US" altLang="en-US" b="1" dirty="0"/>
              <a:t>to Statistical</a:t>
            </a:r>
            <a:br>
              <a:rPr lang="en-US" altLang="en-US" b="1" dirty="0"/>
            </a:br>
            <a:r>
              <a:rPr lang="en-US" altLang="en-US" b="1" dirty="0"/>
              <a:t>Database Security</a:t>
            </a:r>
          </a:p>
        </p:txBody>
      </p:sp>
      <p:sp>
        <p:nvSpPr>
          <p:cNvPr id="98307" name="Rectangle 7"/>
          <p:cNvSpPr>
            <a:spLocks noGrp="1" noChangeArrowheads="1"/>
          </p:cNvSpPr>
          <p:nvPr>
            <p:ph type="body" idx="1"/>
          </p:nvPr>
        </p:nvSpPr>
        <p:spPr/>
        <p:txBody>
          <a:bodyPr/>
          <a:lstStyle/>
          <a:p>
            <a:pPr eaLnBrk="1" hangingPunct="1"/>
            <a:r>
              <a:rPr lang="en-US" altLang="en-US" sz="3600" b="1" dirty="0" smtClean="0"/>
              <a:t>Statistical databases</a:t>
            </a:r>
            <a:r>
              <a:rPr lang="en-US" altLang="en-US" sz="3600" dirty="0" smtClean="0"/>
              <a:t> are used mainly to produce statistics on various populations.</a:t>
            </a:r>
          </a:p>
          <a:p>
            <a:pPr eaLnBrk="1" hangingPunct="1"/>
            <a:r>
              <a:rPr lang="en-US" altLang="en-US" sz="3600" dirty="0" smtClean="0"/>
              <a:t>The database may contain </a:t>
            </a:r>
            <a:r>
              <a:rPr lang="en-US" altLang="en-US" sz="3600" b="1" dirty="0" smtClean="0"/>
              <a:t>confidential data</a:t>
            </a:r>
            <a:r>
              <a:rPr lang="en-US" altLang="en-US" sz="3600" dirty="0" smtClean="0"/>
              <a:t> on individuals, which should be protected from user access.</a:t>
            </a:r>
          </a:p>
          <a:p>
            <a:pPr eaLnBrk="1" hangingPunct="1"/>
            <a:r>
              <a:rPr lang="en-US" altLang="en-US" sz="3600" dirty="0" smtClean="0"/>
              <a:t>Users are permitted to retrieve </a:t>
            </a:r>
            <a:r>
              <a:rPr lang="en-US" altLang="en-US" sz="3600" b="1" dirty="0" smtClean="0"/>
              <a:t>statistical information</a:t>
            </a:r>
            <a:r>
              <a:rPr lang="en-US" altLang="en-US" sz="3600" dirty="0" smtClean="0"/>
              <a:t> on the populations, such as </a:t>
            </a:r>
            <a:r>
              <a:rPr lang="en-US" altLang="en-US" sz="3600" b="1" dirty="0" smtClean="0"/>
              <a:t>averages, sums, counts, maximums, minimums,</a:t>
            </a:r>
            <a:r>
              <a:rPr lang="en-US" altLang="en-US" sz="3600" dirty="0" smtClean="0"/>
              <a:t> and </a:t>
            </a:r>
            <a:r>
              <a:rPr lang="en-US" altLang="en-US" sz="3600" b="1" dirty="0" smtClean="0"/>
              <a:t>standard deviations</a:t>
            </a:r>
            <a:r>
              <a:rPr lang="en-US" altLang="en-US" sz="3600" dirty="0" smtClean="0"/>
              <a:t>.</a:t>
            </a:r>
          </a:p>
          <a:p>
            <a:pPr eaLnBrk="1" hangingPunct="1"/>
            <a:endParaRPr lang="en-US" altLang="en-US" dirty="0" smtClean="0"/>
          </a:p>
        </p:txBody>
      </p:sp>
    </p:spTree>
    <p:extLst>
      <p:ext uri="{BB962C8B-B14F-4D97-AF65-F5344CB8AC3E}">
        <p14:creationId xmlns:p14="http://schemas.microsoft.com/office/powerpoint/2010/main" val="583416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2230</Words>
  <Application>Microsoft Office PowerPoint</Application>
  <PresentationFormat>Widescreen</PresentationFormat>
  <Paragraphs>165</Paragraphs>
  <Slides>28</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Tahoma</vt:lpstr>
      <vt:lpstr>Wingdings</vt:lpstr>
      <vt:lpstr>Office Theme</vt:lpstr>
      <vt:lpstr>Security Database </vt:lpstr>
      <vt:lpstr>Comparing Discretionary Access Control and Mandatory Access Control</vt:lpstr>
      <vt:lpstr>Comparing Discretionary Access Control and Mandatory Access Control(2)</vt:lpstr>
      <vt:lpstr> Role-Based Access Control</vt:lpstr>
      <vt:lpstr>Role-Based Access Control (2)</vt:lpstr>
      <vt:lpstr>Role-Based Access Control (3)</vt:lpstr>
      <vt:lpstr>Access Control Policies for  E-Commerce and the Web</vt:lpstr>
      <vt:lpstr>Access Control Policies for  E-Commerce and the Web (2)</vt:lpstr>
      <vt:lpstr>Introduction to Statistical Database Security</vt:lpstr>
      <vt:lpstr> Introduction to Statistical Database Security (2)</vt:lpstr>
      <vt:lpstr>Introduction to Statistical Database Security (3)</vt:lpstr>
      <vt:lpstr>Introduction to Statistical Database Security (4)</vt:lpstr>
      <vt:lpstr>5 Introduction to Flow Control</vt:lpstr>
      <vt:lpstr>5.1 Covert Channels</vt:lpstr>
      <vt:lpstr>5.1 Covert Channels (2)</vt:lpstr>
      <vt:lpstr>6 Encryption and Public Key Infrastructures</vt:lpstr>
      <vt:lpstr>6.1 The Data and Advanced Encryption Standards</vt:lpstr>
      <vt:lpstr>6.1 The Data and Advanced Encryption Standards (2)</vt:lpstr>
      <vt:lpstr>6.1 The Data and Advanced Encryption Standards(3)</vt:lpstr>
      <vt:lpstr>6.2 Public Key Encryption</vt:lpstr>
      <vt:lpstr>6.2 Public Key Encryption (2)</vt:lpstr>
      <vt:lpstr>6.2 Public Key Encryption (3)</vt:lpstr>
      <vt:lpstr>6.2 Public Key Encryption (4)</vt:lpstr>
      <vt:lpstr>6.2 Public Key Encryption (5)</vt:lpstr>
      <vt:lpstr>6.2 Public Key Encryption (6)</vt:lpstr>
      <vt:lpstr>6.2 Public Key Encryption (7)</vt:lpstr>
      <vt:lpstr>6.2 Public Key Encryption (8)</vt:lpstr>
      <vt:lpstr>6.3 Digital Signatures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Database</dc:title>
  <dc:creator>Maram Bani Younes</dc:creator>
  <cp:lastModifiedBy>Maram Bani Younes</cp:lastModifiedBy>
  <cp:revision>5</cp:revision>
  <cp:lastPrinted>2025-01-05T07:39:35Z</cp:lastPrinted>
  <dcterms:created xsi:type="dcterms:W3CDTF">2024-12-15T06:59:09Z</dcterms:created>
  <dcterms:modified xsi:type="dcterms:W3CDTF">2025-01-05T08:21:01Z</dcterms:modified>
</cp:coreProperties>
</file>