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JO"/>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a:defRPr sz="1200"/>
            </a:lvl1pPr>
          </a:lstStyle>
          <a:p>
            <a:fld id="{0D641D17-6052-4416-9894-852084ED70A9}" type="datetimeFigureOut">
              <a:rPr lang="ar-JO" smtClean="0"/>
              <a:t>8/9/1445</a:t>
            </a:fld>
            <a:endParaRPr lang="ar-JO"/>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r">
              <a:defRPr sz="1200"/>
            </a:lvl1pPr>
          </a:lstStyle>
          <a:p>
            <a:endParaRPr lang="ar-JO"/>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a:defRPr sz="1200"/>
            </a:lvl1pPr>
          </a:lstStyle>
          <a:p>
            <a:fld id="{83B4FE2A-9B59-446E-972D-919F41260FA0}" type="slidenum">
              <a:rPr lang="ar-JO" smtClean="0"/>
              <a:t>‹#›</a:t>
            </a:fld>
            <a:endParaRPr lang="ar-JO"/>
          </a:p>
        </p:txBody>
      </p:sp>
    </p:spTree>
    <p:extLst>
      <p:ext uri="{BB962C8B-B14F-4D97-AF65-F5344CB8AC3E}">
        <p14:creationId xmlns:p14="http://schemas.microsoft.com/office/powerpoint/2010/main" val="20523313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J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6DA204D9-7013-45BF-ADA7-417037A6F70E}" type="datetimeFigureOut">
              <a:rPr lang="ar-JO" smtClean="0"/>
              <a:t>8/9/1445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1822953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6DA204D9-7013-45BF-ADA7-417037A6F70E}" type="datetimeFigureOut">
              <a:rPr lang="ar-JO" smtClean="0"/>
              <a:t>8/9/1445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1462412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6DA204D9-7013-45BF-ADA7-417037A6F70E}" type="datetimeFigureOut">
              <a:rPr lang="ar-JO" smtClean="0"/>
              <a:t>8/9/1445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3627976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6DA204D9-7013-45BF-ADA7-417037A6F70E}" type="datetimeFigureOut">
              <a:rPr lang="ar-JO" smtClean="0"/>
              <a:t>8/9/1445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3052554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J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A204D9-7013-45BF-ADA7-417037A6F70E}" type="datetimeFigureOut">
              <a:rPr lang="ar-JO" smtClean="0"/>
              <a:t>8/9/1445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4224892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6DA204D9-7013-45BF-ADA7-417037A6F70E}" type="datetimeFigureOut">
              <a:rPr lang="ar-JO" smtClean="0"/>
              <a:t>8/9/1445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144457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J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6DA204D9-7013-45BF-ADA7-417037A6F70E}" type="datetimeFigureOut">
              <a:rPr lang="ar-JO" smtClean="0"/>
              <a:t>8/9/1445</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396448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6DA204D9-7013-45BF-ADA7-417037A6F70E}" type="datetimeFigureOut">
              <a:rPr lang="ar-JO" smtClean="0"/>
              <a:t>8/9/1445</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142232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204D9-7013-45BF-ADA7-417037A6F70E}" type="datetimeFigureOut">
              <a:rPr lang="ar-JO" smtClean="0"/>
              <a:t>8/9/1445</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140454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J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A204D9-7013-45BF-ADA7-417037A6F70E}" type="datetimeFigureOut">
              <a:rPr lang="ar-JO" smtClean="0"/>
              <a:t>8/9/1445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3831406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J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A204D9-7013-45BF-ADA7-417037A6F70E}" type="datetimeFigureOut">
              <a:rPr lang="ar-JO" smtClean="0"/>
              <a:t>8/9/1445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8BE4A81-8B6D-4AD5-B040-E1B20345574F}" type="slidenum">
              <a:rPr lang="ar-JO" smtClean="0"/>
              <a:t>‹#›</a:t>
            </a:fld>
            <a:endParaRPr lang="ar-JO"/>
          </a:p>
        </p:txBody>
      </p:sp>
    </p:spTree>
    <p:extLst>
      <p:ext uri="{BB962C8B-B14F-4D97-AF65-F5344CB8AC3E}">
        <p14:creationId xmlns:p14="http://schemas.microsoft.com/office/powerpoint/2010/main" val="2153269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204D9-7013-45BF-ADA7-417037A6F70E}" type="datetimeFigureOut">
              <a:rPr lang="ar-JO" smtClean="0"/>
              <a:t>8/9/1445</a:t>
            </a:fld>
            <a:endParaRPr lang="ar-J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BE4A81-8B6D-4AD5-B040-E1B20345574F}" type="slidenum">
              <a:rPr lang="ar-JO" smtClean="0"/>
              <a:t>‹#›</a:t>
            </a:fld>
            <a:endParaRPr lang="ar-JO"/>
          </a:p>
        </p:txBody>
      </p:sp>
    </p:spTree>
    <p:extLst>
      <p:ext uri="{BB962C8B-B14F-4D97-AF65-F5344CB8AC3E}">
        <p14:creationId xmlns:p14="http://schemas.microsoft.com/office/powerpoint/2010/main" val="2284025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SNMP</a:t>
            </a:r>
            <a:endParaRPr lang="ar-JO" dirty="0"/>
          </a:p>
        </p:txBody>
      </p:sp>
      <p:sp>
        <p:nvSpPr>
          <p:cNvPr id="3" name="Subtitle 2"/>
          <p:cNvSpPr>
            <a:spLocks noGrp="1"/>
          </p:cNvSpPr>
          <p:nvPr>
            <p:ph type="subTitle" idx="1"/>
          </p:nvPr>
        </p:nvSpPr>
        <p:spPr/>
        <p:txBody>
          <a:bodyPr/>
          <a:lstStyle/>
          <a:p>
            <a:endParaRPr lang="ar-JO"/>
          </a:p>
        </p:txBody>
      </p:sp>
    </p:spTree>
    <p:extLst>
      <p:ext uri="{BB962C8B-B14F-4D97-AF65-F5344CB8AC3E}">
        <p14:creationId xmlns:p14="http://schemas.microsoft.com/office/powerpoint/2010/main" val="3753310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information base (MIB)—</a:t>
            </a:r>
            <a:endParaRPr lang="ar-JO" dirty="0"/>
          </a:p>
        </p:txBody>
      </p:sp>
      <p:sp>
        <p:nvSpPr>
          <p:cNvPr id="3" name="Content Placeholder 2"/>
          <p:cNvSpPr>
            <a:spLocks noGrp="1"/>
          </p:cNvSpPr>
          <p:nvPr>
            <p:ph idx="1"/>
          </p:nvPr>
        </p:nvSpPr>
        <p:spPr/>
        <p:txBody>
          <a:bodyPr/>
          <a:lstStyle/>
          <a:p>
            <a:r>
              <a:rPr lang="en-US" b="1" dirty="0"/>
              <a:t>Management information base (MIB)</a:t>
            </a:r>
            <a:r>
              <a:rPr lang="en-US" dirty="0"/>
              <a:t>—This data structure is a text file (with a .</a:t>
            </a:r>
            <a:r>
              <a:rPr lang="en-US" dirty="0" err="1"/>
              <a:t>mib</a:t>
            </a:r>
            <a:r>
              <a:rPr lang="en-US" dirty="0"/>
              <a:t> file extension) that describes all data objects used by a particular device that can be queried or controlled using SNMP including access control</a:t>
            </a:r>
            <a:r>
              <a:rPr lang="en-US" dirty="0" smtClean="0"/>
              <a:t>.</a:t>
            </a:r>
          </a:p>
          <a:p>
            <a:pPr lvl="1"/>
            <a:r>
              <a:rPr lang="en-US" dirty="0" smtClean="0"/>
              <a:t>Inside </a:t>
            </a:r>
            <a:r>
              <a:rPr lang="en-US" dirty="0"/>
              <a:t>the MIB there are many different managed objects which can be identified by Object Identifiers</a:t>
            </a:r>
            <a:r>
              <a:rPr lang="en-US" dirty="0" smtClean="0"/>
              <a:t>.</a:t>
            </a:r>
          </a:p>
          <a:p>
            <a:pPr lvl="1"/>
            <a:r>
              <a:rPr lang="en-US" dirty="0" smtClean="0"/>
              <a:t> </a:t>
            </a:r>
            <a:r>
              <a:rPr lang="en-US" dirty="0"/>
              <a:t>An Object Identifier (OID) is a MIB identifier that is used to delineate between devices within the MIB. </a:t>
            </a:r>
            <a:endParaRPr lang="en-US" dirty="0" smtClean="0"/>
          </a:p>
          <a:p>
            <a:pPr lvl="1"/>
            <a:r>
              <a:rPr lang="en-US" dirty="0" smtClean="0"/>
              <a:t>OIDs </a:t>
            </a:r>
            <a:r>
              <a:rPr lang="en-US" dirty="0"/>
              <a:t>are uniquely generated as numeric identifiers used for access to MIB objects.</a:t>
            </a:r>
          </a:p>
          <a:p>
            <a:endParaRPr lang="ar-JO" dirty="0"/>
          </a:p>
        </p:txBody>
      </p:sp>
    </p:spTree>
    <p:extLst>
      <p:ext uri="{BB962C8B-B14F-4D97-AF65-F5344CB8AC3E}">
        <p14:creationId xmlns:p14="http://schemas.microsoft.com/office/powerpoint/2010/main" val="1965750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SNMP and Network Size</a:t>
            </a:r>
            <a:endParaRPr lang="ar-JO" dirty="0"/>
          </a:p>
        </p:txBody>
      </p:sp>
      <p:sp>
        <p:nvSpPr>
          <p:cNvPr id="3" name="Content Placeholder 2"/>
          <p:cNvSpPr>
            <a:spLocks noGrp="1"/>
          </p:cNvSpPr>
          <p:nvPr>
            <p:ph idx="1"/>
          </p:nvPr>
        </p:nvSpPr>
        <p:spPr/>
        <p:txBody>
          <a:bodyPr/>
          <a:lstStyle/>
          <a:p>
            <a:r>
              <a:rPr lang="en-US" dirty="0"/>
              <a:t>While SNMP is used in a network of any size, its biggest value is when used in larger networks. </a:t>
            </a:r>
            <a:endParaRPr lang="en-US" dirty="0" smtClean="0"/>
          </a:p>
          <a:p>
            <a:r>
              <a:rPr lang="en-US" dirty="0" smtClean="0"/>
              <a:t>By </a:t>
            </a:r>
            <a:r>
              <a:rPr lang="en-US" dirty="0"/>
              <a:t>using SNMP, a network administrator will be able to manage and monitor all SNMP devices from a single interface.</a:t>
            </a:r>
            <a:endParaRPr lang="ar-JO" dirty="0"/>
          </a:p>
        </p:txBody>
      </p:sp>
    </p:spTree>
    <p:extLst>
      <p:ext uri="{BB962C8B-B14F-4D97-AF65-F5344CB8AC3E}">
        <p14:creationId xmlns:p14="http://schemas.microsoft.com/office/powerpoint/2010/main" val="3904139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SNMP </a:t>
            </a:r>
            <a:r>
              <a:rPr lang="en-US" b="1" dirty="0" smtClean="0"/>
              <a:t>Commands</a:t>
            </a:r>
            <a:endParaRPr lang="ar-JO" dirty="0"/>
          </a:p>
        </p:txBody>
      </p:sp>
      <p:sp>
        <p:nvSpPr>
          <p:cNvPr id="3" name="Content Placeholder 2"/>
          <p:cNvSpPr>
            <a:spLocks noGrp="1"/>
          </p:cNvSpPr>
          <p:nvPr>
            <p:ph idx="1"/>
          </p:nvPr>
        </p:nvSpPr>
        <p:spPr/>
        <p:txBody>
          <a:bodyPr/>
          <a:lstStyle/>
          <a:p>
            <a:r>
              <a:rPr lang="en-US" dirty="0"/>
              <a:t>SNMP tools perform many functions that rely on a mix of push and pull communications between network devices and the network management system. </a:t>
            </a:r>
            <a:endParaRPr lang="en-US" dirty="0" smtClean="0"/>
          </a:p>
          <a:p>
            <a:r>
              <a:rPr lang="en-US" dirty="0" smtClean="0"/>
              <a:t>At </a:t>
            </a:r>
            <a:r>
              <a:rPr lang="en-US" dirty="0"/>
              <a:t>its core set of functions, it can execute read or write commands, such as resetting a password or changing a configuration setting</a:t>
            </a:r>
            <a:r>
              <a:rPr lang="en-US" dirty="0" smtClean="0"/>
              <a:t>.</a:t>
            </a:r>
          </a:p>
          <a:p>
            <a:r>
              <a:rPr lang="en-US" dirty="0" smtClean="0"/>
              <a:t> </a:t>
            </a:r>
            <a:r>
              <a:rPr lang="en-US" dirty="0"/>
              <a:t>It can also find how much network bandwidth, CPU and memory are in use. </a:t>
            </a:r>
            <a:endParaRPr lang="en-US" dirty="0" smtClean="0"/>
          </a:p>
          <a:p>
            <a:r>
              <a:rPr lang="en-US" dirty="0" smtClean="0"/>
              <a:t>Some </a:t>
            </a:r>
            <a:r>
              <a:rPr lang="en-US" dirty="0"/>
              <a:t>SNMP managers can automatically send the administrator an email or text message alert if a predefined threshold is exceeded. </a:t>
            </a:r>
            <a:endParaRPr lang="ar-JO" dirty="0"/>
          </a:p>
        </p:txBody>
      </p:sp>
    </p:spTree>
    <p:extLst>
      <p:ext uri="{BB962C8B-B14F-4D97-AF65-F5344CB8AC3E}">
        <p14:creationId xmlns:p14="http://schemas.microsoft.com/office/powerpoint/2010/main" val="4282606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SNMP Commands</a:t>
            </a:r>
            <a:endParaRPr lang="ar-JO" dirty="0"/>
          </a:p>
        </p:txBody>
      </p:sp>
      <p:sp>
        <p:nvSpPr>
          <p:cNvPr id="3" name="Content Placeholder 2"/>
          <p:cNvSpPr>
            <a:spLocks noGrp="1"/>
          </p:cNvSpPr>
          <p:nvPr>
            <p:ph idx="1"/>
          </p:nvPr>
        </p:nvSpPr>
        <p:spPr/>
        <p:txBody>
          <a:bodyPr>
            <a:normAutofit fontScale="85000" lnSpcReduction="10000"/>
          </a:bodyPr>
          <a:lstStyle/>
          <a:p>
            <a:r>
              <a:rPr lang="en-US" b="1" dirty="0"/>
              <a:t>Get Request</a:t>
            </a:r>
            <a:r>
              <a:rPr lang="en-US" dirty="0"/>
              <a:t>—A request to retrieve the value of a variable or list of variables.</a:t>
            </a:r>
          </a:p>
          <a:p>
            <a:r>
              <a:rPr lang="en-US" b="1" dirty="0"/>
              <a:t>Set Request</a:t>
            </a:r>
            <a:r>
              <a:rPr lang="en-US" dirty="0"/>
              <a:t>—Sent by the SNMP manager to the agent to issue configurations or commands.</a:t>
            </a:r>
          </a:p>
          <a:p>
            <a:r>
              <a:rPr lang="en-US" b="1" dirty="0" err="1"/>
              <a:t>GetNext</a:t>
            </a:r>
            <a:r>
              <a:rPr lang="en-US" b="1" dirty="0"/>
              <a:t> Request</a:t>
            </a:r>
            <a:r>
              <a:rPr lang="en-US" dirty="0"/>
              <a:t>—Sent by the SNMP manager to agent to find the values of the next record in the MIB's hierarchy.</a:t>
            </a:r>
          </a:p>
          <a:p>
            <a:r>
              <a:rPr lang="en-US" b="1" dirty="0" err="1"/>
              <a:t>GetBulk</a:t>
            </a:r>
            <a:r>
              <a:rPr lang="en-US" b="1" dirty="0"/>
              <a:t> Request</a:t>
            </a:r>
            <a:r>
              <a:rPr lang="en-US" dirty="0"/>
              <a:t>—Sent by the SNMP manager to the agent to obtain large tables of data by performing multiple </a:t>
            </a:r>
            <a:r>
              <a:rPr lang="en-US" dirty="0" err="1"/>
              <a:t>GetNext</a:t>
            </a:r>
            <a:r>
              <a:rPr lang="en-US" dirty="0"/>
              <a:t> Request commands.</a:t>
            </a:r>
          </a:p>
          <a:p>
            <a:r>
              <a:rPr lang="en-US" b="1" dirty="0"/>
              <a:t>SNMP Response</a:t>
            </a:r>
            <a:r>
              <a:rPr lang="en-US" dirty="0"/>
              <a:t>—Sent by the agent to the SNMP manager, issued in reply to a</a:t>
            </a:r>
          </a:p>
          <a:p>
            <a:r>
              <a:rPr lang="en-US" b="1" dirty="0"/>
              <a:t>SNMP Trap</a:t>
            </a:r>
            <a:r>
              <a:rPr lang="en-US" dirty="0"/>
              <a:t>—Asynchronous trap messages from SNMP agents alert an SNMP manager that a significant event such as an error or failure, has occurred.</a:t>
            </a:r>
          </a:p>
          <a:p>
            <a:r>
              <a:rPr lang="en-US" b="1" dirty="0"/>
              <a:t>SNMP Inform</a:t>
            </a:r>
            <a:r>
              <a:rPr lang="en-US" dirty="0"/>
              <a:t>—Confirms receipt of a trap.</a:t>
            </a:r>
          </a:p>
          <a:p>
            <a:endParaRPr lang="ar-JO" dirty="0"/>
          </a:p>
        </p:txBody>
      </p:sp>
    </p:spTree>
    <p:extLst>
      <p:ext uri="{BB962C8B-B14F-4D97-AF65-F5344CB8AC3E}">
        <p14:creationId xmlns:p14="http://schemas.microsoft.com/office/powerpoint/2010/main" val="854122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an SNMP port</a:t>
            </a:r>
            <a:r>
              <a:rPr lang="en-US" b="1" dirty="0" smtClean="0"/>
              <a:t>?</a:t>
            </a:r>
            <a:endParaRPr lang="ar-JO" dirty="0"/>
          </a:p>
        </p:txBody>
      </p:sp>
      <p:sp>
        <p:nvSpPr>
          <p:cNvPr id="3" name="Content Placeholder 2"/>
          <p:cNvSpPr>
            <a:spLocks noGrp="1"/>
          </p:cNvSpPr>
          <p:nvPr>
            <p:ph idx="1"/>
          </p:nvPr>
        </p:nvSpPr>
        <p:spPr/>
        <p:txBody>
          <a:bodyPr/>
          <a:lstStyle/>
          <a:p>
            <a:r>
              <a:rPr lang="en-US" dirty="0"/>
              <a:t>SNMP ports are utilized </a:t>
            </a:r>
            <a:r>
              <a:rPr lang="en-US" dirty="0" smtClean="0"/>
              <a:t>via:</a:t>
            </a:r>
          </a:p>
          <a:p>
            <a:pPr marL="0" indent="0">
              <a:buNone/>
            </a:pPr>
            <a:r>
              <a:rPr lang="en-US" dirty="0" smtClean="0"/>
              <a:t> </a:t>
            </a:r>
            <a:r>
              <a:rPr lang="en-US" dirty="0"/>
              <a:t>UDP 161 for SNMP Managers communicating with SNMP Agents (i.e. polling) and </a:t>
            </a:r>
            <a:endParaRPr lang="en-US" dirty="0" smtClean="0"/>
          </a:p>
          <a:p>
            <a:pPr marL="0" indent="0">
              <a:buNone/>
            </a:pPr>
            <a:r>
              <a:rPr lang="en-US" dirty="0" smtClean="0"/>
              <a:t>UDP </a:t>
            </a:r>
            <a:r>
              <a:rPr lang="en-US" dirty="0"/>
              <a:t>162 when agents send unsolicited Traps to the SNMP Manager.</a:t>
            </a:r>
            <a:endParaRPr lang="ar-JO" dirty="0"/>
          </a:p>
        </p:txBody>
      </p:sp>
    </p:spTree>
    <p:extLst>
      <p:ext uri="{BB962C8B-B14F-4D97-AF65-F5344CB8AC3E}">
        <p14:creationId xmlns:p14="http://schemas.microsoft.com/office/powerpoint/2010/main" val="2221327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 of SNMP </a:t>
            </a:r>
            <a:r>
              <a:rPr lang="en-US" b="1" dirty="0" smtClean="0"/>
              <a:t>Management</a:t>
            </a:r>
            <a:endParaRPr lang="ar-JO" dirty="0"/>
          </a:p>
        </p:txBody>
      </p:sp>
      <p:sp>
        <p:nvSpPr>
          <p:cNvPr id="3" name="Content Placeholder 2"/>
          <p:cNvSpPr>
            <a:spLocks noGrp="1"/>
          </p:cNvSpPr>
          <p:nvPr>
            <p:ph idx="1"/>
          </p:nvPr>
        </p:nvSpPr>
        <p:spPr/>
        <p:txBody>
          <a:bodyPr/>
          <a:lstStyle/>
          <a:p>
            <a:r>
              <a:rPr lang="en-US" dirty="0"/>
              <a:t>One of the chief limitations of SNMP network management comes from its focus on device-specific metrics</a:t>
            </a:r>
            <a:r>
              <a:rPr lang="en-US" dirty="0" smtClean="0"/>
              <a:t>.</a:t>
            </a:r>
          </a:p>
          <a:p>
            <a:r>
              <a:rPr lang="en-US" dirty="0" smtClean="0"/>
              <a:t> </a:t>
            </a:r>
            <a:r>
              <a:rPr lang="en-US" dirty="0"/>
              <a:t>While these are essential to understanding device status, they are </a:t>
            </a:r>
            <a:r>
              <a:rPr lang="en-US" dirty="0" err="1"/>
              <a:t>siloed</a:t>
            </a:r>
            <a:r>
              <a:rPr lang="en-US" dirty="0"/>
              <a:t> from other infrastructure data sets such as traffic flow records</a:t>
            </a:r>
            <a:r>
              <a:rPr lang="en-US" dirty="0" smtClean="0"/>
              <a:t>.</a:t>
            </a:r>
          </a:p>
          <a:p>
            <a:r>
              <a:rPr lang="en-US" dirty="0" smtClean="0"/>
              <a:t> </a:t>
            </a:r>
            <a:r>
              <a:rPr lang="en-US" dirty="0"/>
              <a:t>In addition, SNMP monitoring doesn't provide any insight into user experience or digital experience.</a:t>
            </a:r>
            <a:endParaRPr lang="ar-JO" dirty="0"/>
          </a:p>
        </p:txBody>
      </p:sp>
    </p:spTree>
    <p:extLst>
      <p:ext uri="{BB962C8B-B14F-4D97-AF65-F5344CB8AC3E}">
        <p14:creationId xmlns:p14="http://schemas.microsoft.com/office/powerpoint/2010/main" val="3494465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endParaRPr lang="ar-JO"/>
          </a:p>
        </p:txBody>
      </p:sp>
    </p:spTree>
    <p:extLst>
      <p:ext uri="{BB962C8B-B14F-4D97-AF65-F5344CB8AC3E}">
        <p14:creationId xmlns:p14="http://schemas.microsoft.com/office/powerpoint/2010/main" val="2838725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ar-JO" dirty="0"/>
          </a:p>
        </p:txBody>
      </p:sp>
      <p:sp>
        <p:nvSpPr>
          <p:cNvPr id="3" name="Content Placeholder 2"/>
          <p:cNvSpPr>
            <a:spLocks noGrp="1"/>
          </p:cNvSpPr>
          <p:nvPr>
            <p:ph idx="1"/>
          </p:nvPr>
        </p:nvSpPr>
        <p:spPr>
          <a:xfrm>
            <a:off x="838200" y="1825624"/>
            <a:ext cx="10515600" cy="4869465"/>
          </a:xfrm>
        </p:spPr>
        <p:txBody>
          <a:bodyPr>
            <a:normAutofit lnSpcReduction="10000"/>
          </a:bodyPr>
          <a:lstStyle/>
          <a:p>
            <a:r>
              <a:rPr lang="en-US" dirty="0" smtClean="0"/>
              <a:t>What is SNMP?</a:t>
            </a:r>
          </a:p>
          <a:p>
            <a:r>
              <a:rPr lang="en-US" dirty="0" smtClean="0"/>
              <a:t>Where is SNMP?</a:t>
            </a:r>
          </a:p>
          <a:p>
            <a:r>
              <a:rPr lang="en-US" dirty="0" smtClean="0"/>
              <a:t>SNMP and UDP</a:t>
            </a:r>
          </a:p>
          <a:p>
            <a:r>
              <a:rPr lang="en-US" dirty="0" smtClean="0"/>
              <a:t>SNMP Management Information Bases  (MIBs)</a:t>
            </a:r>
          </a:p>
          <a:p>
            <a:r>
              <a:rPr lang="en-US" dirty="0" smtClean="0"/>
              <a:t>Versions of SNMP</a:t>
            </a:r>
          </a:p>
          <a:p>
            <a:r>
              <a:rPr lang="en-US" dirty="0" smtClean="0"/>
              <a:t>SNMP Runtime Components</a:t>
            </a:r>
          </a:p>
          <a:p>
            <a:r>
              <a:rPr lang="en-US" dirty="0" smtClean="0"/>
              <a:t>SNMP and Network Size</a:t>
            </a:r>
          </a:p>
          <a:p>
            <a:r>
              <a:rPr lang="en-US" b="1" dirty="0" smtClean="0"/>
              <a:t>SNMP Commands</a:t>
            </a:r>
          </a:p>
          <a:p>
            <a:r>
              <a:rPr lang="en-US" b="1" dirty="0" smtClean="0"/>
              <a:t>What is an SNMP port?</a:t>
            </a:r>
          </a:p>
          <a:p>
            <a:r>
              <a:rPr lang="en-US" b="1" dirty="0" smtClean="0"/>
              <a:t>Limitations of SNMP Management</a:t>
            </a:r>
            <a:endParaRPr lang="ar-JO" dirty="0"/>
          </a:p>
        </p:txBody>
      </p:sp>
    </p:spTree>
    <p:extLst>
      <p:ext uri="{BB962C8B-B14F-4D97-AF65-F5344CB8AC3E}">
        <p14:creationId xmlns:p14="http://schemas.microsoft.com/office/powerpoint/2010/main" val="39208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SNMP?</a:t>
            </a:r>
            <a:endParaRPr lang="ar-JO" dirty="0"/>
          </a:p>
        </p:txBody>
      </p:sp>
      <p:sp>
        <p:nvSpPr>
          <p:cNvPr id="3" name="Content Placeholder 2"/>
          <p:cNvSpPr>
            <a:spLocks noGrp="1"/>
          </p:cNvSpPr>
          <p:nvPr>
            <p:ph idx="1"/>
          </p:nvPr>
        </p:nvSpPr>
        <p:spPr/>
        <p:txBody>
          <a:bodyPr/>
          <a:lstStyle/>
          <a:p>
            <a:r>
              <a:rPr lang="en-US" dirty="0" smtClean="0"/>
              <a:t>Simple Network Management Protocol (SNMP) is a networking protocol used for the </a:t>
            </a:r>
            <a:r>
              <a:rPr lang="en-US" u="sng" dirty="0" smtClean="0"/>
              <a:t>management</a:t>
            </a:r>
            <a:r>
              <a:rPr lang="en-US" dirty="0" smtClean="0"/>
              <a:t> and </a:t>
            </a:r>
            <a:r>
              <a:rPr lang="en-US" u="sng" dirty="0" smtClean="0"/>
              <a:t>monitoring </a:t>
            </a:r>
            <a:r>
              <a:rPr lang="en-US" dirty="0" smtClean="0"/>
              <a:t>of network-connected devices in Internet Protocol networks. </a:t>
            </a:r>
            <a:endParaRPr lang="ar-JO" dirty="0"/>
          </a:p>
        </p:txBody>
      </p:sp>
    </p:spTree>
    <p:extLst>
      <p:ext uri="{BB962C8B-B14F-4D97-AF65-F5344CB8AC3E}">
        <p14:creationId xmlns:p14="http://schemas.microsoft.com/office/powerpoint/2010/main" val="2789619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SNMP</a:t>
            </a:r>
            <a:endParaRPr lang="ar-JO" dirty="0"/>
          </a:p>
        </p:txBody>
      </p:sp>
      <p:sp>
        <p:nvSpPr>
          <p:cNvPr id="3" name="Content Placeholder 2"/>
          <p:cNvSpPr>
            <a:spLocks noGrp="1"/>
          </p:cNvSpPr>
          <p:nvPr>
            <p:ph idx="1"/>
          </p:nvPr>
        </p:nvSpPr>
        <p:spPr/>
        <p:txBody>
          <a:bodyPr/>
          <a:lstStyle/>
          <a:p>
            <a:r>
              <a:rPr lang="en-US" dirty="0"/>
              <a:t>The SNMP protocol is embedded in multiple local devices such </a:t>
            </a:r>
            <a:r>
              <a:rPr lang="en-US" dirty="0" smtClean="0"/>
              <a:t>as:</a:t>
            </a:r>
          </a:p>
          <a:p>
            <a:pPr lvl="1"/>
            <a:r>
              <a:rPr lang="en-US" dirty="0" smtClean="0"/>
              <a:t> </a:t>
            </a:r>
            <a:r>
              <a:rPr lang="en-US" dirty="0"/>
              <a:t>routers, </a:t>
            </a:r>
            <a:endParaRPr lang="en-US" dirty="0" smtClean="0"/>
          </a:p>
          <a:p>
            <a:pPr lvl="1"/>
            <a:r>
              <a:rPr lang="en-US" dirty="0" smtClean="0"/>
              <a:t>switches</a:t>
            </a:r>
            <a:r>
              <a:rPr lang="en-US" dirty="0"/>
              <a:t>, </a:t>
            </a:r>
            <a:endParaRPr lang="en-US" dirty="0" smtClean="0"/>
          </a:p>
          <a:p>
            <a:pPr lvl="1"/>
            <a:r>
              <a:rPr lang="en-US" dirty="0" smtClean="0"/>
              <a:t>servers</a:t>
            </a:r>
            <a:r>
              <a:rPr lang="en-US" dirty="0"/>
              <a:t>, </a:t>
            </a:r>
            <a:endParaRPr lang="en-US" dirty="0" smtClean="0"/>
          </a:p>
          <a:p>
            <a:pPr lvl="1"/>
            <a:r>
              <a:rPr lang="en-US" dirty="0" smtClean="0"/>
              <a:t>firewalls,</a:t>
            </a:r>
          </a:p>
          <a:p>
            <a:pPr lvl="1"/>
            <a:r>
              <a:rPr lang="en-US" dirty="0" smtClean="0"/>
              <a:t> </a:t>
            </a:r>
            <a:r>
              <a:rPr lang="en-US" dirty="0"/>
              <a:t>and wireless access points </a:t>
            </a:r>
            <a:endParaRPr lang="en-US" dirty="0" smtClean="0"/>
          </a:p>
          <a:p>
            <a:pPr marL="0" indent="0">
              <a:buNone/>
            </a:pPr>
            <a:r>
              <a:rPr lang="en-US" dirty="0" smtClean="0"/>
              <a:t>accessible </a:t>
            </a:r>
            <a:r>
              <a:rPr lang="en-US" dirty="0"/>
              <a:t>using their IP address. </a:t>
            </a:r>
            <a:endParaRPr lang="ar-JO" dirty="0"/>
          </a:p>
        </p:txBody>
      </p:sp>
    </p:spTree>
    <p:extLst>
      <p:ext uri="{BB962C8B-B14F-4D97-AF65-F5344CB8AC3E}">
        <p14:creationId xmlns:p14="http://schemas.microsoft.com/office/powerpoint/2010/main" val="2187438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SNMP</a:t>
            </a:r>
            <a:endParaRPr lang="ar-JO" dirty="0"/>
          </a:p>
        </p:txBody>
      </p:sp>
      <p:sp>
        <p:nvSpPr>
          <p:cNvPr id="3" name="Content Placeholder 2"/>
          <p:cNvSpPr>
            <a:spLocks noGrp="1"/>
          </p:cNvSpPr>
          <p:nvPr>
            <p:ph idx="1"/>
          </p:nvPr>
        </p:nvSpPr>
        <p:spPr/>
        <p:txBody>
          <a:bodyPr/>
          <a:lstStyle/>
          <a:p>
            <a:r>
              <a:rPr lang="en-US" dirty="0"/>
              <a:t>SNMP provides a common mechanism for network devices to relay management information within single and multi-vendor LAN or WAN environments. </a:t>
            </a:r>
            <a:endParaRPr lang="en-US" dirty="0" smtClean="0"/>
          </a:p>
          <a:p>
            <a:r>
              <a:rPr lang="en-US" dirty="0" smtClean="0"/>
              <a:t>It </a:t>
            </a:r>
            <a:r>
              <a:rPr lang="en-US" dirty="0"/>
              <a:t>is an application layer protocol in the OSI model framework.</a:t>
            </a:r>
            <a:endParaRPr lang="ar-JO" dirty="0"/>
          </a:p>
        </p:txBody>
      </p:sp>
    </p:spTree>
    <p:extLst>
      <p:ext uri="{BB962C8B-B14F-4D97-AF65-F5344CB8AC3E}">
        <p14:creationId xmlns:p14="http://schemas.microsoft.com/office/powerpoint/2010/main" val="2793663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SNMP and UDP</a:t>
            </a:r>
            <a:endParaRPr lang="ar-JO" dirty="0"/>
          </a:p>
        </p:txBody>
      </p:sp>
      <p:sp>
        <p:nvSpPr>
          <p:cNvPr id="3" name="Content Placeholder 2"/>
          <p:cNvSpPr>
            <a:spLocks noGrp="1"/>
          </p:cNvSpPr>
          <p:nvPr>
            <p:ph idx="1"/>
          </p:nvPr>
        </p:nvSpPr>
        <p:spPr/>
        <p:txBody>
          <a:bodyPr/>
          <a:lstStyle/>
          <a:p>
            <a:r>
              <a:rPr lang="en-US" dirty="0" smtClean="0"/>
              <a:t>Typically, the SNMP protocol is implemented using the User Datagram Protocol (UDP). </a:t>
            </a:r>
          </a:p>
          <a:p>
            <a:r>
              <a:rPr lang="en-US" dirty="0" smtClean="0"/>
              <a:t>UDP is a connectionless protocol that works like the Transmission Control Protocol (TCP) but assumes that error-checking and recovery services are not required.</a:t>
            </a:r>
          </a:p>
          <a:p>
            <a:r>
              <a:rPr lang="en-US" dirty="0" smtClean="0"/>
              <a:t> Instead, UDP continuously sends datagrams to the recipient whether they receive them or not.</a:t>
            </a:r>
            <a:endParaRPr lang="ar-JO" dirty="0"/>
          </a:p>
        </p:txBody>
      </p:sp>
    </p:spTree>
    <p:extLst>
      <p:ext uri="{BB962C8B-B14F-4D97-AF65-F5344CB8AC3E}">
        <p14:creationId xmlns:p14="http://schemas.microsoft.com/office/powerpoint/2010/main" val="20195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SNMP Management Information Bases  (MIBs)</a:t>
            </a:r>
            <a:endParaRPr lang="ar-JO" dirty="0"/>
          </a:p>
        </p:txBody>
      </p:sp>
      <p:sp>
        <p:nvSpPr>
          <p:cNvPr id="3" name="Content Placeholder 2"/>
          <p:cNvSpPr>
            <a:spLocks noGrp="1"/>
          </p:cNvSpPr>
          <p:nvPr>
            <p:ph idx="1"/>
          </p:nvPr>
        </p:nvSpPr>
        <p:spPr/>
        <p:txBody>
          <a:bodyPr/>
          <a:lstStyle/>
          <a:p>
            <a:r>
              <a:rPr lang="en-US" dirty="0" smtClean="0"/>
              <a:t>Data </a:t>
            </a:r>
            <a:r>
              <a:rPr lang="en-US" dirty="0"/>
              <a:t>structures that define what can be </a:t>
            </a:r>
            <a:r>
              <a:rPr lang="en-US" u="sng" dirty="0"/>
              <a:t>collected</a:t>
            </a:r>
            <a:r>
              <a:rPr lang="en-US" dirty="0"/>
              <a:t> from the local device and what can be </a:t>
            </a:r>
            <a:r>
              <a:rPr lang="en-US" u="sng" dirty="0"/>
              <a:t>changed</a:t>
            </a:r>
            <a:r>
              <a:rPr lang="en-US" dirty="0"/>
              <a:t> and </a:t>
            </a:r>
            <a:r>
              <a:rPr lang="en-US" u="sng" dirty="0"/>
              <a:t>configured</a:t>
            </a:r>
            <a:r>
              <a:rPr lang="en-US" dirty="0" smtClean="0"/>
              <a:t>.</a:t>
            </a:r>
          </a:p>
          <a:p>
            <a:r>
              <a:rPr lang="en-US" dirty="0" smtClean="0"/>
              <a:t> </a:t>
            </a:r>
            <a:r>
              <a:rPr lang="en-US" dirty="0"/>
              <a:t>There are many MIBs defined by standards bodies such as the IETF and ISO, as well as proprietary MIBs defined by specific IT equipment vendors such as Cisco and software vendors such as Microsoft and Oracle.</a:t>
            </a:r>
            <a:endParaRPr lang="ar-JO" dirty="0"/>
          </a:p>
        </p:txBody>
      </p:sp>
    </p:spTree>
    <p:extLst>
      <p:ext uri="{BB962C8B-B14F-4D97-AF65-F5344CB8AC3E}">
        <p14:creationId xmlns:p14="http://schemas.microsoft.com/office/powerpoint/2010/main" val="1568106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t>
            </a:r>
            <a:r>
              <a:rPr lang="en-US" dirty="0" smtClean="0"/>
              <a:t>ersions of SNMP</a:t>
            </a:r>
            <a:endParaRPr lang="ar-JO" dirty="0"/>
          </a:p>
        </p:txBody>
      </p:sp>
      <p:sp>
        <p:nvSpPr>
          <p:cNvPr id="3" name="Content Placeholder 2"/>
          <p:cNvSpPr>
            <a:spLocks noGrp="1"/>
          </p:cNvSpPr>
          <p:nvPr>
            <p:ph idx="1"/>
          </p:nvPr>
        </p:nvSpPr>
        <p:spPr/>
        <p:txBody>
          <a:bodyPr>
            <a:normAutofit/>
          </a:bodyPr>
          <a:lstStyle/>
          <a:p>
            <a:r>
              <a:rPr lang="en-US" dirty="0" smtClean="0"/>
              <a:t>There are three different versions of SNMP:</a:t>
            </a:r>
          </a:p>
          <a:p>
            <a:r>
              <a:rPr lang="en-US" dirty="0" smtClean="0"/>
              <a:t>SNMP version 1 (SNMPv1)—This was the first implementation, operating within the structure management information specification, and described in RFC 1157.</a:t>
            </a:r>
          </a:p>
          <a:p>
            <a:r>
              <a:rPr lang="en-US" dirty="0" smtClean="0"/>
              <a:t>SNMP version 2 (SNMPv2)—This version was improved to support more efficient error handling and is described in RFC 1901. It was first introduced as RFC 1441. It is often referred to as SNMPv2c.</a:t>
            </a:r>
          </a:p>
          <a:p>
            <a:r>
              <a:rPr lang="en-US" dirty="0" smtClean="0"/>
              <a:t>SNMP version 3 (SNMPv3)—This version improves security and privacy. It was introduced in RFC 3410.</a:t>
            </a:r>
            <a:endParaRPr lang="ar-JO" dirty="0"/>
          </a:p>
        </p:txBody>
      </p:sp>
    </p:spTree>
    <p:extLst>
      <p:ext uri="{BB962C8B-B14F-4D97-AF65-F5344CB8AC3E}">
        <p14:creationId xmlns:p14="http://schemas.microsoft.com/office/powerpoint/2010/main" val="3996997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SNMP Runtime Components</a:t>
            </a:r>
            <a:endParaRPr lang="ar-JO" dirty="0"/>
          </a:p>
        </p:txBody>
      </p:sp>
      <p:sp>
        <p:nvSpPr>
          <p:cNvPr id="3" name="Content Placeholder 2"/>
          <p:cNvSpPr>
            <a:spLocks noGrp="1"/>
          </p:cNvSpPr>
          <p:nvPr>
            <p:ph idx="1"/>
          </p:nvPr>
        </p:nvSpPr>
        <p:spPr/>
        <p:txBody>
          <a:bodyPr>
            <a:normAutofit/>
          </a:bodyPr>
          <a:lstStyle/>
          <a:p>
            <a:r>
              <a:rPr lang="en-US" dirty="0" smtClean="0"/>
              <a:t>These are the main runtime components in an SNMP-enabled environment:</a:t>
            </a:r>
          </a:p>
          <a:p>
            <a:pPr lvl="1"/>
            <a:r>
              <a:rPr lang="en-US" dirty="0" smtClean="0"/>
              <a:t>SNMP-managed </a:t>
            </a:r>
            <a:r>
              <a:rPr lang="en-US" u="sng" dirty="0" smtClean="0"/>
              <a:t>devices</a:t>
            </a:r>
            <a:r>
              <a:rPr lang="en-US" dirty="0" smtClean="0"/>
              <a:t> and resources—These are the devices and network elements on which an agent runs.</a:t>
            </a:r>
          </a:p>
          <a:p>
            <a:pPr lvl="1"/>
            <a:r>
              <a:rPr lang="en-US" dirty="0" smtClean="0"/>
              <a:t>SNMP </a:t>
            </a:r>
            <a:r>
              <a:rPr lang="en-US" u="sng" dirty="0" smtClean="0"/>
              <a:t>agent</a:t>
            </a:r>
            <a:r>
              <a:rPr lang="en-US" dirty="0" smtClean="0"/>
              <a:t>—This software runs on the hardware or service being monitored by SNMP, collecting data on various metrics like CPU usage, bandwidth usage or disk space. As queried by the SNMP manager, the agent finds and sends this information back to SNMP management systems.</a:t>
            </a:r>
          </a:p>
          <a:p>
            <a:pPr lvl="1"/>
            <a:r>
              <a:rPr lang="en-US" dirty="0" smtClean="0"/>
              <a:t>SNMP </a:t>
            </a:r>
            <a:r>
              <a:rPr lang="en-US" u="sng" dirty="0" smtClean="0"/>
              <a:t>manager</a:t>
            </a:r>
            <a:r>
              <a:rPr lang="en-US" dirty="0" smtClean="0"/>
              <a:t>—(also referred to as SNMP server) This component functions as a centralized management station running an SNMP management application on many different operating system environments. It actively requests agents send SNMP updates at regular intervals.</a:t>
            </a:r>
            <a:endParaRPr lang="ar-JO" dirty="0"/>
          </a:p>
        </p:txBody>
      </p:sp>
    </p:spTree>
    <p:extLst>
      <p:ext uri="{BB962C8B-B14F-4D97-AF65-F5344CB8AC3E}">
        <p14:creationId xmlns:p14="http://schemas.microsoft.com/office/powerpoint/2010/main" val="873202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950</Words>
  <Application>Microsoft Office PowerPoint</Application>
  <PresentationFormat>Widescreen</PresentationFormat>
  <Paragraphs>71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SNMP</vt:lpstr>
      <vt:lpstr>Contents</vt:lpstr>
      <vt:lpstr>What is SNMP?</vt:lpstr>
      <vt:lpstr>Where is SNMP</vt:lpstr>
      <vt:lpstr>Where is SNMP</vt:lpstr>
      <vt:lpstr>SNMP and UDP</vt:lpstr>
      <vt:lpstr>SNMP Management Information Bases  (MIBs)</vt:lpstr>
      <vt:lpstr>Versions of SNMP</vt:lpstr>
      <vt:lpstr>SNMP Runtime Components</vt:lpstr>
      <vt:lpstr>Management information base (MIB)—</vt:lpstr>
      <vt:lpstr>SNMP and Network Size</vt:lpstr>
      <vt:lpstr>SNMP Commands</vt:lpstr>
      <vt:lpstr>SNMP Commands</vt:lpstr>
      <vt:lpstr>What is an SNMP port?</vt:lpstr>
      <vt:lpstr>Limitations of SNMP Management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SNMP</dc:title>
  <dc:creator>Maram Bani Younes</dc:creator>
  <cp:lastModifiedBy>Maram Bani Younes</cp:lastModifiedBy>
  <cp:revision>3</cp:revision>
  <cp:lastPrinted>2024-03-17T07:48:29Z</cp:lastPrinted>
  <dcterms:created xsi:type="dcterms:W3CDTF">2024-03-17T07:35:05Z</dcterms:created>
  <dcterms:modified xsi:type="dcterms:W3CDTF">2024-03-17T07:57:14Z</dcterms:modified>
</cp:coreProperties>
</file>