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5"/>
  </p:notesMasterIdLst>
  <p:sldIdLst>
    <p:sldId id="586" r:id="rId2"/>
    <p:sldId id="302" r:id="rId3"/>
    <p:sldId id="320" r:id="rId4"/>
    <p:sldId id="260" r:id="rId5"/>
    <p:sldId id="324" r:id="rId6"/>
    <p:sldId id="313" r:id="rId7"/>
    <p:sldId id="583" r:id="rId8"/>
    <p:sldId id="275" r:id="rId9"/>
    <p:sldId id="587" r:id="rId10"/>
    <p:sldId id="312" r:id="rId11"/>
    <p:sldId id="365" r:id="rId12"/>
    <p:sldId id="555" r:id="rId13"/>
    <p:sldId id="294" r:id="rId14"/>
    <p:sldId id="297" r:id="rId15"/>
    <p:sldId id="582" r:id="rId16"/>
    <p:sldId id="350" r:id="rId17"/>
    <p:sldId id="588" r:id="rId18"/>
    <p:sldId id="326" r:id="rId19"/>
    <p:sldId id="589" r:id="rId20"/>
    <p:sldId id="590" r:id="rId21"/>
    <p:sldId id="333" r:id="rId22"/>
    <p:sldId id="471" r:id="rId23"/>
    <p:sldId id="362" r:id="rId24"/>
    <p:sldId id="472" r:id="rId25"/>
    <p:sldId id="591" r:id="rId26"/>
    <p:sldId id="482" r:id="rId27"/>
    <p:sldId id="483" r:id="rId28"/>
    <p:sldId id="486" r:id="rId29"/>
    <p:sldId id="488" r:id="rId30"/>
    <p:sldId id="489" r:id="rId31"/>
    <p:sldId id="504" r:id="rId32"/>
    <p:sldId id="505" r:id="rId33"/>
    <p:sldId id="506"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5D7195-5EC0-499C-B01F-D3B1BBB520AE}" type="datetimeFigureOut">
              <a:rPr lang="en-US" smtClean="0"/>
              <a:t>10/21/2022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D9E699-AF7F-4618-8FE8-2647ED1E718C}" type="slidenum">
              <a:rPr lang="en-US" smtClean="0"/>
              <a:t>‹#›</a:t>
            </a:fld>
            <a:endParaRPr lang="en-US"/>
          </a:p>
        </p:txBody>
      </p:sp>
    </p:spTree>
    <p:extLst>
      <p:ext uri="{BB962C8B-B14F-4D97-AF65-F5344CB8AC3E}">
        <p14:creationId xmlns:p14="http://schemas.microsoft.com/office/powerpoint/2010/main" val="1149291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D3034C3B-DADE-4DC0-B23A-E46EE264C49F}"/>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159045D-F725-4DBF-9F8F-3D373FB53920}" type="slidenum">
              <a:rPr lang="ar-SA" altLang="en-US">
                <a:latin typeface="Times New Roman" panose="02020603050405020304" pitchFamily="18" charset="0"/>
                <a:cs typeface="Times New Roman" panose="02020603050405020304" pitchFamily="18" charset="0"/>
              </a:rPr>
              <a:pPr eaLnBrk="1" hangingPunct="1"/>
              <a:t>2</a:t>
            </a:fld>
            <a:endParaRPr lang="en-US" altLang="en-US">
              <a:latin typeface="Times New Roman" panose="02020603050405020304" pitchFamily="18" charset="0"/>
              <a:cs typeface="Times New Roman" panose="02020603050405020304" pitchFamily="18" charset="0"/>
            </a:endParaRPr>
          </a:p>
        </p:txBody>
      </p:sp>
      <p:sp>
        <p:nvSpPr>
          <p:cNvPr id="84995" name="Rectangle 2">
            <a:extLst>
              <a:ext uri="{FF2B5EF4-FFF2-40B4-BE49-F238E27FC236}">
                <a16:creationId xmlns:a16="http://schemas.microsoft.com/office/drawing/2014/main" id="{2A84EFD5-CC7B-42C1-9F6D-293DE27FE36B}"/>
              </a:ext>
            </a:extLst>
          </p:cNvPr>
          <p:cNvSpPr>
            <a:spLocks noGrp="1" noRot="1" noChangeAspect="1" noChangeArrowheads="1" noTextEdit="1"/>
          </p:cNvSpPr>
          <p:nvPr>
            <p:ph type="sldImg"/>
          </p:nvPr>
        </p:nvSpPr>
        <p:spPr>
          <a:ln/>
        </p:spPr>
      </p:sp>
      <p:sp>
        <p:nvSpPr>
          <p:cNvPr id="84996" name="Rectangle 3">
            <a:extLst>
              <a:ext uri="{FF2B5EF4-FFF2-40B4-BE49-F238E27FC236}">
                <a16:creationId xmlns:a16="http://schemas.microsoft.com/office/drawing/2014/main" id="{10D37C8A-B27D-4C97-A48B-7C8715E077FA}"/>
              </a:ext>
            </a:extLst>
          </p:cNvPr>
          <p:cNvSpPr>
            <a:spLocks noGrp="1" noChangeArrowheads="1"/>
          </p:cNvSpPr>
          <p:nvPr>
            <p:ph type="body" idx="1"/>
          </p:nvPr>
        </p:nvSpPr>
        <p:spPr>
          <a:noFill/>
        </p:spPr>
        <p:txBody>
          <a:bodyPr/>
          <a:lstStyle/>
          <a:p>
            <a:pPr eaLnBrk="1" hangingPunct="1"/>
            <a:endParaRPr lang="ar-JO"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7B6D422C-73DA-4C13-BAEE-96196DC28B18}"/>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8C2ACAD-3A66-4ECF-9DB5-4923CA2CDCFC}" type="slidenum">
              <a:rPr lang="ar-SA" altLang="en-US">
                <a:latin typeface="Times New Roman" panose="02020603050405020304" pitchFamily="18" charset="0"/>
                <a:cs typeface="Times New Roman" panose="02020603050405020304" pitchFamily="18" charset="0"/>
              </a:rPr>
              <a:pPr eaLnBrk="1" hangingPunct="1"/>
              <a:t>6</a:t>
            </a:fld>
            <a:endParaRPr lang="en-US" altLang="en-US">
              <a:latin typeface="Times New Roman" panose="02020603050405020304" pitchFamily="18" charset="0"/>
              <a:cs typeface="Times New Roman" panose="02020603050405020304" pitchFamily="18" charset="0"/>
            </a:endParaRPr>
          </a:p>
        </p:txBody>
      </p:sp>
      <p:sp>
        <p:nvSpPr>
          <p:cNvPr id="86019" name="Rectangle 2">
            <a:extLst>
              <a:ext uri="{FF2B5EF4-FFF2-40B4-BE49-F238E27FC236}">
                <a16:creationId xmlns:a16="http://schemas.microsoft.com/office/drawing/2014/main" id="{0BC96016-8978-427B-891A-9CDCBDB28FB2}"/>
              </a:ext>
            </a:extLst>
          </p:cNvPr>
          <p:cNvSpPr>
            <a:spLocks noGrp="1" noRot="1" noChangeAspect="1" noChangeArrowheads="1" noTextEdit="1"/>
          </p:cNvSpPr>
          <p:nvPr>
            <p:ph type="sldImg"/>
          </p:nvPr>
        </p:nvSpPr>
        <p:spPr>
          <a:xfrm>
            <a:off x="334963" y="666750"/>
            <a:ext cx="6192837" cy="3484563"/>
          </a:xfrm>
          <a:ln/>
        </p:spPr>
      </p:sp>
      <p:sp>
        <p:nvSpPr>
          <p:cNvPr id="86020" name="Rectangle 3">
            <a:extLst>
              <a:ext uri="{FF2B5EF4-FFF2-40B4-BE49-F238E27FC236}">
                <a16:creationId xmlns:a16="http://schemas.microsoft.com/office/drawing/2014/main" id="{3D7243B3-42B7-4603-92A3-F8ABA85614C3}"/>
              </a:ext>
            </a:extLst>
          </p:cNvPr>
          <p:cNvSpPr>
            <a:spLocks noGrp="1" noChangeArrowheads="1"/>
          </p:cNvSpPr>
          <p:nvPr>
            <p:ph type="body" idx="1"/>
          </p:nvPr>
        </p:nvSpPr>
        <p:spPr>
          <a:xfrm>
            <a:off x="904875" y="4373563"/>
            <a:ext cx="5048250" cy="4078287"/>
          </a:xfrm>
          <a:noFill/>
        </p:spPr>
        <p:txBody>
          <a:bodyPr/>
          <a:lstStyle/>
          <a:p>
            <a:pPr eaLnBrk="1" hangingPunct="1"/>
            <a:r>
              <a:rPr lang="ar-SA" altLang="en-US" sz="3200"/>
              <a:t>وهي طريقة تركز على العملية التعليمية أكثر من النتاجات.</a:t>
            </a:r>
            <a:endParaRPr lang="en-US" altLang="en-US" sz="3200"/>
          </a:p>
          <a:p>
            <a:pPr eaLnBrk="1" hangingPunct="1"/>
            <a:r>
              <a:rPr lang="ar-SA" altLang="en-US" sz="3200"/>
              <a:t>ويتضمن نموذج باير الاستقصائي على : 1ـ المعرفة.</a:t>
            </a:r>
            <a:endParaRPr lang="en-US" altLang="en-US" sz="3200"/>
          </a:p>
          <a:p>
            <a:pPr eaLnBrk="1" hangingPunct="1"/>
            <a:r>
              <a:rPr lang="ar-SA" altLang="en-US" sz="3200"/>
              <a:t>2ـ الاتجاهات.</a:t>
            </a:r>
            <a:endParaRPr lang="en-US" altLang="en-US" sz="3200"/>
          </a:p>
          <a:p>
            <a:pPr eaLnBrk="1" hangingPunct="1"/>
            <a:r>
              <a:rPr lang="ar-SA" altLang="en-US" sz="3200"/>
              <a:t>3ـ الخطوات.</a:t>
            </a:r>
            <a:endParaRPr lang="en-US" altLang="en-US" sz="20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7B6D422C-73DA-4C13-BAEE-96196DC28B18}"/>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8C2ACAD-3A66-4ECF-9DB5-4923CA2CDCFC}" type="slidenum">
              <a:rPr lang="ar-SA" altLang="en-US">
                <a:latin typeface="Times New Roman" panose="02020603050405020304" pitchFamily="18" charset="0"/>
                <a:cs typeface="Times New Roman" panose="02020603050405020304" pitchFamily="18" charset="0"/>
              </a:rPr>
              <a:pPr eaLnBrk="1" hangingPunct="1"/>
              <a:t>7</a:t>
            </a:fld>
            <a:endParaRPr lang="en-US" altLang="en-US">
              <a:latin typeface="Times New Roman" panose="02020603050405020304" pitchFamily="18" charset="0"/>
              <a:cs typeface="Times New Roman" panose="02020603050405020304" pitchFamily="18" charset="0"/>
            </a:endParaRPr>
          </a:p>
        </p:txBody>
      </p:sp>
      <p:sp>
        <p:nvSpPr>
          <p:cNvPr id="86019" name="Rectangle 2">
            <a:extLst>
              <a:ext uri="{FF2B5EF4-FFF2-40B4-BE49-F238E27FC236}">
                <a16:creationId xmlns:a16="http://schemas.microsoft.com/office/drawing/2014/main" id="{0BC96016-8978-427B-891A-9CDCBDB28FB2}"/>
              </a:ext>
            </a:extLst>
          </p:cNvPr>
          <p:cNvSpPr>
            <a:spLocks noGrp="1" noRot="1" noChangeAspect="1" noChangeArrowheads="1" noTextEdit="1"/>
          </p:cNvSpPr>
          <p:nvPr>
            <p:ph type="sldImg"/>
          </p:nvPr>
        </p:nvSpPr>
        <p:spPr>
          <a:xfrm>
            <a:off x="334963" y="666750"/>
            <a:ext cx="6192837" cy="3484563"/>
          </a:xfrm>
          <a:ln/>
        </p:spPr>
      </p:sp>
      <p:sp>
        <p:nvSpPr>
          <p:cNvPr id="86020" name="Rectangle 3">
            <a:extLst>
              <a:ext uri="{FF2B5EF4-FFF2-40B4-BE49-F238E27FC236}">
                <a16:creationId xmlns:a16="http://schemas.microsoft.com/office/drawing/2014/main" id="{3D7243B3-42B7-4603-92A3-F8ABA85614C3}"/>
              </a:ext>
            </a:extLst>
          </p:cNvPr>
          <p:cNvSpPr>
            <a:spLocks noGrp="1" noChangeArrowheads="1"/>
          </p:cNvSpPr>
          <p:nvPr>
            <p:ph type="body" idx="1"/>
          </p:nvPr>
        </p:nvSpPr>
        <p:spPr>
          <a:xfrm>
            <a:off x="904875" y="4373563"/>
            <a:ext cx="5048250" cy="4078287"/>
          </a:xfrm>
          <a:noFill/>
        </p:spPr>
        <p:txBody>
          <a:bodyPr/>
          <a:lstStyle/>
          <a:p>
            <a:pPr eaLnBrk="1" hangingPunct="1"/>
            <a:r>
              <a:rPr lang="ar-SA" altLang="en-US" sz="3200"/>
              <a:t>وهي طريقة تركز على العملية التعليمية أكثر من النتاجات.</a:t>
            </a:r>
            <a:endParaRPr lang="en-US" altLang="en-US" sz="3200"/>
          </a:p>
          <a:p>
            <a:pPr eaLnBrk="1" hangingPunct="1"/>
            <a:r>
              <a:rPr lang="ar-SA" altLang="en-US" sz="3200"/>
              <a:t>ويتضمن نموذج باير الاستقصائي على : 1ـ المعرفة.</a:t>
            </a:r>
            <a:endParaRPr lang="en-US" altLang="en-US" sz="3200"/>
          </a:p>
          <a:p>
            <a:pPr eaLnBrk="1" hangingPunct="1"/>
            <a:r>
              <a:rPr lang="ar-SA" altLang="en-US" sz="3200"/>
              <a:t>2ـ الاتجاهات.</a:t>
            </a:r>
            <a:endParaRPr lang="en-US" altLang="en-US" sz="3200"/>
          </a:p>
          <a:p>
            <a:pPr eaLnBrk="1" hangingPunct="1"/>
            <a:r>
              <a:rPr lang="ar-SA" altLang="en-US" sz="3200"/>
              <a:t>3ـ الخطوات.</a:t>
            </a:r>
            <a:endParaRPr lang="en-US" altLang="en-US" sz="2000"/>
          </a:p>
        </p:txBody>
      </p:sp>
    </p:spTree>
    <p:extLst>
      <p:ext uri="{BB962C8B-B14F-4D97-AF65-F5344CB8AC3E}">
        <p14:creationId xmlns:p14="http://schemas.microsoft.com/office/powerpoint/2010/main" val="542688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FA74C7-B029-4E12-8EF8-89AFABD4BB1E}"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5972A-984C-494A-9F38-C100E10E92B3}" type="slidenum">
              <a:rPr lang="en-US" smtClean="0"/>
              <a:t>‹#›</a:t>
            </a:fld>
            <a:endParaRPr lang="en-US"/>
          </a:p>
        </p:txBody>
      </p:sp>
    </p:spTree>
    <p:extLst>
      <p:ext uri="{BB962C8B-B14F-4D97-AF65-F5344CB8AC3E}">
        <p14:creationId xmlns:p14="http://schemas.microsoft.com/office/powerpoint/2010/main" val="4080689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FA74C7-B029-4E12-8EF8-89AFABD4BB1E}"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5972A-984C-494A-9F38-C100E10E92B3}" type="slidenum">
              <a:rPr lang="en-US" smtClean="0"/>
              <a:t>‹#›</a:t>
            </a:fld>
            <a:endParaRPr lang="en-US"/>
          </a:p>
        </p:txBody>
      </p:sp>
    </p:spTree>
    <p:extLst>
      <p:ext uri="{BB962C8B-B14F-4D97-AF65-F5344CB8AC3E}">
        <p14:creationId xmlns:p14="http://schemas.microsoft.com/office/powerpoint/2010/main" val="2355424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FA74C7-B029-4E12-8EF8-89AFABD4BB1E}"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5972A-984C-494A-9F38-C100E10E92B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40141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FA74C7-B029-4E12-8EF8-89AFABD4BB1E}"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5972A-984C-494A-9F38-C100E10E92B3}" type="slidenum">
              <a:rPr lang="en-US" smtClean="0"/>
              <a:t>‹#›</a:t>
            </a:fld>
            <a:endParaRPr lang="en-US"/>
          </a:p>
        </p:txBody>
      </p:sp>
    </p:spTree>
    <p:extLst>
      <p:ext uri="{BB962C8B-B14F-4D97-AF65-F5344CB8AC3E}">
        <p14:creationId xmlns:p14="http://schemas.microsoft.com/office/powerpoint/2010/main" val="124538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FA74C7-B029-4E12-8EF8-89AFABD4BB1E}"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5972A-984C-494A-9F38-C100E10E92B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112781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FA74C7-B029-4E12-8EF8-89AFABD4BB1E}"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5972A-984C-494A-9F38-C100E10E92B3}" type="slidenum">
              <a:rPr lang="en-US" smtClean="0"/>
              <a:t>‹#›</a:t>
            </a:fld>
            <a:endParaRPr lang="en-US"/>
          </a:p>
        </p:txBody>
      </p:sp>
    </p:spTree>
    <p:extLst>
      <p:ext uri="{BB962C8B-B14F-4D97-AF65-F5344CB8AC3E}">
        <p14:creationId xmlns:p14="http://schemas.microsoft.com/office/powerpoint/2010/main" val="1489860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FA74C7-B029-4E12-8EF8-89AFABD4BB1E}"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5972A-984C-494A-9F38-C100E10E92B3}" type="slidenum">
              <a:rPr lang="en-US" smtClean="0"/>
              <a:t>‹#›</a:t>
            </a:fld>
            <a:endParaRPr lang="en-US"/>
          </a:p>
        </p:txBody>
      </p:sp>
    </p:spTree>
    <p:extLst>
      <p:ext uri="{BB962C8B-B14F-4D97-AF65-F5344CB8AC3E}">
        <p14:creationId xmlns:p14="http://schemas.microsoft.com/office/powerpoint/2010/main" val="2102407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FA74C7-B029-4E12-8EF8-89AFABD4BB1E}"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5972A-984C-494A-9F38-C100E10E92B3}" type="slidenum">
              <a:rPr lang="en-US" smtClean="0"/>
              <a:t>‹#›</a:t>
            </a:fld>
            <a:endParaRPr lang="en-US"/>
          </a:p>
        </p:txBody>
      </p:sp>
    </p:spTree>
    <p:extLst>
      <p:ext uri="{BB962C8B-B14F-4D97-AF65-F5344CB8AC3E}">
        <p14:creationId xmlns:p14="http://schemas.microsoft.com/office/powerpoint/2010/main" val="38342882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TwoObj">
  <p:cSld name="عنوان، ونص، واثنان من ال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92100"/>
            <a:ext cx="10972800" cy="1384300"/>
          </a:xfrm>
        </p:spPr>
        <p:txBody>
          <a:bodyPr/>
          <a:lstStyle/>
          <a:p>
            <a:r>
              <a:rPr lang="ar-SA"/>
              <a:t>انقر لتحرير نمط العنوان الرئيسي</a:t>
            </a:r>
            <a:endParaRPr lang="ar-JO"/>
          </a:p>
        </p:txBody>
      </p:sp>
      <p:sp>
        <p:nvSpPr>
          <p:cNvPr id="3" name="عنصر نائب للنص 2"/>
          <p:cNvSpPr>
            <a:spLocks noGrp="1"/>
          </p:cNvSpPr>
          <p:nvPr>
            <p:ph type="body" sz="half" idx="1"/>
          </p:nvPr>
        </p:nvSpPr>
        <p:spPr>
          <a:xfrm>
            <a:off x="609600" y="1905000"/>
            <a:ext cx="5384800" cy="411480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JO"/>
          </a:p>
        </p:txBody>
      </p:sp>
      <p:sp>
        <p:nvSpPr>
          <p:cNvPr id="4" name="عنصر نائب للمحتوى 3"/>
          <p:cNvSpPr>
            <a:spLocks noGrp="1"/>
          </p:cNvSpPr>
          <p:nvPr>
            <p:ph sz="quarter" idx="2"/>
          </p:nvPr>
        </p:nvSpPr>
        <p:spPr>
          <a:xfrm>
            <a:off x="6197600" y="1905000"/>
            <a:ext cx="5384800" cy="198120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JO"/>
          </a:p>
        </p:txBody>
      </p:sp>
      <p:sp>
        <p:nvSpPr>
          <p:cNvPr id="5" name="عنصر نائب للمحتوى 4"/>
          <p:cNvSpPr>
            <a:spLocks noGrp="1"/>
          </p:cNvSpPr>
          <p:nvPr>
            <p:ph sz="quarter" idx="3"/>
          </p:nvPr>
        </p:nvSpPr>
        <p:spPr>
          <a:xfrm>
            <a:off x="6197600" y="4038600"/>
            <a:ext cx="5384800" cy="198120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JO"/>
          </a:p>
        </p:txBody>
      </p:sp>
      <p:sp>
        <p:nvSpPr>
          <p:cNvPr id="6" name="Rectangle 4">
            <a:extLst>
              <a:ext uri="{FF2B5EF4-FFF2-40B4-BE49-F238E27FC236}">
                <a16:creationId xmlns:a16="http://schemas.microsoft.com/office/drawing/2014/main" id="{82495317-40F3-47B5-B5A7-8F918E986342}"/>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13D62CC8-662A-4B05-BF38-104FE87BBF7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58872214-FFE6-4B96-88D8-C7196D379CAD}"/>
              </a:ext>
            </a:extLst>
          </p:cNvPr>
          <p:cNvSpPr>
            <a:spLocks noGrp="1" noChangeArrowheads="1"/>
          </p:cNvSpPr>
          <p:nvPr>
            <p:ph type="sldNum" sz="quarter" idx="12"/>
          </p:nvPr>
        </p:nvSpPr>
        <p:spPr>
          <a:ln/>
        </p:spPr>
        <p:txBody>
          <a:bodyPr/>
          <a:lstStyle>
            <a:lvl1pPr>
              <a:defRPr/>
            </a:lvl1pPr>
          </a:lstStyle>
          <a:p>
            <a:fld id="{3F5818B3-699C-478B-841D-8911A6084CC4}" type="slidenum">
              <a:rPr lang="ar-SA" altLang="en-US"/>
              <a:pPr/>
              <a:t>‹#›</a:t>
            </a:fld>
            <a:endParaRPr lang="en-US" altLang="en-US"/>
          </a:p>
        </p:txBody>
      </p:sp>
    </p:spTree>
    <p:extLst>
      <p:ext uri="{BB962C8B-B14F-4D97-AF65-F5344CB8AC3E}">
        <p14:creationId xmlns:p14="http://schemas.microsoft.com/office/powerpoint/2010/main" val="248376218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609600" y="292100"/>
            <a:ext cx="10972800" cy="572770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JO"/>
          </a:p>
        </p:txBody>
      </p:sp>
      <p:sp>
        <p:nvSpPr>
          <p:cNvPr id="3" name="Rectangle 4">
            <a:extLst>
              <a:ext uri="{FF2B5EF4-FFF2-40B4-BE49-F238E27FC236}">
                <a16:creationId xmlns:a16="http://schemas.microsoft.com/office/drawing/2014/main" id="{22D87B55-B15E-4E7C-8C4A-19B830A3C8C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8FC54A4F-A29E-4A64-9751-00EFF45F8C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6BB6B8B-75D2-491F-9FC6-AB3CE5463353}"/>
              </a:ext>
            </a:extLst>
          </p:cNvPr>
          <p:cNvSpPr>
            <a:spLocks noGrp="1" noChangeArrowheads="1"/>
          </p:cNvSpPr>
          <p:nvPr>
            <p:ph type="sldNum" sz="quarter" idx="12"/>
          </p:nvPr>
        </p:nvSpPr>
        <p:spPr>
          <a:ln/>
        </p:spPr>
        <p:txBody>
          <a:bodyPr/>
          <a:lstStyle>
            <a:lvl1pPr>
              <a:defRPr/>
            </a:lvl1pPr>
          </a:lstStyle>
          <a:p>
            <a:fld id="{EE14874D-C3E3-4308-82E9-FF61A0416F69}" type="slidenum">
              <a:rPr lang="ar-SA" altLang="en-US"/>
              <a:pPr/>
              <a:t>‹#›</a:t>
            </a:fld>
            <a:endParaRPr lang="en-US" altLang="en-US"/>
          </a:p>
        </p:txBody>
      </p:sp>
    </p:spTree>
    <p:extLst>
      <p:ext uri="{BB962C8B-B14F-4D97-AF65-F5344CB8AC3E}">
        <p14:creationId xmlns:p14="http://schemas.microsoft.com/office/powerpoint/2010/main" val="211099965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FA74C7-B029-4E12-8EF8-89AFABD4BB1E}"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5972A-984C-494A-9F38-C100E10E92B3}" type="slidenum">
              <a:rPr lang="en-US" smtClean="0"/>
              <a:t>‹#›</a:t>
            </a:fld>
            <a:endParaRPr lang="en-US"/>
          </a:p>
        </p:txBody>
      </p:sp>
    </p:spTree>
    <p:extLst>
      <p:ext uri="{BB962C8B-B14F-4D97-AF65-F5344CB8AC3E}">
        <p14:creationId xmlns:p14="http://schemas.microsoft.com/office/powerpoint/2010/main" val="3774292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FA74C7-B029-4E12-8EF8-89AFABD4BB1E}" type="datetimeFigureOut">
              <a:rPr lang="en-US" smtClean="0"/>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5972A-984C-494A-9F38-C100E10E92B3}" type="slidenum">
              <a:rPr lang="en-US" smtClean="0"/>
              <a:t>‹#›</a:t>
            </a:fld>
            <a:endParaRPr lang="en-US"/>
          </a:p>
        </p:txBody>
      </p:sp>
    </p:spTree>
    <p:extLst>
      <p:ext uri="{BB962C8B-B14F-4D97-AF65-F5344CB8AC3E}">
        <p14:creationId xmlns:p14="http://schemas.microsoft.com/office/powerpoint/2010/main" val="712227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FA74C7-B029-4E12-8EF8-89AFABD4BB1E}" type="datetimeFigureOut">
              <a:rPr lang="en-US" smtClean="0"/>
              <a:t>10/21/2022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5972A-984C-494A-9F38-C100E10E92B3}" type="slidenum">
              <a:rPr lang="en-US" smtClean="0"/>
              <a:t>‹#›</a:t>
            </a:fld>
            <a:endParaRPr lang="en-US"/>
          </a:p>
        </p:txBody>
      </p:sp>
    </p:spTree>
    <p:extLst>
      <p:ext uri="{BB962C8B-B14F-4D97-AF65-F5344CB8AC3E}">
        <p14:creationId xmlns:p14="http://schemas.microsoft.com/office/powerpoint/2010/main" val="3182702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FA74C7-B029-4E12-8EF8-89AFABD4BB1E}" type="datetimeFigureOut">
              <a:rPr lang="en-US" smtClean="0"/>
              <a:t>10/21/2022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C5972A-984C-494A-9F38-C100E10E92B3}" type="slidenum">
              <a:rPr lang="en-US" smtClean="0"/>
              <a:t>‹#›</a:t>
            </a:fld>
            <a:endParaRPr lang="en-US"/>
          </a:p>
        </p:txBody>
      </p:sp>
    </p:spTree>
    <p:extLst>
      <p:ext uri="{BB962C8B-B14F-4D97-AF65-F5344CB8AC3E}">
        <p14:creationId xmlns:p14="http://schemas.microsoft.com/office/powerpoint/2010/main" val="1401944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FA74C7-B029-4E12-8EF8-89AFABD4BB1E}" type="datetimeFigureOut">
              <a:rPr lang="en-US" smtClean="0"/>
              <a:t>10/21/2022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C5972A-984C-494A-9F38-C100E10E92B3}" type="slidenum">
              <a:rPr lang="en-US" smtClean="0"/>
              <a:t>‹#›</a:t>
            </a:fld>
            <a:endParaRPr lang="en-US"/>
          </a:p>
        </p:txBody>
      </p:sp>
    </p:spTree>
    <p:extLst>
      <p:ext uri="{BB962C8B-B14F-4D97-AF65-F5344CB8AC3E}">
        <p14:creationId xmlns:p14="http://schemas.microsoft.com/office/powerpoint/2010/main" val="1213420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FA74C7-B029-4E12-8EF8-89AFABD4BB1E}" type="datetimeFigureOut">
              <a:rPr lang="en-US" smtClean="0"/>
              <a:t>10/21/2022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C5972A-984C-494A-9F38-C100E10E92B3}" type="slidenum">
              <a:rPr lang="en-US" smtClean="0"/>
              <a:t>‹#›</a:t>
            </a:fld>
            <a:endParaRPr lang="en-US"/>
          </a:p>
        </p:txBody>
      </p:sp>
    </p:spTree>
    <p:extLst>
      <p:ext uri="{BB962C8B-B14F-4D97-AF65-F5344CB8AC3E}">
        <p14:creationId xmlns:p14="http://schemas.microsoft.com/office/powerpoint/2010/main" val="3358723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FA74C7-B029-4E12-8EF8-89AFABD4BB1E}" type="datetimeFigureOut">
              <a:rPr lang="en-US" smtClean="0"/>
              <a:t>10/21/2022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5972A-984C-494A-9F38-C100E10E92B3}" type="slidenum">
              <a:rPr lang="en-US" smtClean="0"/>
              <a:t>‹#›</a:t>
            </a:fld>
            <a:endParaRPr lang="en-US"/>
          </a:p>
        </p:txBody>
      </p:sp>
    </p:spTree>
    <p:extLst>
      <p:ext uri="{BB962C8B-B14F-4D97-AF65-F5344CB8AC3E}">
        <p14:creationId xmlns:p14="http://schemas.microsoft.com/office/powerpoint/2010/main" val="3102938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FA74C7-B029-4E12-8EF8-89AFABD4BB1E}" type="datetimeFigureOut">
              <a:rPr lang="en-US" smtClean="0"/>
              <a:t>10/21/2022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5972A-984C-494A-9F38-C100E10E92B3}" type="slidenum">
              <a:rPr lang="en-US" smtClean="0"/>
              <a:t>‹#›</a:t>
            </a:fld>
            <a:endParaRPr lang="en-US"/>
          </a:p>
        </p:txBody>
      </p:sp>
    </p:spTree>
    <p:extLst>
      <p:ext uri="{BB962C8B-B14F-4D97-AF65-F5344CB8AC3E}">
        <p14:creationId xmlns:p14="http://schemas.microsoft.com/office/powerpoint/2010/main" val="2686836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FA74C7-B029-4E12-8EF8-89AFABD4BB1E}" type="datetimeFigureOut">
              <a:rPr lang="en-US" smtClean="0"/>
              <a:t>10/21/2022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1C5972A-984C-494A-9F38-C100E10E92B3}" type="slidenum">
              <a:rPr lang="en-US" smtClean="0"/>
              <a:t>‹#›</a:t>
            </a:fld>
            <a:endParaRPr lang="en-US"/>
          </a:p>
        </p:txBody>
      </p:sp>
    </p:spTree>
    <p:extLst>
      <p:ext uri="{BB962C8B-B14F-4D97-AF65-F5344CB8AC3E}">
        <p14:creationId xmlns:p14="http://schemas.microsoft.com/office/powerpoint/2010/main" val="136911109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 id="2147483680"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7649D9-F982-454F-BE03-ED4EF60F0BAD}"/>
              </a:ext>
            </a:extLst>
          </p:cNvPr>
          <p:cNvSpPr>
            <a:spLocks noGrp="1"/>
          </p:cNvSpPr>
          <p:nvPr>
            <p:ph idx="1"/>
          </p:nvPr>
        </p:nvSpPr>
        <p:spPr/>
        <p:txBody>
          <a:bodyPr>
            <a:normAutofit/>
          </a:bodyPr>
          <a:lstStyle/>
          <a:p>
            <a:pPr algn="ctr" rtl="1"/>
            <a:r>
              <a:rPr lang="ar-JO" sz="2400" b="1" dirty="0">
                <a:solidFill>
                  <a:schemeClr val="tx1"/>
                </a:solidFill>
                <a:latin typeface="Simplified Arabic" panose="02020603050405020304" pitchFamily="18" charset="-78"/>
                <a:cs typeface="Simplified Arabic" panose="02020603050405020304" pitchFamily="18" charset="-78"/>
              </a:rPr>
              <a:t>قسم العلوم الأساسية الإنسانية</a:t>
            </a:r>
          </a:p>
          <a:p>
            <a:pPr marL="0" indent="0" algn="ctr" rtl="1">
              <a:buNone/>
            </a:pPr>
            <a:endParaRPr lang="ar-JO" sz="2400" b="1" dirty="0">
              <a:solidFill>
                <a:schemeClr val="tx1"/>
              </a:solidFill>
              <a:latin typeface="Simplified Arabic" panose="02020603050405020304" pitchFamily="18" charset="-78"/>
              <a:cs typeface="Simplified Arabic" panose="02020603050405020304" pitchFamily="18" charset="-78"/>
            </a:endParaRPr>
          </a:p>
          <a:p>
            <a:pPr algn="ctr" rtl="1"/>
            <a:r>
              <a:rPr lang="ar-JO" sz="2400" b="1" dirty="0">
                <a:solidFill>
                  <a:schemeClr val="tx1"/>
                </a:solidFill>
                <a:latin typeface="Simplified Arabic" panose="02020603050405020304" pitchFamily="18" charset="-78"/>
                <a:cs typeface="Simplified Arabic" panose="02020603050405020304" pitchFamily="18" charset="-78"/>
              </a:rPr>
              <a:t>مادة الفكر والحضارة الإنسانية .</a:t>
            </a:r>
          </a:p>
          <a:p>
            <a:pPr marL="0" indent="0" algn="ctr" rtl="1">
              <a:buNone/>
            </a:pPr>
            <a:endParaRPr lang="ar-JO" sz="2400" b="1" dirty="0">
              <a:solidFill>
                <a:schemeClr val="tx1"/>
              </a:solidFill>
              <a:latin typeface="Simplified Arabic" panose="02020603050405020304" pitchFamily="18" charset="-78"/>
              <a:cs typeface="Simplified Arabic" panose="02020603050405020304" pitchFamily="18" charset="-78"/>
            </a:endParaRPr>
          </a:p>
          <a:p>
            <a:pPr rtl="1"/>
            <a:r>
              <a:rPr lang="ar-JO" sz="2400" b="1" dirty="0">
                <a:solidFill>
                  <a:schemeClr val="tx1"/>
                </a:solidFill>
                <a:latin typeface="Simplified Arabic" panose="02020603050405020304" pitchFamily="18" charset="-78"/>
                <a:cs typeface="Simplified Arabic" panose="02020603050405020304" pitchFamily="18" charset="-78"/>
              </a:rPr>
              <a:t>إعداد: د. زهير توفيق </a:t>
            </a:r>
          </a:p>
          <a:p>
            <a:pPr rtl="1"/>
            <a:r>
              <a:rPr lang="ar-JO" sz="2400" b="1" dirty="0">
                <a:solidFill>
                  <a:schemeClr val="tx1"/>
                </a:solidFill>
                <a:latin typeface="Simplified Arabic" panose="02020603050405020304" pitchFamily="18" charset="-78"/>
                <a:cs typeface="Simplified Arabic" panose="02020603050405020304" pitchFamily="18" charset="-78"/>
              </a:rPr>
              <a:t>د. منار أحمد</a:t>
            </a:r>
            <a:endParaRPr lang="en-US" sz="2400" b="1" dirty="0">
              <a:solidFill>
                <a:schemeClr val="tx1"/>
              </a:solidFill>
              <a:latin typeface="Simplified Arabic" panose="02020603050405020304" pitchFamily="18" charset="-78"/>
              <a:cs typeface="Simplified Arabic" panose="02020603050405020304" pitchFamily="18" charset="-78"/>
            </a:endParaRPr>
          </a:p>
        </p:txBody>
      </p:sp>
      <p:pic>
        <p:nvPicPr>
          <p:cNvPr id="4" name="Picture 3">
            <a:extLst>
              <a:ext uri="{FF2B5EF4-FFF2-40B4-BE49-F238E27FC236}">
                <a16:creationId xmlns:a16="http://schemas.microsoft.com/office/drawing/2014/main" id="{E855EC1B-286D-4969-8907-342CF15701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4917" y="629284"/>
            <a:ext cx="1296144" cy="1281432"/>
          </a:xfrm>
          <a:prstGeom prst="rect">
            <a:avLst/>
          </a:prstGeom>
        </p:spPr>
      </p:pic>
    </p:spTree>
    <p:extLst>
      <p:ext uri="{BB962C8B-B14F-4D97-AF65-F5344CB8AC3E}">
        <p14:creationId xmlns:p14="http://schemas.microsoft.com/office/powerpoint/2010/main" val="1705535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3" name="Rectangle 7">
            <a:extLst>
              <a:ext uri="{FF2B5EF4-FFF2-40B4-BE49-F238E27FC236}">
                <a16:creationId xmlns:a16="http://schemas.microsoft.com/office/drawing/2014/main" id="{DB062EFB-71C3-4521-A983-01EFA766CAAE}"/>
              </a:ext>
            </a:extLst>
          </p:cNvPr>
          <p:cNvSpPr>
            <a:spLocks noChangeArrowheads="1"/>
          </p:cNvSpPr>
          <p:nvPr/>
        </p:nvSpPr>
        <p:spPr bwMode="auto">
          <a:xfrm>
            <a:off x="0" y="1043731"/>
            <a:ext cx="10094258"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defRPr/>
            </a:pPr>
            <a:r>
              <a:rPr lang="ar-JO" sz="4000" b="1" u="sng" dirty="0">
                <a:solidFill>
                  <a:srgbClr val="FF0000"/>
                </a:solidFill>
                <a:latin typeface="Simplified Arabic" pitchFamily="18" charset="-78"/>
                <a:cs typeface="Simplified Arabic" pitchFamily="18" charset="-78"/>
              </a:rPr>
              <a:t>أولاً</a:t>
            </a:r>
            <a:r>
              <a:rPr lang="ar-JO" sz="4000" b="1" u="sng" dirty="0">
                <a:solidFill>
                  <a:srgbClr val="FF0000"/>
                </a:solidFill>
                <a:cs typeface="PT Bold Heading" pitchFamily="2" charset="-78"/>
              </a:rPr>
              <a:t> :</a:t>
            </a:r>
            <a:r>
              <a:rPr lang="ar-JO" sz="4000" b="1" u="sng" dirty="0">
                <a:solidFill>
                  <a:srgbClr val="FF0000"/>
                </a:solidFill>
                <a:latin typeface="Simplified Arabic" pitchFamily="18" charset="-78"/>
                <a:cs typeface="Simplified Arabic" pitchFamily="18" charset="-78"/>
              </a:rPr>
              <a:t>العلاقة بين الحضارة والثقافة </a:t>
            </a:r>
            <a:r>
              <a:rPr lang="ar-JO" sz="4000" b="1" u="sng" dirty="0">
                <a:latin typeface="Simplified Arabic" pitchFamily="18" charset="-78"/>
                <a:cs typeface="Simplified Arabic" pitchFamily="18" charset="-78"/>
              </a:rPr>
              <a:t>:</a:t>
            </a:r>
          </a:p>
          <a:p>
            <a:pPr algn="r">
              <a:defRPr/>
            </a:pPr>
            <a:endParaRPr lang="ar-JO" sz="4000" b="1" u="sng" dirty="0">
              <a:latin typeface="Simplified Arabic" pitchFamily="18" charset="-78"/>
              <a:cs typeface="Simplified Arabic" pitchFamily="18" charset="-78"/>
            </a:endParaRPr>
          </a:p>
          <a:p>
            <a:pPr algn="r">
              <a:defRPr/>
            </a:pPr>
            <a:r>
              <a:rPr lang="ar-JO" sz="2800" b="1" dirty="0">
                <a:latin typeface="Simplified Arabic" pitchFamily="18" charset="-78"/>
                <a:cs typeface="Simplified Arabic" pitchFamily="18" charset="-78"/>
              </a:rPr>
              <a:t>1- المساواة بين مدلول الثقافة والحضارة ( تايلور )</a:t>
            </a:r>
          </a:p>
          <a:p>
            <a:pPr algn="r">
              <a:defRPr/>
            </a:pPr>
            <a:endParaRPr lang="ar-JO" sz="2800" b="1" dirty="0">
              <a:latin typeface="Simplified Arabic" pitchFamily="18" charset="-78"/>
              <a:cs typeface="Simplified Arabic" pitchFamily="18" charset="-78"/>
            </a:endParaRPr>
          </a:p>
          <a:p>
            <a:pPr algn="r">
              <a:defRPr/>
            </a:pPr>
            <a:r>
              <a:rPr lang="ar-JO" sz="2800" b="1" dirty="0">
                <a:latin typeface="Simplified Arabic" pitchFamily="18" charset="-78"/>
                <a:cs typeface="Simplified Arabic" pitchFamily="18" charset="-78"/>
              </a:rPr>
              <a:t>2-  التداخل بين الحضارة والثقافة الحضارة في نظر </a:t>
            </a:r>
            <a:r>
              <a:rPr lang="ar-JO" sz="2800" b="1" dirty="0" err="1">
                <a:latin typeface="Simplified Arabic" pitchFamily="18" charset="-78"/>
                <a:cs typeface="Simplified Arabic" pitchFamily="18" charset="-78"/>
              </a:rPr>
              <a:t>الأنثروبولوجيين</a:t>
            </a:r>
            <a:r>
              <a:rPr lang="ar-JO" sz="2800" b="1" dirty="0">
                <a:latin typeface="Simplified Arabic" pitchFamily="18" charset="-78"/>
                <a:cs typeface="Simplified Arabic" pitchFamily="18" charset="-78"/>
              </a:rPr>
              <a:t> الأمريكان</a:t>
            </a:r>
          </a:p>
          <a:p>
            <a:pPr algn="r">
              <a:defRPr/>
            </a:pPr>
            <a:endParaRPr lang="ar-JO" sz="2800" b="1" dirty="0">
              <a:latin typeface="Simplified Arabic" pitchFamily="18" charset="-78"/>
              <a:cs typeface="Simplified Arabic" pitchFamily="18" charset="-78"/>
            </a:endParaRPr>
          </a:p>
          <a:p>
            <a:pPr algn="r">
              <a:defRPr/>
            </a:pPr>
            <a:r>
              <a:rPr lang="ar-JO" sz="2800" b="1" dirty="0">
                <a:latin typeface="Simplified Arabic" pitchFamily="18" charset="-78"/>
                <a:cs typeface="Simplified Arabic" pitchFamily="18" charset="-78"/>
              </a:rPr>
              <a:t>فهي تعني لهم محصلة التاريخ الثقافي للإنسان أو ثقافة مجتمع كبير .مع استمرار الثقافة فترة زمنية طويلة تضمن نشوء المدن والتنظيمات الإدارية والسياسية والاجتماعية .فالمجتمعات المتحضرة يقابلها مجتمعات بدائية . </a:t>
            </a:r>
          </a:p>
          <a:p>
            <a:pPr algn="r">
              <a:defRPr/>
            </a:pPr>
            <a:endParaRPr lang="en-US" sz="2800" b="1" dirty="0">
              <a:latin typeface="Simplified Arabic" pitchFamily="18" charset="-78"/>
              <a:cs typeface="Simplified Arabic" pitchFamily="18" charset="-78"/>
            </a:endParaRPr>
          </a:p>
        </p:txBody>
      </p:sp>
    </p:spTree>
  </p:cSld>
  <p:clrMapOvr>
    <a:masterClrMapping/>
  </p:clrMapOvr>
  <p:transition advTm="300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3" presetClass="entr" presetSubtype="0" fill="hold" nodeType="withEffect">
                                  <p:stCondLst>
                                    <p:cond delay="0"/>
                                  </p:stCondLst>
                                  <p:childTnLst>
                                    <p:set>
                                      <p:cBhvr>
                                        <p:cTn id="6" dur="1" fill="hold">
                                          <p:stCondLst>
                                            <p:cond delay="0"/>
                                          </p:stCondLst>
                                        </p:cTn>
                                        <p:tgtEl>
                                          <p:spTgt spid="147463">
                                            <p:txEl>
                                              <p:pRg st="0" end="0"/>
                                            </p:txEl>
                                          </p:spTgt>
                                        </p:tgtEl>
                                        <p:attrNameLst>
                                          <p:attrName>style.visibility</p:attrName>
                                        </p:attrNameLst>
                                      </p:cBhvr>
                                      <p:to>
                                        <p:strVal val="visible"/>
                                      </p:to>
                                    </p:set>
                                    <p:animEffect transition="in" filter="fade">
                                      <p:cBhvr>
                                        <p:cTn id="7" dur="200"/>
                                        <p:tgtEl>
                                          <p:spTgt spid="147463">
                                            <p:txEl>
                                              <p:pRg st="0" end="0"/>
                                            </p:txEl>
                                          </p:spTgt>
                                        </p:tgtEl>
                                      </p:cBhvr>
                                    </p:animEffect>
                                    <p:anim calcmode="lin" valueType="num">
                                      <p:cBhvr>
                                        <p:cTn id="8" dur="800" fill="hold"/>
                                        <p:tgtEl>
                                          <p:spTgt spid="147463">
                                            <p:txEl>
                                              <p:pRg st="0" end="0"/>
                                            </p:txEl>
                                          </p:spTgt>
                                        </p:tgtEl>
                                        <p:attrNameLst>
                                          <p:attrName>ppt_x</p:attrName>
                                        </p:attrNameLst>
                                      </p:cBhvr>
                                      <p:tavLst>
                                        <p:tav tm="0">
                                          <p:val>
                                            <p:strVal val="#ppt_x"/>
                                          </p:val>
                                        </p:tav>
                                        <p:tav tm="100000">
                                          <p:val>
                                            <p:strVal val="#ppt_x"/>
                                          </p:val>
                                        </p:tav>
                                      </p:tavLst>
                                    </p:anim>
                                    <p:anim calcmode="lin" valueType="num">
                                      <p:cBhvr>
                                        <p:cTn id="9" dur="800" fill="hold"/>
                                        <p:tgtEl>
                                          <p:spTgt spid="147463">
                                            <p:txEl>
                                              <p:pRg st="0" end="0"/>
                                            </p:txEl>
                                          </p:spTgt>
                                        </p:tgtEl>
                                        <p:attrNameLst>
                                          <p:attrName>ppt_y</p:attrName>
                                        </p:attrNameLst>
                                      </p:cBhvr>
                                      <p:tavLst>
                                        <p:tav tm="0">
                                          <p:val>
                                            <p:strVal val="#ppt_y+0.31"/>
                                          </p:val>
                                        </p:tav>
                                        <p:tav tm="100000">
                                          <p:val>
                                            <p:strVal val="#ppt_y+0.31"/>
                                          </p:val>
                                        </p:tav>
                                      </p:tavLst>
                                    </p:anim>
                                    <p:anim calcmode="lin" valueType="num">
                                      <p:cBhvr>
                                        <p:cTn id="10" dur="1200" decel="50000" fill="hold">
                                          <p:stCondLst>
                                            <p:cond delay="800"/>
                                          </p:stCondLst>
                                        </p:cTn>
                                        <p:tgtEl>
                                          <p:spTgt spid="14746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200" decel="50000" fill="hold">
                                          <p:stCondLst>
                                            <p:cond delay="800"/>
                                          </p:stCondLst>
                                        </p:cTn>
                                        <p:tgtEl>
                                          <p:spTgt spid="14746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nodeType="withEffect">
                                  <p:stCondLst>
                                    <p:cond delay="0"/>
                                  </p:stCondLst>
                                  <p:childTnLst>
                                    <p:set>
                                      <p:cBhvr>
                                        <p:cTn id="13" dur="1" fill="hold">
                                          <p:stCondLst>
                                            <p:cond delay="0"/>
                                          </p:stCondLst>
                                        </p:cTn>
                                        <p:tgtEl>
                                          <p:spTgt spid="147463">
                                            <p:txEl>
                                              <p:pRg st="2" end="2"/>
                                            </p:txEl>
                                          </p:spTgt>
                                        </p:tgtEl>
                                        <p:attrNameLst>
                                          <p:attrName>style.visibility</p:attrName>
                                        </p:attrNameLst>
                                      </p:cBhvr>
                                      <p:to>
                                        <p:strVal val="visible"/>
                                      </p:to>
                                    </p:set>
                                    <p:animEffect transition="in" filter="fade">
                                      <p:cBhvr>
                                        <p:cTn id="14" dur="200"/>
                                        <p:tgtEl>
                                          <p:spTgt spid="147463">
                                            <p:txEl>
                                              <p:pRg st="2" end="2"/>
                                            </p:txEl>
                                          </p:spTgt>
                                        </p:tgtEl>
                                      </p:cBhvr>
                                    </p:animEffect>
                                    <p:anim calcmode="lin" valueType="num">
                                      <p:cBhvr>
                                        <p:cTn id="15" dur="800" fill="hold"/>
                                        <p:tgtEl>
                                          <p:spTgt spid="147463">
                                            <p:txEl>
                                              <p:pRg st="2" end="2"/>
                                            </p:txEl>
                                          </p:spTgt>
                                        </p:tgtEl>
                                        <p:attrNameLst>
                                          <p:attrName>ppt_x</p:attrName>
                                        </p:attrNameLst>
                                      </p:cBhvr>
                                      <p:tavLst>
                                        <p:tav tm="0">
                                          <p:val>
                                            <p:strVal val="#ppt_x"/>
                                          </p:val>
                                        </p:tav>
                                        <p:tav tm="100000">
                                          <p:val>
                                            <p:strVal val="#ppt_x"/>
                                          </p:val>
                                        </p:tav>
                                      </p:tavLst>
                                    </p:anim>
                                    <p:anim calcmode="lin" valueType="num">
                                      <p:cBhvr>
                                        <p:cTn id="16" dur="800" fill="hold"/>
                                        <p:tgtEl>
                                          <p:spTgt spid="147463">
                                            <p:txEl>
                                              <p:pRg st="2" end="2"/>
                                            </p:txEl>
                                          </p:spTgt>
                                        </p:tgtEl>
                                        <p:attrNameLst>
                                          <p:attrName>ppt_y</p:attrName>
                                        </p:attrNameLst>
                                      </p:cBhvr>
                                      <p:tavLst>
                                        <p:tav tm="0">
                                          <p:val>
                                            <p:strVal val="#ppt_y+0.31"/>
                                          </p:val>
                                        </p:tav>
                                        <p:tav tm="100000">
                                          <p:val>
                                            <p:strVal val="#ppt_y+0.31"/>
                                          </p:val>
                                        </p:tav>
                                      </p:tavLst>
                                    </p:anim>
                                    <p:anim calcmode="lin" valueType="num">
                                      <p:cBhvr>
                                        <p:cTn id="17" dur="1200" decel="50000" fill="hold">
                                          <p:stCondLst>
                                            <p:cond delay="800"/>
                                          </p:stCondLst>
                                        </p:cTn>
                                        <p:tgtEl>
                                          <p:spTgt spid="14746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1200" decel="50000" fill="hold">
                                          <p:stCondLst>
                                            <p:cond delay="800"/>
                                          </p:stCondLst>
                                        </p:cTn>
                                        <p:tgtEl>
                                          <p:spTgt spid="14746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9" presetID="43" presetClass="entr" presetSubtype="0" fill="hold" nodeType="withEffect">
                                  <p:stCondLst>
                                    <p:cond delay="0"/>
                                  </p:stCondLst>
                                  <p:childTnLst>
                                    <p:set>
                                      <p:cBhvr>
                                        <p:cTn id="20" dur="1" fill="hold">
                                          <p:stCondLst>
                                            <p:cond delay="0"/>
                                          </p:stCondLst>
                                        </p:cTn>
                                        <p:tgtEl>
                                          <p:spTgt spid="147463">
                                            <p:txEl>
                                              <p:pRg st="4" end="4"/>
                                            </p:txEl>
                                          </p:spTgt>
                                        </p:tgtEl>
                                        <p:attrNameLst>
                                          <p:attrName>style.visibility</p:attrName>
                                        </p:attrNameLst>
                                      </p:cBhvr>
                                      <p:to>
                                        <p:strVal val="visible"/>
                                      </p:to>
                                    </p:set>
                                    <p:animEffect transition="in" filter="fade">
                                      <p:cBhvr>
                                        <p:cTn id="21" dur="200"/>
                                        <p:tgtEl>
                                          <p:spTgt spid="147463">
                                            <p:txEl>
                                              <p:pRg st="4" end="4"/>
                                            </p:txEl>
                                          </p:spTgt>
                                        </p:tgtEl>
                                      </p:cBhvr>
                                    </p:animEffect>
                                    <p:anim calcmode="lin" valueType="num">
                                      <p:cBhvr>
                                        <p:cTn id="22" dur="800" fill="hold"/>
                                        <p:tgtEl>
                                          <p:spTgt spid="147463">
                                            <p:txEl>
                                              <p:pRg st="4" end="4"/>
                                            </p:txEl>
                                          </p:spTgt>
                                        </p:tgtEl>
                                        <p:attrNameLst>
                                          <p:attrName>ppt_x</p:attrName>
                                        </p:attrNameLst>
                                      </p:cBhvr>
                                      <p:tavLst>
                                        <p:tav tm="0">
                                          <p:val>
                                            <p:strVal val="#ppt_x"/>
                                          </p:val>
                                        </p:tav>
                                        <p:tav tm="100000">
                                          <p:val>
                                            <p:strVal val="#ppt_x"/>
                                          </p:val>
                                        </p:tav>
                                      </p:tavLst>
                                    </p:anim>
                                    <p:anim calcmode="lin" valueType="num">
                                      <p:cBhvr>
                                        <p:cTn id="23" dur="800" fill="hold"/>
                                        <p:tgtEl>
                                          <p:spTgt spid="147463">
                                            <p:txEl>
                                              <p:pRg st="4" end="4"/>
                                            </p:txEl>
                                          </p:spTgt>
                                        </p:tgtEl>
                                        <p:attrNameLst>
                                          <p:attrName>ppt_y</p:attrName>
                                        </p:attrNameLst>
                                      </p:cBhvr>
                                      <p:tavLst>
                                        <p:tav tm="0">
                                          <p:val>
                                            <p:strVal val="#ppt_y+0.31"/>
                                          </p:val>
                                        </p:tav>
                                        <p:tav tm="100000">
                                          <p:val>
                                            <p:strVal val="#ppt_y+0.31"/>
                                          </p:val>
                                        </p:tav>
                                      </p:tavLst>
                                    </p:anim>
                                    <p:anim calcmode="lin" valueType="num">
                                      <p:cBhvr>
                                        <p:cTn id="24" dur="1200" decel="50000" fill="hold">
                                          <p:stCondLst>
                                            <p:cond delay="800"/>
                                          </p:stCondLst>
                                        </p:cTn>
                                        <p:tgtEl>
                                          <p:spTgt spid="14746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1200" decel="50000" fill="hold">
                                          <p:stCondLst>
                                            <p:cond delay="800"/>
                                          </p:stCondLst>
                                        </p:cTn>
                                        <p:tgtEl>
                                          <p:spTgt spid="14746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6" presetID="43" presetClass="entr" presetSubtype="0" fill="hold" nodeType="withEffect">
                                  <p:stCondLst>
                                    <p:cond delay="0"/>
                                  </p:stCondLst>
                                  <p:childTnLst>
                                    <p:set>
                                      <p:cBhvr>
                                        <p:cTn id="27" dur="1" fill="hold">
                                          <p:stCondLst>
                                            <p:cond delay="0"/>
                                          </p:stCondLst>
                                        </p:cTn>
                                        <p:tgtEl>
                                          <p:spTgt spid="147463">
                                            <p:txEl>
                                              <p:pRg st="6" end="6"/>
                                            </p:txEl>
                                          </p:spTgt>
                                        </p:tgtEl>
                                        <p:attrNameLst>
                                          <p:attrName>style.visibility</p:attrName>
                                        </p:attrNameLst>
                                      </p:cBhvr>
                                      <p:to>
                                        <p:strVal val="visible"/>
                                      </p:to>
                                    </p:set>
                                    <p:animEffect transition="in" filter="fade">
                                      <p:cBhvr>
                                        <p:cTn id="28" dur="200"/>
                                        <p:tgtEl>
                                          <p:spTgt spid="147463">
                                            <p:txEl>
                                              <p:pRg st="6" end="6"/>
                                            </p:txEl>
                                          </p:spTgt>
                                        </p:tgtEl>
                                      </p:cBhvr>
                                    </p:animEffect>
                                    <p:anim calcmode="lin" valueType="num">
                                      <p:cBhvr>
                                        <p:cTn id="29" dur="800" fill="hold"/>
                                        <p:tgtEl>
                                          <p:spTgt spid="147463">
                                            <p:txEl>
                                              <p:pRg st="6" end="6"/>
                                            </p:txEl>
                                          </p:spTgt>
                                        </p:tgtEl>
                                        <p:attrNameLst>
                                          <p:attrName>ppt_x</p:attrName>
                                        </p:attrNameLst>
                                      </p:cBhvr>
                                      <p:tavLst>
                                        <p:tav tm="0">
                                          <p:val>
                                            <p:strVal val="#ppt_x"/>
                                          </p:val>
                                        </p:tav>
                                        <p:tav tm="100000">
                                          <p:val>
                                            <p:strVal val="#ppt_x"/>
                                          </p:val>
                                        </p:tav>
                                      </p:tavLst>
                                    </p:anim>
                                    <p:anim calcmode="lin" valueType="num">
                                      <p:cBhvr>
                                        <p:cTn id="30" dur="800" fill="hold"/>
                                        <p:tgtEl>
                                          <p:spTgt spid="147463">
                                            <p:txEl>
                                              <p:pRg st="6" end="6"/>
                                            </p:txEl>
                                          </p:spTgt>
                                        </p:tgtEl>
                                        <p:attrNameLst>
                                          <p:attrName>ppt_y</p:attrName>
                                        </p:attrNameLst>
                                      </p:cBhvr>
                                      <p:tavLst>
                                        <p:tav tm="0">
                                          <p:val>
                                            <p:strVal val="#ppt_y+0.31"/>
                                          </p:val>
                                        </p:tav>
                                        <p:tav tm="100000">
                                          <p:val>
                                            <p:strVal val="#ppt_y+0.31"/>
                                          </p:val>
                                        </p:tav>
                                      </p:tavLst>
                                    </p:anim>
                                    <p:anim calcmode="lin" valueType="num">
                                      <p:cBhvr>
                                        <p:cTn id="31" dur="1200" decel="50000" fill="hold">
                                          <p:stCondLst>
                                            <p:cond delay="800"/>
                                          </p:stCondLst>
                                        </p:cTn>
                                        <p:tgtEl>
                                          <p:spTgt spid="147463">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2" dur="1200" decel="50000" fill="hold">
                                          <p:stCondLst>
                                            <p:cond delay="800"/>
                                          </p:stCondLst>
                                        </p:cTn>
                                        <p:tgtEl>
                                          <p:spTgt spid="147463">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val 6">
            <a:extLst>
              <a:ext uri="{FF2B5EF4-FFF2-40B4-BE49-F238E27FC236}">
                <a16:creationId xmlns:a16="http://schemas.microsoft.com/office/drawing/2014/main" id="{C13BA870-B48B-4462-ABCC-824D65E358F8}"/>
              </a:ext>
            </a:extLst>
          </p:cNvPr>
          <p:cNvSpPr>
            <a:spLocks noChangeArrowheads="1"/>
          </p:cNvSpPr>
          <p:nvPr/>
        </p:nvSpPr>
        <p:spPr bwMode="auto">
          <a:xfrm>
            <a:off x="839416" y="1016733"/>
            <a:ext cx="10297144" cy="328613"/>
          </a:xfrm>
          <a:prstGeom prst="ellipse">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19050" algn="ctr">
                <a:solidFill>
                  <a:srgbClr val="333333"/>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ar-JO" altLang="en-US" sz="4000" b="1" u="sng" dirty="0">
                <a:latin typeface="Simplified Arabic" panose="02020603050405020304" pitchFamily="18" charset="-78"/>
                <a:cs typeface="Simplified Arabic" panose="02020603050405020304" pitchFamily="18" charset="-78"/>
              </a:rPr>
              <a:t>إذن فالحضارة:  </a:t>
            </a:r>
          </a:p>
          <a:p>
            <a:pPr algn="r" rtl="1" eaLnBrk="1" hangingPunct="1"/>
            <a:r>
              <a:rPr lang="ar-JO" altLang="en-US" sz="2800" b="1" dirty="0">
                <a:latin typeface="Simplified Arabic" panose="02020603050405020304" pitchFamily="18" charset="-78"/>
                <a:cs typeface="Simplified Arabic" panose="02020603050405020304" pitchFamily="18" charset="-78"/>
              </a:rPr>
              <a:t>1-  سمة المجتمع المتطور يمتلك التقدم والتطور والتمدن </a:t>
            </a:r>
          </a:p>
          <a:p>
            <a:pPr algn="r" rtl="1" eaLnBrk="1" hangingPunct="1"/>
            <a:r>
              <a:rPr lang="ar-JO" altLang="en-US" sz="2800" b="1" dirty="0">
                <a:latin typeface="Simplified Arabic" panose="02020603050405020304" pitchFamily="18" charset="-78"/>
                <a:cs typeface="Simplified Arabic" panose="02020603050405020304" pitchFamily="18" charset="-78"/>
              </a:rPr>
              <a:t>2- ليست كل الثقافات حضارات بينما كل الحضارات ثقافات .</a:t>
            </a:r>
            <a:r>
              <a:rPr lang="ar-JO" altLang="en-US" sz="2800" b="1" dirty="0">
                <a:solidFill>
                  <a:srgbClr val="FF0000"/>
                </a:solidFill>
                <a:latin typeface="Simplified Arabic" panose="02020603050405020304" pitchFamily="18" charset="-78"/>
                <a:cs typeface="Simplified Arabic" panose="02020603050405020304" pitchFamily="18" charset="-78"/>
              </a:rPr>
              <a:t> 3- التمييز بين الثقافة والحضارة عند </a:t>
            </a:r>
            <a:r>
              <a:rPr lang="ar-JO" altLang="en-US" sz="2800" b="1" dirty="0" err="1">
                <a:solidFill>
                  <a:srgbClr val="FF0000"/>
                </a:solidFill>
                <a:latin typeface="Simplified Arabic" panose="02020603050405020304" pitchFamily="18" charset="-78"/>
                <a:cs typeface="Simplified Arabic" panose="02020603050405020304" pitchFamily="18" charset="-78"/>
              </a:rPr>
              <a:t>الانثروبولوجيين</a:t>
            </a:r>
            <a:r>
              <a:rPr lang="ar-JO" altLang="en-US" sz="2800" b="1" dirty="0">
                <a:solidFill>
                  <a:srgbClr val="FF0000"/>
                </a:solidFill>
                <a:latin typeface="Simplified Arabic" panose="02020603050405020304" pitchFamily="18" charset="-78"/>
                <a:cs typeface="Simplified Arabic" panose="02020603050405020304" pitchFamily="18" charset="-78"/>
              </a:rPr>
              <a:t> الأوروبيين </a:t>
            </a:r>
            <a:r>
              <a:rPr lang="ar-JO" altLang="en-US" sz="2800" b="1" dirty="0">
                <a:latin typeface="Simplified Arabic" panose="02020603050405020304" pitchFamily="18" charset="-78"/>
                <a:cs typeface="Simplified Arabic" panose="02020603050405020304" pitchFamily="18" charset="-78"/>
              </a:rPr>
              <a:t>:</a:t>
            </a:r>
          </a:p>
          <a:p>
            <a:pPr algn="r" rtl="1" eaLnBrk="1" hangingPunct="1"/>
            <a:r>
              <a:rPr lang="ar-JO" altLang="en-US" sz="2800" b="1" dirty="0">
                <a:latin typeface="Simplified Arabic" panose="02020603050405020304" pitchFamily="18" charset="-78"/>
                <a:cs typeface="Simplified Arabic" panose="02020603050405020304" pitchFamily="18" charset="-78"/>
              </a:rPr>
              <a:t> الثقافة : تشير للجانب المعرفي والعقلي والروحي بينما تشير الحضارة إلى الجانب العمراني وما يرتبط به .</a:t>
            </a:r>
          </a:p>
          <a:p>
            <a:pPr algn="r" rtl="1" eaLnBrk="1" hangingPunct="1"/>
            <a:r>
              <a:rPr lang="ar-JO" altLang="en-US" sz="2800" b="1" dirty="0">
                <a:latin typeface="Simplified Arabic" panose="02020603050405020304" pitchFamily="18" charset="-78"/>
                <a:cs typeface="Simplified Arabic" panose="02020603050405020304" pitchFamily="18" charset="-78"/>
              </a:rPr>
              <a:t>أما العلماء الألمان فاعتبروا أن الثقافة تقتصر على المظاهر المادية من تكنولوجيا وصناعة .</a:t>
            </a:r>
          </a:p>
          <a:p>
            <a:pPr algn="r" rtl="1" eaLnBrk="1" hangingPunct="1"/>
            <a:r>
              <a:rPr lang="ar-JO" altLang="en-US" sz="2800" b="1" dirty="0">
                <a:latin typeface="Simplified Arabic" panose="02020603050405020304" pitchFamily="18" charset="-78"/>
                <a:cs typeface="Simplified Arabic" panose="02020603050405020304" pitchFamily="18" charset="-78"/>
              </a:rPr>
              <a:t>والحضارة تدل على المظاهر العقلية والأدبية. </a:t>
            </a:r>
          </a:p>
          <a:p>
            <a:pPr algn="r" rtl="1" eaLnBrk="1" hangingPunct="1"/>
            <a:r>
              <a:rPr lang="ar-JO" altLang="en-US" sz="2800" b="1" dirty="0">
                <a:latin typeface="Simplified Arabic" panose="02020603050405020304" pitchFamily="18" charset="-78"/>
                <a:cs typeface="Simplified Arabic" panose="02020603050405020304" pitchFamily="18" charset="-78"/>
              </a:rPr>
              <a:t>                  </a:t>
            </a:r>
            <a:endParaRPr lang="en-US" altLang="en-US" sz="2800" b="1" dirty="0">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3" name="Rectangle 3">
            <a:extLst>
              <a:ext uri="{FF2B5EF4-FFF2-40B4-BE49-F238E27FC236}">
                <a16:creationId xmlns:a16="http://schemas.microsoft.com/office/drawing/2014/main" id="{8673C51C-F6E9-4ECB-BA88-9DDFD2093BA9}"/>
              </a:ext>
            </a:extLst>
          </p:cNvPr>
          <p:cNvSpPr>
            <a:spLocks noChangeArrowheads="1"/>
          </p:cNvSpPr>
          <p:nvPr/>
        </p:nvSpPr>
        <p:spPr bwMode="auto">
          <a:xfrm>
            <a:off x="1272988" y="476672"/>
            <a:ext cx="8884023"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rtl="1">
              <a:defRPr/>
            </a:pPr>
            <a:r>
              <a:rPr lang="ar-JO" sz="2800" b="1" dirty="0">
                <a:solidFill>
                  <a:schemeClr val="tx1">
                    <a:lumMod val="95000"/>
                    <a:lumOff val="5000"/>
                  </a:schemeClr>
                </a:solidFill>
                <a:latin typeface="Simplified Arabic" pitchFamily="18" charset="-78"/>
                <a:cs typeface="Simplified Arabic" pitchFamily="18" charset="-78"/>
              </a:rPr>
              <a:t>4- الثقافة أحد وجهي الحضارة سواءً أكان ذلك عند العرب أو الغرب </a:t>
            </a:r>
          </a:p>
          <a:p>
            <a:pPr algn="r" rtl="1">
              <a:defRPr/>
            </a:pPr>
            <a:r>
              <a:rPr lang="ar-JO" sz="2800" b="1" dirty="0">
                <a:solidFill>
                  <a:schemeClr val="tx1">
                    <a:lumMod val="95000"/>
                    <a:lumOff val="5000"/>
                  </a:schemeClr>
                </a:solidFill>
                <a:latin typeface="Simplified Arabic" pitchFamily="18" charset="-78"/>
                <a:cs typeface="Simplified Arabic" pitchFamily="18" charset="-78"/>
              </a:rPr>
              <a:t>يقول </a:t>
            </a:r>
            <a:r>
              <a:rPr lang="ar-JO" sz="2800" b="1" dirty="0">
                <a:solidFill>
                  <a:srgbClr val="FF0000"/>
                </a:solidFill>
                <a:latin typeface="Simplified Arabic" pitchFamily="18" charset="-78"/>
                <a:cs typeface="Simplified Arabic" pitchFamily="18" charset="-78"/>
              </a:rPr>
              <a:t>حسين مؤنس </a:t>
            </a:r>
            <a:r>
              <a:rPr lang="ar-JO" sz="2800" b="1" dirty="0">
                <a:solidFill>
                  <a:schemeClr val="tx1">
                    <a:lumMod val="95000"/>
                    <a:lumOff val="5000"/>
                  </a:schemeClr>
                </a:solidFill>
                <a:latin typeface="Simplified Arabic" pitchFamily="18" charset="-78"/>
                <a:cs typeface="Simplified Arabic" pitchFamily="18" charset="-78"/>
              </a:rPr>
              <a:t>: الحضارة ثمرة كل جهد  يقوم به الإنسان لتحسين ظروف حياته .</a:t>
            </a:r>
          </a:p>
          <a:p>
            <a:pPr algn="r" rtl="1">
              <a:defRPr/>
            </a:pPr>
            <a:r>
              <a:rPr lang="ar-JO" sz="2800" b="1" dirty="0">
                <a:solidFill>
                  <a:schemeClr val="tx1">
                    <a:lumMod val="95000"/>
                    <a:lumOff val="5000"/>
                  </a:schemeClr>
                </a:solidFill>
                <a:latin typeface="Simplified Arabic" pitchFamily="18" charset="-78"/>
                <a:cs typeface="Simplified Arabic" pitchFamily="18" charset="-78"/>
              </a:rPr>
              <a:t> والحضارة تشمل معتقدات الإنسان ونتاجه الفكري من فلسفة وآداب  وعلوم وفنون وعادات وتقاليد وقيم  .</a:t>
            </a:r>
          </a:p>
          <a:p>
            <a:pPr algn="r" rtl="1">
              <a:defRPr/>
            </a:pPr>
            <a:endParaRPr lang="ar-JO" sz="2800" b="1" dirty="0">
              <a:solidFill>
                <a:schemeClr val="tx1">
                  <a:lumMod val="95000"/>
                  <a:lumOff val="5000"/>
                </a:schemeClr>
              </a:solidFill>
              <a:latin typeface="Simplified Arabic" pitchFamily="18" charset="-78"/>
              <a:cs typeface="Simplified Arabic" pitchFamily="18" charset="-78"/>
            </a:endParaRPr>
          </a:p>
          <a:p>
            <a:pPr algn="r" rtl="1">
              <a:defRPr/>
            </a:pPr>
            <a:r>
              <a:rPr lang="ar-JO" sz="2800" b="1" dirty="0">
                <a:solidFill>
                  <a:schemeClr val="tx1">
                    <a:lumMod val="95000"/>
                    <a:lumOff val="5000"/>
                  </a:schemeClr>
                </a:solidFill>
                <a:latin typeface="Simplified Arabic" pitchFamily="18" charset="-78"/>
                <a:cs typeface="Simplified Arabic" pitchFamily="18" charset="-78"/>
              </a:rPr>
              <a:t>أمّا التقنية : فتمثل جسم الحضارة والثقافة .</a:t>
            </a:r>
          </a:p>
          <a:p>
            <a:pPr algn="r" rtl="1">
              <a:defRPr/>
            </a:pPr>
            <a:r>
              <a:rPr lang="ar-JO" sz="2800" b="1" dirty="0">
                <a:solidFill>
                  <a:schemeClr val="tx1">
                    <a:lumMod val="95000"/>
                    <a:lumOff val="5000"/>
                  </a:schemeClr>
                </a:solidFill>
                <a:latin typeface="Simplified Arabic" pitchFamily="18" charset="-78"/>
                <a:cs typeface="Simplified Arabic" pitchFamily="18" charset="-78"/>
              </a:rPr>
              <a:t>والحضارة كذلك هي إبداع الإنسان ومنجزاته في بقعة جغرافية محددة وفي فترة زمنية معينة .</a:t>
            </a:r>
          </a:p>
          <a:p>
            <a:pPr algn="r" rtl="1">
              <a:defRPr/>
            </a:pPr>
            <a:r>
              <a:rPr lang="ar-JO" sz="2800" b="1" dirty="0">
                <a:solidFill>
                  <a:schemeClr val="tx1">
                    <a:lumMod val="95000"/>
                    <a:lumOff val="5000"/>
                  </a:schemeClr>
                </a:solidFill>
                <a:latin typeface="Simplified Arabic" pitchFamily="18" charset="-78"/>
                <a:cs typeface="Simplified Arabic" pitchFamily="18" charset="-78"/>
              </a:rPr>
              <a:t> </a:t>
            </a:r>
          </a:p>
          <a:p>
            <a:pPr algn="r" rtl="1">
              <a:defRPr/>
            </a:pPr>
            <a:r>
              <a:rPr lang="ar-JO" sz="2800" b="1" dirty="0">
                <a:solidFill>
                  <a:schemeClr val="tx1">
                    <a:lumMod val="95000"/>
                    <a:lumOff val="5000"/>
                  </a:schemeClr>
                </a:solidFill>
                <a:latin typeface="Simplified Arabic" pitchFamily="18" charset="-78"/>
                <a:cs typeface="Simplified Arabic" pitchFamily="18" charset="-78"/>
              </a:rPr>
              <a:t>أمّا الحضارة الإنسانية فهي ما أنجزته الإنسانية مادياً ومعنوياً وهي ( لا قومية )عكس الثقافة  </a:t>
            </a:r>
            <a:endParaRPr lang="en-US" sz="2800" b="1" dirty="0">
              <a:solidFill>
                <a:schemeClr val="tx1">
                  <a:lumMod val="95000"/>
                  <a:lumOff val="5000"/>
                </a:schemeClr>
              </a:solidFill>
              <a:latin typeface="Simplified Arabic" pitchFamily="18" charset="-78"/>
              <a:cs typeface="Simplified Arabic" pitchFamily="18" charset="-78"/>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iterate type="wd">
                                    <p:tmPct val="10000"/>
                                  </p:iterate>
                                  <p:childTnLst>
                                    <p:set>
                                      <p:cBhvr>
                                        <p:cTn id="6" dur="1" fill="hold">
                                          <p:stCondLst>
                                            <p:cond delay="0"/>
                                          </p:stCondLst>
                                        </p:cTn>
                                        <p:tgtEl>
                                          <p:spTgt spid="542723">
                                            <p:txEl>
                                              <p:pRg st="0" end="0"/>
                                            </p:txEl>
                                          </p:spTgt>
                                        </p:tgtEl>
                                        <p:attrNameLst>
                                          <p:attrName>style.visibility</p:attrName>
                                        </p:attrNameLst>
                                      </p:cBhvr>
                                      <p:to>
                                        <p:strVal val="visible"/>
                                      </p:to>
                                    </p:set>
                                    <p:animEffect transition="in" filter="wipe(down)">
                                      <p:cBhvr>
                                        <p:cTn id="7" dur="290">
                                          <p:stCondLst>
                                            <p:cond delay="0"/>
                                          </p:stCondLst>
                                        </p:cTn>
                                        <p:tgtEl>
                                          <p:spTgt spid="542723">
                                            <p:txEl>
                                              <p:pRg st="0" end="0"/>
                                            </p:txEl>
                                          </p:spTgt>
                                        </p:tgtEl>
                                      </p:cBhvr>
                                    </p:animEffect>
                                    <p:anim calcmode="lin" valueType="num">
                                      <p:cBhvr>
                                        <p:cTn id="8" dur="911" tmFilter="0,0; 0.14,0.36; 0.43,0.73; 0.71,0.91; 1.0,1.0">
                                          <p:stCondLst>
                                            <p:cond delay="0"/>
                                          </p:stCondLst>
                                        </p:cTn>
                                        <p:tgtEl>
                                          <p:spTgt spid="542723">
                                            <p:txEl>
                                              <p:pRg st="0" end="0"/>
                                            </p:txEl>
                                          </p:spTgt>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542723">
                                            <p:txEl>
                                              <p:pRg st="0" end="0"/>
                                            </p:txEl>
                                          </p:spTgt>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542723">
                                            <p:txEl>
                                              <p:pRg st="0" end="0"/>
                                            </p:txEl>
                                          </p:spTgt>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542723">
                                            <p:txEl>
                                              <p:pRg st="0" end="0"/>
                                            </p:txEl>
                                          </p:spTgt>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542723">
                                            <p:txEl>
                                              <p:pRg st="0" end="0"/>
                                            </p:txEl>
                                          </p:spTgt>
                                        </p:tgtEl>
                                        <p:attrNameLst>
                                          <p:attrName>ppt_y</p:attrName>
                                        </p:attrNameLst>
                                      </p:cBhvr>
                                      <p:tavLst>
                                        <p:tav tm="0" fmla="#ppt_y-sin(pi*$)/81">
                                          <p:val>
                                            <p:fltVal val="0"/>
                                          </p:val>
                                        </p:tav>
                                        <p:tav tm="100000">
                                          <p:val>
                                            <p:fltVal val="1"/>
                                          </p:val>
                                        </p:tav>
                                      </p:tavLst>
                                    </p:anim>
                                    <p:animScale>
                                      <p:cBhvr>
                                        <p:cTn id="13" dur="13">
                                          <p:stCondLst>
                                            <p:cond delay="325"/>
                                          </p:stCondLst>
                                        </p:cTn>
                                        <p:tgtEl>
                                          <p:spTgt spid="542723">
                                            <p:txEl>
                                              <p:pRg st="0" end="0"/>
                                            </p:txEl>
                                          </p:spTgt>
                                        </p:tgtEl>
                                      </p:cBhvr>
                                      <p:to x="100000" y="60000"/>
                                    </p:animScale>
                                    <p:animScale>
                                      <p:cBhvr>
                                        <p:cTn id="14" dur="83" decel="50000">
                                          <p:stCondLst>
                                            <p:cond delay="338"/>
                                          </p:stCondLst>
                                        </p:cTn>
                                        <p:tgtEl>
                                          <p:spTgt spid="542723">
                                            <p:txEl>
                                              <p:pRg st="0" end="0"/>
                                            </p:txEl>
                                          </p:spTgt>
                                        </p:tgtEl>
                                      </p:cBhvr>
                                      <p:to x="100000" y="100000"/>
                                    </p:animScale>
                                    <p:animScale>
                                      <p:cBhvr>
                                        <p:cTn id="15" dur="13">
                                          <p:stCondLst>
                                            <p:cond delay="656"/>
                                          </p:stCondLst>
                                        </p:cTn>
                                        <p:tgtEl>
                                          <p:spTgt spid="542723">
                                            <p:txEl>
                                              <p:pRg st="0" end="0"/>
                                            </p:txEl>
                                          </p:spTgt>
                                        </p:tgtEl>
                                      </p:cBhvr>
                                      <p:to x="100000" y="80000"/>
                                    </p:animScale>
                                    <p:animScale>
                                      <p:cBhvr>
                                        <p:cTn id="16" dur="83" decel="50000">
                                          <p:stCondLst>
                                            <p:cond delay="669"/>
                                          </p:stCondLst>
                                        </p:cTn>
                                        <p:tgtEl>
                                          <p:spTgt spid="542723">
                                            <p:txEl>
                                              <p:pRg st="0" end="0"/>
                                            </p:txEl>
                                          </p:spTgt>
                                        </p:tgtEl>
                                      </p:cBhvr>
                                      <p:to x="100000" y="100000"/>
                                    </p:animScale>
                                    <p:animScale>
                                      <p:cBhvr>
                                        <p:cTn id="17" dur="13">
                                          <p:stCondLst>
                                            <p:cond delay="821"/>
                                          </p:stCondLst>
                                        </p:cTn>
                                        <p:tgtEl>
                                          <p:spTgt spid="542723">
                                            <p:txEl>
                                              <p:pRg st="0" end="0"/>
                                            </p:txEl>
                                          </p:spTgt>
                                        </p:tgtEl>
                                      </p:cBhvr>
                                      <p:to x="100000" y="90000"/>
                                    </p:animScale>
                                    <p:animScale>
                                      <p:cBhvr>
                                        <p:cTn id="18" dur="83" decel="50000">
                                          <p:stCondLst>
                                            <p:cond delay="834"/>
                                          </p:stCondLst>
                                        </p:cTn>
                                        <p:tgtEl>
                                          <p:spTgt spid="542723">
                                            <p:txEl>
                                              <p:pRg st="0" end="0"/>
                                            </p:txEl>
                                          </p:spTgt>
                                        </p:tgtEl>
                                      </p:cBhvr>
                                      <p:to x="100000" y="100000"/>
                                    </p:animScale>
                                    <p:animScale>
                                      <p:cBhvr>
                                        <p:cTn id="19" dur="13">
                                          <p:stCondLst>
                                            <p:cond delay="904"/>
                                          </p:stCondLst>
                                        </p:cTn>
                                        <p:tgtEl>
                                          <p:spTgt spid="542723">
                                            <p:txEl>
                                              <p:pRg st="0" end="0"/>
                                            </p:txEl>
                                          </p:spTgt>
                                        </p:tgtEl>
                                      </p:cBhvr>
                                      <p:to x="100000" y="95000"/>
                                    </p:animScale>
                                    <p:animScale>
                                      <p:cBhvr>
                                        <p:cTn id="20" dur="83" decel="50000">
                                          <p:stCondLst>
                                            <p:cond delay="917"/>
                                          </p:stCondLst>
                                        </p:cTn>
                                        <p:tgtEl>
                                          <p:spTgt spid="542723">
                                            <p:txEl>
                                              <p:pRg st="0" end="0"/>
                                            </p:txEl>
                                          </p:spTgt>
                                        </p:tgtEl>
                                      </p:cBhvr>
                                      <p:to x="100000" y="100000"/>
                                    </p:animScale>
                                  </p:childTnLst>
                                </p:cTn>
                              </p:par>
                              <p:par>
                                <p:cTn id="21" presetID="26" presetClass="entr" presetSubtype="0" fill="hold" nodeType="withEffect">
                                  <p:stCondLst>
                                    <p:cond delay="0"/>
                                  </p:stCondLst>
                                  <p:iterate type="wd">
                                    <p:tmPct val="10000"/>
                                  </p:iterate>
                                  <p:childTnLst>
                                    <p:set>
                                      <p:cBhvr>
                                        <p:cTn id="22" dur="1" fill="hold">
                                          <p:stCondLst>
                                            <p:cond delay="0"/>
                                          </p:stCondLst>
                                        </p:cTn>
                                        <p:tgtEl>
                                          <p:spTgt spid="542723">
                                            <p:txEl>
                                              <p:pRg st="1" end="1"/>
                                            </p:txEl>
                                          </p:spTgt>
                                        </p:tgtEl>
                                        <p:attrNameLst>
                                          <p:attrName>style.visibility</p:attrName>
                                        </p:attrNameLst>
                                      </p:cBhvr>
                                      <p:to>
                                        <p:strVal val="visible"/>
                                      </p:to>
                                    </p:set>
                                    <p:animEffect transition="in" filter="wipe(down)">
                                      <p:cBhvr>
                                        <p:cTn id="23" dur="290">
                                          <p:stCondLst>
                                            <p:cond delay="0"/>
                                          </p:stCondLst>
                                        </p:cTn>
                                        <p:tgtEl>
                                          <p:spTgt spid="542723">
                                            <p:txEl>
                                              <p:pRg st="1" end="1"/>
                                            </p:txEl>
                                          </p:spTgt>
                                        </p:tgtEl>
                                      </p:cBhvr>
                                    </p:animEffect>
                                    <p:anim calcmode="lin" valueType="num">
                                      <p:cBhvr>
                                        <p:cTn id="24" dur="911" tmFilter="0,0; 0.14,0.36; 0.43,0.73; 0.71,0.91; 1.0,1.0">
                                          <p:stCondLst>
                                            <p:cond delay="0"/>
                                          </p:stCondLst>
                                        </p:cTn>
                                        <p:tgtEl>
                                          <p:spTgt spid="542723">
                                            <p:txEl>
                                              <p:pRg st="1" end="1"/>
                                            </p:txEl>
                                          </p:spTgt>
                                        </p:tgtEl>
                                        <p:attrNameLst>
                                          <p:attrName>ppt_x</p:attrName>
                                        </p:attrNameLst>
                                      </p:cBhvr>
                                      <p:tavLst>
                                        <p:tav tm="0">
                                          <p:val>
                                            <p:strVal val="#ppt_x-0.25"/>
                                          </p:val>
                                        </p:tav>
                                        <p:tav tm="100000">
                                          <p:val>
                                            <p:strVal val="#ppt_x"/>
                                          </p:val>
                                        </p:tav>
                                      </p:tavLst>
                                    </p:anim>
                                    <p:anim calcmode="lin" valueType="num">
                                      <p:cBhvr>
                                        <p:cTn id="25" dur="332" tmFilter="0.0,0.0; 0.25,0.07; 0.50,0.2; 0.75,0.467; 1.0,1.0">
                                          <p:stCondLst>
                                            <p:cond delay="0"/>
                                          </p:stCondLst>
                                        </p:cTn>
                                        <p:tgtEl>
                                          <p:spTgt spid="542723">
                                            <p:txEl>
                                              <p:pRg st="1" end="1"/>
                                            </p:txEl>
                                          </p:spTgt>
                                        </p:tgtEl>
                                        <p:attrNameLst>
                                          <p:attrName>ppt_y</p:attrName>
                                        </p:attrNameLst>
                                      </p:cBhvr>
                                      <p:tavLst>
                                        <p:tav tm="0" fmla="#ppt_y-sin(pi*$)/3">
                                          <p:val>
                                            <p:fltVal val="0.5"/>
                                          </p:val>
                                        </p:tav>
                                        <p:tav tm="100000">
                                          <p:val>
                                            <p:fltVal val="1"/>
                                          </p:val>
                                        </p:tav>
                                      </p:tavLst>
                                    </p:anim>
                                    <p:anim calcmode="lin" valueType="num">
                                      <p:cBhvr>
                                        <p:cTn id="26" dur="332" tmFilter="0, 0; 0.125,0.2665; 0.25,0.4; 0.375,0.465; 0.5,0.5;  0.625,0.535; 0.75,0.6; 0.875,0.7335; 1,1">
                                          <p:stCondLst>
                                            <p:cond delay="332"/>
                                          </p:stCondLst>
                                        </p:cTn>
                                        <p:tgtEl>
                                          <p:spTgt spid="542723">
                                            <p:txEl>
                                              <p:pRg st="1" end="1"/>
                                            </p:txEl>
                                          </p:spTgt>
                                        </p:tgtEl>
                                        <p:attrNameLst>
                                          <p:attrName>ppt_y</p:attrName>
                                        </p:attrNameLst>
                                      </p:cBhvr>
                                      <p:tavLst>
                                        <p:tav tm="0" fmla="#ppt_y-sin(pi*$)/9">
                                          <p:val>
                                            <p:fltVal val="0"/>
                                          </p:val>
                                        </p:tav>
                                        <p:tav tm="100000">
                                          <p:val>
                                            <p:fltVal val="1"/>
                                          </p:val>
                                        </p:tav>
                                      </p:tavLst>
                                    </p:anim>
                                    <p:anim calcmode="lin" valueType="num">
                                      <p:cBhvr>
                                        <p:cTn id="27" dur="166" tmFilter="0, 0; 0.125,0.2665; 0.25,0.4; 0.375,0.465; 0.5,0.5;  0.625,0.535; 0.75,0.6; 0.875,0.7335; 1,1">
                                          <p:stCondLst>
                                            <p:cond delay="662"/>
                                          </p:stCondLst>
                                        </p:cTn>
                                        <p:tgtEl>
                                          <p:spTgt spid="542723">
                                            <p:txEl>
                                              <p:pRg st="1" end="1"/>
                                            </p:txEl>
                                          </p:spTgt>
                                        </p:tgtEl>
                                        <p:attrNameLst>
                                          <p:attrName>ppt_y</p:attrName>
                                        </p:attrNameLst>
                                      </p:cBhvr>
                                      <p:tavLst>
                                        <p:tav tm="0" fmla="#ppt_y-sin(pi*$)/27">
                                          <p:val>
                                            <p:fltVal val="0"/>
                                          </p:val>
                                        </p:tav>
                                        <p:tav tm="100000">
                                          <p:val>
                                            <p:fltVal val="1"/>
                                          </p:val>
                                        </p:tav>
                                      </p:tavLst>
                                    </p:anim>
                                    <p:anim calcmode="lin" valueType="num">
                                      <p:cBhvr>
                                        <p:cTn id="28" dur="82" tmFilter="0, 0; 0.125,0.2665; 0.25,0.4; 0.375,0.465; 0.5,0.5;  0.625,0.535; 0.75,0.6; 0.875,0.7335; 1,1">
                                          <p:stCondLst>
                                            <p:cond delay="828"/>
                                          </p:stCondLst>
                                        </p:cTn>
                                        <p:tgtEl>
                                          <p:spTgt spid="542723">
                                            <p:txEl>
                                              <p:pRg st="1" end="1"/>
                                            </p:txEl>
                                          </p:spTgt>
                                        </p:tgtEl>
                                        <p:attrNameLst>
                                          <p:attrName>ppt_y</p:attrName>
                                        </p:attrNameLst>
                                      </p:cBhvr>
                                      <p:tavLst>
                                        <p:tav tm="0" fmla="#ppt_y-sin(pi*$)/81">
                                          <p:val>
                                            <p:fltVal val="0"/>
                                          </p:val>
                                        </p:tav>
                                        <p:tav tm="100000">
                                          <p:val>
                                            <p:fltVal val="1"/>
                                          </p:val>
                                        </p:tav>
                                      </p:tavLst>
                                    </p:anim>
                                    <p:animScale>
                                      <p:cBhvr>
                                        <p:cTn id="29" dur="13">
                                          <p:stCondLst>
                                            <p:cond delay="325"/>
                                          </p:stCondLst>
                                        </p:cTn>
                                        <p:tgtEl>
                                          <p:spTgt spid="542723">
                                            <p:txEl>
                                              <p:pRg st="1" end="1"/>
                                            </p:txEl>
                                          </p:spTgt>
                                        </p:tgtEl>
                                      </p:cBhvr>
                                      <p:to x="100000" y="60000"/>
                                    </p:animScale>
                                    <p:animScale>
                                      <p:cBhvr>
                                        <p:cTn id="30" dur="83" decel="50000">
                                          <p:stCondLst>
                                            <p:cond delay="338"/>
                                          </p:stCondLst>
                                        </p:cTn>
                                        <p:tgtEl>
                                          <p:spTgt spid="542723">
                                            <p:txEl>
                                              <p:pRg st="1" end="1"/>
                                            </p:txEl>
                                          </p:spTgt>
                                        </p:tgtEl>
                                      </p:cBhvr>
                                      <p:to x="100000" y="100000"/>
                                    </p:animScale>
                                    <p:animScale>
                                      <p:cBhvr>
                                        <p:cTn id="31" dur="13">
                                          <p:stCondLst>
                                            <p:cond delay="656"/>
                                          </p:stCondLst>
                                        </p:cTn>
                                        <p:tgtEl>
                                          <p:spTgt spid="542723">
                                            <p:txEl>
                                              <p:pRg st="1" end="1"/>
                                            </p:txEl>
                                          </p:spTgt>
                                        </p:tgtEl>
                                      </p:cBhvr>
                                      <p:to x="100000" y="80000"/>
                                    </p:animScale>
                                    <p:animScale>
                                      <p:cBhvr>
                                        <p:cTn id="32" dur="83" decel="50000">
                                          <p:stCondLst>
                                            <p:cond delay="669"/>
                                          </p:stCondLst>
                                        </p:cTn>
                                        <p:tgtEl>
                                          <p:spTgt spid="542723">
                                            <p:txEl>
                                              <p:pRg st="1" end="1"/>
                                            </p:txEl>
                                          </p:spTgt>
                                        </p:tgtEl>
                                      </p:cBhvr>
                                      <p:to x="100000" y="100000"/>
                                    </p:animScale>
                                    <p:animScale>
                                      <p:cBhvr>
                                        <p:cTn id="33" dur="13">
                                          <p:stCondLst>
                                            <p:cond delay="821"/>
                                          </p:stCondLst>
                                        </p:cTn>
                                        <p:tgtEl>
                                          <p:spTgt spid="542723">
                                            <p:txEl>
                                              <p:pRg st="1" end="1"/>
                                            </p:txEl>
                                          </p:spTgt>
                                        </p:tgtEl>
                                      </p:cBhvr>
                                      <p:to x="100000" y="90000"/>
                                    </p:animScale>
                                    <p:animScale>
                                      <p:cBhvr>
                                        <p:cTn id="34" dur="83" decel="50000">
                                          <p:stCondLst>
                                            <p:cond delay="834"/>
                                          </p:stCondLst>
                                        </p:cTn>
                                        <p:tgtEl>
                                          <p:spTgt spid="542723">
                                            <p:txEl>
                                              <p:pRg st="1" end="1"/>
                                            </p:txEl>
                                          </p:spTgt>
                                        </p:tgtEl>
                                      </p:cBhvr>
                                      <p:to x="100000" y="100000"/>
                                    </p:animScale>
                                    <p:animScale>
                                      <p:cBhvr>
                                        <p:cTn id="35" dur="13">
                                          <p:stCondLst>
                                            <p:cond delay="904"/>
                                          </p:stCondLst>
                                        </p:cTn>
                                        <p:tgtEl>
                                          <p:spTgt spid="542723">
                                            <p:txEl>
                                              <p:pRg st="1" end="1"/>
                                            </p:txEl>
                                          </p:spTgt>
                                        </p:tgtEl>
                                      </p:cBhvr>
                                      <p:to x="100000" y="95000"/>
                                    </p:animScale>
                                    <p:animScale>
                                      <p:cBhvr>
                                        <p:cTn id="36" dur="83" decel="50000">
                                          <p:stCondLst>
                                            <p:cond delay="917"/>
                                          </p:stCondLst>
                                        </p:cTn>
                                        <p:tgtEl>
                                          <p:spTgt spid="542723">
                                            <p:txEl>
                                              <p:pRg st="1" end="1"/>
                                            </p:txEl>
                                          </p:spTgt>
                                        </p:tgtEl>
                                      </p:cBhvr>
                                      <p:to x="100000" y="100000"/>
                                    </p:animScale>
                                  </p:childTnLst>
                                </p:cTn>
                              </p:par>
                              <p:par>
                                <p:cTn id="37" presetID="26" presetClass="entr" presetSubtype="0" fill="hold" nodeType="withEffect">
                                  <p:stCondLst>
                                    <p:cond delay="0"/>
                                  </p:stCondLst>
                                  <p:iterate type="wd">
                                    <p:tmPct val="10000"/>
                                  </p:iterate>
                                  <p:childTnLst>
                                    <p:set>
                                      <p:cBhvr>
                                        <p:cTn id="38" dur="1" fill="hold">
                                          <p:stCondLst>
                                            <p:cond delay="0"/>
                                          </p:stCondLst>
                                        </p:cTn>
                                        <p:tgtEl>
                                          <p:spTgt spid="542723">
                                            <p:txEl>
                                              <p:pRg st="2" end="2"/>
                                            </p:txEl>
                                          </p:spTgt>
                                        </p:tgtEl>
                                        <p:attrNameLst>
                                          <p:attrName>style.visibility</p:attrName>
                                        </p:attrNameLst>
                                      </p:cBhvr>
                                      <p:to>
                                        <p:strVal val="visible"/>
                                      </p:to>
                                    </p:set>
                                    <p:animEffect transition="in" filter="wipe(down)">
                                      <p:cBhvr>
                                        <p:cTn id="39" dur="290">
                                          <p:stCondLst>
                                            <p:cond delay="0"/>
                                          </p:stCondLst>
                                        </p:cTn>
                                        <p:tgtEl>
                                          <p:spTgt spid="542723">
                                            <p:txEl>
                                              <p:pRg st="2" end="2"/>
                                            </p:txEl>
                                          </p:spTgt>
                                        </p:tgtEl>
                                      </p:cBhvr>
                                    </p:animEffect>
                                    <p:anim calcmode="lin" valueType="num">
                                      <p:cBhvr>
                                        <p:cTn id="40" dur="911" tmFilter="0,0; 0.14,0.36; 0.43,0.73; 0.71,0.91; 1.0,1.0">
                                          <p:stCondLst>
                                            <p:cond delay="0"/>
                                          </p:stCondLst>
                                        </p:cTn>
                                        <p:tgtEl>
                                          <p:spTgt spid="542723">
                                            <p:txEl>
                                              <p:pRg st="2" end="2"/>
                                            </p:txEl>
                                          </p:spTgt>
                                        </p:tgtEl>
                                        <p:attrNameLst>
                                          <p:attrName>ppt_x</p:attrName>
                                        </p:attrNameLst>
                                      </p:cBhvr>
                                      <p:tavLst>
                                        <p:tav tm="0">
                                          <p:val>
                                            <p:strVal val="#ppt_x-0.25"/>
                                          </p:val>
                                        </p:tav>
                                        <p:tav tm="100000">
                                          <p:val>
                                            <p:strVal val="#ppt_x"/>
                                          </p:val>
                                        </p:tav>
                                      </p:tavLst>
                                    </p:anim>
                                    <p:anim calcmode="lin" valueType="num">
                                      <p:cBhvr>
                                        <p:cTn id="41" dur="332" tmFilter="0.0,0.0; 0.25,0.07; 0.50,0.2; 0.75,0.467; 1.0,1.0">
                                          <p:stCondLst>
                                            <p:cond delay="0"/>
                                          </p:stCondLst>
                                        </p:cTn>
                                        <p:tgtEl>
                                          <p:spTgt spid="542723">
                                            <p:txEl>
                                              <p:pRg st="2" end="2"/>
                                            </p:txEl>
                                          </p:spTgt>
                                        </p:tgtEl>
                                        <p:attrNameLst>
                                          <p:attrName>ppt_y</p:attrName>
                                        </p:attrNameLst>
                                      </p:cBhvr>
                                      <p:tavLst>
                                        <p:tav tm="0" fmla="#ppt_y-sin(pi*$)/3">
                                          <p:val>
                                            <p:fltVal val="0.5"/>
                                          </p:val>
                                        </p:tav>
                                        <p:tav tm="100000">
                                          <p:val>
                                            <p:fltVal val="1"/>
                                          </p:val>
                                        </p:tav>
                                      </p:tavLst>
                                    </p:anim>
                                    <p:anim calcmode="lin" valueType="num">
                                      <p:cBhvr>
                                        <p:cTn id="42" dur="332" tmFilter="0, 0; 0.125,0.2665; 0.25,0.4; 0.375,0.465; 0.5,0.5;  0.625,0.535; 0.75,0.6; 0.875,0.7335; 1,1">
                                          <p:stCondLst>
                                            <p:cond delay="332"/>
                                          </p:stCondLst>
                                        </p:cTn>
                                        <p:tgtEl>
                                          <p:spTgt spid="542723">
                                            <p:txEl>
                                              <p:pRg st="2" end="2"/>
                                            </p:txEl>
                                          </p:spTgt>
                                        </p:tgtEl>
                                        <p:attrNameLst>
                                          <p:attrName>ppt_y</p:attrName>
                                        </p:attrNameLst>
                                      </p:cBhvr>
                                      <p:tavLst>
                                        <p:tav tm="0" fmla="#ppt_y-sin(pi*$)/9">
                                          <p:val>
                                            <p:fltVal val="0"/>
                                          </p:val>
                                        </p:tav>
                                        <p:tav tm="100000">
                                          <p:val>
                                            <p:fltVal val="1"/>
                                          </p:val>
                                        </p:tav>
                                      </p:tavLst>
                                    </p:anim>
                                    <p:anim calcmode="lin" valueType="num">
                                      <p:cBhvr>
                                        <p:cTn id="43" dur="166" tmFilter="0, 0; 0.125,0.2665; 0.25,0.4; 0.375,0.465; 0.5,0.5;  0.625,0.535; 0.75,0.6; 0.875,0.7335; 1,1">
                                          <p:stCondLst>
                                            <p:cond delay="662"/>
                                          </p:stCondLst>
                                        </p:cTn>
                                        <p:tgtEl>
                                          <p:spTgt spid="542723">
                                            <p:txEl>
                                              <p:pRg st="2" end="2"/>
                                            </p:txEl>
                                          </p:spTgt>
                                        </p:tgtEl>
                                        <p:attrNameLst>
                                          <p:attrName>ppt_y</p:attrName>
                                        </p:attrNameLst>
                                      </p:cBhvr>
                                      <p:tavLst>
                                        <p:tav tm="0" fmla="#ppt_y-sin(pi*$)/27">
                                          <p:val>
                                            <p:fltVal val="0"/>
                                          </p:val>
                                        </p:tav>
                                        <p:tav tm="100000">
                                          <p:val>
                                            <p:fltVal val="1"/>
                                          </p:val>
                                        </p:tav>
                                      </p:tavLst>
                                    </p:anim>
                                    <p:anim calcmode="lin" valueType="num">
                                      <p:cBhvr>
                                        <p:cTn id="44" dur="82" tmFilter="0, 0; 0.125,0.2665; 0.25,0.4; 0.375,0.465; 0.5,0.5;  0.625,0.535; 0.75,0.6; 0.875,0.7335; 1,1">
                                          <p:stCondLst>
                                            <p:cond delay="828"/>
                                          </p:stCondLst>
                                        </p:cTn>
                                        <p:tgtEl>
                                          <p:spTgt spid="542723">
                                            <p:txEl>
                                              <p:pRg st="2" end="2"/>
                                            </p:txEl>
                                          </p:spTgt>
                                        </p:tgtEl>
                                        <p:attrNameLst>
                                          <p:attrName>ppt_y</p:attrName>
                                        </p:attrNameLst>
                                      </p:cBhvr>
                                      <p:tavLst>
                                        <p:tav tm="0" fmla="#ppt_y-sin(pi*$)/81">
                                          <p:val>
                                            <p:fltVal val="0"/>
                                          </p:val>
                                        </p:tav>
                                        <p:tav tm="100000">
                                          <p:val>
                                            <p:fltVal val="1"/>
                                          </p:val>
                                        </p:tav>
                                      </p:tavLst>
                                    </p:anim>
                                    <p:animScale>
                                      <p:cBhvr>
                                        <p:cTn id="45" dur="13">
                                          <p:stCondLst>
                                            <p:cond delay="325"/>
                                          </p:stCondLst>
                                        </p:cTn>
                                        <p:tgtEl>
                                          <p:spTgt spid="542723">
                                            <p:txEl>
                                              <p:pRg st="2" end="2"/>
                                            </p:txEl>
                                          </p:spTgt>
                                        </p:tgtEl>
                                      </p:cBhvr>
                                      <p:to x="100000" y="60000"/>
                                    </p:animScale>
                                    <p:animScale>
                                      <p:cBhvr>
                                        <p:cTn id="46" dur="83" decel="50000">
                                          <p:stCondLst>
                                            <p:cond delay="338"/>
                                          </p:stCondLst>
                                        </p:cTn>
                                        <p:tgtEl>
                                          <p:spTgt spid="542723">
                                            <p:txEl>
                                              <p:pRg st="2" end="2"/>
                                            </p:txEl>
                                          </p:spTgt>
                                        </p:tgtEl>
                                      </p:cBhvr>
                                      <p:to x="100000" y="100000"/>
                                    </p:animScale>
                                    <p:animScale>
                                      <p:cBhvr>
                                        <p:cTn id="47" dur="13">
                                          <p:stCondLst>
                                            <p:cond delay="656"/>
                                          </p:stCondLst>
                                        </p:cTn>
                                        <p:tgtEl>
                                          <p:spTgt spid="542723">
                                            <p:txEl>
                                              <p:pRg st="2" end="2"/>
                                            </p:txEl>
                                          </p:spTgt>
                                        </p:tgtEl>
                                      </p:cBhvr>
                                      <p:to x="100000" y="80000"/>
                                    </p:animScale>
                                    <p:animScale>
                                      <p:cBhvr>
                                        <p:cTn id="48" dur="83" decel="50000">
                                          <p:stCondLst>
                                            <p:cond delay="669"/>
                                          </p:stCondLst>
                                        </p:cTn>
                                        <p:tgtEl>
                                          <p:spTgt spid="542723">
                                            <p:txEl>
                                              <p:pRg st="2" end="2"/>
                                            </p:txEl>
                                          </p:spTgt>
                                        </p:tgtEl>
                                      </p:cBhvr>
                                      <p:to x="100000" y="100000"/>
                                    </p:animScale>
                                    <p:animScale>
                                      <p:cBhvr>
                                        <p:cTn id="49" dur="13">
                                          <p:stCondLst>
                                            <p:cond delay="821"/>
                                          </p:stCondLst>
                                        </p:cTn>
                                        <p:tgtEl>
                                          <p:spTgt spid="542723">
                                            <p:txEl>
                                              <p:pRg st="2" end="2"/>
                                            </p:txEl>
                                          </p:spTgt>
                                        </p:tgtEl>
                                      </p:cBhvr>
                                      <p:to x="100000" y="90000"/>
                                    </p:animScale>
                                    <p:animScale>
                                      <p:cBhvr>
                                        <p:cTn id="50" dur="83" decel="50000">
                                          <p:stCondLst>
                                            <p:cond delay="834"/>
                                          </p:stCondLst>
                                        </p:cTn>
                                        <p:tgtEl>
                                          <p:spTgt spid="542723">
                                            <p:txEl>
                                              <p:pRg st="2" end="2"/>
                                            </p:txEl>
                                          </p:spTgt>
                                        </p:tgtEl>
                                      </p:cBhvr>
                                      <p:to x="100000" y="100000"/>
                                    </p:animScale>
                                    <p:animScale>
                                      <p:cBhvr>
                                        <p:cTn id="51" dur="13">
                                          <p:stCondLst>
                                            <p:cond delay="904"/>
                                          </p:stCondLst>
                                        </p:cTn>
                                        <p:tgtEl>
                                          <p:spTgt spid="542723">
                                            <p:txEl>
                                              <p:pRg st="2" end="2"/>
                                            </p:txEl>
                                          </p:spTgt>
                                        </p:tgtEl>
                                      </p:cBhvr>
                                      <p:to x="100000" y="95000"/>
                                    </p:animScale>
                                    <p:animScale>
                                      <p:cBhvr>
                                        <p:cTn id="52" dur="83" decel="50000">
                                          <p:stCondLst>
                                            <p:cond delay="917"/>
                                          </p:stCondLst>
                                        </p:cTn>
                                        <p:tgtEl>
                                          <p:spTgt spid="542723">
                                            <p:txEl>
                                              <p:pRg st="2" end="2"/>
                                            </p:txEl>
                                          </p:spTgt>
                                        </p:tgtEl>
                                      </p:cBhvr>
                                      <p:to x="100000" y="100000"/>
                                    </p:animScale>
                                  </p:childTnLst>
                                </p:cTn>
                              </p:par>
                              <p:par>
                                <p:cTn id="53" presetID="26" presetClass="entr" presetSubtype="0" fill="hold" nodeType="withEffect">
                                  <p:stCondLst>
                                    <p:cond delay="0"/>
                                  </p:stCondLst>
                                  <p:iterate type="wd">
                                    <p:tmPct val="10000"/>
                                  </p:iterate>
                                  <p:childTnLst>
                                    <p:set>
                                      <p:cBhvr>
                                        <p:cTn id="54" dur="1" fill="hold">
                                          <p:stCondLst>
                                            <p:cond delay="0"/>
                                          </p:stCondLst>
                                        </p:cTn>
                                        <p:tgtEl>
                                          <p:spTgt spid="542723">
                                            <p:txEl>
                                              <p:pRg st="4" end="4"/>
                                            </p:txEl>
                                          </p:spTgt>
                                        </p:tgtEl>
                                        <p:attrNameLst>
                                          <p:attrName>style.visibility</p:attrName>
                                        </p:attrNameLst>
                                      </p:cBhvr>
                                      <p:to>
                                        <p:strVal val="visible"/>
                                      </p:to>
                                    </p:set>
                                    <p:animEffect transition="in" filter="wipe(down)">
                                      <p:cBhvr>
                                        <p:cTn id="55" dur="290">
                                          <p:stCondLst>
                                            <p:cond delay="0"/>
                                          </p:stCondLst>
                                        </p:cTn>
                                        <p:tgtEl>
                                          <p:spTgt spid="542723">
                                            <p:txEl>
                                              <p:pRg st="4" end="4"/>
                                            </p:txEl>
                                          </p:spTgt>
                                        </p:tgtEl>
                                      </p:cBhvr>
                                    </p:animEffect>
                                    <p:anim calcmode="lin" valueType="num">
                                      <p:cBhvr>
                                        <p:cTn id="56" dur="911" tmFilter="0,0; 0.14,0.36; 0.43,0.73; 0.71,0.91; 1.0,1.0">
                                          <p:stCondLst>
                                            <p:cond delay="0"/>
                                          </p:stCondLst>
                                        </p:cTn>
                                        <p:tgtEl>
                                          <p:spTgt spid="542723">
                                            <p:txEl>
                                              <p:pRg st="4" end="4"/>
                                            </p:txEl>
                                          </p:spTgt>
                                        </p:tgtEl>
                                        <p:attrNameLst>
                                          <p:attrName>ppt_x</p:attrName>
                                        </p:attrNameLst>
                                      </p:cBhvr>
                                      <p:tavLst>
                                        <p:tav tm="0">
                                          <p:val>
                                            <p:strVal val="#ppt_x-0.25"/>
                                          </p:val>
                                        </p:tav>
                                        <p:tav tm="100000">
                                          <p:val>
                                            <p:strVal val="#ppt_x"/>
                                          </p:val>
                                        </p:tav>
                                      </p:tavLst>
                                    </p:anim>
                                    <p:anim calcmode="lin" valueType="num">
                                      <p:cBhvr>
                                        <p:cTn id="57" dur="332" tmFilter="0.0,0.0; 0.25,0.07; 0.50,0.2; 0.75,0.467; 1.0,1.0">
                                          <p:stCondLst>
                                            <p:cond delay="0"/>
                                          </p:stCondLst>
                                        </p:cTn>
                                        <p:tgtEl>
                                          <p:spTgt spid="542723">
                                            <p:txEl>
                                              <p:pRg st="4" end="4"/>
                                            </p:txEl>
                                          </p:spTgt>
                                        </p:tgtEl>
                                        <p:attrNameLst>
                                          <p:attrName>ppt_y</p:attrName>
                                        </p:attrNameLst>
                                      </p:cBhvr>
                                      <p:tavLst>
                                        <p:tav tm="0" fmla="#ppt_y-sin(pi*$)/3">
                                          <p:val>
                                            <p:fltVal val="0.5"/>
                                          </p:val>
                                        </p:tav>
                                        <p:tav tm="100000">
                                          <p:val>
                                            <p:fltVal val="1"/>
                                          </p:val>
                                        </p:tav>
                                      </p:tavLst>
                                    </p:anim>
                                    <p:anim calcmode="lin" valueType="num">
                                      <p:cBhvr>
                                        <p:cTn id="58" dur="332" tmFilter="0, 0; 0.125,0.2665; 0.25,0.4; 0.375,0.465; 0.5,0.5;  0.625,0.535; 0.75,0.6; 0.875,0.7335; 1,1">
                                          <p:stCondLst>
                                            <p:cond delay="332"/>
                                          </p:stCondLst>
                                        </p:cTn>
                                        <p:tgtEl>
                                          <p:spTgt spid="542723">
                                            <p:txEl>
                                              <p:pRg st="4" end="4"/>
                                            </p:txEl>
                                          </p:spTgt>
                                        </p:tgtEl>
                                        <p:attrNameLst>
                                          <p:attrName>ppt_y</p:attrName>
                                        </p:attrNameLst>
                                      </p:cBhvr>
                                      <p:tavLst>
                                        <p:tav tm="0" fmla="#ppt_y-sin(pi*$)/9">
                                          <p:val>
                                            <p:fltVal val="0"/>
                                          </p:val>
                                        </p:tav>
                                        <p:tav tm="100000">
                                          <p:val>
                                            <p:fltVal val="1"/>
                                          </p:val>
                                        </p:tav>
                                      </p:tavLst>
                                    </p:anim>
                                    <p:anim calcmode="lin" valueType="num">
                                      <p:cBhvr>
                                        <p:cTn id="59" dur="166" tmFilter="0, 0; 0.125,0.2665; 0.25,0.4; 0.375,0.465; 0.5,0.5;  0.625,0.535; 0.75,0.6; 0.875,0.7335; 1,1">
                                          <p:stCondLst>
                                            <p:cond delay="662"/>
                                          </p:stCondLst>
                                        </p:cTn>
                                        <p:tgtEl>
                                          <p:spTgt spid="542723">
                                            <p:txEl>
                                              <p:pRg st="4" end="4"/>
                                            </p:txEl>
                                          </p:spTgt>
                                        </p:tgtEl>
                                        <p:attrNameLst>
                                          <p:attrName>ppt_y</p:attrName>
                                        </p:attrNameLst>
                                      </p:cBhvr>
                                      <p:tavLst>
                                        <p:tav tm="0" fmla="#ppt_y-sin(pi*$)/27">
                                          <p:val>
                                            <p:fltVal val="0"/>
                                          </p:val>
                                        </p:tav>
                                        <p:tav tm="100000">
                                          <p:val>
                                            <p:fltVal val="1"/>
                                          </p:val>
                                        </p:tav>
                                      </p:tavLst>
                                    </p:anim>
                                    <p:anim calcmode="lin" valueType="num">
                                      <p:cBhvr>
                                        <p:cTn id="60" dur="82" tmFilter="0, 0; 0.125,0.2665; 0.25,0.4; 0.375,0.465; 0.5,0.5;  0.625,0.535; 0.75,0.6; 0.875,0.7335; 1,1">
                                          <p:stCondLst>
                                            <p:cond delay="828"/>
                                          </p:stCondLst>
                                        </p:cTn>
                                        <p:tgtEl>
                                          <p:spTgt spid="542723">
                                            <p:txEl>
                                              <p:pRg st="4" end="4"/>
                                            </p:txEl>
                                          </p:spTgt>
                                        </p:tgtEl>
                                        <p:attrNameLst>
                                          <p:attrName>ppt_y</p:attrName>
                                        </p:attrNameLst>
                                      </p:cBhvr>
                                      <p:tavLst>
                                        <p:tav tm="0" fmla="#ppt_y-sin(pi*$)/81">
                                          <p:val>
                                            <p:fltVal val="0"/>
                                          </p:val>
                                        </p:tav>
                                        <p:tav tm="100000">
                                          <p:val>
                                            <p:fltVal val="1"/>
                                          </p:val>
                                        </p:tav>
                                      </p:tavLst>
                                    </p:anim>
                                    <p:animScale>
                                      <p:cBhvr>
                                        <p:cTn id="61" dur="13">
                                          <p:stCondLst>
                                            <p:cond delay="325"/>
                                          </p:stCondLst>
                                        </p:cTn>
                                        <p:tgtEl>
                                          <p:spTgt spid="542723">
                                            <p:txEl>
                                              <p:pRg st="4" end="4"/>
                                            </p:txEl>
                                          </p:spTgt>
                                        </p:tgtEl>
                                      </p:cBhvr>
                                      <p:to x="100000" y="60000"/>
                                    </p:animScale>
                                    <p:animScale>
                                      <p:cBhvr>
                                        <p:cTn id="62" dur="83" decel="50000">
                                          <p:stCondLst>
                                            <p:cond delay="338"/>
                                          </p:stCondLst>
                                        </p:cTn>
                                        <p:tgtEl>
                                          <p:spTgt spid="542723">
                                            <p:txEl>
                                              <p:pRg st="4" end="4"/>
                                            </p:txEl>
                                          </p:spTgt>
                                        </p:tgtEl>
                                      </p:cBhvr>
                                      <p:to x="100000" y="100000"/>
                                    </p:animScale>
                                    <p:animScale>
                                      <p:cBhvr>
                                        <p:cTn id="63" dur="13">
                                          <p:stCondLst>
                                            <p:cond delay="656"/>
                                          </p:stCondLst>
                                        </p:cTn>
                                        <p:tgtEl>
                                          <p:spTgt spid="542723">
                                            <p:txEl>
                                              <p:pRg st="4" end="4"/>
                                            </p:txEl>
                                          </p:spTgt>
                                        </p:tgtEl>
                                      </p:cBhvr>
                                      <p:to x="100000" y="80000"/>
                                    </p:animScale>
                                    <p:animScale>
                                      <p:cBhvr>
                                        <p:cTn id="64" dur="83" decel="50000">
                                          <p:stCondLst>
                                            <p:cond delay="669"/>
                                          </p:stCondLst>
                                        </p:cTn>
                                        <p:tgtEl>
                                          <p:spTgt spid="542723">
                                            <p:txEl>
                                              <p:pRg st="4" end="4"/>
                                            </p:txEl>
                                          </p:spTgt>
                                        </p:tgtEl>
                                      </p:cBhvr>
                                      <p:to x="100000" y="100000"/>
                                    </p:animScale>
                                    <p:animScale>
                                      <p:cBhvr>
                                        <p:cTn id="65" dur="13">
                                          <p:stCondLst>
                                            <p:cond delay="821"/>
                                          </p:stCondLst>
                                        </p:cTn>
                                        <p:tgtEl>
                                          <p:spTgt spid="542723">
                                            <p:txEl>
                                              <p:pRg st="4" end="4"/>
                                            </p:txEl>
                                          </p:spTgt>
                                        </p:tgtEl>
                                      </p:cBhvr>
                                      <p:to x="100000" y="90000"/>
                                    </p:animScale>
                                    <p:animScale>
                                      <p:cBhvr>
                                        <p:cTn id="66" dur="83" decel="50000">
                                          <p:stCondLst>
                                            <p:cond delay="834"/>
                                          </p:stCondLst>
                                        </p:cTn>
                                        <p:tgtEl>
                                          <p:spTgt spid="542723">
                                            <p:txEl>
                                              <p:pRg st="4" end="4"/>
                                            </p:txEl>
                                          </p:spTgt>
                                        </p:tgtEl>
                                      </p:cBhvr>
                                      <p:to x="100000" y="100000"/>
                                    </p:animScale>
                                    <p:animScale>
                                      <p:cBhvr>
                                        <p:cTn id="67" dur="13">
                                          <p:stCondLst>
                                            <p:cond delay="904"/>
                                          </p:stCondLst>
                                        </p:cTn>
                                        <p:tgtEl>
                                          <p:spTgt spid="542723">
                                            <p:txEl>
                                              <p:pRg st="4" end="4"/>
                                            </p:txEl>
                                          </p:spTgt>
                                        </p:tgtEl>
                                      </p:cBhvr>
                                      <p:to x="100000" y="95000"/>
                                    </p:animScale>
                                    <p:animScale>
                                      <p:cBhvr>
                                        <p:cTn id="68" dur="83" decel="50000">
                                          <p:stCondLst>
                                            <p:cond delay="917"/>
                                          </p:stCondLst>
                                        </p:cTn>
                                        <p:tgtEl>
                                          <p:spTgt spid="542723">
                                            <p:txEl>
                                              <p:pRg st="4" end="4"/>
                                            </p:txEl>
                                          </p:spTgt>
                                        </p:tgtEl>
                                      </p:cBhvr>
                                      <p:to x="100000" y="100000"/>
                                    </p:animScale>
                                  </p:childTnLst>
                                </p:cTn>
                              </p:par>
                              <p:par>
                                <p:cTn id="69" presetID="26" presetClass="entr" presetSubtype="0" fill="hold" nodeType="withEffect">
                                  <p:stCondLst>
                                    <p:cond delay="0"/>
                                  </p:stCondLst>
                                  <p:iterate type="wd">
                                    <p:tmPct val="10000"/>
                                  </p:iterate>
                                  <p:childTnLst>
                                    <p:set>
                                      <p:cBhvr>
                                        <p:cTn id="70" dur="1" fill="hold">
                                          <p:stCondLst>
                                            <p:cond delay="0"/>
                                          </p:stCondLst>
                                        </p:cTn>
                                        <p:tgtEl>
                                          <p:spTgt spid="542723">
                                            <p:txEl>
                                              <p:pRg st="5" end="5"/>
                                            </p:txEl>
                                          </p:spTgt>
                                        </p:tgtEl>
                                        <p:attrNameLst>
                                          <p:attrName>style.visibility</p:attrName>
                                        </p:attrNameLst>
                                      </p:cBhvr>
                                      <p:to>
                                        <p:strVal val="visible"/>
                                      </p:to>
                                    </p:set>
                                    <p:animEffect transition="in" filter="wipe(down)">
                                      <p:cBhvr>
                                        <p:cTn id="71" dur="290">
                                          <p:stCondLst>
                                            <p:cond delay="0"/>
                                          </p:stCondLst>
                                        </p:cTn>
                                        <p:tgtEl>
                                          <p:spTgt spid="542723">
                                            <p:txEl>
                                              <p:pRg st="5" end="5"/>
                                            </p:txEl>
                                          </p:spTgt>
                                        </p:tgtEl>
                                      </p:cBhvr>
                                    </p:animEffect>
                                    <p:anim calcmode="lin" valueType="num">
                                      <p:cBhvr>
                                        <p:cTn id="72" dur="911" tmFilter="0,0; 0.14,0.36; 0.43,0.73; 0.71,0.91; 1.0,1.0">
                                          <p:stCondLst>
                                            <p:cond delay="0"/>
                                          </p:stCondLst>
                                        </p:cTn>
                                        <p:tgtEl>
                                          <p:spTgt spid="542723">
                                            <p:txEl>
                                              <p:pRg st="5" end="5"/>
                                            </p:txEl>
                                          </p:spTgt>
                                        </p:tgtEl>
                                        <p:attrNameLst>
                                          <p:attrName>ppt_x</p:attrName>
                                        </p:attrNameLst>
                                      </p:cBhvr>
                                      <p:tavLst>
                                        <p:tav tm="0">
                                          <p:val>
                                            <p:strVal val="#ppt_x-0.25"/>
                                          </p:val>
                                        </p:tav>
                                        <p:tav tm="100000">
                                          <p:val>
                                            <p:strVal val="#ppt_x"/>
                                          </p:val>
                                        </p:tav>
                                      </p:tavLst>
                                    </p:anim>
                                    <p:anim calcmode="lin" valueType="num">
                                      <p:cBhvr>
                                        <p:cTn id="73" dur="332" tmFilter="0.0,0.0; 0.25,0.07; 0.50,0.2; 0.75,0.467; 1.0,1.0">
                                          <p:stCondLst>
                                            <p:cond delay="0"/>
                                          </p:stCondLst>
                                        </p:cTn>
                                        <p:tgtEl>
                                          <p:spTgt spid="542723">
                                            <p:txEl>
                                              <p:pRg st="5" end="5"/>
                                            </p:txEl>
                                          </p:spTgt>
                                        </p:tgtEl>
                                        <p:attrNameLst>
                                          <p:attrName>ppt_y</p:attrName>
                                        </p:attrNameLst>
                                      </p:cBhvr>
                                      <p:tavLst>
                                        <p:tav tm="0" fmla="#ppt_y-sin(pi*$)/3">
                                          <p:val>
                                            <p:fltVal val="0.5"/>
                                          </p:val>
                                        </p:tav>
                                        <p:tav tm="100000">
                                          <p:val>
                                            <p:fltVal val="1"/>
                                          </p:val>
                                        </p:tav>
                                      </p:tavLst>
                                    </p:anim>
                                    <p:anim calcmode="lin" valueType="num">
                                      <p:cBhvr>
                                        <p:cTn id="74" dur="332" tmFilter="0, 0; 0.125,0.2665; 0.25,0.4; 0.375,0.465; 0.5,0.5;  0.625,0.535; 0.75,0.6; 0.875,0.7335; 1,1">
                                          <p:stCondLst>
                                            <p:cond delay="332"/>
                                          </p:stCondLst>
                                        </p:cTn>
                                        <p:tgtEl>
                                          <p:spTgt spid="542723">
                                            <p:txEl>
                                              <p:pRg st="5" end="5"/>
                                            </p:txEl>
                                          </p:spTgt>
                                        </p:tgtEl>
                                        <p:attrNameLst>
                                          <p:attrName>ppt_y</p:attrName>
                                        </p:attrNameLst>
                                      </p:cBhvr>
                                      <p:tavLst>
                                        <p:tav tm="0" fmla="#ppt_y-sin(pi*$)/9">
                                          <p:val>
                                            <p:fltVal val="0"/>
                                          </p:val>
                                        </p:tav>
                                        <p:tav tm="100000">
                                          <p:val>
                                            <p:fltVal val="1"/>
                                          </p:val>
                                        </p:tav>
                                      </p:tavLst>
                                    </p:anim>
                                    <p:anim calcmode="lin" valueType="num">
                                      <p:cBhvr>
                                        <p:cTn id="75" dur="166" tmFilter="0, 0; 0.125,0.2665; 0.25,0.4; 0.375,0.465; 0.5,0.5;  0.625,0.535; 0.75,0.6; 0.875,0.7335; 1,1">
                                          <p:stCondLst>
                                            <p:cond delay="662"/>
                                          </p:stCondLst>
                                        </p:cTn>
                                        <p:tgtEl>
                                          <p:spTgt spid="542723">
                                            <p:txEl>
                                              <p:pRg st="5" end="5"/>
                                            </p:txEl>
                                          </p:spTgt>
                                        </p:tgtEl>
                                        <p:attrNameLst>
                                          <p:attrName>ppt_y</p:attrName>
                                        </p:attrNameLst>
                                      </p:cBhvr>
                                      <p:tavLst>
                                        <p:tav tm="0" fmla="#ppt_y-sin(pi*$)/27">
                                          <p:val>
                                            <p:fltVal val="0"/>
                                          </p:val>
                                        </p:tav>
                                        <p:tav tm="100000">
                                          <p:val>
                                            <p:fltVal val="1"/>
                                          </p:val>
                                        </p:tav>
                                      </p:tavLst>
                                    </p:anim>
                                    <p:anim calcmode="lin" valueType="num">
                                      <p:cBhvr>
                                        <p:cTn id="76" dur="82" tmFilter="0, 0; 0.125,0.2665; 0.25,0.4; 0.375,0.465; 0.5,0.5;  0.625,0.535; 0.75,0.6; 0.875,0.7335; 1,1">
                                          <p:stCondLst>
                                            <p:cond delay="828"/>
                                          </p:stCondLst>
                                        </p:cTn>
                                        <p:tgtEl>
                                          <p:spTgt spid="542723">
                                            <p:txEl>
                                              <p:pRg st="5" end="5"/>
                                            </p:txEl>
                                          </p:spTgt>
                                        </p:tgtEl>
                                        <p:attrNameLst>
                                          <p:attrName>ppt_y</p:attrName>
                                        </p:attrNameLst>
                                      </p:cBhvr>
                                      <p:tavLst>
                                        <p:tav tm="0" fmla="#ppt_y-sin(pi*$)/81">
                                          <p:val>
                                            <p:fltVal val="0"/>
                                          </p:val>
                                        </p:tav>
                                        <p:tav tm="100000">
                                          <p:val>
                                            <p:fltVal val="1"/>
                                          </p:val>
                                        </p:tav>
                                      </p:tavLst>
                                    </p:anim>
                                    <p:animScale>
                                      <p:cBhvr>
                                        <p:cTn id="77" dur="13">
                                          <p:stCondLst>
                                            <p:cond delay="325"/>
                                          </p:stCondLst>
                                        </p:cTn>
                                        <p:tgtEl>
                                          <p:spTgt spid="542723">
                                            <p:txEl>
                                              <p:pRg st="5" end="5"/>
                                            </p:txEl>
                                          </p:spTgt>
                                        </p:tgtEl>
                                      </p:cBhvr>
                                      <p:to x="100000" y="60000"/>
                                    </p:animScale>
                                    <p:animScale>
                                      <p:cBhvr>
                                        <p:cTn id="78" dur="83" decel="50000">
                                          <p:stCondLst>
                                            <p:cond delay="338"/>
                                          </p:stCondLst>
                                        </p:cTn>
                                        <p:tgtEl>
                                          <p:spTgt spid="542723">
                                            <p:txEl>
                                              <p:pRg st="5" end="5"/>
                                            </p:txEl>
                                          </p:spTgt>
                                        </p:tgtEl>
                                      </p:cBhvr>
                                      <p:to x="100000" y="100000"/>
                                    </p:animScale>
                                    <p:animScale>
                                      <p:cBhvr>
                                        <p:cTn id="79" dur="13">
                                          <p:stCondLst>
                                            <p:cond delay="656"/>
                                          </p:stCondLst>
                                        </p:cTn>
                                        <p:tgtEl>
                                          <p:spTgt spid="542723">
                                            <p:txEl>
                                              <p:pRg st="5" end="5"/>
                                            </p:txEl>
                                          </p:spTgt>
                                        </p:tgtEl>
                                      </p:cBhvr>
                                      <p:to x="100000" y="80000"/>
                                    </p:animScale>
                                    <p:animScale>
                                      <p:cBhvr>
                                        <p:cTn id="80" dur="83" decel="50000">
                                          <p:stCondLst>
                                            <p:cond delay="669"/>
                                          </p:stCondLst>
                                        </p:cTn>
                                        <p:tgtEl>
                                          <p:spTgt spid="542723">
                                            <p:txEl>
                                              <p:pRg st="5" end="5"/>
                                            </p:txEl>
                                          </p:spTgt>
                                        </p:tgtEl>
                                      </p:cBhvr>
                                      <p:to x="100000" y="100000"/>
                                    </p:animScale>
                                    <p:animScale>
                                      <p:cBhvr>
                                        <p:cTn id="81" dur="13">
                                          <p:stCondLst>
                                            <p:cond delay="821"/>
                                          </p:stCondLst>
                                        </p:cTn>
                                        <p:tgtEl>
                                          <p:spTgt spid="542723">
                                            <p:txEl>
                                              <p:pRg st="5" end="5"/>
                                            </p:txEl>
                                          </p:spTgt>
                                        </p:tgtEl>
                                      </p:cBhvr>
                                      <p:to x="100000" y="90000"/>
                                    </p:animScale>
                                    <p:animScale>
                                      <p:cBhvr>
                                        <p:cTn id="82" dur="83" decel="50000">
                                          <p:stCondLst>
                                            <p:cond delay="834"/>
                                          </p:stCondLst>
                                        </p:cTn>
                                        <p:tgtEl>
                                          <p:spTgt spid="542723">
                                            <p:txEl>
                                              <p:pRg st="5" end="5"/>
                                            </p:txEl>
                                          </p:spTgt>
                                        </p:tgtEl>
                                      </p:cBhvr>
                                      <p:to x="100000" y="100000"/>
                                    </p:animScale>
                                    <p:animScale>
                                      <p:cBhvr>
                                        <p:cTn id="83" dur="13">
                                          <p:stCondLst>
                                            <p:cond delay="904"/>
                                          </p:stCondLst>
                                        </p:cTn>
                                        <p:tgtEl>
                                          <p:spTgt spid="542723">
                                            <p:txEl>
                                              <p:pRg st="5" end="5"/>
                                            </p:txEl>
                                          </p:spTgt>
                                        </p:tgtEl>
                                      </p:cBhvr>
                                      <p:to x="100000" y="95000"/>
                                    </p:animScale>
                                    <p:animScale>
                                      <p:cBhvr>
                                        <p:cTn id="84" dur="83" decel="50000">
                                          <p:stCondLst>
                                            <p:cond delay="917"/>
                                          </p:stCondLst>
                                        </p:cTn>
                                        <p:tgtEl>
                                          <p:spTgt spid="542723">
                                            <p:txEl>
                                              <p:pRg st="5" end="5"/>
                                            </p:txEl>
                                          </p:spTgt>
                                        </p:tgtEl>
                                      </p:cBhvr>
                                      <p:to x="100000" y="100000"/>
                                    </p:animScale>
                                  </p:childTnLst>
                                </p:cTn>
                              </p:par>
                              <p:par>
                                <p:cTn id="85" presetID="26" presetClass="entr" presetSubtype="0" fill="hold" nodeType="withEffect">
                                  <p:stCondLst>
                                    <p:cond delay="0"/>
                                  </p:stCondLst>
                                  <p:iterate type="wd">
                                    <p:tmPct val="10000"/>
                                  </p:iterate>
                                  <p:childTnLst>
                                    <p:set>
                                      <p:cBhvr>
                                        <p:cTn id="86" dur="1" fill="hold">
                                          <p:stCondLst>
                                            <p:cond delay="0"/>
                                          </p:stCondLst>
                                        </p:cTn>
                                        <p:tgtEl>
                                          <p:spTgt spid="542723">
                                            <p:txEl>
                                              <p:pRg st="6" end="6"/>
                                            </p:txEl>
                                          </p:spTgt>
                                        </p:tgtEl>
                                        <p:attrNameLst>
                                          <p:attrName>style.visibility</p:attrName>
                                        </p:attrNameLst>
                                      </p:cBhvr>
                                      <p:to>
                                        <p:strVal val="visible"/>
                                      </p:to>
                                    </p:set>
                                    <p:animEffect transition="in" filter="wipe(down)">
                                      <p:cBhvr>
                                        <p:cTn id="87" dur="290">
                                          <p:stCondLst>
                                            <p:cond delay="0"/>
                                          </p:stCondLst>
                                        </p:cTn>
                                        <p:tgtEl>
                                          <p:spTgt spid="542723">
                                            <p:txEl>
                                              <p:pRg st="6" end="6"/>
                                            </p:txEl>
                                          </p:spTgt>
                                        </p:tgtEl>
                                      </p:cBhvr>
                                    </p:animEffect>
                                    <p:anim calcmode="lin" valueType="num">
                                      <p:cBhvr>
                                        <p:cTn id="88" dur="911" tmFilter="0,0; 0.14,0.36; 0.43,0.73; 0.71,0.91; 1.0,1.0">
                                          <p:stCondLst>
                                            <p:cond delay="0"/>
                                          </p:stCondLst>
                                        </p:cTn>
                                        <p:tgtEl>
                                          <p:spTgt spid="542723">
                                            <p:txEl>
                                              <p:pRg st="6" end="6"/>
                                            </p:txEl>
                                          </p:spTgt>
                                        </p:tgtEl>
                                        <p:attrNameLst>
                                          <p:attrName>ppt_x</p:attrName>
                                        </p:attrNameLst>
                                      </p:cBhvr>
                                      <p:tavLst>
                                        <p:tav tm="0">
                                          <p:val>
                                            <p:strVal val="#ppt_x-0.25"/>
                                          </p:val>
                                        </p:tav>
                                        <p:tav tm="100000">
                                          <p:val>
                                            <p:strVal val="#ppt_x"/>
                                          </p:val>
                                        </p:tav>
                                      </p:tavLst>
                                    </p:anim>
                                    <p:anim calcmode="lin" valueType="num">
                                      <p:cBhvr>
                                        <p:cTn id="89" dur="332" tmFilter="0.0,0.0; 0.25,0.07; 0.50,0.2; 0.75,0.467; 1.0,1.0">
                                          <p:stCondLst>
                                            <p:cond delay="0"/>
                                          </p:stCondLst>
                                        </p:cTn>
                                        <p:tgtEl>
                                          <p:spTgt spid="542723">
                                            <p:txEl>
                                              <p:pRg st="6" end="6"/>
                                            </p:txEl>
                                          </p:spTgt>
                                        </p:tgtEl>
                                        <p:attrNameLst>
                                          <p:attrName>ppt_y</p:attrName>
                                        </p:attrNameLst>
                                      </p:cBhvr>
                                      <p:tavLst>
                                        <p:tav tm="0" fmla="#ppt_y-sin(pi*$)/3">
                                          <p:val>
                                            <p:fltVal val="0.5"/>
                                          </p:val>
                                        </p:tav>
                                        <p:tav tm="100000">
                                          <p:val>
                                            <p:fltVal val="1"/>
                                          </p:val>
                                        </p:tav>
                                      </p:tavLst>
                                    </p:anim>
                                    <p:anim calcmode="lin" valueType="num">
                                      <p:cBhvr>
                                        <p:cTn id="90" dur="332" tmFilter="0, 0; 0.125,0.2665; 0.25,0.4; 0.375,0.465; 0.5,0.5;  0.625,0.535; 0.75,0.6; 0.875,0.7335; 1,1">
                                          <p:stCondLst>
                                            <p:cond delay="332"/>
                                          </p:stCondLst>
                                        </p:cTn>
                                        <p:tgtEl>
                                          <p:spTgt spid="542723">
                                            <p:txEl>
                                              <p:pRg st="6" end="6"/>
                                            </p:txEl>
                                          </p:spTgt>
                                        </p:tgtEl>
                                        <p:attrNameLst>
                                          <p:attrName>ppt_y</p:attrName>
                                        </p:attrNameLst>
                                      </p:cBhvr>
                                      <p:tavLst>
                                        <p:tav tm="0" fmla="#ppt_y-sin(pi*$)/9">
                                          <p:val>
                                            <p:fltVal val="0"/>
                                          </p:val>
                                        </p:tav>
                                        <p:tav tm="100000">
                                          <p:val>
                                            <p:fltVal val="1"/>
                                          </p:val>
                                        </p:tav>
                                      </p:tavLst>
                                    </p:anim>
                                    <p:anim calcmode="lin" valueType="num">
                                      <p:cBhvr>
                                        <p:cTn id="91" dur="166" tmFilter="0, 0; 0.125,0.2665; 0.25,0.4; 0.375,0.465; 0.5,0.5;  0.625,0.535; 0.75,0.6; 0.875,0.7335; 1,1">
                                          <p:stCondLst>
                                            <p:cond delay="662"/>
                                          </p:stCondLst>
                                        </p:cTn>
                                        <p:tgtEl>
                                          <p:spTgt spid="542723">
                                            <p:txEl>
                                              <p:pRg st="6" end="6"/>
                                            </p:txEl>
                                          </p:spTgt>
                                        </p:tgtEl>
                                        <p:attrNameLst>
                                          <p:attrName>ppt_y</p:attrName>
                                        </p:attrNameLst>
                                      </p:cBhvr>
                                      <p:tavLst>
                                        <p:tav tm="0" fmla="#ppt_y-sin(pi*$)/27">
                                          <p:val>
                                            <p:fltVal val="0"/>
                                          </p:val>
                                        </p:tav>
                                        <p:tav tm="100000">
                                          <p:val>
                                            <p:fltVal val="1"/>
                                          </p:val>
                                        </p:tav>
                                      </p:tavLst>
                                    </p:anim>
                                    <p:anim calcmode="lin" valueType="num">
                                      <p:cBhvr>
                                        <p:cTn id="92" dur="82" tmFilter="0, 0; 0.125,0.2665; 0.25,0.4; 0.375,0.465; 0.5,0.5;  0.625,0.535; 0.75,0.6; 0.875,0.7335; 1,1">
                                          <p:stCondLst>
                                            <p:cond delay="828"/>
                                          </p:stCondLst>
                                        </p:cTn>
                                        <p:tgtEl>
                                          <p:spTgt spid="542723">
                                            <p:txEl>
                                              <p:pRg st="6" end="6"/>
                                            </p:txEl>
                                          </p:spTgt>
                                        </p:tgtEl>
                                        <p:attrNameLst>
                                          <p:attrName>ppt_y</p:attrName>
                                        </p:attrNameLst>
                                      </p:cBhvr>
                                      <p:tavLst>
                                        <p:tav tm="0" fmla="#ppt_y-sin(pi*$)/81">
                                          <p:val>
                                            <p:fltVal val="0"/>
                                          </p:val>
                                        </p:tav>
                                        <p:tav tm="100000">
                                          <p:val>
                                            <p:fltVal val="1"/>
                                          </p:val>
                                        </p:tav>
                                      </p:tavLst>
                                    </p:anim>
                                    <p:animScale>
                                      <p:cBhvr>
                                        <p:cTn id="93" dur="13">
                                          <p:stCondLst>
                                            <p:cond delay="325"/>
                                          </p:stCondLst>
                                        </p:cTn>
                                        <p:tgtEl>
                                          <p:spTgt spid="542723">
                                            <p:txEl>
                                              <p:pRg st="6" end="6"/>
                                            </p:txEl>
                                          </p:spTgt>
                                        </p:tgtEl>
                                      </p:cBhvr>
                                      <p:to x="100000" y="60000"/>
                                    </p:animScale>
                                    <p:animScale>
                                      <p:cBhvr>
                                        <p:cTn id="94" dur="83" decel="50000">
                                          <p:stCondLst>
                                            <p:cond delay="338"/>
                                          </p:stCondLst>
                                        </p:cTn>
                                        <p:tgtEl>
                                          <p:spTgt spid="542723">
                                            <p:txEl>
                                              <p:pRg st="6" end="6"/>
                                            </p:txEl>
                                          </p:spTgt>
                                        </p:tgtEl>
                                      </p:cBhvr>
                                      <p:to x="100000" y="100000"/>
                                    </p:animScale>
                                    <p:animScale>
                                      <p:cBhvr>
                                        <p:cTn id="95" dur="13">
                                          <p:stCondLst>
                                            <p:cond delay="656"/>
                                          </p:stCondLst>
                                        </p:cTn>
                                        <p:tgtEl>
                                          <p:spTgt spid="542723">
                                            <p:txEl>
                                              <p:pRg st="6" end="6"/>
                                            </p:txEl>
                                          </p:spTgt>
                                        </p:tgtEl>
                                      </p:cBhvr>
                                      <p:to x="100000" y="80000"/>
                                    </p:animScale>
                                    <p:animScale>
                                      <p:cBhvr>
                                        <p:cTn id="96" dur="83" decel="50000">
                                          <p:stCondLst>
                                            <p:cond delay="669"/>
                                          </p:stCondLst>
                                        </p:cTn>
                                        <p:tgtEl>
                                          <p:spTgt spid="542723">
                                            <p:txEl>
                                              <p:pRg st="6" end="6"/>
                                            </p:txEl>
                                          </p:spTgt>
                                        </p:tgtEl>
                                      </p:cBhvr>
                                      <p:to x="100000" y="100000"/>
                                    </p:animScale>
                                    <p:animScale>
                                      <p:cBhvr>
                                        <p:cTn id="97" dur="13">
                                          <p:stCondLst>
                                            <p:cond delay="821"/>
                                          </p:stCondLst>
                                        </p:cTn>
                                        <p:tgtEl>
                                          <p:spTgt spid="542723">
                                            <p:txEl>
                                              <p:pRg st="6" end="6"/>
                                            </p:txEl>
                                          </p:spTgt>
                                        </p:tgtEl>
                                      </p:cBhvr>
                                      <p:to x="100000" y="90000"/>
                                    </p:animScale>
                                    <p:animScale>
                                      <p:cBhvr>
                                        <p:cTn id="98" dur="83" decel="50000">
                                          <p:stCondLst>
                                            <p:cond delay="834"/>
                                          </p:stCondLst>
                                        </p:cTn>
                                        <p:tgtEl>
                                          <p:spTgt spid="542723">
                                            <p:txEl>
                                              <p:pRg st="6" end="6"/>
                                            </p:txEl>
                                          </p:spTgt>
                                        </p:tgtEl>
                                      </p:cBhvr>
                                      <p:to x="100000" y="100000"/>
                                    </p:animScale>
                                    <p:animScale>
                                      <p:cBhvr>
                                        <p:cTn id="99" dur="13">
                                          <p:stCondLst>
                                            <p:cond delay="904"/>
                                          </p:stCondLst>
                                        </p:cTn>
                                        <p:tgtEl>
                                          <p:spTgt spid="542723">
                                            <p:txEl>
                                              <p:pRg st="6" end="6"/>
                                            </p:txEl>
                                          </p:spTgt>
                                        </p:tgtEl>
                                      </p:cBhvr>
                                      <p:to x="100000" y="95000"/>
                                    </p:animScale>
                                    <p:animScale>
                                      <p:cBhvr>
                                        <p:cTn id="100" dur="83" decel="50000">
                                          <p:stCondLst>
                                            <p:cond delay="917"/>
                                          </p:stCondLst>
                                        </p:cTn>
                                        <p:tgtEl>
                                          <p:spTgt spid="542723">
                                            <p:txEl>
                                              <p:pRg st="6" end="6"/>
                                            </p:txEl>
                                          </p:spTgt>
                                        </p:tgtEl>
                                      </p:cBhvr>
                                      <p:to x="100000" y="100000"/>
                                    </p:animScale>
                                  </p:childTnLst>
                                </p:cTn>
                              </p:par>
                              <p:par>
                                <p:cTn id="101" presetID="26" presetClass="entr" presetSubtype="0" fill="hold" nodeType="withEffect">
                                  <p:stCondLst>
                                    <p:cond delay="0"/>
                                  </p:stCondLst>
                                  <p:iterate type="wd">
                                    <p:tmPct val="10000"/>
                                  </p:iterate>
                                  <p:childTnLst>
                                    <p:set>
                                      <p:cBhvr>
                                        <p:cTn id="102" dur="1" fill="hold">
                                          <p:stCondLst>
                                            <p:cond delay="0"/>
                                          </p:stCondLst>
                                        </p:cTn>
                                        <p:tgtEl>
                                          <p:spTgt spid="542723">
                                            <p:txEl>
                                              <p:pRg st="7" end="7"/>
                                            </p:txEl>
                                          </p:spTgt>
                                        </p:tgtEl>
                                        <p:attrNameLst>
                                          <p:attrName>style.visibility</p:attrName>
                                        </p:attrNameLst>
                                      </p:cBhvr>
                                      <p:to>
                                        <p:strVal val="visible"/>
                                      </p:to>
                                    </p:set>
                                    <p:animEffect transition="in" filter="wipe(down)">
                                      <p:cBhvr>
                                        <p:cTn id="103" dur="290">
                                          <p:stCondLst>
                                            <p:cond delay="0"/>
                                          </p:stCondLst>
                                        </p:cTn>
                                        <p:tgtEl>
                                          <p:spTgt spid="542723">
                                            <p:txEl>
                                              <p:pRg st="7" end="7"/>
                                            </p:txEl>
                                          </p:spTgt>
                                        </p:tgtEl>
                                      </p:cBhvr>
                                    </p:animEffect>
                                    <p:anim calcmode="lin" valueType="num">
                                      <p:cBhvr>
                                        <p:cTn id="104" dur="911" tmFilter="0,0; 0.14,0.36; 0.43,0.73; 0.71,0.91; 1.0,1.0">
                                          <p:stCondLst>
                                            <p:cond delay="0"/>
                                          </p:stCondLst>
                                        </p:cTn>
                                        <p:tgtEl>
                                          <p:spTgt spid="542723">
                                            <p:txEl>
                                              <p:pRg st="7" end="7"/>
                                            </p:txEl>
                                          </p:spTgt>
                                        </p:tgtEl>
                                        <p:attrNameLst>
                                          <p:attrName>ppt_x</p:attrName>
                                        </p:attrNameLst>
                                      </p:cBhvr>
                                      <p:tavLst>
                                        <p:tav tm="0">
                                          <p:val>
                                            <p:strVal val="#ppt_x-0.25"/>
                                          </p:val>
                                        </p:tav>
                                        <p:tav tm="100000">
                                          <p:val>
                                            <p:strVal val="#ppt_x"/>
                                          </p:val>
                                        </p:tav>
                                      </p:tavLst>
                                    </p:anim>
                                    <p:anim calcmode="lin" valueType="num">
                                      <p:cBhvr>
                                        <p:cTn id="105" dur="332" tmFilter="0.0,0.0; 0.25,0.07; 0.50,0.2; 0.75,0.467; 1.0,1.0">
                                          <p:stCondLst>
                                            <p:cond delay="0"/>
                                          </p:stCondLst>
                                        </p:cTn>
                                        <p:tgtEl>
                                          <p:spTgt spid="542723">
                                            <p:txEl>
                                              <p:pRg st="7" end="7"/>
                                            </p:txEl>
                                          </p:spTgt>
                                        </p:tgtEl>
                                        <p:attrNameLst>
                                          <p:attrName>ppt_y</p:attrName>
                                        </p:attrNameLst>
                                      </p:cBhvr>
                                      <p:tavLst>
                                        <p:tav tm="0" fmla="#ppt_y-sin(pi*$)/3">
                                          <p:val>
                                            <p:fltVal val="0.5"/>
                                          </p:val>
                                        </p:tav>
                                        <p:tav tm="100000">
                                          <p:val>
                                            <p:fltVal val="1"/>
                                          </p:val>
                                        </p:tav>
                                      </p:tavLst>
                                    </p:anim>
                                    <p:anim calcmode="lin" valueType="num">
                                      <p:cBhvr>
                                        <p:cTn id="106" dur="332" tmFilter="0, 0; 0.125,0.2665; 0.25,0.4; 0.375,0.465; 0.5,0.5;  0.625,0.535; 0.75,0.6; 0.875,0.7335; 1,1">
                                          <p:stCondLst>
                                            <p:cond delay="332"/>
                                          </p:stCondLst>
                                        </p:cTn>
                                        <p:tgtEl>
                                          <p:spTgt spid="542723">
                                            <p:txEl>
                                              <p:pRg st="7" end="7"/>
                                            </p:txEl>
                                          </p:spTgt>
                                        </p:tgtEl>
                                        <p:attrNameLst>
                                          <p:attrName>ppt_y</p:attrName>
                                        </p:attrNameLst>
                                      </p:cBhvr>
                                      <p:tavLst>
                                        <p:tav tm="0" fmla="#ppt_y-sin(pi*$)/9">
                                          <p:val>
                                            <p:fltVal val="0"/>
                                          </p:val>
                                        </p:tav>
                                        <p:tav tm="100000">
                                          <p:val>
                                            <p:fltVal val="1"/>
                                          </p:val>
                                        </p:tav>
                                      </p:tavLst>
                                    </p:anim>
                                    <p:anim calcmode="lin" valueType="num">
                                      <p:cBhvr>
                                        <p:cTn id="107" dur="166" tmFilter="0, 0; 0.125,0.2665; 0.25,0.4; 0.375,0.465; 0.5,0.5;  0.625,0.535; 0.75,0.6; 0.875,0.7335; 1,1">
                                          <p:stCondLst>
                                            <p:cond delay="662"/>
                                          </p:stCondLst>
                                        </p:cTn>
                                        <p:tgtEl>
                                          <p:spTgt spid="542723">
                                            <p:txEl>
                                              <p:pRg st="7" end="7"/>
                                            </p:txEl>
                                          </p:spTgt>
                                        </p:tgtEl>
                                        <p:attrNameLst>
                                          <p:attrName>ppt_y</p:attrName>
                                        </p:attrNameLst>
                                      </p:cBhvr>
                                      <p:tavLst>
                                        <p:tav tm="0" fmla="#ppt_y-sin(pi*$)/27">
                                          <p:val>
                                            <p:fltVal val="0"/>
                                          </p:val>
                                        </p:tav>
                                        <p:tav tm="100000">
                                          <p:val>
                                            <p:fltVal val="1"/>
                                          </p:val>
                                        </p:tav>
                                      </p:tavLst>
                                    </p:anim>
                                    <p:anim calcmode="lin" valueType="num">
                                      <p:cBhvr>
                                        <p:cTn id="108" dur="82" tmFilter="0, 0; 0.125,0.2665; 0.25,0.4; 0.375,0.465; 0.5,0.5;  0.625,0.535; 0.75,0.6; 0.875,0.7335; 1,1">
                                          <p:stCondLst>
                                            <p:cond delay="828"/>
                                          </p:stCondLst>
                                        </p:cTn>
                                        <p:tgtEl>
                                          <p:spTgt spid="542723">
                                            <p:txEl>
                                              <p:pRg st="7" end="7"/>
                                            </p:txEl>
                                          </p:spTgt>
                                        </p:tgtEl>
                                        <p:attrNameLst>
                                          <p:attrName>ppt_y</p:attrName>
                                        </p:attrNameLst>
                                      </p:cBhvr>
                                      <p:tavLst>
                                        <p:tav tm="0" fmla="#ppt_y-sin(pi*$)/81">
                                          <p:val>
                                            <p:fltVal val="0"/>
                                          </p:val>
                                        </p:tav>
                                        <p:tav tm="100000">
                                          <p:val>
                                            <p:fltVal val="1"/>
                                          </p:val>
                                        </p:tav>
                                      </p:tavLst>
                                    </p:anim>
                                    <p:animScale>
                                      <p:cBhvr>
                                        <p:cTn id="109" dur="13">
                                          <p:stCondLst>
                                            <p:cond delay="325"/>
                                          </p:stCondLst>
                                        </p:cTn>
                                        <p:tgtEl>
                                          <p:spTgt spid="542723">
                                            <p:txEl>
                                              <p:pRg st="7" end="7"/>
                                            </p:txEl>
                                          </p:spTgt>
                                        </p:tgtEl>
                                      </p:cBhvr>
                                      <p:to x="100000" y="60000"/>
                                    </p:animScale>
                                    <p:animScale>
                                      <p:cBhvr>
                                        <p:cTn id="110" dur="83" decel="50000">
                                          <p:stCondLst>
                                            <p:cond delay="338"/>
                                          </p:stCondLst>
                                        </p:cTn>
                                        <p:tgtEl>
                                          <p:spTgt spid="542723">
                                            <p:txEl>
                                              <p:pRg st="7" end="7"/>
                                            </p:txEl>
                                          </p:spTgt>
                                        </p:tgtEl>
                                      </p:cBhvr>
                                      <p:to x="100000" y="100000"/>
                                    </p:animScale>
                                    <p:animScale>
                                      <p:cBhvr>
                                        <p:cTn id="111" dur="13">
                                          <p:stCondLst>
                                            <p:cond delay="656"/>
                                          </p:stCondLst>
                                        </p:cTn>
                                        <p:tgtEl>
                                          <p:spTgt spid="542723">
                                            <p:txEl>
                                              <p:pRg st="7" end="7"/>
                                            </p:txEl>
                                          </p:spTgt>
                                        </p:tgtEl>
                                      </p:cBhvr>
                                      <p:to x="100000" y="80000"/>
                                    </p:animScale>
                                    <p:animScale>
                                      <p:cBhvr>
                                        <p:cTn id="112" dur="83" decel="50000">
                                          <p:stCondLst>
                                            <p:cond delay="669"/>
                                          </p:stCondLst>
                                        </p:cTn>
                                        <p:tgtEl>
                                          <p:spTgt spid="542723">
                                            <p:txEl>
                                              <p:pRg st="7" end="7"/>
                                            </p:txEl>
                                          </p:spTgt>
                                        </p:tgtEl>
                                      </p:cBhvr>
                                      <p:to x="100000" y="100000"/>
                                    </p:animScale>
                                    <p:animScale>
                                      <p:cBhvr>
                                        <p:cTn id="113" dur="13">
                                          <p:stCondLst>
                                            <p:cond delay="821"/>
                                          </p:stCondLst>
                                        </p:cTn>
                                        <p:tgtEl>
                                          <p:spTgt spid="542723">
                                            <p:txEl>
                                              <p:pRg st="7" end="7"/>
                                            </p:txEl>
                                          </p:spTgt>
                                        </p:tgtEl>
                                      </p:cBhvr>
                                      <p:to x="100000" y="90000"/>
                                    </p:animScale>
                                    <p:animScale>
                                      <p:cBhvr>
                                        <p:cTn id="114" dur="83" decel="50000">
                                          <p:stCondLst>
                                            <p:cond delay="834"/>
                                          </p:stCondLst>
                                        </p:cTn>
                                        <p:tgtEl>
                                          <p:spTgt spid="542723">
                                            <p:txEl>
                                              <p:pRg st="7" end="7"/>
                                            </p:txEl>
                                          </p:spTgt>
                                        </p:tgtEl>
                                      </p:cBhvr>
                                      <p:to x="100000" y="100000"/>
                                    </p:animScale>
                                    <p:animScale>
                                      <p:cBhvr>
                                        <p:cTn id="115" dur="13">
                                          <p:stCondLst>
                                            <p:cond delay="904"/>
                                          </p:stCondLst>
                                        </p:cTn>
                                        <p:tgtEl>
                                          <p:spTgt spid="542723">
                                            <p:txEl>
                                              <p:pRg st="7" end="7"/>
                                            </p:txEl>
                                          </p:spTgt>
                                        </p:tgtEl>
                                      </p:cBhvr>
                                      <p:to x="100000" y="95000"/>
                                    </p:animScale>
                                    <p:animScale>
                                      <p:cBhvr>
                                        <p:cTn id="116" dur="83" decel="50000">
                                          <p:stCondLst>
                                            <p:cond delay="917"/>
                                          </p:stCondLst>
                                        </p:cTn>
                                        <p:tgtEl>
                                          <p:spTgt spid="54272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2" name="Rectangle 4">
            <a:extLst>
              <a:ext uri="{FF2B5EF4-FFF2-40B4-BE49-F238E27FC236}">
                <a16:creationId xmlns:a16="http://schemas.microsoft.com/office/drawing/2014/main" id="{A00B8697-BC78-46E5-9382-EDB6BF37F6FD}"/>
              </a:ext>
            </a:extLst>
          </p:cNvPr>
          <p:cNvSpPr>
            <a:spLocks noChangeArrowheads="1"/>
          </p:cNvSpPr>
          <p:nvPr/>
        </p:nvSpPr>
        <p:spPr bwMode="auto">
          <a:xfrm>
            <a:off x="4008438" y="620713"/>
            <a:ext cx="52578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ar-JO" altLang="en-US">
              <a:solidFill>
                <a:srgbClr val="FFFF00"/>
              </a:solidFill>
              <a:latin typeface="Verdana" panose="020B0604030504040204" pitchFamily="34" charset="0"/>
              <a:cs typeface="PT Bold Heading" panose="02010400000000000000" pitchFamily="2" charset="-78"/>
            </a:endParaRPr>
          </a:p>
        </p:txBody>
      </p:sp>
      <p:sp>
        <p:nvSpPr>
          <p:cNvPr id="2" name="عنوان فرعي 1">
            <a:extLst>
              <a:ext uri="{FF2B5EF4-FFF2-40B4-BE49-F238E27FC236}">
                <a16:creationId xmlns:a16="http://schemas.microsoft.com/office/drawing/2014/main" id="{49BD683A-3F9B-46AD-89C1-3C394CF3EFA2}"/>
              </a:ext>
            </a:extLst>
          </p:cNvPr>
          <p:cNvSpPr>
            <a:spLocks noGrp="1"/>
          </p:cNvSpPr>
          <p:nvPr>
            <p:ph type="subTitle" idx="1"/>
          </p:nvPr>
        </p:nvSpPr>
        <p:spPr>
          <a:xfrm>
            <a:off x="1919536" y="125710"/>
            <a:ext cx="8532812" cy="6732290"/>
          </a:xfrm>
        </p:spPr>
        <p:txBody>
          <a:bodyPr>
            <a:normAutofit/>
          </a:bodyPr>
          <a:lstStyle/>
          <a:p>
            <a:pPr algn="ctr" rtl="1">
              <a:defRPr/>
            </a:pPr>
            <a:r>
              <a:rPr lang="ar-JO" sz="2400" b="1" u="sng" dirty="0">
                <a:solidFill>
                  <a:srgbClr val="FF0000"/>
                </a:solidFill>
                <a:latin typeface="Simplified Arabic" panose="02020603050405020304" pitchFamily="18" charset="-78"/>
                <a:cs typeface="Simplified Arabic" panose="02020603050405020304" pitchFamily="18" charset="-78"/>
              </a:rPr>
              <a:t>ثانياً : الحضارة بين الكلية والوحدة : </a:t>
            </a:r>
          </a:p>
          <a:p>
            <a:pPr algn="r" rtl="1">
              <a:defRPr/>
            </a:pPr>
            <a:r>
              <a:rPr lang="ar-JO" sz="2400" dirty="0">
                <a:solidFill>
                  <a:schemeClr val="tx1"/>
                </a:solidFill>
                <a:latin typeface="Simplified Arabic" panose="02020603050405020304" pitchFamily="18" charset="-78"/>
                <a:cs typeface="Simplified Arabic" panose="02020603050405020304" pitchFamily="18" charset="-78"/>
              </a:rPr>
              <a:t>  </a:t>
            </a:r>
            <a:r>
              <a:rPr lang="ar-JO" sz="2400" b="1" dirty="0">
                <a:solidFill>
                  <a:schemeClr val="tx1"/>
                </a:solidFill>
                <a:latin typeface="Simplified Arabic" panose="02020603050405020304" pitchFamily="18" charset="-78"/>
                <a:cs typeface="Simplified Arabic" panose="02020603050405020304" pitchFamily="18" charset="-78"/>
              </a:rPr>
              <a:t>الحضارة : </a:t>
            </a:r>
          </a:p>
          <a:p>
            <a:pPr algn="r" rtl="1">
              <a:defRPr/>
            </a:pPr>
            <a:r>
              <a:rPr lang="ar-JO" sz="2400" dirty="0">
                <a:solidFill>
                  <a:schemeClr val="tx1"/>
                </a:solidFill>
                <a:latin typeface="Simplified Arabic" panose="02020603050405020304" pitchFamily="18" charset="-78"/>
                <a:cs typeface="Simplified Arabic" panose="02020603050405020304" pitchFamily="18" charset="-78"/>
              </a:rPr>
              <a:t>هي إنجازات أمة أو شعب معين و ما أنجزته الإنسانية ( ماديا ومعنوياً ) .</a:t>
            </a:r>
          </a:p>
          <a:p>
            <a:pPr algn="r" rtl="1">
              <a:defRPr/>
            </a:pPr>
            <a:r>
              <a:rPr lang="ar-JO" sz="2400" dirty="0">
                <a:solidFill>
                  <a:schemeClr val="tx1"/>
                </a:solidFill>
                <a:latin typeface="Simplified Arabic" panose="02020603050405020304" pitchFamily="18" charset="-78"/>
                <a:cs typeface="Simplified Arabic" panose="02020603050405020304" pitchFamily="18" charset="-78"/>
              </a:rPr>
              <a:t>ولكل أمة ثقافتها ومهما بلغت لن تصل لمستوى الحضارة .</a:t>
            </a:r>
          </a:p>
          <a:p>
            <a:pPr algn="r" rtl="1">
              <a:defRPr/>
            </a:pPr>
            <a:r>
              <a:rPr lang="ar-JO" sz="2400" dirty="0">
                <a:solidFill>
                  <a:schemeClr val="tx1"/>
                </a:solidFill>
                <a:latin typeface="Simplified Arabic" panose="02020603050405020304" pitchFamily="18" charset="-78"/>
                <a:cs typeface="Simplified Arabic" panose="02020603050405020304" pitchFamily="18" charset="-78"/>
              </a:rPr>
              <a:t>فالحضارة هي محصلة ثقافات العالم وتتصف بالكلية والوحدة وهي مجموع ثقافات الشعوب .</a:t>
            </a:r>
          </a:p>
          <a:p>
            <a:pPr algn="r" rtl="1">
              <a:defRPr/>
            </a:pPr>
            <a:r>
              <a:rPr lang="ar-JO" sz="2400" dirty="0">
                <a:solidFill>
                  <a:schemeClr val="tx1"/>
                </a:solidFill>
                <a:latin typeface="Simplified Arabic" panose="02020603050405020304" pitchFamily="18" charset="-78"/>
                <a:cs typeface="Simplified Arabic" panose="02020603050405020304" pitchFamily="18" charset="-78"/>
              </a:rPr>
              <a:t>فالثقافة أوسع من الحضارة لأنها عامة ولكل المجتمعات .</a:t>
            </a:r>
          </a:p>
          <a:p>
            <a:pPr algn="r" rtl="1">
              <a:defRPr/>
            </a:pPr>
            <a:r>
              <a:rPr lang="ar-JO" sz="2400" dirty="0">
                <a:solidFill>
                  <a:schemeClr val="tx1"/>
                </a:solidFill>
                <a:latin typeface="Simplified Arabic" panose="02020603050405020304" pitchFamily="18" charset="-78"/>
                <a:cs typeface="Simplified Arabic" panose="02020603050405020304" pitchFamily="18" charset="-78"/>
              </a:rPr>
              <a:t>فنقول كل الحضارات ثقافات وليس العكس . </a:t>
            </a:r>
          </a:p>
          <a:p>
            <a:pPr algn="ctr" rtl="1">
              <a:defRPr/>
            </a:pPr>
            <a:r>
              <a:rPr lang="ar-JO" sz="2400" b="1" u="sng" dirty="0">
                <a:solidFill>
                  <a:srgbClr val="FF0000"/>
                </a:solidFill>
                <a:latin typeface="Simplified Arabic" panose="02020603050405020304" pitchFamily="18" charset="-78"/>
                <a:cs typeface="Simplified Arabic" panose="02020603050405020304" pitchFamily="18" charset="-78"/>
              </a:rPr>
              <a:t>ثالثاً : الحضارة بين العالمية والخصوصية </a:t>
            </a:r>
          </a:p>
          <a:p>
            <a:pPr algn="r" rtl="1">
              <a:defRPr/>
            </a:pPr>
            <a:r>
              <a:rPr lang="ar-JO" sz="2400" dirty="0">
                <a:solidFill>
                  <a:schemeClr val="tx1"/>
                </a:solidFill>
                <a:latin typeface="Simplified Arabic" panose="02020603050405020304" pitchFamily="18" charset="-78"/>
                <a:cs typeface="Simplified Arabic" panose="02020603050405020304" pitchFamily="18" charset="-78"/>
              </a:rPr>
              <a:t>تسعى الحضارات لتسود العالم بأسره ومع ذلك لها خصوصيتها وذاتيتها القومية . وتتميز حضارة هذا العصر بأنها حضارة العلم والتكنولوجيا للعالم بأسره </a:t>
            </a:r>
          </a:p>
          <a:p>
            <a:pPr algn="r" rtl="1">
              <a:defRPr/>
            </a:pPr>
            <a:r>
              <a:rPr lang="ar-JO" sz="2400" dirty="0">
                <a:solidFill>
                  <a:schemeClr val="tx1"/>
                </a:solidFill>
                <a:latin typeface="Simplified Arabic" panose="02020603050405020304" pitchFamily="18" charset="-78"/>
                <a:cs typeface="Simplified Arabic" panose="02020603050405020304" pitchFamily="18" charset="-78"/>
              </a:rPr>
              <a:t>رابعاً : التعددية الحضارية : الحضارة الحالية غربية لأنها منبع العلم والتكنولوجيا وهي الآن في تراجع وانحطاط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nodePh="1">
                                  <p:stCondLst>
                                    <p:cond delay="0"/>
                                  </p:stCondLst>
                                  <p:endCondLst>
                                    <p:cond evt="begin" delay="0">
                                      <p:tn val="5"/>
                                    </p:cond>
                                  </p:endCondLst>
                                  <p:childTnLst>
                                    <p:set>
                                      <p:cBhvr>
                                        <p:cTn id="6" dur="1" fill="hold">
                                          <p:stCondLst>
                                            <p:cond delay="0"/>
                                          </p:stCondLst>
                                        </p:cTn>
                                        <p:tgtEl>
                                          <p:spTgt spid="68612"/>
                                        </p:tgtEl>
                                        <p:attrNameLst>
                                          <p:attrName>style.visibility</p:attrName>
                                        </p:attrNameLst>
                                      </p:cBhvr>
                                      <p:to>
                                        <p:strVal val="visible"/>
                                      </p:to>
                                    </p:set>
                                    <p:animEffect transition="in" filter="blinds(horizontal)">
                                      <p:cBhvr>
                                        <p:cTn id="7" dur="500"/>
                                        <p:tgtEl>
                                          <p:spTgt spid="686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A93EF96E-ECC2-4F81-AA2A-ABC7A64C3DEB}"/>
              </a:ext>
            </a:extLst>
          </p:cNvPr>
          <p:cNvSpPr>
            <a:spLocks noGrp="1" noChangeArrowheads="1"/>
          </p:cNvSpPr>
          <p:nvPr>
            <p:ph type="title"/>
          </p:nvPr>
        </p:nvSpPr>
        <p:spPr>
          <a:xfrm>
            <a:off x="1052373" y="572816"/>
            <a:ext cx="7577138" cy="6561138"/>
          </a:xfrm>
        </p:spPr>
        <p:txBody>
          <a:bodyPr>
            <a:normAutofit/>
          </a:bodyPr>
          <a:lstStyle/>
          <a:p>
            <a:pPr algn="r" rtl="1" eaLnBrk="1" hangingPunct="1">
              <a:defRPr/>
            </a:pPr>
            <a:r>
              <a:rPr lang="ar-JO" altLang="en-US" sz="2400" b="1" u="sng" dirty="0">
                <a:solidFill>
                  <a:srgbClr val="FF0000"/>
                </a:solidFill>
                <a:latin typeface="Simplified Arabic" pitchFamily="18" charset="-78"/>
                <a:cs typeface="Simplified Arabic" pitchFamily="18" charset="-78"/>
              </a:rPr>
              <a:t>رابعاً: التعددية الحضارية</a:t>
            </a:r>
            <a:br>
              <a:rPr lang="ar-JO" altLang="en-US" sz="2400" b="1" u="sng" dirty="0">
                <a:solidFill>
                  <a:schemeClr val="tx1"/>
                </a:solidFill>
                <a:cs typeface="PT Bold Heading" pitchFamily="2" charset="-78"/>
              </a:rPr>
            </a:br>
            <a:br>
              <a:rPr lang="ar-JO" altLang="en-US" sz="2400" b="1" dirty="0">
                <a:solidFill>
                  <a:schemeClr val="tx1"/>
                </a:solidFill>
                <a:cs typeface="PT Bold Heading" pitchFamily="2" charset="-78"/>
              </a:rPr>
            </a:br>
            <a:r>
              <a:rPr lang="ar-JO" altLang="en-US" sz="2400" b="1" dirty="0" err="1">
                <a:solidFill>
                  <a:schemeClr val="tx1"/>
                </a:solidFill>
                <a:latin typeface="Simplified Arabic" pitchFamily="18" charset="-78"/>
                <a:cs typeface="Simplified Arabic" pitchFamily="18" charset="-78"/>
              </a:rPr>
              <a:t>شبنجلر</a:t>
            </a:r>
            <a:r>
              <a:rPr lang="ar-JO" altLang="en-US" sz="2400" b="1" dirty="0">
                <a:solidFill>
                  <a:schemeClr val="tx1"/>
                </a:solidFill>
                <a:latin typeface="Simplified Arabic" pitchFamily="18" charset="-78"/>
                <a:cs typeface="Simplified Arabic" pitchFamily="18" charset="-78"/>
              </a:rPr>
              <a:t> : في كتابه ( تدهور الحضارة الغربية) أكد ان الحضارة تمر الآن في مرحلة تراجع وتدهور وانحطاط. </a:t>
            </a:r>
            <a:br>
              <a:rPr lang="ar-JO" altLang="en-US" sz="2400" b="1" dirty="0">
                <a:solidFill>
                  <a:schemeClr val="tx1"/>
                </a:solidFill>
                <a:latin typeface="Simplified Arabic" pitchFamily="18" charset="-78"/>
                <a:cs typeface="Simplified Arabic" pitchFamily="18" charset="-78"/>
              </a:rPr>
            </a:br>
            <a:r>
              <a:rPr lang="ar-JO" altLang="en-US" sz="2400" b="1" dirty="0">
                <a:solidFill>
                  <a:schemeClr val="tx1"/>
                </a:solidFill>
                <a:latin typeface="Simplified Arabic" pitchFamily="18" charset="-78"/>
                <a:cs typeface="Simplified Arabic" pitchFamily="18" charset="-78"/>
              </a:rPr>
              <a:t>البعض يتخوف من حضارة الإسلام واليابان كما وصفها ( </a:t>
            </a:r>
            <a:r>
              <a:rPr lang="ar-JO" altLang="en-US" sz="2400" b="1" dirty="0" err="1">
                <a:solidFill>
                  <a:schemeClr val="tx1"/>
                </a:solidFill>
                <a:latin typeface="Simplified Arabic" pitchFamily="18" charset="-78"/>
                <a:cs typeface="Simplified Arabic" pitchFamily="18" charset="-78"/>
              </a:rPr>
              <a:t>بريجنسكي</a:t>
            </a:r>
            <a:r>
              <a:rPr lang="ar-JO" altLang="en-US" sz="2400" b="1" dirty="0">
                <a:solidFill>
                  <a:schemeClr val="tx1"/>
                </a:solidFill>
                <a:latin typeface="Simplified Arabic" pitchFamily="18" charset="-78"/>
                <a:cs typeface="Simplified Arabic" pitchFamily="18" charset="-78"/>
              </a:rPr>
              <a:t> في كتابه ( الفوضى ) </a:t>
            </a:r>
            <a:br>
              <a:rPr lang="ar-JO" altLang="en-US" sz="2400" b="1" dirty="0">
                <a:solidFill>
                  <a:schemeClr val="tx1"/>
                </a:solidFill>
                <a:latin typeface="Simplified Arabic" pitchFamily="18" charset="-78"/>
                <a:cs typeface="Simplified Arabic" pitchFamily="18" charset="-78"/>
              </a:rPr>
            </a:br>
            <a:br>
              <a:rPr lang="ar-JO" altLang="en-US" sz="2400" b="1" dirty="0">
                <a:solidFill>
                  <a:schemeClr val="tx1"/>
                </a:solidFill>
                <a:latin typeface="Simplified Arabic" pitchFamily="18" charset="-78"/>
                <a:cs typeface="Simplified Arabic" pitchFamily="18" charset="-78"/>
              </a:rPr>
            </a:br>
            <a:r>
              <a:rPr lang="ar-JO" altLang="en-US" sz="2400" b="1" dirty="0">
                <a:solidFill>
                  <a:schemeClr val="tx1"/>
                </a:solidFill>
                <a:latin typeface="Simplified Arabic" pitchFamily="18" charset="-78"/>
                <a:cs typeface="Simplified Arabic" pitchFamily="18" charset="-78"/>
              </a:rPr>
              <a:t>فالحضارة تندثر أو تتقدم حسب إسهامها في مسيرة التقدم والتطور العلمي والثقافي .وتأثيرها الإنساني أو العالمي .</a:t>
            </a:r>
            <a:br>
              <a:rPr lang="ar-JO" altLang="en-US" sz="2400" b="1" dirty="0">
                <a:solidFill>
                  <a:schemeClr val="tx1"/>
                </a:solidFill>
                <a:latin typeface="Simplified Arabic" pitchFamily="18" charset="-78"/>
                <a:cs typeface="Simplified Arabic" pitchFamily="18" charset="-78"/>
              </a:rPr>
            </a:br>
            <a:br>
              <a:rPr lang="ar-JO" altLang="en-US" sz="2400" b="1" dirty="0">
                <a:solidFill>
                  <a:schemeClr val="tx1"/>
                </a:solidFill>
                <a:latin typeface="Simplified Arabic" pitchFamily="18" charset="-78"/>
                <a:cs typeface="Simplified Arabic" pitchFamily="18" charset="-78"/>
              </a:rPr>
            </a:br>
            <a:endParaRPr lang="en-US" altLang="en-US" sz="2400" b="1" dirty="0">
              <a:solidFill>
                <a:schemeClr val="tx1"/>
              </a:solidFill>
              <a:latin typeface="Simplified Arabic" pitchFamily="18" charset="-78"/>
              <a:cs typeface="Simplified Arabic" pitchFamily="18"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71682"/>
                                        </p:tgtEl>
                                        <p:attrNameLst>
                                          <p:attrName>style.visibility</p:attrName>
                                        </p:attrNameLst>
                                      </p:cBhvr>
                                      <p:to>
                                        <p:strVal val="visible"/>
                                      </p:to>
                                    </p:set>
                                    <p:anim calcmode="lin" valueType="num">
                                      <p:cBhvr>
                                        <p:cTn id="7" dur="500" fill="hold"/>
                                        <p:tgtEl>
                                          <p:spTgt spid="71682"/>
                                        </p:tgtEl>
                                        <p:attrNameLst>
                                          <p:attrName>ppt_w</p:attrName>
                                        </p:attrNameLst>
                                      </p:cBhvr>
                                      <p:tavLst>
                                        <p:tav tm="0">
                                          <p:val>
                                            <p:fltVal val="0"/>
                                          </p:val>
                                        </p:tav>
                                        <p:tav tm="100000">
                                          <p:val>
                                            <p:strVal val="#ppt_w"/>
                                          </p:val>
                                        </p:tav>
                                      </p:tavLst>
                                    </p:anim>
                                    <p:anim calcmode="lin" valueType="num">
                                      <p:cBhvr>
                                        <p:cTn id="8" dur="500" fill="hold"/>
                                        <p:tgtEl>
                                          <p:spTgt spid="7168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4" name="Rectangle 6">
            <a:extLst>
              <a:ext uri="{FF2B5EF4-FFF2-40B4-BE49-F238E27FC236}">
                <a16:creationId xmlns:a16="http://schemas.microsoft.com/office/drawing/2014/main" id="{4D10FB1E-6E1F-4964-8F5F-DF7EEC6605DF}"/>
              </a:ext>
            </a:extLst>
          </p:cNvPr>
          <p:cNvSpPr>
            <a:spLocks noChangeArrowheads="1"/>
          </p:cNvSpPr>
          <p:nvPr/>
        </p:nvSpPr>
        <p:spPr bwMode="auto">
          <a:xfrm>
            <a:off x="645273" y="71718"/>
            <a:ext cx="8893175" cy="6380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5F5F5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a:defRPr/>
            </a:pPr>
            <a:r>
              <a:rPr lang="ar-JO" altLang="en-US" sz="4000" b="1" dirty="0">
                <a:highlight>
                  <a:srgbClr val="FFFF00"/>
                </a:highlight>
                <a:latin typeface="Simplified Arabic" pitchFamily="18" charset="-78"/>
                <a:cs typeface="Simplified Arabic" pitchFamily="18" charset="-78"/>
              </a:rPr>
              <a:t> </a:t>
            </a:r>
            <a:r>
              <a:rPr lang="ar-JO" altLang="en-US" sz="4000" b="1" dirty="0">
                <a:solidFill>
                  <a:srgbClr val="FF0000"/>
                </a:solidFill>
                <a:highlight>
                  <a:srgbClr val="FFFF00"/>
                </a:highlight>
                <a:latin typeface="Simplified Arabic" pitchFamily="18" charset="-78"/>
                <a:cs typeface="Simplified Arabic" pitchFamily="18" charset="-78"/>
              </a:rPr>
              <a:t>المدنية </a:t>
            </a:r>
            <a:endParaRPr lang="ar-JO" altLang="en-US" sz="4000" b="1" dirty="0">
              <a:highlight>
                <a:srgbClr val="FFFF00"/>
              </a:highlight>
              <a:latin typeface="Simplified Arabic" pitchFamily="18" charset="-78"/>
              <a:cs typeface="Simplified Arabic" pitchFamily="18" charset="-78"/>
            </a:endParaRPr>
          </a:p>
          <a:p>
            <a:pPr algn="r" rtl="1">
              <a:buFontTx/>
              <a:buChar char="•"/>
              <a:defRPr/>
            </a:pPr>
            <a:r>
              <a:rPr lang="ar-JO" altLang="en-US" sz="3200" b="1" dirty="0">
                <a:latin typeface="Simplified Arabic" pitchFamily="18" charset="-78"/>
                <a:cs typeface="Simplified Arabic" pitchFamily="18" charset="-78"/>
              </a:rPr>
              <a:t> </a:t>
            </a:r>
            <a:r>
              <a:rPr lang="ar-JO" altLang="en-US" sz="3200" b="1" dirty="0">
                <a:solidFill>
                  <a:srgbClr val="FF0000"/>
                </a:solidFill>
                <a:latin typeface="Simplified Arabic" pitchFamily="18" charset="-78"/>
                <a:cs typeface="Simplified Arabic" pitchFamily="18" charset="-78"/>
              </a:rPr>
              <a:t>المعنى اللغوي </a:t>
            </a:r>
            <a:r>
              <a:rPr lang="ar-JO" altLang="en-US" sz="3200" b="1" dirty="0">
                <a:latin typeface="Simplified Arabic" pitchFamily="18" charset="-78"/>
                <a:cs typeface="Simplified Arabic" pitchFamily="18" charset="-78"/>
              </a:rPr>
              <a:t>: نقول تمدّن فلان : تخلّق بأخلاق وطباع المدينة</a:t>
            </a:r>
            <a:endParaRPr lang="ar-JO" sz="3200" b="1" u="sng" dirty="0">
              <a:latin typeface="Simplified Arabic" pitchFamily="18" charset="-78"/>
              <a:cs typeface="Simplified Arabic" pitchFamily="18" charset="-78"/>
            </a:endParaRPr>
          </a:p>
          <a:p>
            <a:pPr algn="r" rtl="1">
              <a:buFontTx/>
              <a:buChar char="•"/>
              <a:defRPr/>
            </a:pPr>
            <a:r>
              <a:rPr lang="ar-JO" sz="3200" b="1" u="sng" dirty="0">
                <a:latin typeface="Simplified Arabic" pitchFamily="18" charset="-78"/>
                <a:cs typeface="Simplified Arabic" pitchFamily="18" charset="-78"/>
              </a:rPr>
              <a:t>المعنى الاصطلاحي </a:t>
            </a:r>
            <a:r>
              <a:rPr lang="ar-JO" sz="4000" b="1" u="sng" dirty="0">
                <a:latin typeface="Simplified Arabic" pitchFamily="18" charset="-78"/>
                <a:cs typeface="Simplified Arabic" pitchFamily="18" charset="-78"/>
              </a:rPr>
              <a:t>:</a:t>
            </a:r>
          </a:p>
          <a:p>
            <a:pPr algn="r" rtl="1">
              <a:buFontTx/>
              <a:buChar char="•"/>
              <a:defRPr/>
            </a:pPr>
            <a:r>
              <a:rPr lang="ar-JO" sz="2800" b="1" dirty="0">
                <a:latin typeface="Simplified Arabic" pitchFamily="18" charset="-78"/>
                <a:cs typeface="Simplified Arabic" pitchFamily="18" charset="-78"/>
              </a:rPr>
              <a:t>هي مرحلة حضارية أكثر تطوراً من الحضارة وتدل على مرتبة سامية وتصور</a:t>
            </a:r>
          </a:p>
          <a:p>
            <a:pPr algn="r" rtl="1">
              <a:defRPr/>
            </a:pPr>
            <a:r>
              <a:rPr lang="ar-JO" sz="2800" b="1" dirty="0">
                <a:latin typeface="Simplified Arabic" pitchFamily="18" charset="-78"/>
                <a:cs typeface="Simplified Arabic" pitchFamily="18" charset="-78"/>
              </a:rPr>
              <a:t> راق بما فيها من التقدم العلمي والأدبي والفني .</a:t>
            </a:r>
          </a:p>
          <a:p>
            <a:pPr algn="r" rtl="1">
              <a:buFontTx/>
              <a:buChar char="•"/>
              <a:defRPr/>
            </a:pPr>
            <a:r>
              <a:rPr lang="ar-JO" sz="2800" b="1" dirty="0">
                <a:latin typeface="Simplified Arabic" pitchFamily="18" charset="-78"/>
                <a:cs typeface="Simplified Arabic" pitchFamily="18" charset="-78"/>
              </a:rPr>
              <a:t>يقول ( جورجي زيدان ) : في كتابه ( تاريخ التمدن الإسلامي ) </a:t>
            </a:r>
          </a:p>
          <a:p>
            <a:pPr algn="r" rtl="1">
              <a:buFontTx/>
              <a:buChar char="•"/>
              <a:defRPr/>
            </a:pPr>
            <a:r>
              <a:rPr lang="ar-JO" sz="2800" b="1" dirty="0">
                <a:latin typeface="Simplified Arabic" pitchFamily="18" charset="-78"/>
                <a:cs typeface="Simplified Arabic" pitchFamily="18" charset="-78"/>
              </a:rPr>
              <a:t>المدنية تدل على الحضارة . فالحضارة تشمل الثقافة بما فيها من تقنية </a:t>
            </a:r>
          </a:p>
          <a:p>
            <a:pPr algn="r" rtl="1">
              <a:defRPr/>
            </a:pPr>
            <a:r>
              <a:rPr lang="ar-JO" sz="2800" b="1" dirty="0">
                <a:latin typeface="Simplified Arabic" pitchFamily="18" charset="-78"/>
                <a:cs typeface="Simplified Arabic" pitchFamily="18" charset="-78"/>
              </a:rPr>
              <a:t>ماهية نشوء الحضارات وتطورها وأفولها .</a:t>
            </a:r>
          </a:p>
          <a:p>
            <a:pPr algn="r" rtl="1">
              <a:defRPr/>
            </a:pPr>
            <a:r>
              <a:rPr lang="ar-JO" sz="2800" b="1" dirty="0">
                <a:latin typeface="Simplified Arabic" pitchFamily="18" charset="-78"/>
                <a:cs typeface="Simplified Arabic" pitchFamily="18" charset="-78"/>
              </a:rPr>
              <a:t> </a:t>
            </a:r>
          </a:p>
        </p:txBody>
      </p:sp>
    </p:spTree>
    <p:extLst>
      <p:ext uri="{BB962C8B-B14F-4D97-AF65-F5344CB8AC3E}">
        <p14:creationId xmlns:p14="http://schemas.microsoft.com/office/powerpoint/2010/main" val="28875333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2454"/>
                                        </p:tgtEl>
                                        <p:attrNameLst>
                                          <p:attrName>style.visibility</p:attrName>
                                        </p:attrNameLst>
                                      </p:cBhvr>
                                      <p:to>
                                        <p:strVal val="visible"/>
                                      </p:to>
                                    </p:set>
                                    <p:anim calcmode="lin" valueType="num">
                                      <p:cBhvr additive="base">
                                        <p:cTn id="7" dur="500" fill="hold"/>
                                        <p:tgtEl>
                                          <p:spTgt spid="232454"/>
                                        </p:tgtEl>
                                        <p:attrNameLst>
                                          <p:attrName>ppt_x</p:attrName>
                                        </p:attrNameLst>
                                      </p:cBhvr>
                                      <p:tavLst>
                                        <p:tav tm="0">
                                          <p:val>
                                            <p:strVal val="#ppt_x"/>
                                          </p:val>
                                        </p:tav>
                                        <p:tav tm="100000">
                                          <p:val>
                                            <p:strVal val="#ppt_x"/>
                                          </p:val>
                                        </p:tav>
                                      </p:tavLst>
                                    </p:anim>
                                    <p:anim calcmode="lin" valueType="num">
                                      <p:cBhvr additive="base">
                                        <p:cTn id="8" dur="500" fill="hold"/>
                                        <p:tgtEl>
                                          <p:spTgt spid="2324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4" name="Rectangle 6">
            <a:extLst>
              <a:ext uri="{FF2B5EF4-FFF2-40B4-BE49-F238E27FC236}">
                <a16:creationId xmlns:a16="http://schemas.microsoft.com/office/drawing/2014/main" id="{4D10FB1E-6E1F-4964-8F5F-DF7EEC6605DF}"/>
              </a:ext>
            </a:extLst>
          </p:cNvPr>
          <p:cNvSpPr>
            <a:spLocks noChangeArrowheads="1"/>
          </p:cNvSpPr>
          <p:nvPr/>
        </p:nvSpPr>
        <p:spPr bwMode="auto">
          <a:xfrm>
            <a:off x="-493245" y="477837"/>
            <a:ext cx="10237880" cy="4865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5F5F5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a:defRPr/>
            </a:pPr>
            <a:r>
              <a:rPr lang="ar-JO" sz="2800" b="1" dirty="0">
                <a:solidFill>
                  <a:srgbClr val="FF0000"/>
                </a:solidFill>
                <a:latin typeface="Simplified Arabic" pitchFamily="18" charset="-78"/>
                <a:cs typeface="Simplified Arabic" pitchFamily="18" charset="-78"/>
              </a:rPr>
              <a:t>ماهية نشوء الحضارات وتطورها وأفولها:    </a:t>
            </a:r>
          </a:p>
          <a:p>
            <a:pPr algn="r" rtl="1">
              <a:defRPr/>
            </a:pPr>
            <a:r>
              <a:rPr lang="ar-JO" sz="2800" b="1" dirty="0">
                <a:solidFill>
                  <a:srgbClr val="FF0000"/>
                </a:solidFill>
                <a:latin typeface="Simplified Arabic" pitchFamily="18" charset="-78"/>
                <a:cs typeface="Simplified Arabic" pitchFamily="18" charset="-78"/>
              </a:rPr>
              <a:t>الحضارة اليوم </a:t>
            </a:r>
            <a:r>
              <a:rPr lang="ar-JO" sz="2800" b="1" dirty="0">
                <a:latin typeface="Simplified Arabic" pitchFamily="18" charset="-78"/>
                <a:cs typeface="Simplified Arabic" pitchFamily="18" charset="-78"/>
              </a:rPr>
              <a:t>حضارة تقنية وعلم وحضارة عصرية ( حضارة الذرّة</a:t>
            </a:r>
          </a:p>
          <a:p>
            <a:pPr algn="r" rtl="1">
              <a:defRPr/>
            </a:pPr>
            <a:r>
              <a:rPr lang="ar-JO" sz="2800" b="1" dirty="0">
                <a:latin typeface="Simplified Arabic" pitchFamily="18" charset="-78"/>
                <a:cs typeface="Simplified Arabic" pitchFamily="18" charset="-78"/>
              </a:rPr>
              <a:t> وعلم الفضاء).</a:t>
            </a:r>
          </a:p>
          <a:p>
            <a:pPr algn="r" rtl="1">
              <a:defRPr/>
            </a:pPr>
            <a:r>
              <a:rPr lang="ar-JO" sz="2800" b="1" dirty="0">
                <a:latin typeface="Simplified Arabic" pitchFamily="18" charset="-78"/>
                <a:cs typeface="Simplified Arabic" pitchFamily="18" charset="-78"/>
              </a:rPr>
              <a:t>لقد ظهرت الحضارة العصرية مع تراجع الحضارة العربية</a:t>
            </a:r>
          </a:p>
          <a:p>
            <a:pPr algn="r" rtl="1">
              <a:defRPr/>
            </a:pPr>
            <a:r>
              <a:rPr lang="ar-JO" sz="2800" b="1" dirty="0">
                <a:latin typeface="Simplified Arabic" pitchFamily="18" charset="-78"/>
                <a:cs typeface="Simplified Arabic" pitchFamily="18" charset="-78"/>
              </a:rPr>
              <a:t>الإسلامية وهي منافسة غير عادلة في كل مجالات العلوم والتقنية والفكر</a:t>
            </a:r>
          </a:p>
          <a:p>
            <a:pPr algn="r" rtl="1">
              <a:defRPr/>
            </a:pPr>
            <a:r>
              <a:rPr lang="ar-JO" sz="2800" b="1" dirty="0">
                <a:latin typeface="Simplified Arabic" pitchFamily="18" charset="-78"/>
                <a:cs typeface="Simplified Arabic" pitchFamily="18" charset="-78"/>
              </a:rPr>
              <a:t> والعادات . </a:t>
            </a:r>
          </a:p>
          <a:p>
            <a:pPr algn="r" rtl="1">
              <a:defRPr/>
            </a:pPr>
            <a:r>
              <a:rPr lang="ar-JO" sz="2800" b="1" dirty="0">
                <a:latin typeface="Simplified Arabic" pitchFamily="18" charset="-78"/>
                <a:cs typeface="Simplified Arabic" pitchFamily="18" charset="-78"/>
              </a:rPr>
              <a:t>   إذن هي تحديات جديدة علينا مواجهتها بفكر جديد وأساليب جديدة لنسير </a:t>
            </a:r>
          </a:p>
          <a:p>
            <a:pPr algn="r" rtl="1">
              <a:defRPr/>
            </a:pPr>
            <a:r>
              <a:rPr lang="ar-JO" sz="2800" b="1" dirty="0">
                <a:latin typeface="Simplified Arabic" pitchFamily="18" charset="-78"/>
                <a:cs typeface="Simplified Arabic" pitchFamily="18" charset="-78"/>
              </a:rPr>
              <a:t>  في ركب التقدم والإبداع والإسهام في مسيرة التطور الحضاري العالمي .</a:t>
            </a:r>
          </a:p>
          <a:p>
            <a:pPr algn="r" rtl="1">
              <a:defRPr/>
            </a:pPr>
            <a:endParaRPr lang="ar-JO" sz="2800" b="1"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2454"/>
                                        </p:tgtEl>
                                        <p:attrNameLst>
                                          <p:attrName>style.visibility</p:attrName>
                                        </p:attrNameLst>
                                      </p:cBhvr>
                                      <p:to>
                                        <p:strVal val="visible"/>
                                      </p:to>
                                    </p:set>
                                    <p:anim calcmode="lin" valueType="num">
                                      <p:cBhvr additive="base">
                                        <p:cTn id="7" dur="500" fill="hold"/>
                                        <p:tgtEl>
                                          <p:spTgt spid="232454"/>
                                        </p:tgtEl>
                                        <p:attrNameLst>
                                          <p:attrName>ppt_x</p:attrName>
                                        </p:attrNameLst>
                                      </p:cBhvr>
                                      <p:tavLst>
                                        <p:tav tm="0">
                                          <p:val>
                                            <p:strVal val="#ppt_x"/>
                                          </p:val>
                                        </p:tav>
                                        <p:tav tm="100000">
                                          <p:val>
                                            <p:strVal val="#ppt_x"/>
                                          </p:val>
                                        </p:tav>
                                      </p:tavLst>
                                    </p:anim>
                                    <p:anim calcmode="lin" valueType="num">
                                      <p:cBhvr additive="base">
                                        <p:cTn id="8" dur="500" fill="hold"/>
                                        <p:tgtEl>
                                          <p:spTgt spid="2324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E6107-1CA8-4874-862E-298E776A3841}"/>
              </a:ext>
            </a:extLst>
          </p:cNvPr>
          <p:cNvSpPr>
            <a:spLocks noGrp="1"/>
          </p:cNvSpPr>
          <p:nvPr>
            <p:ph type="title"/>
          </p:nvPr>
        </p:nvSpPr>
        <p:spPr>
          <a:xfrm>
            <a:off x="677334" y="609600"/>
            <a:ext cx="8596668" cy="797859"/>
          </a:xfrm>
        </p:spPr>
        <p:txBody>
          <a:bodyPr/>
          <a:lstStyle/>
          <a:p>
            <a:pPr algn="ctr" rtl="1"/>
            <a:r>
              <a:rPr lang="ar-JO" sz="3600" b="1" u="sng" dirty="0">
                <a:solidFill>
                  <a:srgbClr val="FF0000"/>
                </a:solidFill>
                <a:latin typeface="Simplified Arabic" panose="02020603050405020304" pitchFamily="18" charset="-78"/>
                <a:cs typeface="Simplified Arabic" panose="02020603050405020304" pitchFamily="18" charset="-78"/>
              </a:rPr>
              <a:t>عوامل نشوء الحضارة وتطورها وأفولها</a:t>
            </a:r>
            <a:endParaRPr lang="en-US" dirty="0"/>
          </a:p>
        </p:txBody>
      </p:sp>
      <p:sp>
        <p:nvSpPr>
          <p:cNvPr id="3" name="Content Placeholder 2">
            <a:extLst>
              <a:ext uri="{FF2B5EF4-FFF2-40B4-BE49-F238E27FC236}">
                <a16:creationId xmlns:a16="http://schemas.microsoft.com/office/drawing/2014/main" id="{3939AE52-F68F-4A49-B126-FD069EBDB4F3}"/>
              </a:ext>
            </a:extLst>
          </p:cNvPr>
          <p:cNvSpPr>
            <a:spLocks noGrp="1"/>
          </p:cNvSpPr>
          <p:nvPr>
            <p:ph idx="1"/>
          </p:nvPr>
        </p:nvSpPr>
        <p:spPr>
          <a:xfrm>
            <a:off x="677334" y="1407459"/>
            <a:ext cx="8596668" cy="4633903"/>
          </a:xfrm>
        </p:spPr>
        <p:txBody>
          <a:bodyPr/>
          <a:lstStyle/>
          <a:p>
            <a:pPr algn="r" rtl="1"/>
            <a:r>
              <a:rPr lang="ar-JO" sz="2400" b="1" dirty="0">
                <a:solidFill>
                  <a:srgbClr val="FF0000"/>
                </a:solidFill>
                <a:highlight>
                  <a:srgbClr val="FFFF00"/>
                </a:highlight>
                <a:latin typeface="Simplified Arabic" panose="02020603050405020304" pitchFamily="18" charset="-78"/>
                <a:cs typeface="Simplified Arabic" panose="02020603050405020304" pitchFamily="18" charset="-78"/>
              </a:rPr>
              <a:t>اولاً : العامل الاجتماعي</a:t>
            </a:r>
            <a:r>
              <a:rPr lang="ar-JO" sz="2400" dirty="0">
                <a:solidFill>
                  <a:schemeClr val="tx1"/>
                </a:solidFill>
                <a:latin typeface="Simplified Arabic" panose="02020603050405020304" pitchFamily="18" charset="-78"/>
                <a:cs typeface="Simplified Arabic" panose="02020603050405020304" pitchFamily="18" charset="-78"/>
              </a:rPr>
              <a:t>: </a:t>
            </a:r>
          </a:p>
          <a:p>
            <a:pPr marL="0" indent="0" algn="r" rtl="1">
              <a:buNone/>
            </a:pPr>
            <a:r>
              <a:rPr lang="ar-JO" sz="2400" dirty="0">
                <a:solidFill>
                  <a:schemeClr val="tx1"/>
                </a:solidFill>
                <a:latin typeface="Simplified Arabic" panose="02020603050405020304" pitchFamily="18" charset="-78"/>
                <a:cs typeface="Simplified Arabic" panose="02020603050405020304" pitchFamily="18" charset="-78"/>
              </a:rPr>
              <a:t>وهو استعداد الإنسان وقدراته وسعيه المتواصل لمواجهة ما يحيط به من أخطار ، والتغلب على ما تعترضه من مشكلات وتفسير ما يحيط به من ظواهر فالإنسان هو القطب الأساسي الفاعل في نشوء الحضارة. </a:t>
            </a:r>
          </a:p>
          <a:p>
            <a:pPr marL="0" indent="0" algn="r" rtl="1">
              <a:buNone/>
            </a:pPr>
            <a:r>
              <a:rPr lang="ar-JO" sz="2400" dirty="0">
                <a:solidFill>
                  <a:schemeClr val="tx1"/>
                </a:solidFill>
                <a:latin typeface="Simplified Arabic" panose="02020603050405020304" pitchFamily="18" charset="-78"/>
                <a:cs typeface="Simplified Arabic" panose="02020603050405020304" pitchFamily="18" charset="-78"/>
              </a:rPr>
              <a:t>يتجسد النشاط الإنساني في ميادين الإنتاج العلمي والمادي والفكري والفني والادبي والقيمي. </a:t>
            </a:r>
          </a:p>
          <a:p>
            <a:pPr marL="0" indent="0" algn="r" rtl="1">
              <a:buNone/>
            </a:pPr>
            <a:r>
              <a:rPr lang="ar-JO" sz="2400" dirty="0">
                <a:solidFill>
                  <a:schemeClr val="tx1"/>
                </a:solidFill>
                <a:latin typeface="Simplified Arabic" panose="02020603050405020304" pitchFamily="18" charset="-78"/>
                <a:cs typeface="Simplified Arabic" panose="02020603050405020304" pitchFamily="18" charset="-78"/>
              </a:rPr>
              <a:t>- مع مرور الزمن تكونت لدى الإنسان حصيلة هائلة من المعارف في مختلف الميادين، فنشأت العلوم وتطورت والعلم والحضارة متكاملان فلا حضارة بدون علم، فالحضارة تنمو وتزدهر بالعلم، والعلم وجه من أوجه الحضارة ونواتجها أو ماهرها.</a:t>
            </a:r>
          </a:p>
          <a:p>
            <a:pPr marL="0" indent="0" algn="r" rtl="1">
              <a:buNone/>
            </a:pPr>
            <a:r>
              <a:rPr lang="ar-JO" sz="2400" dirty="0">
                <a:solidFill>
                  <a:schemeClr val="tx1"/>
                </a:solidFill>
                <a:latin typeface="Simplified Arabic" panose="02020603050405020304" pitchFamily="18" charset="-78"/>
                <a:cs typeface="Simplified Arabic" panose="02020603050405020304" pitchFamily="18" charset="-78"/>
              </a:rPr>
              <a:t>- أكدّ ابن خلدون على أن العمران – أي الحضارة لا يتم إلاّ باجتماع البشر، وتعاونهم</a:t>
            </a:r>
          </a:p>
        </p:txBody>
      </p:sp>
    </p:spTree>
    <p:extLst>
      <p:ext uri="{BB962C8B-B14F-4D97-AF65-F5344CB8AC3E}">
        <p14:creationId xmlns:p14="http://schemas.microsoft.com/office/powerpoint/2010/main" val="880666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6">
            <a:extLst>
              <a:ext uri="{FF2B5EF4-FFF2-40B4-BE49-F238E27FC236}">
                <a16:creationId xmlns:a16="http://schemas.microsoft.com/office/drawing/2014/main" id="{13DC20F3-CB17-404C-9FEA-F81084772772}"/>
              </a:ext>
            </a:extLst>
          </p:cNvPr>
          <p:cNvSpPr>
            <a:spLocks noChangeArrowheads="1"/>
          </p:cNvSpPr>
          <p:nvPr/>
        </p:nvSpPr>
        <p:spPr bwMode="auto">
          <a:xfrm>
            <a:off x="636494" y="317124"/>
            <a:ext cx="9018494"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rtl="1">
              <a:defRPr/>
            </a:pPr>
            <a:endParaRPr lang="ar-JO" sz="2800" b="1" u="sng" dirty="0">
              <a:latin typeface="Simplified Arabic" panose="02020603050405020304" pitchFamily="18" charset="-78"/>
              <a:cs typeface="Simplified Arabic" panose="02020603050405020304" pitchFamily="18" charset="-78"/>
            </a:endParaRPr>
          </a:p>
          <a:p>
            <a:pPr algn="r" rtl="1">
              <a:defRPr/>
            </a:pPr>
            <a:r>
              <a:rPr lang="ar-JO" sz="2400" b="1" u="sng" dirty="0">
                <a:solidFill>
                  <a:srgbClr val="FF0000"/>
                </a:solidFill>
                <a:latin typeface="Simplified Arabic" panose="02020603050405020304" pitchFamily="18" charset="-78"/>
                <a:cs typeface="Simplified Arabic" panose="02020603050405020304" pitchFamily="18" charset="-78"/>
              </a:rPr>
              <a:t>النظرة العرقية نظرية تفوق الأجناس </a:t>
            </a:r>
            <a:r>
              <a:rPr lang="ar-JO" sz="2800" b="1" dirty="0">
                <a:latin typeface="Simplified Arabic" panose="02020603050405020304" pitchFamily="18" charset="-78"/>
                <a:cs typeface="Simplified Arabic" panose="02020603050405020304" pitchFamily="18" charset="-78"/>
              </a:rPr>
              <a:t>:</a:t>
            </a:r>
          </a:p>
          <a:p>
            <a:pPr algn="r" rtl="1">
              <a:defRPr/>
            </a:pPr>
            <a:r>
              <a:rPr lang="ar-JO" sz="2400" b="1" dirty="0">
                <a:latin typeface="Simplified Arabic" panose="02020603050405020304" pitchFamily="18" charset="-78"/>
                <a:cs typeface="Simplified Arabic" panose="02020603050405020304" pitchFamily="18" charset="-78"/>
              </a:rPr>
              <a:t>هناك قول بتفوق جنس معين من البشر عن الآخرين.</a:t>
            </a:r>
          </a:p>
          <a:p>
            <a:pPr algn="r" rtl="1">
              <a:defRPr/>
            </a:pPr>
            <a:r>
              <a:rPr lang="ar-JO" sz="2400" b="1" dirty="0">
                <a:latin typeface="Simplified Arabic" panose="02020603050405020304" pitchFamily="18" charset="-78"/>
                <a:cs typeface="Simplified Arabic" panose="02020603050405020304" pitchFamily="18" charset="-78"/>
              </a:rPr>
              <a:t> فلديه الموهبة والخصائص البدنية والخلقية بل وعقلية قادرة على الإبداع وصنع الحضارة وحسب قول المفكرين في أوروبا وأمريكا </a:t>
            </a:r>
          </a:p>
          <a:p>
            <a:pPr algn="r" rtl="1">
              <a:defRPr/>
            </a:pPr>
            <a:r>
              <a:rPr lang="ar-JO" sz="2400" b="1" dirty="0">
                <a:latin typeface="Simplified Arabic" panose="02020603050405020304" pitchFamily="18" charset="-78"/>
                <a:cs typeface="Simplified Arabic" panose="02020603050405020304" pitchFamily="18" charset="-78"/>
              </a:rPr>
              <a:t>بتفوق ( الجنس الآري ) على غيره .</a:t>
            </a:r>
          </a:p>
          <a:p>
            <a:pPr algn="r" rtl="1">
              <a:defRPr/>
            </a:pPr>
            <a:endParaRPr lang="ar-JO" sz="2400" b="1" dirty="0">
              <a:latin typeface="Simplified Arabic" panose="02020603050405020304" pitchFamily="18" charset="-78"/>
              <a:cs typeface="Simplified Arabic" panose="02020603050405020304" pitchFamily="18" charset="-78"/>
            </a:endParaRPr>
          </a:p>
          <a:p>
            <a:pPr algn="r" rtl="1">
              <a:defRPr/>
            </a:pPr>
            <a:r>
              <a:rPr lang="ar-JO" sz="2400" b="1" dirty="0">
                <a:latin typeface="Simplified Arabic" panose="02020603050405020304" pitchFamily="18" charset="-78"/>
                <a:cs typeface="Simplified Arabic" panose="02020603050405020304" pitchFamily="18" charset="-78"/>
              </a:rPr>
              <a:t>فالهندي والأوروبي هو الجنس الموهوب بخصائصه البدنية والذهنية وهناك دعاة التفوق (مثل: اليونان والرومان والصينيون ).</a:t>
            </a:r>
          </a:p>
          <a:p>
            <a:pPr algn="r" rtl="1">
              <a:defRPr/>
            </a:pPr>
            <a:r>
              <a:rPr lang="ar-JO" sz="2400" b="1" dirty="0">
                <a:latin typeface="Simplified Arabic" panose="02020603050405020304" pitchFamily="18" charset="-78"/>
                <a:cs typeface="Simplified Arabic" panose="02020603050405020304" pitchFamily="18" charset="-78"/>
              </a:rPr>
              <a:t> وهذا وهم فالحضارة هي من إبداع الإنسانية بأسرها لقد نسي هؤلاء حضارات وادي النيل وبلاد الرافدين والصين والهند . ما يقولونه تشويه للحقائق. </a:t>
            </a:r>
          </a:p>
          <a:p>
            <a:pPr algn="r" rtl="1">
              <a:defRPr/>
            </a:pPr>
            <a:r>
              <a:rPr lang="ar-JO" sz="2400" b="1" dirty="0">
                <a:latin typeface="Simplified Arabic" panose="02020603050405020304" pitchFamily="18" charset="-78"/>
                <a:cs typeface="Simplified Arabic" panose="02020603050405020304" pitchFamily="18" charset="-78"/>
              </a:rPr>
              <a:t> </a:t>
            </a:r>
          </a:p>
          <a:p>
            <a:pPr algn="r" rtl="1">
              <a:defRPr/>
            </a:pPr>
            <a:r>
              <a:rPr lang="ar-JO" sz="2400" b="1" dirty="0">
                <a:latin typeface="Simplified Arabic" panose="02020603050405020304" pitchFamily="18" charset="-78"/>
                <a:cs typeface="Simplified Arabic" panose="02020603050405020304" pitchFamily="18" charset="-78"/>
              </a:rPr>
              <a:t>فالحضارة ظاهرة إنسانية عامة .</a:t>
            </a:r>
            <a:endParaRPr lang="en-US" sz="2400" b="1" dirty="0">
              <a:latin typeface="Simplified Arabic" panose="02020603050405020304" pitchFamily="18" charset="-78"/>
              <a:cs typeface="Simplified Arabic" panose="02020603050405020304" pitchFamily="18" charset="-78"/>
            </a:endParaRPr>
          </a:p>
        </p:txBody>
      </p:sp>
      <p:sp>
        <p:nvSpPr>
          <p:cNvPr id="2" name="Rectangle 8">
            <a:extLst>
              <a:ext uri="{FF2B5EF4-FFF2-40B4-BE49-F238E27FC236}">
                <a16:creationId xmlns:a16="http://schemas.microsoft.com/office/drawing/2014/main" id="{DDBC0050-2CFC-41B8-A5B0-6A066054D3A5}"/>
              </a:ext>
            </a:extLst>
          </p:cNvPr>
          <p:cNvSpPr>
            <a:spLocks noChangeArrowheads="1"/>
          </p:cNvSpPr>
          <p:nvPr/>
        </p:nvSpPr>
        <p:spPr bwMode="auto">
          <a:xfrm>
            <a:off x="3108326" y="6021389"/>
            <a:ext cx="684213"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5F5F5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2400" b="1">
                <a:solidFill>
                  <a:schemeClr val="bg2"/>
                </a:solidFill>
              </a:rPr>
              <a:t>3 د</a:t>
            </a:r>
            <a:endParaRPr lang="en-US" altLang="en-US" sz="2400" b="1">
              <a:solidFill>
                <a:schemeClr val="bg2"/>
              </a:solidFill>
            </a:endParaRPr>
          </a:p>
        </p:txBody>
      </p:sp>
    </p:spTree>
  </p:cSld>
  <p:clrMapOvr>
    <a:masterClrMapping/>
  </p:clrMapOvr>
  <p:transition advTm="30000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81C60-5800-4767-AF09-5534C20D8F65}"/>
              </a:ext>
            </a:extLst>
          </p:cNvPr>
          <p:cNvSpPr>
            <a:spLocks noGrp="1"/>
          </p:cNvSpPr>
          <p:nvPr>
            <p:ph type="title"/>
          </p:nvPr>
        </p:nvSpPr>
        <p:spPr>
          <a:xfrm>
            <a:off x="677334" y="609600"/>
            <a:ext cx="8596668" cy="717176"/>
          </a:xfrm>
        </p:spPr>
        <p:txBody>
          <a:bodyPr>
            <a:normAutofit/>
          </a:bodyPr>
          <a:lstStyle/>
          <a:p>
            <a:pPr algn="r" rtl="1"/>
            <a:r>
              <a:rPr lang="ar-JO" sz="2400" b="1" dirty="0">
                <a:solidFill>
                  <a:srgbClr val="FF0000"/>
                </a:solidFill>
                <a:highlight>
                  <a:srgbClr val="FFFF00"/>
                </a:highlight>
                <a:latin typeface="Simplified Arabic" panose="02020603050405020304" pitchFamily="18" charset="-78"/>
                <a:cs typeface="Simplified Arabic" panose="02020603050405020304" pitchFamily="18" charset="-78"/>
              </a:rPr>
              <a:t>ثانياً: العالم الاقتصادي</a:t>
            </a:r>
            <a:endParaRPr lang="en-US" sz="2400" b="1" dirty="0">
              <a:solidFill>
                <a:srgbClr val="FF0000"/>
              </a:solidFill>
              <a:highlight>
                <a:srgbClr val="FFFF00"/>
              </a:highlight>
              <a:latin typeface="Simplified Arabic" panose="02020603050405020304" pitchFamily="18" charset="-78"/>
              <a:cs typeface="Simplified Arabic" panose="02020603050405020304" pitchFamily="18" charset="-78"/>
            </a:endParaRPr>
          </a:p>
        </p:txBody>
      </p:sp>
      <p:sp>
        <p:nvSpPr>
          <p:cNvPr id="3" name="Content Placeholder 2">
            <a:extLst>
              <a:ext uri="{FF2B5EF4-FFF2-40B4-BE49-F238E27FC236}">
                <a16:creationId xmlns:a16="http://schemas.microsoft.com/office/drawing/2014/main" id="{7F35EE73-879D-4D5C-A25B-6BC865C12EDA}"/>
              </a:ext>
            </a:extLst>
          </p:cNvPr>
          <p:cNvSpPr>
            <a:spLocks noGrp="1"/>
          </p:cNvSpPr>
          <p:nvPr>
            <p:ph idx="1"/>
          </p:nvPr>
        </p:nvSpPr>
        <p:spPr>
          <a:xfrm>
            <a:off x="76697" y="1008954"/>
            <a:ext cx="9694831" cy="5239446"/>
          </a:xfrm>
        </p:spPr>
        <p:txBody>
          <a:bodyPr>
            <a:normAutofit fontScale="92500" lnSpcReduction="10000"/>
          </a:bodyPr>
          <a:lstStyle/>
          <a:p>
            <a:pPr marL="0" indent="0" algn="r" rtl="1">
              <a:buNone/>
            </a:pPr>
            <a:r>
              <a:rPr lang="ar-JO" sz="2600" dirty="0">
                <a:solidFill>
                  <a:schemeClr val="tx1"/>
                </a:solidFill>
                <a:latin typeface="Simplified Arabic" panose="02020603050405020304" pitchFamily="18" charset="-78"/>
                <a:cs typeface="Simplified Arabic" panose="02020603050405020304" pitchFamily="18" charset="-78"/>
              </a:rPr>
              <a:t>اكتشف الإنسان الزراعة لتأمين حياته ومتطلباتها، وعمل البيوت للاستقرار ، واخترع الآلة للزراعة لاستثمار الأرض والمياه لخدمته، فكان لابد من التعاون بين الافراد فأثر في محيطه وبذلك نشأت الحضارة. </a:t>
            </a:r>
          </a:p>
          <a:p>
            <a:pPr marL="0" indent="0" algn="r" rtl="1">
              <a:buNone/>
            </a:pPr>
            <a:r>
              <a:rPr lang="ar-JO" sz="2600" b="1" dirty="0">
                <a:solidFill>
                  <a:srgbClr val="FF0000"/>
                </a:solidFill>
                <a:highlight>
                  <a:srgbClr val="FFFF00"/>
                </a:highlight>
                <a:latin typeface="Simplified Arabic" panose="02020603050405020304" pitchFamily="18" charset="-78"/>
                <a:cs typeface="Simplified Arabic" panose="02020603050405020304" pitchFamily="18" charset="-78"/>
              </a:rPr>
              <a:t>ثالثاً : العامل الطبيعي أو البيئي</a:t>
            </a:r>
            <a:r>
              <a:rPr lang="ar-JO" sz="2600" dirty="0">
                <a:solidFill>
                  <a:srgbClr val="FF0000"/>
                </a:solidFill>
                <a:latin typeface="Simplified Arabic" panose="02020603050405020304" pitchFamily="18" charset="-78"/>
                <a:cs typeface="Simplified Arabic" panose="02020603050405020304" pitchFamily="18" charset="-78"/>
              </a:rPr>
              <a:t>: </a:t>
            </a:r>
          </a:p>
          <a:p>
            <a:pPr marL="0" indent="0" algn="r" rtl="1">
              <a:buNone/>
            </a:pPr>
            <a:r>
              <a:rPr lang="ar-JO" sz="2600" dirty="0">
                <a:solidFill>
                  <a:schemeClr val="tx1"/>
                </a:solidFill>
                <a:latin typeface="Simplified Arabic" panose="02020603050405020304" pitchFamily="18" charset="-78"/>
                <a:cs typeface="Simplified Arabic" panose="02020603050405020304" pitchFamily="18" charset="-78"/>
              </a:rPr>
              <a:t>الحضارة وليدة الإنسان والطبيعة، والإنسان بما اوتي من فكر وقدرات يفيد من إمكانات الطبيعة المتاحة، ويستثمرها بما يعود عليه بالنفع والفائدة. </a:t>
            </a:r>
          </a:p>
          <a:p>
            <a:pPr marL="0" indent="0" algn="r" rtl="1">
              <a:buNone/>
            </a:pPr>
            <a:r>
              <a:rPr lang="ar-JO" sz="2600" dirty="0">
                <a:solidFill>
                  <a:srgbClr val="FF0000"/>
                </a:solidFill>
                <a:latin typeface="Simplified Arabic" panose="02020603050405020304" pitchFamily="18" charset="-78"/>
                <a:cs typeface="Simplified Arabic" panose="02020603050405020304" pitchFamily="18" charset="-78"/>
              </a:rPr>
              <a:t>* الشروط المناخية والجغرافية المواتية التي تسهم في نشوء الحضارة وتطورها</a:t>
            </a:r>
            <a:r>
              <a:rPr lang="ar-JO" sz="2600" b="1" dirty="0">
                <a:solidFill>
                  <a:schemeClr val="tx1"/>
                </a:solidFill>
                <a:latin typeface="Simplified Arabic" panose="02020603050405020304" pitchFamily="18" charset="-78"/>
                <a:cs typeface="Simplified Arabic" panose="02020603050405020304" pitchFamily="18" charset="-78"/>
              </a:rPr>
              <a:t>: </a:t>
            </a:r>
          </a:p>
          <a:p>
            <a:pPr algn="r" rtl="1">
              <a:buFontTx/>
              <a:buChar char="-"/>
            </a:pPr>
            <a:r>
              <a:rPr lang="ar-JO" sz="2600" dirty="0">
                <a:solidFill>
                  <a:schemeClr val="tx1"/>
                </a:solidFill>
                <a:latin typeface="Simplified Arabic" panose="02020603050405020304" pitchFamily="18" charset="-78"/>
                <a:cs typeface="Simplified Arabic" panose="02020603050405020304" pitchFamily="18" charset="-78"/>
              </a:rPr>
              <a:t>التربة الجيدة – السهول المترامية – المناخ المعتدل – المياه الغزيرة . </a:t>
            </a:r>
          </a:p>
          <a:p>
            <a:pPr marL="0" indent="0" algn="r" rtl="1">
              <a:buNone/>
            </a:pPr>
            <a:r>
              <a:rPr lang="ar-JO" sz="2600" dirty="0">
                <a:solidFill>
                  <a:srgbClr val="FF0000"/>
                </a:solidFill>
                <a:latin typeface="Simplified Arabic" panose="02020603050405020304" pitchFamily="18" charset="-78"/>
                <a:cs typeface="Simplified Arabic" panose="02020603050405020304" pitchFamily="18" charset="-78"/>
              </a:rPr>
              <a:t>* هناك عوامل طبيعية تشكّل عائقاً للحركة الحضارية وقد تقضي على معالم الحضارة </a:t>
            </a:r>
            <a:r>
              <a:rPr lang="ar-JO" sz="2600" dirty="0">
                <a:solidFill>
                  <a:schemeClr val="tx1"/>
                </a:solidFill>
                <a:latin typeface="Simplified Arabic" panose="02020603050405020304" pitchFamily="18" charset="-78"/>
                <a:cs typeface="Simplified Arabic" panose="02020603050405020304" pitchFamily="18" charset="-78"/>
              </a:rPr>
              <a:t>: </a:t>
            </a:r>
          </a:p>
          <a:p>
            <a:pPr marL="0" indent="0" algn="r" rtl="1">
              <a:buNone/>
            </a:pPr>
            <a:r>
              <a:rPr lang="ar-JO" sz="2600" dirty="0">
                <a:solidFill>
                  <a:schemeClr val="tx1"/>
                </a:solidFill>
                <a:latin typeface="Simplified Arabic" panose="02020603050405020304" pitchFamily="18" charset="-78"/>
                <a:cs typeface="Simplified Arabic" panose="02020603050405020304" pitchFamily="18" charset="-78"/>
              </a:rPr>
              <a:t>البرد القارس- الحركات الأرضية من زلازل وبراكين- المناطق الجبلية الشديدة الوعورة- الصحارى الشاسعة. </a:t>
            </a:r>
          </a:p>
          <a:p>
            <a:pPr marL="0" indent="0" algn="r" rtl="1">
              <a:buNone/>
            </a:pPr>
            <a:r>
              <a:rPr lang="ar-JO" dirty="0"/>
              <a:t> </a:t>
            </a:r>
            <a:endParaRPr lang="en-US" dirty="0"/>
          </a:p>
        </p:txBody>
      </p:sp>
    </p:spTree>
    <p:extLst>
      <p:ext uri="{BB962C8B-B14F-4D97-AF65-F5344CB8AC3E}">
        <p14:creationId xmlns:p14="http://schemas.microsoft.com/office/powerpoint/2010/main" val="1241863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3">
            <a:extLst>
              <a:ext uri="{FF2B5EF4-FFF2-40B4-BE49-F238E27FC236}">
                <a16:creationId xmlns:a16="http://schemas.microsoft.com/office/drawing/2014/main" id="{445A0531-C170-4F83-80CE-922BC4E9D845}"/>
              </a:ext>
            </a:extLst>
          </p:cNvPr>
          <p:cNvSpPr txBox="1">
            <a:spLocks noChangeArrowheads="1"/>
          </p:cNvSpPr>
          <p:nvPr/>
        </p:nvSpPr>
        <p:spPr bwMode="auto">
          <a:xfrm>
            <a:off x="6672263" y="4868863"/>
            <a:ext cx="1008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ar-JO" altLang="en-US" sz="2400">
              <a:latin typeface="Times New Roman" panose="02020603050405020304" pitchFamily="18" charset="0"/>
            </a:endParaRPr>
          </a:p>
        </p:txBody>
      </p:sp>
      <p:sp>
        <p:nvSpPr>
          <p:cNvPr id="13315" name="Text Box 4">
            <a:extLst>
              <a:ext uri="{FF2B5EF4-FFF2-40B4-BE49-F238E27FC236}">
                <a16:creationId xmlns:a16="http://schemas.microsoft.com/office/drawing/2014/main" id="{BD7779ED-0316-4D69-9289-451727F04301}"/>
              </a:ext>
            </a:extLst>
          </p:cNvPr>
          <p:cNvSpPr txBox="1">
            <a:spLocks noChangeArrowheads="1"/>
          </p:cNvSpPr>
          <p:nvPr/>
        </p:nvSpPr>
        <p:spPr bwMode="auto">
          <a:xfrm>
            <a:off x="4656139" y="3933825"/>
            <a:ext cx="9350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ar-JO" altLang="en-US" sz="2400">
              <a:latin typeface="Times New Roman" panose="02020603050405020304" pitchFamily="18" charset="0"/>
            </a:endParaRPr>
          </a:p>
        </p:txBody>
      </p:sp>
      <p:sp>
        <p:nvSpPr>
          <p:cNvPr id="2" name="عنوان 1">
            <a:extLst>
              <a:ext uri="{FF2B5EF4-FFF2-40B4-BE49-F238E27FC236}">
                <a16:creationId xmlns:a16="http://schemas.microsoft.com/office/drawing/2014/main" id="{FBA51456-8749-4097-9C9E-572E4EA96895}"/>
              </a:ext>
            </a:extLst>
          </p:cNvPr>
          <p:cNvSpPr>
            <a:spLocks noGrp="1"/>
          </p:cNvSpPr>
          <p:nvPr>
            <p:ph type="title"/>
          </p:nvPr>
        </p:nvSpPr>
        <p:spPr>
          <a:xfrm>
            <a:off x="1237130" y="465723"/>
            <a:ext cx="7144108" cy="836612"/>
          </a:xfrm>
        </p:spPr>
        <p:txBody>
          <a:bodyPr rtlCol="0">
            <a:normAutofit fontScale="90000"/>
          </a:bodyPr>
          <a:lstStyle/>
          <a:p>
            <a:pPr algn="ctr" rtl="1">
              <a:defRPr/>
            </a:pPr>
            <a:r>
              <a:rPr lang="ar-JO" sz="4000" b="1" u="sng" dirty="0">
                <a:solidFill>
                  <a:srgbClr val="FF0000"/>
                </a:solidFill>
                <a:latin typeface="Simplified Arabic" panose="02020603050405020304" pitchFamily="18" charset="-78"/>
                <a:cs typeface="Simplified Arabic" panose="02020603050405020304" pitchFamily="18" charset="-78"/>
              </a:rPr>
              <a:t>الفصل الأول : </a:t>
            </a:r>
            <a:br>
              <a:rPr lang="ar-JO" sz="4000" b="1" u="sng" dirty="0">
                <a:solidFill>
                  <a:srgbClr val="FF0000"/>
                </a:solidFill>
                <a:latin typeface="Simplified Arabic" panose="02020603050405020304" pitchFamily="18" charset="-78"/>
                <a:cs typeface="Simplified Arabic" panose="02020603050405020304" pitchFamily="18" charset="-78"/>
              </a:rPr>
            </a:br>
            <a:r>
              <a:rPr lang="ar-JO" sz="4000" b="1" u="sng" dirty="0">
                <a:solidFill>
                  <a:srgbClr val="FF0000"/>
                </a:solidFill>
                <a:latin typeface="Simplified Arabic" panose="02020603050405020304" pitchFamily="18" charset="-78"/>
                <a:cs typeface="Simplified Arabic" panose="02020603050405020304" pitchFamily="18" charset="-78"/>
              </a:rPr>
              <a:t>مفهوم الثقافة</a:t>
            </a:r>
            <a:br>
              <a:rPr lang="ar-JO" dirty="0">
                <a:cs typeface="PT Bold Heading" pitchFamily="2" charset="-78"/>
              </a:rPr>
            </a:br>
            <a:endParaRPr lang="ar-JO" dirty="0">
              <a:cs typeface="PT Bold Heading" pitchFamily="2" charset="-78"/>
            </a:endParaRPr>
          </a:p>
        </p:txBody>
      </p:sp>
      <p:sp>
        <p:nvSpPr>
          <p:cNvPr id="13317" name="مستطيل 2">
            <a:extLst>
              <a:ext uri="{FF2B5EF4-FFF2-40B4-BE49-F238E27FC236}">
                <a16:creationId xmlns:a16="http://schemas.microsoft.com/office/drawing/2014/main" id="{FEE0792C-04E8-4AF2-8C01-F9CD85DEDAD8}"/>
              </a:ext>
            </a:extLst>
          </p:cNvPr>
          <p:cNvSpPr>
            <a:spLocks noChangeArrowheads="1"/>
          </p:cNvSpPr>
          <p:nvPr/>
        </p:nvSpPr>
        <p:spPr bwMode="auto">
          <a:xfrm>
            <a:off x="185310" y="1669888"/>
            <a:ext cx="8941658"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ar-JO" altLang="en-US" sz="2800" b="1" dirty="0">
                <a:latin typeface="Simplified Arabic" panose="02020603050405020304" pitchFamily="18" charset="-78"/>
                <a:cs typeface="Simplified Arabic" panose="02020603050405020304" pitchFamily="18" charset="-78"/>
              </a:rPr>
              <a:t> أ.  المعنى اللغوي :</a:t>
            </a:r>
          </a:p>
          <a:p>
            <a:pPr algn="r" rtl="1" eaLnBrk="1" hangingPunct="1"/>
            <a:r>
              <a:rPr lang="ar-JO" altLang="en-US" sz="2800" b="1" dirty="0">
                <a:latin typeface="Simplified Arabic" panose="02020603050405020304" pitchFamily="18" charset="-78"/>
                <a:cs typeface="Simplified Arabic" panose="02020603050405020304" pitchFamily="18" charset="-78"/>
              </a:rPr>
              <a:t> كلمة الثقافة مشتقة من الفعل ( ثقف) وهو يحمل معاني التهذيب والإصلاح والتحويل والتقويم وتعني أيضاً ( الحذق والفطنة وسرعة الفهم  </a:t>
            </a:r>
            <a:r>
              <a:rPr lang="ar-JO" altLang="en-US" sz="2800" b="1" dirty="0">
                <a:solidFill>
                  <a:srgbClr val="FF0000"/>
                </a:solidFill>
                <a:latin typeface="Simplified Arabic" panose="02020603050405020304" pitchFamily="18" charset="-78"/>
                <a:cs typeface="Simplified Arabic" panose="02020603050405020304" pitchFamily="18" charset="-78"/>
              </a:rPr>
              <a:t>أما في اللغات الأوروبية </a:t>
            </a:r>
            <a:r>
              <a:rPr lang="ar-JO" altLang="en-US" sz="2800" b="1" dirty="0">
                <a:latin typeface="Simplified Arabic" panose="02020603050405020304" pitchFamily="18" charset="-78"/>
                <a:cs typeface="Simplified Arabic" panose="02020603050405020304" pitchFamily="18" charset="-78"/>
              </a:rPr>
              <a:t>:</a:t>
            </a:r>
          </a:p>
          <a:p>
            <a:pPr algn="r" rtl="1" eaLnBrk="1" hangingPunct="1"/>
            <a:r>
              <a:rPr lang="ar-JO" altLang="en-US" sz="2800" b="1" dirty="0">
                <a:latin typeface="Simplified Arabic" panose="02020603050405020304" pitchFamily="18" charset="-78"/>
                <a:cs typeface="Simplified Arabic" panose="02020603050405020304" pitchFamily="18" charset="-78"/>
              </a:rPr>
              <a:t>1- في العصور الوسطى والقديمة:</a:t>
            </a:r>
          </a:p>
          <a:p>
            <a:pPr algn="r" rtl="1" eaLnBrk="1" hangingPunct="1"/>
            <a:r>
              <a:rPr lang="ar-JO" altLang="en-US" sz="2800" b="1" dirty="0">
                <a:latin typeface="Simplified Arabic" panose="02020603050405020304" pitchFamily="18" charset="-78"/>
                <a:cs typeface="Simplified Arabic" panose="02020603050405020304" pitchFamily="18" charset="-78"/>
              </a:rPr>
              <a:t> تعني حراثة أو فلاحة الأرض وتنميتها بالزراعة .</a:t>
            </a:r>
          </a:p>
          <a:p>
            <a:pPr algn="r" rtl="1" eaLnBrk="1" hangingPunct="1"/>
            <a:endParaRPr lang="ar-JO" altLang="en-US" sz="2800" b="1" dirty="0">
              <a:latin typeface="Simplified Arabic" panose="02020603050405020304" pitchFamily="18" charset="-78"/>
              <a:cs typeface="Simplified Arabic" panose="02020603050405020304" pitchFamily="18" charset="-78"/>
            </a:endParaRPr>
          </a:p>
          <a:p>
            <a:pPr algn="r" rtl="1" eaLnBrk="1" hangingPunct="1"/>
            <a:r>
              <a:rPr lang="ar-JO" altLang="en-US" sz="2800" b="1" dirty="0">
                <a:latin typeface="Simplified Arabic" panose="02020603050405020304" pitchFamily="18" charset="-78"/>
                <a:cs typeface="Simplified Arabic" panose="02020603050405020304" pitchFamily="18" charset="-78"/>
              </a:rPr>
              <a:t>2- ثم تطور المعنى إلى فلاحة العقل وتنميته</a:t>
            </a:r>
          </a:p>
          <a:p>
            <a:pPr algn="r" rtl="1" eaLnBrk="1" hangingPunct="1"/>
            <a:r>
              <a:rPr lang="ar-JO" altLang="en-US" sz="2800" b="1" dirty="0">
                <a:latin typeface="Simplified Arabic" panose="02020603050405020304" pitchFamily="18" charset="-78"/>
                <a:cs typeface="Simplified Arabic" panose="02020603050405020304" pitchFamily="18" charset="-78"/>
              </a:rPr>
              <a:t>  3- </a:t>
            </a:r>
            <a:r>
              <a:rPr lang="ar-JO" altLang="en-US" sz="2800" b="1" dirty="0">
                <a:solidFill>
                  <a:srgbClr val="FF0000"/>
                </a:solidFill>
                <a:latin typeface="Simplified Arabic" panose="02020603050405020304" pitchFamily="18" charset="-78"/>
                <a:cs typeface="Simplified Arabic" panose="02020603050405020304" pitchFamily="18" charset="-78"/>
              </a:rPr>
              <a:t>أما في القرن الثامن عشر </a:t>
            </a:r>
            <a:r>
              <a:rPr lang="ar-JO" altLang="en-US" sz="2800" b="1" dirty="0">
                <a:latin typeface="Simplified Arabic" panose="02020603050405020304" pitchFamily="18" charset="-78"/>
                <a:cs typeface="Simplified Arabic" panose="02020603050405020304" pitchFamily="18" charset="-78"/>
              </a:rPr>
              <a:t>فتعني ( تنمية العقل وتزيينه بالمعرفة.</a:t>
            </a:r>
          </a:p>
          <a:p>
            <a:pPr algn="r" rtl="1" eaLnBrk="1" hangingPunct="1"/>
            <a:r>
              <a:rPr lang="ar-JO" altLang="en-US" sz="2800" b="1" dirty="0">
                <a:latin typeface="Simplified Arabic" panose="02020603050405020304" pitchFamily="18" charset="-78"/>
                <a:cs typeface="Simplified Arabic" panose="02020603050405020304" pitchFamily="18" charset="-78"/>
              </a:rPr>
              <a:t> ثم أصبح المعنى : المكتسبات العقلية والأدبية على المستوى الفردي والاجتماعي . </a:t>
            </a:r>
          </a:p>
          <a:p>
            <a:pPr algn="r" rtl="1" eaLnBrk="1" hangingPunct="1"/>
            <a:r>
              <a:rPr lang="ar-JO" altLang="en-US" sz="2800" b="1" dirty="0">
                <a:latin typeface="Simplified Arabic" panose="02020603050405020304" pitchFamily="18" charset="-78"/>
                <a:cs typeface="Simplified Arabic" panose="02020603050405020304" pitchFamily="18" charset="-78"/>
              </a:rPr>
              <a:t> </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6CE5EC-7FC0-417A-A22B-AECE9623C1A9}"/>
              </a:ext>
            </a:extLst>
          </p:cNvPr>
          <p:cNvSpPr>
            <a:spLocks noGrp="1"/>
          </p:cNvSpPr>
          <p:nvPr>
            <p:ph idx="1"/>
          </p:nvPr>
        </p:nvSpPr>
        <p:spPr>
          <a:xfrm>
            <a:off x="677334" y="573741"/>
            <a:ext cx="8596668" cy="5467621"/>
          </a:xfrm>
        </p:spPr>
        <p:txBody>
          <a:bodyPr>
            <a:normAutofit/>
          </a:bodyPr>
          <a:lstStyle/>
          <a:p>
            <a:pPr marL="0" indent="0" algn="r" rtl="1">
              <a:buNone/>
            </a:pPr>
            <a:r>
              <a:rPr lang="ar-JO" sz="2800" dirty="0">
                <a:solidFill>
                  <a:srgbClr val="FF0000"/>
                </a:solidFill>
                <a:highlight>
                  <a:srgbClr val="FFFF00"/>
                </a:highlight>
                <a:latin typeface="Simplified Arabic" panose="02020603050405020304" pitchFamily="18" charset="-78"/>
                <a:cs typeface="Simplified Arabic" panose="02020603050405020304" pitchFamily="18" charset="-78"/>
              </a:rPr>
              <a:t>رابعاً: العامل السياسي</a:t>
            </a:r>
            <a:r>
              <a:rPr lang="ar-JO" sz="2800" dirty="0">
                <a:solidFill>
                  <a:srgbClr val="FF0000"/>
                </a:solidFill>
                <a:latin typeface="Simplified Arabic" panose="02020603050405020304" pitchFamily="18" charset="-78"/>
                <a:cs typeface="Simplified Arabic" panose="02020603050405020304" pitchFamily="18" charset="-78"/>
              </a:rPr>
              <a:t>: </a:t>
            </a:r>
          </a:p>
          <a:p>
            <a:pPr marL="0" indent="0" algn="r" rtl="1">
              <a:buNone/>
            </a:pPr>
            <a:r>
              <a:rPr lang="ar-JO" sz="2800" dirty="0">
                <a:solidFill>
                  <a:schemeClr val="tx1"/>
                </a:solidFill>
                <a:latin typeface="Simplified Arabic" panose="02020603050405020304" pitchFamily="18" charset="-78"/>
                <a:cs typeface="Simplified Arabic" panose="02020603050405020304" pitchFamily="18" charset="-78"/>
              </a:rPr>
              <a:t>استتباب النظام السياسي وتوفير الطمأنينة النفسية والامن والحماية </a:t>
            </a:r>
            <a:r>
              <a:rPr lang="ar-JO" sz="2800" dirty="0" err="1">
                <a:solidFill>
                  <a:schemeClr val="tx1"/>
                </a:solidFill>
                <a:latin typeface="Simplified Arabic" panose="02020603050405020304" pitchFamily="18" charset="-78"/>
                <a:cs typeface="Simplified Arabic" panose="02020603050405020304" pitchFamily="18" charset="-78"/>
              </a:rPr>
              <a:t>للافراد</a:t>
            </a:r>
            <a:r>
              <a:rPr lang="ar-JO" sz="2800" dirty="0">
                <a:solidFill>
                  <a:schemeClr val="tx1"/>
                </a:solidFill>
                <a:latin typeface="Simplified Arabic" panose="02020603050405020304" pitchFamily="18" charset="-78"/>
                <a:cs typeface="Simplified Arabic" panose="02020603050405020304" pitchFamily="18" charset="-78"/>
              </a:rPr>
              <a:t> والجماعات، وضمان حرية الكلمة، والتفكير يساعد في نمو الحضارة وتطورها. </a:t>
            </a:r>
          </a:p>
          <a:p>
            <a:pPr marL="0" indent="0" algn="r" rtl="1">
              <a:buNone/>
            </a:pPr>
            <a:r>
              <a:rPr lang="ar-JO" sz="2800" dirty="0">
                <a:solidFill>
                  <a:srgbClr val="FF0000"/>
                </a:solidFill>
                <a:latin typeface="Simplified Arabic" panose="02020603050405020304" pitchFamily="18" charset="-78"/>
                <a:cs typeface="Simplified Arabic" panose="02020603050405020304" pitchFamily="18" charset="-78"/>
              </a:rPr>
              <a:t>العوامل السياسية التي توقف التقدم الحضاري</a:t>
            </a:r>
            <a:r>
              <a:rPr lang="ar-JO" sz="2800" dirty="0">
                <a:solidFill>
                  <a:schemeClr val="tx1"/>
                </a:solidFill>
                <a:latin typeface="Simplified Arabic" panose="02020603050405020304" pitchFamily="18" charset="-78"/>
                <a:cs typeface="Simplified Arabic" panose="02020603050405020304" pitchFamily="18" charset="-78"/>
              </a:rPr>
              <a:t>: </a:t>
            </a:r>
          </a:p>
          <a:p>
            <a:pPr algn="r" rtl="1" eaLnBrk="1" hangingPunct="1">
              <a:buClr>
                <a:schemeClr val="hlink"/>
              </a:buClr>
              <a:buFont typeface="Wingdings" panose="05000000000000000000" pitchFamily="2" charset="2"/>
              <a:buChar char="§"/>
            </a:pPr>
            <a:r>
              <a:rPr lang="ar-JO" sz="2800" dirty="0">
                <a:solidFill>
                  <a:schemeClr val="tx1"/>
                </a:solidFill>
                <a:effectLst>
                  <a:outerShdw blurRad="38100" dist="38100" dir="2700000" algn="tl">
                    <a:srgbClr val="FFFFFF"/>
                  </a:outerShdw>
                </a:effectLst>
                <a:latin typeface="Simplified Arabic" panose="02020603050405020304" pitchFamily="18" charset="-78"/>
                <a:cs typeface="Simplified Arabic" panose="02020603050405020304" pitchFamily="18" charset="-78"/>
              </a:rPr>
              <a:t>إن سوء النظام الإداري أو المالي وتدهور الحالة السياسية هي من أسباب تراجع الحضارة أو تقدمها ، </a:t>
            </a:r>
            <a:r>
              <a:rPr lang="ar-JO" altLang="en-US" sz="2800" dirty="0">
                <a:solidFill>
                  <a:schemeClr val="tx1"/>
                </a:solidFill>
                <a:latin typeface="Simplified Arabic" panose="02020603050405020304" pitchFamily="18" charset="-78"/>
                <a:cs typeface="Simplified Arabic" panose="02020603050405020304" pitchFamily="18" charset="-78"/>
              </a:rPr>
              <a:t>ويكون أثره على الأفراد وأعمالهم ومجهوداتهم وإنتاجهم.</a:t>
            </a:r>
          </a:p>
          <a:p>
            <a:pPr marL="0" indent="0" algn="r" rtl="1" eaLnBrk="1" hangingPunct="1">
              <a:buClr>
                <a:schemeClr val="hlink"/>
              </a:buClr>
              <a:buNone/>
            </a:pPr>
            <a:r>
              <a:rPr lang="ar-JO" altLang="en-US" sz="2800" dirty="0">
                <a:solidFill>
                  <a:schemeClr val="tx1"/>
                </a:solidFill>
                <a:latin typeface="Simplified Arabic" panose="02020603050405020304" pitchFamily="18" charset="-78"/>
                <a:cs typeface="Simplified Arabic" panose="02020603050405020304" pitchFamily="18" charset="-78"/>
              </a:rPr>
              <a:t> والانتكاس السياسي يسبب التراجع والتدهور الحضاري .</a:t>
            </a:r>
          </a:p>
          <a:p>
            <a:pPr algn="r" rtl="1" eaLnBrk="1" hangingPunct="1">
              <a:buClr>
                <a:schemeClr val="hlink"/>
              </a:buClr>
              <a:buFont typeface="Wingdings" panose="05000000000000000000" pitchFamily="2" charset="2"/>
              <a:buChar char="§"/>
            </a:pPr>
            <a:r>
              <a:rPr lang="ar-JO" altLang="en-US" sz="2800" dirty="0">
                <a:solidFill>
                  <a:schemeClr val="tx1"/>
                </a:solidFill>
                <a:latin typeface="Simplified Arabic" panose="02020603050405020304" pitchFamily="18" charset="-78"/>
                <a:cs typeface="Simplified Arabic" panose="02020603050405020304" pitchFamily="18" charset="-78"/>
              </a:rPr>
              <a:t>فلا حضارة ولا تقدم في غياب الحرية والديمقراطية .</a:t>
            </a:r>
          </a:p>
          <a:p>
            <a:pPr marL="0" indent="0" algn="r" rtl="1">
              <a:buNone/>
            </a:pPr>
            <a:endParaRPr lang="ar-JO" sz="24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1096966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9" name="Text Box 5" descr="16820_wallpaper280">
            <a:extLst>
              <a:ext uri="{FF2B5EF4-FFF2-40B4-BE49-F238E27FC236}">
                <a16:creationId xmlns:a16="http://schemas.microsoft.com/office/drawing/2014/main" id="{57F58A98-E21E-4807-A5E8-7693AD2477D9}"/>
              </a:ext>
            </a:extLst>
          </p:cNvPr>
          <p:cNvSpPr txBox="1">
            <a:spLocks noChangeArrowheads="1"/>
          </p:cNvSpPr>
          <p:nvPr/>
        </p:nvSpPr>
        <p:spPr bwMode="auto">
          <a:xfrm>
            <a:off x="528845" y="439271"/>
            <a:ext cx="9108214" cy="6006353"/>
          </a:xfrm>
          <a:prstGeom prst="rect">
            <a:avLst/>
          </a:prstGeom>
          <a:noFill/>
          <a:ln>
            <a:noFill/>
          </a:ln>
          <a:extLst>
            <a:ext uri="{909E8E84-426E-40DD-AFC4-6F175D3DCCD1}">
              <a14:hiddenFill xmlns:a14="http://schemas.microsoft.com/office/drawing/2010/main">
                <a:blipFill dpi="0" rotWithShape="1">
                  <a:blip r:embed="rId2">
                    <a:alphaModFix amt="48000"/>
                  </a:blip>
                  <a:srcRect/>
                  <a:stretch>
                    <a:fillRect/>
                  </a:stretch>
                </a:blipFill>
              </a14:hiddenFill>
            </a:ext>
            <a:ext uri="{91240B29-F687-4F45-9708-019B960494DF}">
              <a14:hiddenLine xmlns:a14="http://schemas.microsoft.com/office/drawing/2010/main" w="2857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buClr>
                <a:schemeClr val="hlink"/>
              </a:buClr>
              <a:buFont typeface="Wingdings" panose="05000000000000000000" pitchFamily="2" charset="2"/>
              <a:buChar char="§"/>
            </a:pPr>
            <a:r>
              <a:rPr lang="ar-JO" altLang="en-US" sz="2000" b="1" dirty="0">
                <a:solidFill>
                  <a:srgbClr val="FF0000"/>
                </a:solidFill>
                <a:highlight>
                  <a:srgbClr val="FFFF00"/>
                </a:highlight>
                <a:latin typeface="Simplified Arabic" panose="02020603050405020304" pitchFamily="18" charset="-78"/>
                <a:cs typeface="Simplified Arabic" panose="02020603050405020304" pitchFamily="18" charset="-78"/>
              </a:rPr>
              <a:t>خامساً: المعتقدات والقيم والنظم الأخلاقية والاجتماعية:</a:t>
            </a:r>
          </a:p>
          <a:p>
            <a:pPr algn="r" rtl="1" eaLnBrk="1" hangingPunct="1">
              <a:buClr>
                <a:schemeClr val="hlink"/>
              </a:buClr>
              <a:buFont typeface="Wingdings" panose="05000000000000000000" pitchFamily="2" charset="2"/>
              <a:buChar char="§"/>
            </a:pPr>
            <a:r>
              <a:rPr lang="ar-JO" altLang="en-US" sz="2000" b="1" dirty="0">
                <a:latin typeface="Simplified Arabic" panose="02020603050405020304" pitchFamily="18" charset="-78"/>
                <a:cs typeface="Simplified Arabic" panose="02020603050405020304" pitchFamily="18" charset="-78"/>
              </a:rPr>
              <a:t>تتفوق حضارة على الحضارة الأخرى عندما تتفوق لا بشروط الحياة المادية فقط بل بالشروط الفكرية والأخلاقية والسياسية والاجتماعية والروحية.</a:t>
            </a:r>
          </a:p>
          <a:p>
            <a:pPr algn="r" rtl="1" eaLnBrk="1" hangingPunct="1">
              <a:buClr>
                <a:schemeClr val="hlink"/>
              </a:buClr>
              <a:buFont typeface="Wingdings" panose="05000000000000000000" pitchFamily="2" charset="2"/>
              <a:buChar char="§"/>
            </a:pPr>
            <a:r>
              <a:rPr lang="ar-JO" altLang="en-US" sz="2000" b="1" dirty="0">
                <a:latin typeface="Simplified Arabic" panose="02020603050405020304" pitchFamily="18" charset="-78"/>
                <a:cs typeface="Simplified Arabic" panose="02020603050405020304" pitchFamily="18" charset="-78"/>
              </a:rPr>
              <a:t>تنمو الحضارة عندما يكون هناك توازن بين الجانب المادي والجانب الروحي . </a:t>
            </a:r>
          </a:p>
          <a:p>
            <a:pPr algn="r" rtl="1" eaLnBrk="1" hangingPunct="1">
              <a:buClr>
                <a:schemeClr val="hlink"/>
              </a:buClr>
              <a:buFont typeface="Wingdings" panose="05000000000000000000" pitchFamily="2" charset="2"/>
              <a:buChar char="§"/>
            </a:pPr>
            <a:r>
              <a:rPr lang="ar-JO" altLang="en-US" sz="2000" b="1" dirty="0">
                <a:latin typeface="Simplified Arabic" panose="02020603050405020304" pitchFamily="18" charset="-78"/>
                <a:cs typeface="Simplified Arabic" panose="02020603050405020304" pitchFamily="18" charset="-78"/>
              </a:rPr>
              <a:t> رقي المجتمعات وتقدمها لا يقاس فيما تحققه من إنجازات علمية واختراعات في عالم المادة وحسب، وإنما بسيادة القيم الإنسانية .</a:t>
            </a:r>
          </a:p>
          <a:p>
            <a:pPr algn="r" rtl="1" eaLnBrk="1" hangingPunct="1">
              <a:buClr>
                <a:schemeClr val="hlink"/>
              </a:buClr>
            </a:pPr>
            <a:r>
              <a:rPr lang="ar-JO" altLang="en-US" sz="2000" b="1" dirty="0">
                <a:solidFill>
                  <a:srgbClr val="FF0000"/>
                </a:solidFill>
                <a:latin typeface="Simplified Arabic" panose="02020603050405020304" pitchFamily="18" charset="-78"/>
                <a:cs typeface="Simplified Arabic" panose="02020603050405020304" pitchFamily="18" charset="-78"/>
              </a:rPr>
              <a:t>عوامل تدهور الحضارة: </a:t>
            </a:r>
          </a:p>
          <a:p>
            <a:pPr algn="r" rtl="1" eaLnBrk="1" hangingPunct="1">
              <a:buClr>
                <a:schemeClr val="hlink"/>
              </a:buClr>
              <a:buFont typeface="Wingdings" panose="05000000000000000000" pitchFamily="2" charset="2"/>
              <a:buChar char="§"/>
            </a:pPr>
            <a:r>
              <a:rPr lang="ar-JO" altLang="en-US" sz="2000" b="1" dirty="0">
                <a:latin typeface="Simplified Arabic" panose="02020603050405020304" pitchFamily="18" charset="-78"/>
                <a:cs typeface="Simplified Arabic" panose="02020603050405020304" pitchFamily="18" charset="-78"/>
              </a:rPr>
              <a:t>إن تدهور الأخلاق والقيم والمثل العليا وانهيار النظام الاجتماعي والأخلاقي والتربوي يؤدي لفساد المجتمع ودماره وانحطاط الحضارة .وقد تتراجع الحضارة بفعل التهديد وخاصة بالأسلحة الحديثة ويتراجع التقدم العلمي والتقني.</a:t>
            </a:r>
          </a:p>
          <a:p>
            <a:pPr algn="r" rtl="1" eaLnBrk="1" hangingPunct="1"/>
            <a:r>
              <a:rPr lang="ar-JO" altLang="en-US" sz="2000" b="1" dirty="0">
                <a:latin typeface="Simplified Arabic" panose="02020603050405020304" pitchFamily="18" charset="-78"/>
                <a:cs typeface="Simplified Arabic" panose="02020603050405020304" pitchFamily="18" charset="-78"/>
              </a:rPr>
              <a:t>  </a:t>
            </a:r>
          </a:p>
          <a:p>
            <a:pPr algn="r" rtl="1" eaLnBrk="1" hangingPunct="1"/>
            <a:r>
              <a:rPr lang="ar-JO" altLang="en-US" sz="2000" b="1" dirty="0">
                <a:latin typeface="Simplified Arabic" panose="02020603050405020304" pitchFamily="18" charset="-78"/>
                <a:cs typeface="Simplified Arabic" panose="02020603050405020304" pitchFamily="18" charset="-78"/>
              </a:rPr>
              <a:t>  ولقد انتقد علماء وكتّاب الوضع الحضاري ومنهم ( الألماني </a:t>
            </a:r>
            <a:r>
              <a:rPr lang="ar-JO" altLang="en-US" sz="2000" b="1" dirty="0" err="1">
                <a:latin typeface="Simplified Arabic" panose="02020603050405020304" pitchFamily="18" charset="-78"/>
                <a:cs typeface="Simplified Arabic" panose="02020603050405020304" pitchFamily="18" charset="-78"/>
              </a:rPr>
              <a:t>شبنجلر</a:t>
            </a:r>
            <a:r>
              <a:rPr lang="ar-JO" altLang="en-US" sz="2000" b="1" dirty="0">
                <a:latin typeface="Simplified Arabic" panose="02020603050405020304" pitchFamily="18" charset="-78"/>
                <a:cs typeface="Simplified Arabic" panose="02020603050405020304" pitchFamily="18" charset="-78"/>
              </a:rPr>
              <a:t> وتوينبي </a:t>
            </a:r>
            <a:r>
              <a:rPr lang="ar-JO" altLang="en-US" sz="2000" b="1" dirty="0" err="1">
                <a:latin typeface="Simplified Arabic" panose="02020603050405020304" pitchFamily="18" charset="-78"/>
                <a:cs typeface="Simplified Arabic" panose="02020603050405020304" pitchFamily="18" charset="-78"/>
              </a:rPr>
              <a:t>وبريجنسكي</a:t>
            </a:r>
            <a:r>
              <a:rPr lang="ar-JO" altLang="en-US" sz="2000" b="1" dirty="0">
                <a:latin typeface="Simplified Arabic" panose="02020603050405020304" pitchFamily="18" charset="-78"/>
                <a:cs typeface="Simplified Arabic" panose="02020603050405020304" pitchFamily="18" charset="-78"/>
              </a:rPr>
              <a:t> )  جميعهم تحدثوا عن التدهور الحضاري بشكل متسارع لفقدانه القيم .</a:t>
            </a:r>
            <a:r>
              <a:rPr lang="ar-SA" altLang="en-US" sz="2000" b="1" dirty="0">
                <a:latin typeface="Simplified Arabic" panose="02020603050405020304" pitchFamily="18" charset="-78"/>
                <a:cs typeface="Simplified Arabic" panose="02020603050405020304" pitchFamily="18" charset="-78"/>
              </a:rPr>
              <a:t> </a:t>
            </a:r>
            <a:endParaRPr lang="ar-JO" altLang="en-US" sz="2000" b="1" dirty="0">
              <a:latin typeface="Simplified Arabic" panose="02020603050405020304" pitchFamily="18" charset="-78"/>
              <a:cs typeface="Simplified Arabic" panose="02020603050405020304" pitchFamily="18" charset="-78"/>
            </a:endParaRPr>
          </a:p>
          <a:p>
            <a:pPr algn="r" rtl="1" eaLnBrk="1" hangingPunct="1"/>
            <a:r>
              <a:rPr lang="ar-JO" altLang="en-US" sz="2000" b="1" dirty="0">
                <a:latin typeface="Simplified Arabic" panose="02020603050405020304" pitchFamily="18" charset="-78"/>
                <a:cs typeface="Simplified Arabic" panose="02020603050405020304" pitchFamily="18" charset="-78"/>
              </a:rPr>
              <a:t>  فرقي المجتمعات وحضارتها ( منجزات علمية واختراعات يحتاج لسيادة </a:t>
            </a:r>
          </a:p>
          <a:p>
            <a:pPr algn="r" rtl="1" eaLnBrk="1" hangingPunct="1"/>
            <a:r>
              <a:rPr lang="ar-JO" altLang="en-US" sz="2000" b="1" dirty="0">
                <a:latin typeface="Simplified Arabic" panose="02020603050405020304" pitchFamily="18" charset="-78"/>
                <a:cs typeface="Simplified Arabic" panose="02020603050405020304" pitchFamily="18" charset="-78"/>
              </a:rPr>
              <a:t>القيم الإنسانية من ( عدل ومساواة وتعاطف وإيثار ) فلا بد أن يكون</a:t>
            </a:r>
          </a:p>
          <a:p>
            <a:pPr algn="r" rtl="1" eaLnBrk="1" hangingPunct="1"/>
            <a:endParaRPr lang="ar-JO" altLang="en-US" sz="2000" b="1" dirty="0">
              <a:latin typeface="Simplified Arabic" panose="02020603050405020304" pitchFamily="18" charset="-78"/>
              <a:cs typeface="Simplified Arabic" panose="02020603050405020304" pitchFamily="18" charset="-78"/>
            </a:endParaRPr>
          </a:p>
          <a:p>
            <a:pPr algn="r" rtl="1" eaLnBrk="1" hangingPunct="1"/>
            <a:r>
              <a:rPr lang="ar-JO" altLang="en-US" sz="2000" b="1" dirty="0">
                <a:latin typeface="Simplified Arabic" panose="02020603050405020304" pitchFamily="18" charset="-78"/>
                <a:cs typeface="Simplified Arabic" panose="02020603050405020304" pitchFamily="18" charset="-78"/>
              </a:rPr>
              <a:t> </a:t>
            </a:r>
            <a:endParaRPr lang="en-US" altLang="en-US" sz="2000" b="1" dirty="0">
              <a:latin typeface="Simplified Arabic" panose="02020603050405020304" pitchFamily="18" charset="-78"/>
              <a:cs typeface="Simplified Arabic" panose="02020603050405020304"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10949">
                                            <p:txEl>
                                              <p:pRg st="0" end="0"/>
                                            </p:txEl>
                                          </p:spTgt>
                                        </p:tgtEl>
                                        <p:attrNameLst>
                                          <p:attrName>style.visibility</p:attrName>
                                        </p:attrNameLst>
                                      </p:cBhvr>
                                      <p:to>
                                        <p:strVal val="visible"/>
                                      </p:to>
                                    </p:set>
                                    <p:animEffect transition="in" filter="blinds(horizontal)">
                                      <p:cBhvr>
                                        <p:cTn id="7" dur="500"/>
                                        <p:tgtEl>
                                          <p:spTgt spid="2109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10949">
                                            <p:txEl>
                                              <p:pRg st="1" end="1"/>
                                            </p:txEl>
                                          </p:spTgt>
                                        </p:tgtEl>
                                        <p:attrNameLst>
                                          <p:attrName>style.visibility</p:attrName>
                                        </p:attrNameLst>
                                      </p:cBhvr>
                                      <p:to>
                                        <p:strVal val="visible"/>
                                      </p:to>
                                    </p:set>
                                    <p:animEffect transition="in" filter="blinds(horizontal)">
                                      <p:cBhvr>
                                        <p:cTn id="12" dur="500"/>
                                        <p:tgtEl>
                                          <p:spTgt spid="21094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10949">
                                            <p:txEl>
                                              <p:pRg st="2" end="2"/>
                                            </p:txEl>
                                          </p:spTgt>
                                        </p:tgtEl>
                                        <p:attrNameLst>
                                          <p:attrName>style.visibility</p:attrName>
                                        </p:attrNameLst>
                                      </p:cBhvr>
                                      <p:to>
                                        <p:strVal val="visible"/>
                                      </p:to>
                                    </p:set>
                                    <p:animEffect transition="in" filter="blinds(horizontal)">
                                      <p:cBhvr>
                                        <p:cTn id="17" dur="500"/>
                                        <p:tgtEl>
                                          <p:spTgt spid="21094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10949">
                                            <p:txEl>
                                              <p:pRg st="3" end="3"/>
                                            </p:txEl>
                                          </p:spTgt>
                                        </p:tgtEl>
                                        <p:attrNameLst>
                                          <p:attrName>style.visibility</p:attrName>
                                        </p:attrNameLst>
                                      </p:cBhvr>
                                      <p:to>
                                        <p:strVal val="visible"/>
                                      </p:to>
                                    </p:set>
                                    <p:animEffect transition="in" filter="blinds(horizontal)">
                                      <p:cBhvr>
                                        <p:cTn id="22" dur="500"/>
                                        <p:tgtEl>
                                          <p:spTgt spid="21094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10949">
                                            <p:txEl>
                                              <p:pRg st="4" end="4"/>
                                            </p:txEl>
                                          </p:spTgt>
                                        </p:tgtEl>
                                        <p:attrNameLst>
                                          <p:attrName>style.visibility</p:attrName>
                                        </p:attrNameLst>
                                      </p:cBhvr>
                                      <p:to>
                                        <p:strVal val="visible"/>
                                      </p:to>
                                    </p:set>
                                    <p:animEffect transition="in" filter="blinds(horizontal)">
                                      <p:cBhvr>
                                        <p:cTn id="27" dur="500"/>
                                        <p:tgtEl>
                                          <p:spTgt spid="21094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10949">
                                            <p:txEl>
                                              <p:pRg st="5" end="5"/>
                                            </p:txEl>
                                          </p:spTgt>
                                        </p:tgtEl>
                                        <p:attrNameLst>
                                          <p:attrName>style.visibility</p:attrName>
                                        </p:attrNameLst>
                                      </p:cBhvr>
                                      <p:to>
                                        <p:strVal val="visible"/>
                                      </p:to>
                                    </p:set>
                                    <p:animEffect transition="in" filter="blinds(horizontal)">
                                      <p:cBhvr>
                                        <p:cTn id="32" dur="500"/>
                                        <p:tgtEl>
                                          <p:spTgt spid="21094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10949">
                                            <p:txEl>
                                              <p:pRg st="11" end="11"/>
                                            </p:txEl>
                                          </p:spTgt>
                                        </p:tgtEl>
                                        <p:attrNameLst>
                                          <p:attrName>style.visibility</p:attrName>
                                        </p:attrNameLst>
                                      </p:cBhvr>
                                      <p:to>
                                        <p:strVal val="visible"/>
                                      </p:to>
                                    </p:set>
                                    <p:animEffect transition="in" filter="blinds(horizontal)">
                                      <p:cBhvr>
                                        <p:cTn id="37" dur="500"/>
                                        <p:tgtEl>
                                          <p:spTgt spid="210949">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10949">
                                            <p:txEl>
                                              <p:pRg st="6" end="6"/>
                                            </p:txEl>
                                          </p:spTgt>
                                        </p:tgtEl>
                                        <p:attrNameLst>
                                          <p:attrName>style.visibility</p:attrName>
                                        </p:attrNameLst>
                                      </p:cBhvr>
                                      <p:to>
                                        <p:strVal val="visible"/>
                                      </p:to>
                                    </p:set>
                                    <p:animEffect transition="in" filter="blinds(horizontal)">
                                      <p:cBhvr>
                                        <p:cTn id="42" dur="500"/>
                                        <p:tgtEl>
                                          <p:spTgt spid="210949">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10949">
                                            <p:txEl>
                                              <p:pRg st="7" end="7"/>
                                            </p:txEl>
                                          </p:spTgt>
                                        </p:tgtEl>
                                        <p:attrNameLst>
                                          <p:attrName>style.visibility</p:attrName>
                                        </p:attrNameLst>
                                      </p:cBhvr>
                                      <p:to>
                                        <p:strVal val="visible"/>
                                      </p:to>
                                    </p:set>
                                    <p:animEffect transition="in" filter="blinds(horizontal)">
                                      <p:cBhvr>
                                        <p:cTn id="47" dur="500"/>
                                        <p:tgtEl>
                                          <p:spTgt spid="210949">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10949">
                                            <p:txEl>
                                              <p:pRg st="8" end="8"/>
                                            </p:txEl>
                                          </p:spTgt>
                                        </p:tgtEl>
                                        <p:attrNameLst>
                                          <p:attrName>style.visibility</p:attrName>
                                        </p:attrNameLst>
                                      </p:cBhvr>
                                      <p:to>
                                        <p:strVal val="visible"/>
                                      </p:to>
                                    </p:set>
                                    <p:animEffect transition="in" filter="blinds(horizontal)">
                                      <p:cBhvr>
                                        <p:cTn id="52" dur="500"/>
                                        <p:tgtEl>
                                          <p:spTgt spid="210949">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210949">
                                            <p:txEl>
                                              <p:pRg st="9" end="9"/>
                                            </p:txEl>
                                          </p:spTgt>
                                        </p:tgtEl>
                                        <p:attrNameLst>
                                          <p:attrName>style.visibility</p:attrName>
                                        </p:attrNameLst>
                                      </p:cBhvr>
                                      <p:to>
                                        <p:strVal val="visible"/>
                                      </p:to>
                                    </p:set>
                                    <p:animEffect transition="in" filter="blinds(horizontal)">
                                      <p:cBhvr>
                                        <p:cTn id="57" dur="500"/>
                                        <p:tgtEl>
                                          <p:spTgt spid="21094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8" name="Rectangle 8">
            <a:extLst>
              <a:ext uri="{FF2B5EF4-FFF2-40B4-BE49-F238E27FC236}">
                <a16:creationId xmlns:a16="http://schemas.microsoft.com/office/drawing/2014/main" id="{57C30072-FF34-4655-B3F9-E3839905019B}"/>
              </a:ext>
            </a:extLst>
          </p:cNvPr>
          <p:cNvSpPr>
            <a:spLocks noChangeArrowheads="1"/>
          </p:cNvSpPr>
          <p:nvPr/>
        </p:nvSpPr>
        <p:spPr bwMode="auto">
          <a:xfrm>
            <a:off x="458694" y="790627"/>
            <a:ext cx="8488082"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rtl="1"/>
            <a:r>
              <a:rPr lang="ar-JO" sz="2400" b="1" u="sng" dirty="0">
                <a:solidFill>
                  <a:srgbClr val="FF0000"/>
                </a:solidFill>
                <a:highlight>
                  <a:srgbClr val="FFFF00"/>
                </a:highlight>
                <a:latin typeface="Simplified Arabic" pitchFamily="18" charset="-78"/>
                <a:cs typeface="Simplified Arabic" pitchFamily="18" charset="-78"/>
              </a:rPr>
              <a:t>سادساً : اللغة </a:t>
            </a:r>
            <a:r>
              <a:rPr lang="ar-JO" sz="2400" b="1" u="sng" dirty="0">
                <a:latin typeface="Simplified Arabic" pitchFamily="18" charset="-78"/>
                <a:cs typeface="Simplified Arabic" pitchFamily="18" charset="-78"/>
              </a:rPr>
              <a:t>:</a:t>
            </a:r>
            <a:r>
              <a:rPr lang="ar-JO" altLang="en-US" sz="2400" b="1" dirty="0">
                <a:latin typeface="Simplified Arabic" panose="02020603050405020304" pitchFamily="18" charset="-78"/>
                <a:cs typeface="Simplified Arabic" panose="02020603050405020304" pitchFamily="18" charset="-78"/>
              </a:rPr>
              <a:t> </a:t>
            </a:r>
          </a:p>
          <a:p>
            <a:pPr algn="r" rtl="1"/>
            <a:r>
              <a:rPr lang="ar-JO" altLang="en-US" sz="2400" b="1" dirty="0">
                <a:latin typeface="Simplified Arabic" panose="02020603050405020304" pitchFamily="18" charset="-78"/>
                <a:cs typeface="Simplified Arabic" panose="02020603050405020304" pitchFamily="18" charset="-78"/>
              </a:rPr>
              <a:t>هي وسيلة الإنسان للتفكير وأداة العقل البشري في إنتاج المفاهيم والتصورات والأفكار. </a:t>
            </a:r>
          </a:p>
          <a:p>
            <a:pPr algn="r" rtl="1"/>
            <a:r>
              <a:rPr lang="ar-JO" altLang="en-US" sz="2400" b="1" dirty="0">
                <a:latin typeface="Simplified Arabic" panose="02020603050405020304" pitchFamily="18" charset="-78"/>
                <a:cs typeface="Simplified Arabic" panose="02020603050405020304" pitchFamily="18" charset="-78"/>
              </a:rPr>
              <a:t>وهناك علاقة وثيقة بين اللغة والتفكير ونقول هناك الكلام البصري والكلام السمعي والكلام المنطوق .</a:t>
            </a:r>
          </a:p>
          <a:p>
            <a:pPr algn="r" rtl="1"/>
            <a:r>
              <a:rPr lang="ar-JO" altLang="en-US" sz="2400" b="1" dirty="0">
                <a:latin typeface="Simplified Arabic" panose="02020603050405020304" pitchFamily="18" charset="-78"/>
                <a:cs typeface="Simplified Arabic" panose="02020603050405020304" pitchFamily="18" charset="-78"/>
              </a:rPr>
              <a:t>فاللغة تحمل قيماً  ثقافية تختلف عن أي لغة أخرى .</a:t>
            </a:r>
          </a:p>
          <a:p>
            <a:pPr algn="r" rtl="1"/>
            <a:endParaRPr lang="ar-JO" sz="2400" b="1" u="sng" dirty="0">
              <a:latin typeface="Simplified Arabic" pitchFamily="18" charset="-78"/>
              <a:cs typeface="Simplified Arabic" pitchFamily="18" charset="-78"/>
            </a:endParaRPr>
          </a:p>
          <a:p>
            <a:pPr algn="r" rtl="1">
              <a:defRPr/>
            </a:pPr>
            <a:r>
              <a:rPr lang="ar-JO" sz="2400" b="1" dirty="0">
                <a:latin typeface="Simplified Arabic" pitchFamily="18" charset="-78"/>
                <a:cs typeface="Simplified Arabic" pitchFamily="18" charset="-78"/>
              </a:rPr>
              <a:t>هناك ثلاثة مفاهيم أساسية في دراسة اللغة: </a:t>
            </a:r>
          </a:p>
          <a:p>
            <a:pPr marL="457200" indent="-457200" algn="r" rtl="1">
              <a:buAutoNum type="arabicPeriod"/>
              <a:defRPr/>
            </a:pPr>
            <a:r>
              <a:rPr lang="ar-JO" sz="2400" b="1" dirty="0">
                <a:latin typeface="Simplified Arabic" pitchFamily="18" charset="-78"/>
                <a:cs typeface="Simplified Arabic" pitchFamily="18" charset="-78"/>
              </a:rPr>
              <a:t>اللسان : النسق الذي يشمل مختلف اللغات الإنسانية. </a:t>
            </a:r>
          </a:p>
          <a:p>
            <a:pPr marL="457200" indent="-457200" algn="r" rtl="1">
              <a:buAutoNum type="arabicPeriod"/>
              <a:defRPr/>
            </a:pPr>
            <a:r>
              <a:rPr lang="ar-JO" sz="2400" b="1" dirty="0">
                <a:latin typeface="Simplified Arabic" pitchFamily="18" charset="-78"/>
                <a:cs typeface="Simplified Arabic" pitchFamily="18" charset="-78"/>
              </a:rPr>
              <a:t>اللغة :هي النسق الخاص بمجتمع ما </a:t>
            </a:r>
            <a:r>
              <a:rPr lang="ar-JO" sz="2400" b="1" dirty="0" err="1">
                <a:latin typeface="Simplified Arabic" pitchFamily="18" charset="-78"/>
                <a:cs typeface="Simplified Arabic" pitchFamily="18" charset="-78"/>
              </a:rPr>
              <a:t>كللغة</a:t>
            </a:r>
            <a:r>
              <a:rPr lang="ar-JO" sz="2400" b="1" dirty="0">
                <a:latin typeface="Simplified Arabic" pitchFamily="18" charset="-78"/>
                <a:cs typeface="Simplified Arabic" pitchFamily="18" charset="-78"/>
              </a:rPr>
              <a:t> العربية والانجليزية والفرنسية.</a:t>
            </a:r>
          </a:p>
          <a:p>
            <a:pPr marL="457200" indent="-457200" algn="r" rtl="1">
              <a:buAutoNum type="arabicPeriod"/>
              <a:defRPr/>
            </a:pPr>
            <a:r>
              <a:rPr lang="ar-JO" sz="2400" b="1" dirty="0">
                <a:latin typeface="Simplified Arabic" pitchFamily="18" charset="-78"/>
                <a:cs typeface="Simplified Arabic" pitchFamily="18" charset="-78"/>
              </a:rPr>
              <a:t>الكلام: وهو </a:t>
            </a:r>
            <a:r>
              <a:rPr lang="ar-JO" sz="2400" b="1" dirty="0" err="1">
                <a:latin typeface="Simplified Arabic" pitchFamily="18" charset="-78"/>
                <a:cs typeface="Simplified Arabic" pitchFamily="18" charset="-78"/>
              </a:rPr>
              <a:t>مايتلفظ</a:t>
            </a:r>
            <a:r>
              <a:rPr lang="ar-JO" sz="2400" b="1" dirty="0">
                <a:latin typeface="Simplified Arabic" pitchFamily="18" charset="-78"/>
                <a:cs typeface="Simplified Arabic" pitchFamily="18" charset="-78"/>
              </a:rPr>
              <a:t> به هذا الشخص أو ذاك .</a:t>
            </a:r>
          </a:p>
          <a:p>
            <a:pPr algn="r" rtl="1">
              <a:defRPr/>
            </a:pPr>
            <a:endParaRPr lang="ar-JO" sz="2000" b="1" dirty="0">
              <a:latin typeface="Simplified Arabic" pitchFamily="18" charset="-78"/>
              <a:cs typeface="Simplified Arabic" pitchFamily="18" charset="-78"/>
            </a:endParaRPr>
          </a:p>
          <a:p>
            <a:pPr algn="r" rtl="1">
              <a:defRPr/>
            </a:pPr>
            <a:endParaRPr lang="ar-JO" sz="2800" b="1" dirty="0">
              <a:latin typeface="Simplified Arabic" pitchFamily="18" charset="-78"/>
              <a:cs typeface="Simplified Arabic" pitchFamily="18" charset="-78"/>
            </a:endParaRPr>
          </a:p>
          <a:p>
            <a:pPr algn="ctr" rtl="1">
              <a:defRPr/>
            </a:pPr>
            <a:endParaRPr lang="en-US" sz="2800" b="1" dirty="0">
              <a:latin typeface="Simplified Arabic" pitchFamily="18" charset="-78"/>
              <a:cs typeface="Simplified Arabic" pitchFamily="18" charset="-78"/>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iterate type="wd">
                                    <p:tmPct val="10000"/>
                                  </p:iterate>
                                  <p:childTnLst>
                                    <p:set>
                                      <p:cBhvr>
                                        <p:cTn id="6" dur="1" fill="hold">
                                          <p:stCondLst>
                                            <p:cond delay="0"/>
                                          </p:stCondLst>
                                        </p:cTn>
                                        <p:tgtEl>
                                          <p:spTgt spid="455688">
                                            <p:txEl>
                                              <p:pRg st="0" end="0"/>
                                            </p:txEl>
                                          </p:spTgt>
                                        </p:tgtEl>
                                        <p:attrNameLst>
                                          <p:attrName>style.visibility</p:attrName>
                                        </p:attrNameLst>
                                      </p:cBhvr>
                                      <p:to>
                                        <p:strVal val="visible"/>
                                      </p:to>
                                    </p:set>
                                    <p:animEffect transition="in" filter="wipe(down)">
                                      <p:cBhvr>
                                        <p:cTn id="7" dur="290">
                                          <p:stCondLst>
                                            <p:cond delay="0"/>
                                          </p:stCondLst>
                                        </p:cTn>
                                        <p:tgtEl>
                                          <p:spTgt spid="455688">
                                            <p:txEl>
                                              <p:pRg st="0" end="0"/>
                                            </p:txEl>
                                          </p:spTgt>
                                        </p:tgtEl>
                                      </p:cBhvr>
                                    </p:animEffect>
                                    <p:anim calcmode="lin" valueType="num">
                                      <p:cBhvr>
                                        <p:cTn id="8" dur="911" tmFilter="0,0; 0.14,0.36; 0.43,0.73; 0.71,0.91; 1.0,1.0">
                                          <p:stCondLst>
                                            <p:cond delay="0"/>
                                          </p:stCondLst>
                                        </p:cTn>
                                        <p:tgtEl>
                                          <p:spTgt spid="455688">
                                            <p:txEl>
                                              <p:pRg st="0" end="0"/>
                                            </p:txEl>
                                          </p:spTgt>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455688">
                                            <p:txEl>
                                              <p:pRg st="0" end="0"/>
                                            </p:txEl>
                                          </p:spTgt>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455688">
                                            <p:txEl>
                                              <p:pRg st="0" end="0"/>
                                            </p:txEl>
                                          </p:spTgt>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455688">
                                            <p:txEl>
                                              <p:pRg st="0" end="0"/>
                                            </p:txEl>
                                          </p:spTgt>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455688">
                                            <p:txEl>
                                              <p:pRg st="0" end="0"/>
                                            </p:txEl>
                                          </p:spTgt>
                                        </p:tgtEl>
                                        <p:attrNameLst>
                                          <p:attrName>ppt_y</p:attrName>
                                        </p:attrNameLst>
                                      </p:cBhvr>
                                      <p:tavLst>
                                        <p:tav tm="0" fmla="#ppt_y-sin(pi*$)/81">
                                          <p:val>
                                            <p:fltVal val="0"/>
                                          </p:val>
                                        </p:tav>
                                        <p:tav tm="100000">
                                          <p:val>
                                            <p:fltVal val="1"/>
                                          </p:val>
                                        </p:tav>
                                      </p:tavLst>
                                    </p:anim>
                                    <p:animScale>
                                      <p:cBhvr>
                                        <p:cTn id="13" dur="13">
                                          <p:stCondLst>
                                            <p:cond delay="325"/>
                                          </p:stCondLst>
                                        </p:cTn>
                                        <p:tgtEl>
                                          <p:spTgt spid="455688">
                                            <p:txEl>
                                              <p:pRg st="0" end="0"/>
                                            </p:txEl>
                                          </p:spTgt>
                                        </p:tgtEl>
                                      </p:cBhvr>
                                      <p:to x="100000" y="60000"/>
                                    </p:animScale>
                                    <p:animScale>
                                      <p:cBhvr>
                                        <p:cTn id="14" dur="83" decel="50000">
                                          <p:stCondLst>
                                            <p:cond delay="338"/>
                                          </p:stCondLst>
                                        </p:cTn>
                                        <p:tgtEl>
                                          <p:spTgt spid="455688">
                                            <p:txEl>
                                              <p:pRg st="0" end="0"/>
                                            </p:txEl>
                                          </p:spTgt>
                                        </p:tgtEl>
                                      </p:cBhvr>
                                      <p:to x="100000" y="100000"/>
                                    </p:animScale>
                                    <p:animScale>
                                      <p:cBhvr>
                                        <p:cTn id="15" dur="13">
                                          <p:stCondLst>
                                            <p:cond delay="656"/>
                                          </p:stCondLst>
                                        </p:cTn>
                                        <p:tgtEl>
                                          <p:spTgt spid="455688">
                                            <p:txEl>
                                              <p:pRg st="0" end="0"/>
                                            </p:txEl>
                                          </p:spTgt>
                                        </p:tgtEl>
                                      </p:cBhvr>
                                      <p:to x="100000" y="80000"/>
                                    </p:animScale>
                                    <p:animScale>
                                      <p:cBhvr>
                                        <p:cTn id="16" dur="83" decel="50000">
                                          <p:stCondLst>
                                            <p:cond delay="669"/>
                                          </p:stCondLst>
                                        </p:cTn>
                                        <p:tgtEl>
                                          <p:spTgt spid="455688">
                                            <p:txEl>
                                              <p:pRg st="0" end="0"/>
                                            </p:txEl>
                                          </p:spTgt>
                                        </p:tgtEl>
                                      </p:cBhvr>
                                      <p:to x="100000" y="100000"/>
                                    </p:animScale>
                                    <p:animScale>
                                      <p:cBhvr>
                                        <p:cTn id="17" dur="13">
                                          <p:stCondLst>
                                            <p:cond delay="821"/>
                                          </p:stCondLst>
                                        </p:cTn>
                                        <p:tgtEl>
                                          <p:spTgt spid="455688">
                                            <p:txEl>
                                              <p:pRg st="0" end="0"/>
                                            </p:txEl>
                                          </p:spTgt>
                                        </p:tgtEl>
                                      </p:cBhvr>
                                      <p:to x="100000" y="90000"/>
                                    </p:animScale>
                                    <p:animScale>
                                      <p:cBhvr>
                                        <p:cTn id="18" dur="83" decel="50000">
                                          <p:stCondLst>
                                            <p:cond delay="834"/>
                                          </p:stCondLst>
                                        </p:cTn>
                                        <p:tgtEl>
                                          <p:spTgt spid="455688">
                                            <p:txEl>
                                              <p:pRg st="0" end="0"/>
                                            </p:txEl>
                                          </p:spTgt>
                                        </p:tgtEl>
                                      </p:cBhvr>
                                      <p:to x="100000" y="100000"/>
                                    </p:animScale>
                                    <p:animScale>
                                      <p:cBhvr>
                                        <p:cTn id="19" dur="13">
                                          <p:stCondLst>
                                            <p:cond delay="904"/>
                                          </p:stCondLst>
                                        </p:cTn>
                                        <p:tgtEl>
                                          <p:spTgt spid="455688">
                                            <p:txEl>
                                              <p:pRg st="0" end="0"/>
                                            </p:txEl>
                                          </p:spTgt>
                                        </p:tgtEl>
                                      </p:cBhvr>
                                      <p:to x="100000" y="95000"/>
                                    </p:animScale>
                                    <p:animScale>
                                      <p:cBhvr>
                                        <p:cTn id="20" dur="83" decel="50000">
                                          <p:stCondLst>
                                            <p:cond delay="917"/>
                                          </p:stCondLst>
                                        </p:cTn>
                                        <p:tgtEl>
                                          <p:spTgt spid="455688">
                                            <p:txEl>
                                              <p:pRg st="0" end="0"/>
                                            </p:txEl>
                                          </p:spTgt>
                                        </p:tgtEl>
                                      </p:cBhvr>
                                      <p:to x="100000" y="100000"/>
                                    </p:animScale>
                                  </p:childTnLst>
                                </p:cTn>
                              </p:par>
                              <p:par>
                                <p:cTn id="21" presetID="26" presetClass="entr" presetSubtype="0" fill="hold" nodeType="withEffect">
                                  <p:stCondLst>
                                    <p:cond delay="0"/>
                                  </p:stCondLst>
                                  <p:iterate type="wd">
                                    <p:tmPct val="10000"/>
                                  </p:iterate>
                                  <p:childTnLst>
                                    <p:set>
                                      <p:cBhvr>
                                        <p:cTn id="22" dur="1" fill="hold">
                                          <p:stCondLst>
                                            <p:cond delay="0"/>
                                          </p:stCondLst>
                                        </p:cTn>
                                        <p:tgtEl>
                                          <p:spTgt spid="455688">
                                            <p:txEl>
                                              <p:pRg st="1" end="1"/>
                                            </p:txEl>
                                          </p:spTgt>
                                        </p:tgtEl>
                                        <p:attrNameLst>
                                          <p:attrName>style.visibility</p:attrName>
                                        </p:attrNameLst>
                                      </p:cBhvr>
                                      <p:to>
                                        <p:strVal val="visible"/>
                                      </p:to>
                                    </p:set>
                                    <p:animEffect transition="in" filter="wipe(down)">
                                      <p:cBhvr>
                                        <p:cTn id="23" dur="290">
                                          <p:stCondLst>
                                            <p:cond delay="0"/>
                                          </p:stCondLst>
                                        </p:cTn>
                                        <p:tgtEl>
                                          <p:spTgt spid="455688">
                                            <p:txEl>
                                              <p:pRg st="1" end="1"/>
                                            </p:txEl>
                                          </p:spTgt>
                                        </p:tgtEl>
                                      </p:cBhvr>
                                    </p:animEffect>
                                    <p:anim calcmode="lin" valueType="num">
                                      <p:cBhvr>
                                        <p:cTn id="24" dur="911" tmFilter="0,0; 0.14,0.36; 0.43,0.73; 0.71,0.91; 1.0,1.0">
                                          <p:stCondLst>
                                            <p:cond delay="0"/>
                                          </p:stCondLst>
                                        </p:cTn>
                                        <p:tgtEl>
                                          <p:spTgt spid="455688">
                                            <p:txEl>
                                              <p:pRg st="1" end="1"/>
                                            </p:txEl>
                                          </p:spTgt>
                                        </p:tgtEl>
                                        <p:attrNameLst>
                                          <p:attrName>ppt_x</p:attrName>
                                        </p:attrNameLst>
                                      </p:cBhvr>
                                      <p:tavLst>
                                        <p:tav tm="0">
                                          <p:val>
                                            <p:strVal val="#ppt_x-0.25"/>
                                          </p:val>
                                        </p:tav>
                                        <p:tav tm="100000">
                                          <p:val>
                                            <p:strVal val="#ppt_x"/>
                                          </p:val>
                                        </p:tav>
                                      </p:tavLst>
                                    </p:anim>
                                    <p:anim calcmode="lin" valueType="num">
                                      <p:cBhvr>
                                        <p:cTn id="25" dur="332" tmFilter="0.0,0.0; 0.25,0.07; 0.50,0.2; 0.75,0.467; 1.0,1.0">
                                          <p:stCondLst>
                                            <p:cond delay="0"/>
                                          </p:stCondLst>
                                        </p:cTn>
                                        <p:tgtEl>
                                          <p:spTgt spid="455688">
                                            <p:txEl>
                                              <p:pRg st="1" end="1"/>
                                            </p:txEl>
                                          </p:spTgt>
                                        </p:tgtEl>
                                        <p:attrNameLst>
                                          <p:attrName>ppt_y</p:attrName>
                                        </p:attrNameLst>
                                      </p:cBhvr>
                                      <p:tavLst>
                                        <p:tav tm="0" fmla="#ppt_y-sin(pi*$)/3">
                                          <p:val>
                                            <p:fltVal val="0.5"/>
                                          </p:val>
                                        </p:tav>
                                        <p:tav tm="100000">
                                          <p:val>
                                            <p:fltVal val="1"/>
                                          </p:val>
                                        </p:tav>
                                      </p:tavLst>
                                    </p:anim>
                                    <p:anim calcmode="lin" valueType="num">
                                      <p:cBhvr>
                                        <p:cTn id="26" dur="332" tmFilter="0, 0; 0.125,0.2665; 0.25,0.4; 0.375,0.465; 0.5,0.5;  0.625,0.535; 0.75,0.6; 0.875,0.7335; 1,1">
                                          <p:stCondLst>
                                            <p:cond delay="332"/>
                                          </p:stCondLst>
                                        </p:cTn>
                                        <p:tgtEl>
                                          <p:spTgt spid="455688">
                                            <p:txEl>
                                              <p:pRg st="1" end="1"/>
                                            </p:txEl>
                                          </p:spTgt>
                                        </p:tgtEl>
                                        <p:attrNameLst>
                                          <p:attrName>ppt_y</p:attrName>
                                        </p:attrNameLst>
                                      </p:cBhvr>
                                      <p:tavLst>
                                        <p:tav tm="0" fmla="#ppt_y-sin(pi*$)/9">
                                          <p:val>
                                            <p:fltVal val="0"/>
                                          </p:val>
                                        </p:tav>
                                        <p:tav tm="100000">
                                          <p:val>
                                            <p:fltVal val="1"/>
                                          </p:val>
                                        </p:tav>
                                      </p:tavLst>
                                    </p:anim>
                                    <p:anim calcmode="lin" valueType="num">
                                      <p:cBhvr>
                                        <p:cTn id="27" dur="166" tmFilter="0, 0; 0.125,0.2665; 0.25,0.4; 0.375,0.465; 0.5,0.5;  0.625,0.535; 0.75,0.6; 0.875,0.7335; 1,1">
                                          <p:stCondLst>
                                            <p:cond delay="662"/>
                                          </p:stCondLst>
                                        </p:cTn>
                                        <p:tgtEl>
                                          <p:spTgt spid="455688">
                                            <p:txEl>
                                              <p:pRg st="1" end="1"/>
                                            </p:txEl>
                                          </p:spTgt>
                                        </p:tgtEl>
                                        <p:attrNameLst>
                                          <p:attrName>ppt_y</p:attrName>
                                        </p:attrNameLst>
                                      </p:cBhvr>
                                      <p:tavLst>
                                        <p:tav tm="0" fmla="#ppt_y-sin(pi*$)/27">
                                          <p:val>
                                            <p:fltVal val="0"/>
                                          </p:val>
                                        </p:tav>
                                        <p:tav tm="100000">
                                          <p:val>
                                            <p:fltVal val="1"/>
                                          </p:val>
                                        </p:tav>
                                      </p:tavLst>
                                    </p:anim>
                                    <p:anim calcmode="lin" valueType="num">
                                      <p:cBhvr>
                                        <p:cTn id="28" dur="82" tmFilter="0, 0; 0.125,0.2665; 0.25,0.4; 0.375,0.465; 0.5,0.5;  0.625,0.535; 0.75,0.6; 0.875,0.7335; 1,1">
                                          <p:stCondLst>
                                            <p:cond delay="828"/>
                                          </p:stCondLst>
                                        </p:cTn>
                                        <p:tgtEl>
                                          <p:spTgt spid="455688">
                                            <p:txEl>
                                              <p:pRg st="1" end="1"/>
                                            </p:txEl>
                                          </p:spTgt>
                                        </p:tgtEl>
                                        <p:attrNameLst>
                                          <p:attrName>ppt_y</p:attrName>
                                        </p:attrNameLst>
                                      </p:cBhvr>
                                      <p:tavLst>
                                        <p:tav tm="0" fmla="#ppt_y-sin(pi*$)/81">
                                          <p:val>
                                            <p:fltVal val="0"/>
                                          </p:val>
                                        </p:tav>
                                        <p:tav tm="100000">
                                          <p:val>
                                            <p:fltVal val="1"/>
                                          </p:val>
                                        </p:tav>
                                      </p:tavLst>
                                    </p:anim>
                                    <p:animScale>
                                      <p:cBhvr>
                                        <p:cTn id="29" dur="13">
                                          <p:stCondLst>
                                            <p:cond delay="325"/>
                                          </p:stCondLst>
                                        </p:cTn>
                                        <p:tgtEl>
                                          <p:spTgt spid="455688">
                                            <p:txEl>
                                              <p:pRg st="1" end="1"/>
                                            </p:txEl>
                                          </p:spTgt>
                                        </p:tgtEl>
                                      </p:cBhvr>
                                      <p:to x="100000" y="60000"/>
                                    </p:animScale>
                                    <p:animScale>
                                      <p:cBhvr>
                                        <p:cTn id="30" dur="83" decel="50000">
                                          <p:stCondLst>
                                            <p:cond delay="338"/>
                                          </p:stCondLst>
                                        </p:cTn>
                                        <p:tgtEl>
                                          <p:spTgt spid="455688">
                                            <p:txEl>
                                              <p:pRg st="1" end="1"/>
                                            </p:txEl>
                                          </p:spTgt>
                                        </p:tgtEl>
                                      </p:cBhvr>
                                      <p:to x="100000" y="100000"/>
                                    </p:animScale>
                                    <p:animScale>
                                      <p:cBhvr>
                                        <p:cTn id="31" dur="13">
                                          <p:stCondLst>
                                            <p:cond delay="656"/>
                                          </p:stCondLst>
                                        </p:cTn>
                                        <p:tgtEl>
                                          <p:spTgt spid="455688">
                                            <p:txEl>
                                              <p:pRg st="1" end="1"/>
                                            </p:txEl>
                                          </p:spTgt>
                                        </p:tgtEl>
                                      </p:cBhvr>
                                      <p:to x="100000" y="80000"/>
                                    </p:animScale>
                                    <p:animScale>
                                      <p:cBhvr>
                                        <p:cTn id="32" dur="83" decel="50000">
                                          <p:stCondLst>
                                            <p:cond delay="669"/>
                                          </p:stCondLst>
                                        </p:cTn>
                                        <p:tgtEl>
                                          <p:spTgt spid="455688">
                                            <p:txEl>
                                              <p:pRg st="1" end="1"/>
                                            </p:txEl>
                                          </p:spTgt>
                                        </p:tgtEl>
                                      </p:cBhvr>
                                      <p:to x="100000" y="100000"/>
                                    </p:animScale>
                                    <p:animScale>
                                      <p:cBhvr>
                                        <p:cTn id="33" dur="13">
                                          <p:stCondLst>
                                            <p:cond delay="821"/>
                                          </p:stCondLst>
                                        </p:cTn>
                                        <p:tgtEl>
                                          <p:spTgt spid="455688">
                                            <p:txEl>
                                              <p:pRg st="1" end="1"/>
                                            </p:txEl>
                                          </p:spTgt>
                                        </p:tgtEl>
                                      </p:cBhvr>
                                      <p:to x="100000" y="90000"/>
                                    </p:animScale>
                                    <p:animScale>
                                      <p:cBhvr>
                                        <p:cTn id="34" dur="83" decel="50000">
                                          <p:stCondLst>
                                            <p:cond delay="834"/>
                                          </p:stCondLst>
                                        </p:cTn>
                                        <p:tgtEl>
                                          <p:spTgt spid="455688">
                                            <p:txEl>
                                              <p:pRg st="1" end="1"/>
                                            </p:txEl>
                                          </p:spTgt>
                                        </p:tgtEl>
                                      </p:cBhvr>
                                      <p:to x="100000" y="100000"/>
                                    </p:animScale>
                                    <p:animScale>
                                      <p:cBhvr>
                                        <p:cTn id="35" dur="13">
                                          <p:stCondLst>
                                            <p:cond delay="904"/>
                                          </p:stCondLst>
                                        </p:cTn>
                                        <p:tgtEl>
                                          <p:spTgt spid="455688">
                                            <p:txEl>
                                              <p:pRg st="1" end="1"/>
                                            </p:txEl>
                                          </p:spTgt>
                                        </p:tgtEl>
                                      </p:cBhvr>
                                      <p:to x="100000" y="95000"/>
                                    </p:animScale>
                                    <p:animScale>
                                      <p:cBhvr>
                                        <p:cTn id="36" dur="83" decel="50000">
                                          <p:stCondLst>
                                            <p:cond delay="917"/>
                                          </p:stCondLst>
                                        </p:cTn>
                                        <p:tgtEl>
                                          <p:spTgt spid="455688">
                                            <p:txEl>
                                              <p:pRg st="1" end="1"/>
                                            </p:txEl>
                                          </p:spTgt>
                                        </p:tgtEl>
                                      </p:cBhvr>
                                      <p:to x="100000" y="100000"/>
                                    </p:animScale>
                                  </p:childTnLst>
                                </p:cTn>
                              </p:par>
                              <p:par>
                                <p:cTn id="37" presetID="26" presetClass="entr" presetSubtype="0" fill="hold" nodeType="withEffect">
                                  <p:stCondLst>
                                    <p:cond delay="0"/>
                                  </p:stCondLst>
                                  <p:iterate type="wd">
                                    <p:tmPct val="10000"/>
                                  </p:iterate>
                                  <p:childTnLst>
                                    <p:set>
                                      <p:cBhvr>
                                        <p:cTn id="38" dur="1" fill="hold">
                                          <p:stCondLst>
                                            <p:cond delay="0"/>
                                          </p:stCondLst>
                                        </p:cTn>
                                        <p:tgtEl>
                                          <p:spTgt spid="455688">
                                            <p:txEl>
                                              <p:pRg st="2" end="2"/>
                                            </p:txEl>
                                          </p:spTgt>
                                        </p:tgtEl>
                                        <p:attrNameLst>
                                          <p:attrName>style.visibility</p:attrName>
                                        </p:attrNameLst>
                                      </p:cBhvr>
                                      <p:to>
                                        <p:strVal val="visible"/>
                                      </p:to>
                                    </p:set>
                                    <p:animEffect transition="in" filter="wipe(down)">
                                      <p:cBhvr>
                                        <p:cTn id="39" dur="290">
                                          <p:stCondLst>
                                            <p:cond delay="0"/>
                                          </p:stCondLst>
                                        </p:cTn>
                                        <p:tgtEl>
                                          <p:spTgt spid="455688">
                                            <p:txEl>
                                              <p:pRg st="2" end="2"/>
                                            </p:txEl>
                                          </p:spTgt>
                                        </p:tgtEl>
                                      </p:cBhvr>
                                    </p:animEffect>
                                    <p:anim calcmode="lin" valueType="num">
                                      <p:cBhvr>
                                        <p:cTn id="40" dur="911" tmFilter="0,0; 0.14,0.36; 0.43,0.73; 0.71,0.91; 1.0,1.0">
                                          <p:stCondLst>
                                            <p:cond delay="0"/>
                                          </p:stCondLst>
                                        </p:cTn>
                                        <p:tgtEl>
                                          <p:spTgt spid="455688">
                                            <p:txEl>
                                              <p:pRg st="2" end="2"/>
                                            </p:txEl>
                                          </p:spTgt>
                                        </p:tgtEl>
                                        <p:attrNameLst>
                                          <p:attrName>ppt_x</p:attrName>
                                        </p:attrNameLst>
                                      </p:cBhvr>
                                      <p:tavLst>
                                        <p:tav tm="0">
                                          <p:val>
                                            <p:strVal val="#ppt_x-0.25"/>
                                          </p:val>
                                        </p:tav>
                                        <p:tav tm="100000">
                                          <p:val>
                                            <p:strVal val="#ppt_x"/>
                                          </p:val>
                                        </p:tav>
                                      </p:tavLst>
                                    </p:anim>
                                    <p:anim calcmode="lin" valueType="num">
                                      <p:cBhvr>
                                        <p:cTn id="41" dur="332" tmFilter="0.0,0.0; 0.25,0.07; 0.50,0.2; 0.75,0.467; 1.0,1.0">
                                          <p:stCondLst>
                                            <p:cond delay="0"/>
                                          </p:stCondLst>
                                        </p:cTn>
                                        <p:tgtEl>
                                          <p:spTgt spid="455688">
                                            <p:txEl>
                                              <p:pRg st="2" end="2"/>
                                            </p:txEl>
                                          </p:spTgt>
                                        </p:tgtEl>
                                        <p:attrNameLst>
                                          <p:attrName>ppt_y</p:attrName>
                                        </p:attrNameLst>
                                      </p:cBhvr>
                                      <p:tavLst>
                                        <p:tav tm="0" fmla="#ppt_y-sin(pi*$)/3">
                                          <p:val>
                                            <p:fltVal val="0.5"/>
                                          </p:val>
                                        </p:tav>
                                        <p:tav tm="100000">
                                          <p:val>
                                            <p:fltVal val="1"/>
                                          </p:val>
                                        </p:tav>
                                      </p:tavLst>
                                    </p:anim>
                                    <p:anim calcmode="lin" valueType="num">
                                      <p:cBhvr>
                                        <p:cTn id="42" dur="332" tmFilter="0, 0; 0.125,0.2665; 0.25,0.4; 0.375,0.465; 0.5,0.5;  0.625,0.535; 0.75,0.6; 0.875,0.7335; 1,1">
                                          <p:stCondLst>
                                            <p:cond delay="332"/>
                                          </p:stCondLst>
                                        </p:cTn>
                                        <p:tgtEl>
                                          <p:spTgt spid="455688">
                                            <p:txEl>
                                              <p:pRg st="2" end="2"/>
                                            </p:txEl>
                                          </p:spTgt>
                                        </p:tgtEl>
                                        <p:attrNameLst>
                                          <p:attrName>ppt_y</p:attrName>
                                        </p:attrNameLst>
                                      </p:cBhvr>
                                      <p:tavLst>
                                        <p:tav tm="0" fmla="#ppt_y-sin(pi*$)/9">
                                          <p:val>
                                            <p:fltVal val="0"/>
                                          </p:val>
                                        </p:tav>
                                        <p:tav tm="100000">
                                          <p:val>
                                            <p:fltVal val="1"/>
                                          </p:val>
                                        </p:tav>
                                      </p:tavLst>
                                    </p:anim>
                                    <p:anim calcmode="lin" valueType="num">
                                      <p:cBhvr>
                                        <p:cTn id="43" dur="166" tmFilter="0, 0; 0.125,0.2665; 0.25,0.4; 0.375,0.465; 0.5,0.5;  0.625,0.535; 0.75,0.6; 0.875,0.7335; 1,1">
                                          <p:stCondLst>
                                            <p:cond delay="662"/>
                                          </p:stCondLst>
                                        </p:cTn>
                                        <p:tgtEl>
                                          <p:spTgt spid="455688">
                                            <p:txEl>
                                              <p:pRg st="2" end="2"/>
                                            </p:txEl>
                                          </p:spTgt>
                                        </p:tgtEl>
                                        <p:attrNameLst>
                                          <p:attrName>ppt_y</p:attrName>
                                        </p:attrNameLst>
                                      </p:cBhvr>
                                      <p:tavLst>
                                        <p:tav tm="0" fmla="#ppt_y-sin(pi*$)/27">
                                          <p:val>
                                            <p:fltVal val="0"/>
                                          </p:val>
                                        </p:tav>
                                        <p:tav tm="100000">
                                          <p:val>
                                            <p:fltVal val="1"/>
                                          </p:val>
                                        </p:tav>
                                      </p:tavLst>
                                    </p:anim>
                                    <p:anim calcmode="lin" valueType="num">
                                      <p:cBhvr>
                                        <p:cTn id="44" dur="82" tmFilter="0, 0; 0.125,0.2665; 0.25,0.4; 0.375,0.465; 0.5,0.5;  0.625,0.535; 0.75,0.6; 0.875,0.7335; 1,1">
                                          <p:stCondLst>
                                            <p:cond delay="828"/>
                                          </p:stCondLst>
                                        </p:cTn>
                                        <p:tgtEl>
                                          <p:spTgt spid="455688">
                                            <p:txEl>
                                              <p:pRg st="2" end="2"/>
                                            </p:txEl>
                                          </p:spTgt>
                                        </p:tgtEl>
                                        <p:attrNameLst>
                                          <p:attrName>ppt_y</p:attrName>
                                        </p:attrNameLst>
                                      </p:cBhvr>
                                      <p:tavLst>
                                        <p:tav tm="0" fmla="#ppt_y-sin(pi*$)/81">
                                          <p:val>
                                            <p:fltVal val="0"/>
                                          </p:val>
                                        </p:tav>
                                        <p:tav tm="100000">
                                          <p:val>
                                            <p:fltVal val="1"/>
                                          </p:val>
                                        </p:tav>
                                      </p:tavLst>
                                    </p:anim>
                                    <p:animScale>
                                      <p:cBhvr>
                                        <p:cTn id="45" dur="13">
                                          <p:stCondLst>
                                            <p:cond delay="325"/>
                                          </p:stCondLst>
                                        </p:cTn>
                                        <p:tgtEl>
                                          <p:spTgt spid="455688">
                                            <p:txEl>
                                              <p:pRg st="2" end="2"/>
                                            </p:txEl>
                                          </p:spTgt>
                                        </p:tgtEl>
                                      </p:cBhvr>
                                      <p:to x="100000" y="60000"/>
                                    </p:animScale>
                                    <p:animScale>
                                      <p:cBhvr>
                                        <p:cTn id="46" dur="83" decel="50000">
                                          <p:stCondLst>
                                            <p:cond delay="338"/>
                                          </p:stCondLst>
                                        </p:cTn>
                                        <p:tgtEl>
                                          <p:spTgt spid="455688">
                                            <p:txEl>
                                              <p:pRg st="2" end="2"/>
                                            </p:txEl>
                                          </p:spTgt>
                                        </p:tgtEl>
                                      </p:cBhvr>
                                      <p:to x="100000" y="100000"/>
                                    </p:animScale>
                                    <p:animScale>
                                      <p:cBhvr>
                                        <p:cTn id="47" dur="13">
                                          <p:stCondLst>
                                            <p:cond delay="656"/>
                                          </p:stCondLst>
                                        </p:cTn>
                                        <p:tgtEl>
                                          <p:spTgt spid="455688">
                                            <p:txEl>
                                              <p:pRg st="2" end="2"/>
                                            </p:txEl>
                                          </p:spTgt>
                                        </p:tgtEl>
                                      </p:cBhvr>
                                      <p:to x="100000" y="80000"/>
                                    </p:animScale>
                                    <p:animScale>
                                      <p:cBhvr>
                                        <p:cTn id="48" dur="83" decel="50000">
                                          <p:stCondLst>
                                            <p:cond delay="669"/>
                                          </p:stCondLst>
                                        </p:cTn>
                                        <p:tgtEl>
                                          <p:spTgt spid="455688">
                                            <p:txEl>
                                              <p:pRg st="2" end="2"/>
                                            </p:txEl>
                                          </p:spTgt>
                                        </p:tgtEl>
                                      </p:cBhvr>
                                      <p:to x="100000" y="100000"/>
                                    </p:animScale>
                                    <p:animScale>
                                      <p:cBhvr>
                                        <p:cTn id="49" dur="13">
                                          <p:stCondLst>
                                            <p:cond delay="821"/>
                                          </p:stCondLst>
                                        </p:cTn>
                                        <p:tgtEl>
                                          <p:spTgt spid="455688">
                                            <p:txEl>
                                              <p:pRg st="2" end="2"/>
                                            </p:txEl>
                                          </p:spTgt>
                                        </p:tgtEl>
                                      </p:cBhvr>
                                      <p:to x="100000" y="90000"/>
                                    </p:animScale>
                                    <p:animScale>
                                      <p:cBhvr>
                                        <p:cTn id="50" dur="83" decel="50000">
                                          <p:stCondLst>
                                            <p:cond delay="834"/>
                                          </p:stCondLst>
                                        </p:cTn>
                                        <p:tgtEl>
                                          <p:spTgt spid="455688">
                                            <p:txEl>
                                              <p:pRg st="2" end="2"/>
                                            </p:txEl>
                                          </p:spTgt>
                                        </p:tgtEl>
                                      </p:cBhvr>
                                      <p:to x="100000" y="100000"/>
                                    </p:animScale>
                                    <p:animScale>
                                      <p:cBhvr>
                                        <p:cTn id="51" dur="13">
                                          <p:stCondLst>
                                            <p:cond delay="904"/>
                                          </p:stCondLst>
                                        </p:cTn>
                                        <p:tgtEl>
                                          <p:spTgt spid="455688">
                                            <p:txEl>
                                              <p:pRg st="2" end="2"/>
                                            </p:txEl>
                                          </p:spTgt>
                                        </p:tgtEl>
                                      </p:cBhvr>
                                      <p:to x="100000" y="95000"/>
                                    </p:animScale>
                                    <p:animScale>
                                      <p:cBhvr>
                                        <p:cTn id="52" dur="83" decel="50000">
                                          <p:stCondLst>
                                            <p:cond delay="917"/>
                                          </p:stCondLst>
                                        </p:cTn>
                                        <p:tgtEl>
                                          <p:spTgt spid="455688">
                                            <p:txEl>
                                              <p:pRg st="2" end="2"/>
                                            </p:txEl>
                                          </p:spTgt>
                                        </p:tgtEl>
                                      </p:cBhvr>
                                      <p:to x="100000" y="100000"/>
                                    </p:animScale>
                                  </p:childTnLst>
                                </p:cTn>
                              </p:par>
                              <p:par>
                                <p:cTn id="53" presetID="26" presetClass="entr" presetSubtype="0" fill="hold" nodeType="withEffect">
                                  <p:stCondLst>
                                    <p:cond delay="0"/>
                                  </p:stCondLst>
                                  <p:iterate type="wd">
                                    <p:tmPct val="10000"/>
                                  </p:iterate>
                                  <p:childTnLst>
                                    <p:set>
                                      <p:cBhvr>
                                        <p:cTn id="54" dur="1" fill="hold">
                                          <p:stCondLst>
                                            <p:cond delay="0"/>
                                          </p:stCondLst>
                                        </p:cTn>
                                        <p:tgtEl>
                                          <p:spTgt spid="455688">
                                            <p:txEl>
                                              <p:pRg st="3" end="3"/>
                                            </p:txEl>
                                          </p:spTgt>
                                        </p:tgtEl>
                                        <p:attrNameLst>
                                          <p:attrName>style.visibility</p:attrName>
                                        </p:attrNameLst>
                                      </p:cBhvr>
                                      <p:to>
                                        <p:strVal val="visible"/>
                                      </p:to>
                                    </p:set>
                                    <p:animEffect transition="in" filter="wipe(down)">
                                      <p:cBhvr>
                                        <p:cTn id="55" dur="290">
                                          <p:stCondLst>
                                            <p:cond delay="0"/>
                                          </p:stCondLst>
                                        </p:cTn>
                                        <p:tgtEl>
                                          <p:spTgt spid="455688">
                                            <p:txEl>
                                              <p:pRg st="3" end="3"/>
                                            </p:txEl>
                                          </p:spTgt>
                                        </p:tgtEl>
                                      </p:cBhvr>
                                    </p:animEffect>
                                    <p:anim calcmode="lin" valueType="num">
                                      <p:cBhvr>
                                        <p:cTn id="56" dur="911" tmFilter="0,0; 0.14,0.36; 0.43,0.73; 0.71,0.91; 1.0,1.0">
                                          <p:stCondLst>
                                            <p:cond delay="0"/>
                                          </p:stCondLst>
                                        </p:cTn>
                                        <p:tgtEl>
                                          <p:spTgt spid="455688">
                                            <p:txEl>
                                              <p:pRg st="3" end="3"/>
                                            </p:txEl>
                                          </p:spTgt>
                                        </p:tgtEl>
                                        <p:attrNameLst>
                                          <p:attrName>ppt_x</p:attrName>
                                        </p:attrNameLst>
                                      </p:cBhvr>
                                      <p:tavLst>
                                        <p:tav tm="0">
                                          <p:val>
                                            <p:strVal val="#ppt_x-0.25"/>
                                          </p:val>
                                        </p:tav>
                                        <p:tav tm="100000">
                                          <p:val>
                                            <p:strVal val="#ppt_x"/>
                                          </p:val>
                                        </p:tav>
                                      </p:tavLst>
                                    </p:anim>
                                    <p:anim calcmode="lin" valueType="num">
                                      <p:cBhvr>
                                        <p:cTn id="57" dur="332" tmFilter="0.0,0.0; 0.25,0.07; 0.50,0.2; 0.75,0.467; 1.0,1.0">
                                          <p:stCondLst>
                                            <p:cond delay="0"/>
                                          </p:stCondLst>
                                        </p:cTn>
                                        <p:tgtEl>
                                          <p:spTgt spid="455688">
                                            <p:txEl>
                                              <p:pRg st="3" end="3"/>
                                            </p:txEl>
                                          </p:spTgt>
                                        </p:tgtEl>
                                        <p:attrNameLst>
                                          <p:attrName>ppt_y</p:attrName>
                                        </p:attrNameLst>
                                      </p:cBhvr>
                                      <p:tavLst>
                                        <p:tav tm="0" fmla="#ppt_y-sin(pi*$)/3">
                                          <p:val>
                                            <p:fltVal val="0.5"/>
                                          </p:val>
                                        </p:tav>
                                        <p:tav tm="100000">
                                          <p:val>
                                            <p:fltVal val="1"/>
                                          </p:val>
                                        </p:tav>
                                      </p:tavLst>
                                    </p:anim>
                                    <p:anim calcmode="lin" valueType="num">
                                      <p:cBhvr>
                                        <p:cTn id="58" dur="332" tmFilter="0, 0; 0.125,0.2665; 0.25,0.4; 0.375,0.465; 0.5,0.5;  0.625,0.535; 0.75,0.6; 0.875,0.7335; 1,1">
                                          <p:stCondLst>
                                            <p:cond delay="332"/>
                                          </p:stCondLst>
                                        </p:cTn>
                                        <p:tgtEl>
                                          <p:spTgt spid="455688">
                                            <p:txEl>
                                              <p:pRg st="3" end="3"/>
                                            </p:txEl>
                                          </p:spTgt>
                                        </p:tgtEl>
                                        <p:attrNameLst>
                                          <p:attrName>ppt_y</p:attrName>
                                        </p:attrNameLst>
                                      </p:cBhvr>
                                      <p:tavLst>
                                        <p:tav tm="0" fmla="#ppt_y-sin(pi*$)/9">
                                          <p:val>
                                            <p:fltVal val="0"/>
                                          </p:val>
                                        </p:tav>
                                        <p:tav tm="100000">
                                          <p:val>
                                            <p:fltVal val="1"/>
                                          </p:val>
                                        </p:tav>
                                      </p:tavLst>
                                    </p:anim>
                                    <p:anim calcmode="lin" valueType="num">
                                      <p:cBhvr>
                                        <p:cTn id="59" dur="166" tmFilter="0, 0; 0.125,0.2665; 0.25,0.4; 0.375,0.465; 0.5,0.5;  0.625,0.535; 0.75,0.6; 0.875,0.7335; 1,1">
                                          <p:stCondLst>
                                            <p:cond delay="662"/>
                                          </p:stCondLst>
                                        </p:cTn>
                                        <p:tgtEl>
                                          <p:spTgt spid="455688">
                                            <p:txEl>
                                              <p:pRg st="3" end="3"/>
                                            </p:txEl>
                                          </p:spTgt>
                                        </p:tgtEl>
                                        <p:attrNameLst>
                                          <p:attrName>ppt_y</p:attrName>
                                        </p:attrNameLst>
                                      </p:cBhvr>
                                      <p:tavLst>
                                        <p:tav tm="0" fmla="#ppt_y-sin(pi*$)/27">
                                          <p:val>
                                            <p:fltVal val="0"/>
                                          </p:val>
                                        </p:tav>
                                        <p:tav tm="100000">
                                          <p:val>
                                            <p:fltVal val="1"/>
                                          </p:val>
                                        </p:tav>
                                      </p:tavLst>
                                    </p:anim>
                                    <p:anim calcmode="lin" valueType="num">
                                      <p:cBhvr>
                                        <p:cTn id="60" dur="82" tmFilter="0, 0; 0.125,0.2665; 0.25,0.4; 0.375,0.465; 0.5,0.5;  0.625,0.535; 0.75,0.6; 0.875,0.7335; 1,1">
                                          <p:stCondLst>
                                            <p:cond delay="828"/>
                                          </p:stCondLst>
                                        </p:cTn>
                                        <p:tgtEl>
                                          <p:spTgt spid="455688">
                                            <p:txEl>
                                              <p:pRg st="3" end="3"/>
                                            </p:txEl>
                                          </p:spTgt>
                                        </p:tgtEl>
                                        <p:attrNameLst>
                                          <p:attrName>ppt_y</p:attrName>
                                        </p:attrNameLst>
                                      </p:cBhvr>
                                      <p:tavLst>
                                        <p:tav tm="0" fmla="#ppt_y-sin(pi*$)/81">
                                          <p:val>
                                            <p:fltVal val="0"/>
                                          </p:val>
                                        </p:tav>
                                        <p:tav tm="100000">
                                          <p:val>
                                            <p:fltVal val="1"/>
                                          </p:val>
                                        </p:tav>
                                      </p:tavLst>
                                    </p:anim>
                                    <p:animScale>
                                      <p:cBhvr>
                                        <p:cTn id="61" dur="13">
                                          <p:stCondLst>
                                            <p:cond delay="325"/>
                                          </p:stCondLst>
                                        </p:cTn>
                                        <p:tgtEl>
                                          <p:spTgt spid="455688">
                                            <p:txEl>
                                              <p:pRg st="3" end="3"/>
                                            </p:txEl>
                                          </p:spTgt>
                                        </p:tgtEl>
                                      </p:cBhvr>
                                      <p:to x="100000" y="60000"/>
                                    </p:animScale>
                                    <p:animScale>
                                      <p:cBhvr>
                                        <p:cTn id="62" dur="83" decel="50000">
                                          <p:stCondLst>
                                            <p:cond delay="338"/>
                                          </p:stCondLst>
                                        </p:cTn>
                                        <p:tgtEl>
                                          <p:spTgt spid="455688">
                                            <p:txEl>
                                              <p:pRg st="3" end="3"/>
                                            </p:txEl>
                                          </p:spTgt>
                                        </p:tgtEl>
                                      </p:cBhvr>
                                      <p:to x="100000" y="100000"/>
                                    </p:animScale>
                                    <p:animScale>
                                      <p:cBhvr>
                                        <p:cTn id="63" dur="13">
                                          <p:stCondLst>
                                            <p:cond delay="656"/>
                                          </p:stCondLst>
                                        </p:cTn>
                                        <p:tgtEl>
                                          <p:spTgt spid="455688">
                                            <p:txEl>
                                              <p:pRg st="3" end="3"/>
                                            </p:txEl>
                                          </p:spTgt>
                                        </p:tgtEl>
                                      </p:cBhvr>
                                      <p:to x="100000" y="80000"/>
                                    </p:animScale>
                                    <p:animScale>
                                      <p:cBhvr>
                                        <p:cTn id="64" dur="83" decel="50000">
                                          <p:stCondLst>
                                            <p:cond delay="669"/>
                                          </p:stCondLst>
                                        </p:cTn>
                                        <p:tgtEl>
                                          <p:spTgt spid="455688">
                                            <p:txEl>
                                              <p:pRg st="3" end="3"/>
                                            </p:txEl>
                                          </p:spTgt>
                                        </p:tgtEl>
                                      </p:cBhvr>
                                      <p:to x="100000" y="100000"/>
                                    </p:animScale>
                                    <p:animScale>
                                      <p:cBhvr>
                                        <p:cTn id="65" dur="13">
                                          <p:stCondLst>
                                            <p:cond delay="821"/>
                                          </p:stCondLst>
                                        </p:cTn>
                                        <p:tgtEl>
                                          <p:spTgt spid="455688">
                                            <p:txEl>
                                              <p:pRg st="3" end="3"/>
                                            </p:txEl>
                                          </p:spTgt>
                                        </p:tgtEl>
                                      </p:cBhvr>
                                      <p:to x="100000" y="90000"/>
                                    </p:animScale>
                                    <p:animScale>
                                      <p:cBhvr>
                                        <p:cTn id="66" dur="83" decel="50000">
                                          <p:stCondLst>
                                            <p:cond delay="834"/>
                                          </p:stCondLst>
                                        </p:cTn>
                                        <p:tgtEl>
                                          <p:spTgt spid="455688">
                                            <p:txEl>
                                              <p:pRg st="3" end="3"/>
                                            </p:txEl>
                                          </p:spTgt>
                                        </p:tgtEl>
                                      </p:cBhvr>
                                      <p:to x="100000" y="100000"/>
                                    </p:animScale>
                                    <p:animScale>
                                      <p:cBhvr>
                                        <p:cTn id="67" dur="13">
                                          <p:stCondLst>
                                            <p:cond delay="904"/>
                                          </p:stCondLst>
                                        </p:cTn>
                                        <p:tgtEl>
                                          <p:spTgt spid="455688">
                                            <p:txEl>
                                              <p:pRg st="3" end="3"/>
                                            </p:txEl>
                                          </p:spTgt>
                                        </p:tgtEl>
                                      </p:cBhvr>
                                      <p:to x="100000" y="95000"/>
                                    </p:animScale>
                                    <p:animScale>
                                      <p:cBhvr>
                                        <p:cTn id="68" dur="83" decel="50000">
                                          <p:stCondLst>
                                            <p:cond delay="917"/>
                                          </p:stCondLst>
                                        </p:cTn>
                                        <p:tgtEl>
                                          <p:spTgt spid="455688">
                                            <p:txEl>
                                              <p:pRg st="3" end="3"/>
                                            </p:txEl>
                                          </p:spTgt>
                                        </p:tgtEl>
                                      </p:cBhvr>
                                      <p:to x="100000" y="100000"/>
                                    </p:animScale>
                                  </p:childTnLst>
                                </p:cTn>
                              </p:par>
                              <p:par>
                                <p:cTn id="69" presetID="26" presetClass="entr" presetSubtype="0" fill="hold" nodeType="withEffect">
                                  <p:stCondLst>
                                    <p:cond delay="0"/>
                                  </p:stCondLst>
                                  <p:iterate type="wd">
                                    <p:tmPct val="10000"/>
                                  </p:iterate>
                                  <p:childTnLst>
                                    <p:set>
                                      <p:cBhvr>
                                        <p:cTn id="70" dur="1" fill="hold">
                                          <p:stCondLst>
                                            <p:cond delay="0"/>
                                          </p:stCondLst>
                                        </p:cTn>
                                        <p:tgtEl>
                                          <p:spTgt spid="455688">
                                            <p:txEl>
                                              <p:pRg st="5" end="5"/>
                                            </p:txEl>
                                          </p:spTgt>
                                        </p:tgtEl>
                                        <p:attrNameLst>
                                          <p:attrName>style.visibility</p:attrName>
                                        </p:attrNameLst>
                                      </p:cBhvr>
                                      <p:to>
                                        <p:strVal val="visible"/>
                                      </p:to>
                                    </p:set>
                                    <p:animEffect transition="in" filter="wipe(down)">
                                      <p:cBhvr>
                                        <p:cTn id="71" dur="290">
                                          <p:stCondLst>
                                            <p:cond delay="0"/>
                                          </p:stCondLst>
                                        </p:cTn>
                                        <p:tgtEl>
                                          <p:spTgt spid="455688">
                                            <p:txEl>
                                              <p:pRg st="5" end="5"/>
                                            </p:txEl>
                                          </p:spTgt>
                                        </p:tgtEl>
                                      </p:cBhvr>
                                    </p:animEffect>
                                    <p:anim calcmode="lin" valueType="num">
                                      <p:cBhvr>
                                        <p:cTn id="72" dur="911" tmFilter="0,0; 0.14,0.36; 0.43,0.73; 0.71,0.91; 1.0,1.0">
                                          <p:stCondLst>
                                            <p:cond delay="0"/>
                                          </p:stCondLst>
                                        </p:cTn>
                                        <p:tgtEl>
                                          <p:spTgt spid="455688">
                                            <p:txEl>
                                              <p:pRg st="5" end="5"/>
                                            </p:txEl>
                                          </p:spTgt>
                                        </p:tgtEl>
                                        <p:attrNameLst>
                                          <p:attrName>ppt_x</p:attrName>
                                        </p:attrNameLst>
                                      </p:cBhvr>
                                      <p:tavLst>
                                        <p:tav tm="0">
                                          <p:val>
                                            <p:strVal val="#ppt_x-0.25"/>
                                          </p:val>
                                        </p:tav>
                                        <p:tav tm="100000">
                                          <p:val>
                                            <p:strVal val="#ppt_x"/>
                                          </p:val>
                                        </p:tav>
                                      </p:tavLst>
                                    </p:anim>
                                    <p:anim calcmode="lin" valueType="num">
                                      <p:cBhvr>
                                        <p:cTn id="73" dur="332" tmFilter="0.0,0.0; 0.25,0.07; 0.50,0.2; 0.75,0.467; 1.0,1.0">
                                          <p:stCondLst>
                                            <p:cond delay="0"/>
                                          </p:stCondLst>
                                        </p:cTn>
                                        <p:tgtEl>
                                          <p:spTgt spid="455688">
                                            <p:txEl>
                                              <p:pRg st="5" end="5"/>
                                            </p:txEl>
                                          </p:spTgt>
                                        </p:tgtEl>
                                        <p:attrNameLst>
                                          <p:attrName>ppt_y</p:attrName>
                                        </p:attrNameLst>
                                      </p:cBhvr>
                                      <p:tavLst>
                                        <p:tav tm="0" fmla="#ppt_y-sin(pi*$)/3">
                                          <p:val>
                                            <p:fltVal val="0.5"/>
                                          </p:val>
                                        </p:tav>
                                        <p:tav tm="100000">
                                          <p:val>
                                            <p:fltVal val="1"/>
                                          </p:val>
                                        </p:tav>
                                      </p:tavLst>
                                    </p:anim>
                                    <p:anim calcmode="lin" valueType="num">
                                      <p:cBhvr>
                                        <p:cTn id="74" dur="332" tmFilter="0, 0; 0.125,0.2665; 0.25,0.4; 0.375,0.465; 0.5,0.5;  0.625,0.535; 0.75,0.6; 0.875,0.7335; 1,1">
                                          <p:stCondLst>
                                            <p:cond delay="332"/>
                                          </p:stCondLst>
                                        </p:cTn>
                                        <p:tgtEl>
                                          <p:spTgt spid="455688">
                                            <p:txEl>
                                              <p:pRg st="5" end="5"/>
                                            </p:txEl>
                                          </p:spTgt>
                                        </p:tgtEl>
                                        <p:attrNameLst>
                                          <p:attrName>ppt_y</p:attrName>
                                        </p:attrNameLst>
                                      </p:cBhvr>
                                      <p:tavLst>
                                        <p:tav tm="0" fmla="#ppt_y-sin(pi*$)/9">
                                          <p:val>
                                            <p:fltVal val="0"/>
                                          </p:val>
                                        </p:tav>
                                        <p:tav tm="100000">
                                          <p:val>
                                            <p:fltVal val="1"/>
                                          </p:val>
                                        </p:tav>
                                      </p:tavLst>
                                    </p:anim>
                                    <p:anim calcmode="lin" valueType="num">
                                      <p:cBhvr>
                                        <p:cTn id="75" dur="166" tmFilter="0, 0; 0.125,0.2665; 0.25,0.4; 0.375,0.465; 0.5,0.5;  0.625,0.535; 0.75,0.6; 0.875,0.7335; 1,1">
                                          <p:stCondLst>
                                            <p:cond delay="662"/>
                                          </p:stCondLst>
                                        </p:cTn>
                                        <p:tgtEl>
                                          <p:spTgt spid="455688">
                                            <p:txEl>
                                              <p:pRg st="5" end="5"/>
                                            </p:txEl>
                                          </p:spTgt>
                                        </p:tgtEl>
                                        <p:attrNameLst>
                                          <p:attrName>ppt_y</p:attrName>
                                        </p:attrNameLst>
                                      </p:cBhvr>
                                      <p:tavLst>
                                        <p:tav tm="0" fmla="#ppt_y-sin(pi*$)/27">
                                          <p:val>
                                            <p:fltVal val="0"/>
                                          </p:val>
                                        </p:tav>
                                        <p:tav tm="100000">
                                          <p:val>
                                            <p:fltVal val="1"/>
                                          </p:val>
                                        </p:tav>
                                      </p:tavLst>
                                    </p:anim>
                                    <p:anim calcmode="lin" valueType="num">
                                      <p:cBhvr>
                                        <p:cTn id="76" dur="82" tmFilter="0, 0; 0.125,0.2665; 0.25,0.4; 0.375,0.465; 0.5,0.5;  0.625,0.535; 0.75,0.6; 0.875,0.7335; 1,1">
                                          <p:stCondLst>
                                            <p:cond delay="828"/>
                                          </p:stCondLst>
                                        </p:cTn>
                                        <p:tgtEl>
                                          <p:spTgt spid="455688">
                                            <p:txEl>
                                              <p:pRg st="5" end="5"/>
                                            </p:txEl>
                                          </p:spTgt>
                                        </p:tgtEl>
                                        <p:attrNameLst>
                                          <p:attrName>ppt_y</p:attrName>
                                        </p:attrNameLst>
                                      </p:cBhvr>
                                      <p:tavLst>
                                        <p:tav tm="0" fmla="#ppt_y-sin(pi*$)/81">
                                          <p:val>
                                            <p:fltVal val="0"/>
                                          </p:val>
                                        </p:tav>
                                        <p:tav tm="100000">
                                          <p:val>
                                            <p:fltVal val="1"/>
                                          </p:val>
                                        </p:tav>
                                      </p:tavLst>
                                    </p:anim>
                                    <p:animScale>
                                      <p:cBhvr>
                                        <p:cTn id="77" dur="13">
                                          <p:stCondLst>
                                            <p:cond delay="325"/>
                                          </p:stCondLst>
                                        </p:cTn>
                                        <p:tgtEl>
                                          <p:spTgt spid="455688">
                                            <p:txEl>
                                              <p:pRg st="5" end="5"/>
                                            </p:txEl>
                                          </p:spTgt>
                                        </p:tgtEl>
                                      </p:cBhvr>
                                      <p:to x="100000" y="60000"/>
                                    </p:animScale>
                                    <p:animScale>
                                      <p:cBhvr>
                                        <p:cTn id="78" dur="83" decel="50000">
                                          <p:stCondLst>
                                            <p:cond delay="338"/>
                                          </p:stCondLst>
                                        </p:cTn>
                                        <p:tgtEl>
                                          <p:spTgt spid="455688">
                                            <p:txEl>
                                              <p:pRg st="5" end="5"/>
                                            </p:txEl>
                                          </p:spTgt>
                                        </p:tgtEl>
                                      </p:cBhvr>
                                      <p:to x="100000" y="100000"/>
                                    </p:animScale>
                                    <p:animScale>
                                      <p:cBhvr>
                                        <p:cTn id="79" dur="13">
                                          <p:stCondLst>
                                            <p:cond delay="656"/>
                                          </p:stCondLst>
                                        </p:cTn>
                                        <p:tgtEl>
                                          <p:spTgt spid="455688">
                                            <p:txEl>
                                              <p:pRg st="5" end="5"/>
                                            </p:txEl>
                                          </p:spTgt>
                                        </p:tgtEl>
                                      </p:cBhvr>
                                      <p:to x="100000" y="80000"/>
                                    </p:animScale>
                                    <p:animScale>
                                      <p:cBhvr>
                                        <p:cTn id="80" dur="83" decel="50000">
                                          <p:stCondLst>
                                            <p:cond delay="669"/>
                                          </p:stCondLst>
                                        </p:cTn>
                                        <p:tgtEl>
                                          <p:spTgt spid="455688">
                                            <p:txEl>
                                              <p:pRg st="5" end="5"/>
                                            </p:txEl>
                                          </p:spTgt>
                                        </p:tgtEl>
                                      </p:cBhvr>
                                      <p:to x="100000" y="100000"/>
                                    </p:animScale>
                                    <p:animScale>
                                      <p:cBhvr>
                                        <p:cTn id="81" dur="13">
                                          <p:stCondLst>
                                            <p:cond delay="821"/>
                                          </p:stCondLst>
                                        </p:cTn>
                                        <p:tgtEl>
                                          <p:spTgt spid="455688">
                                            <p:txEl>
                                              <p:pRg st="5" end="5"/>
                                            </p:txEl>
                                          </p:spTgt>
                                        </p:tgtEl>
                                      </p:cBhvr>
                                      <p:to x="100000" y="90000"/>
                                    </p:animScale>
                                    <p:animScale>
                                      <p:cBhvr>
                                        <p:cTn id="82" dur="83" decel="50000">
                                          <p:stCondLst>
                                            <p:cond delay="834"/>
                                          </p:stCondLst>
                                        </p:cTn>
                                        <p:tgtEl>
                                          <p:spTgt spid="455688">
                                            <p:txEl>
                                              <p:pRg st="5" end="5"/>
                                            </p:txEl>
                                          </p:spTgt>
                                        </p:tgtEl>
                                      </p:cBhvr>
                                      <p:to x="100000" y="100000"/>
                                    </p:animScale>
                                    <p:animScale>
                                      <p:cBhvr>
                                        <p:cTn id="83" dur="13">
                                          <p:stCondLst>
                                            <p:cond delay="904"/>
                                          </p:stCondLst>
                                        </p:cTn>
                                        <p:tgtEl>
                                          <p:spTgt spid="455688">
                                            <p:txEl>
                                              <p:pRg st="5" end="5"/>
                                            </p:txEl>
                                          </p:spTgt>
                                        </p:tgtEl>
                                      </p:cBhvr>
                                      <p:to x="100000" y="95000"/>
                                    </p:animScale>
                                    <p:animScale>
                                      <p:cBhvr>
                                        <p:cTn id="84" dur="83" decel="50000">
                                          <p:stCondLst>
                                            <p:cond delay="917"/>
                                          </p:stCondLst>
                                        </p:cTn>
                                        <p:tgtEl>
                                          <p:spTgt spid="455688">
                                            <p:txEl>
                                              <p:pRg st="5" end="5"/>
                                            </p:txEl>
                                          </p:spTgt>
                                        </p:tgtEl>
                                      </p:cBhvr>
                                      <p:to x="100000" y="100000"/>
                                    </p:animScale>
                                  </p:childTnLst>
                                </p:cTn>
                              </p:par>
                              <p:par>
                                <p:cTn id="85" presetID="26" presetClass="entr" presetSubtype="0" fill="hold" nodeType="withEffect">
                                  <p:stCondLst>
                                    <p:cond delay="0"/>
                                  </p:stCondLst>
                                  <p:iterate type="wd">
                                    <p:tmPct val="10000"/>
                                  </p:iterate>
                                  <p:childTnLst>
                                    <p:set>
                                      <p:cBhvr>
                                        <p:cTn id="86" dur="1" fill="hold">
                                          <p:stCondLst>
                                            <p:cond delay="0"/>
                                          </p:stCondLst>
                                        </p:cTn>
                                        <p:tgtEl>
                                          <p:spTgt spid="455688">
                                            <p:txEl>
                                              <p:pRg st="6" end="6"/>
                                            </p:txEl>
                                          </p:spTgt>
                                        </p:tgtEl>
                                        <p:attrNameLst>
                                          <p:attrName>style.visibility</p:attrName>
                                        </p:attrNameLst>
                                      </p:cBhvr>
                                      <p:to>
                                        <p:strVal val="visible"/>
                                      </p:to>
                                    </p:set>
                                    <p:animEffect transition="in" filter="wipe(down)">
                                      <p:cBhvr>
                                        <p:cTn id="87" dur="290">
                                          <p:stCondLst>
                                            <p:cond delay="0"/>
                                          </p:stCondLst>
                                        </p:cTn>
                                        <p:tgtEl>
                                          <p:spTgt spid="455688">
                                            <p:txEl>
                                              <p:pRg st="6" end="6"/>
                                            </p:txEl>
                                          </p:spTgt>
                                        </p:tgtEl>
                                      </p:cBhvr>
                                    </p:animEffect>
                                    <p:anim calcmode="lin" valueType="num">
                                      <p:cBhvr>
                                        <p:cTn id="88" dur="911" tmFilter="0,0; 0.14,0.36; 0.43,0.73; 0.71,0.91; 1.0,1.0">
                                          <p:stCondLst>
                                            <p:cond delay="0"/>
                                          </p:stCondLst>
                                        </p:cTn>
                                        <p:tgtEl>
                                          <p:spTgt spid="455688">
                                            <p:txEl>
                                              <p:pRg st="6" end="6"/>
                                            </p:txEl>
                                          </p:spTgt>
                                        </p:tgtEl>
                                        <p:attrNameLst>
                                          <p:attrName>ppt_x</p:attrName>
                                        </p:attrNameLst>
                                      </p:cBhvr>
                                      <p:tavLst>
                                        <p:tav tm="0">
                                          <p:val>
                                            <p:strVal val="#ppt_x-0.25"/>
                                          </p:val>
                                        </p:tav>
                                        <p:tav tm="100000">
                                          <p:val>
                                            <p:strVal val="#ppt_x"/>
                                          </p:val>
                                        </p:tav>
                                      </p:tavLst>
                                    </p:anim>
                                    <p:anim calcmode="lin" valueType="num">
                                      <p:cBhvr>
                                        <p:cTn id="89" dur="332" tmFilter="0.0,0.0; 0.25,0.07; 0.50,0.2; 0.75,0.467; 1.0,1.0">
                                          <p:stCondLst>
                                            <p:cond delay="0"/>
                                          </p:stCondLst>
                                        </p:cTn>
                                        <p:tgtEl>
                                          <p:spTgt spid="455688">
                                            <p:txEl>
                                              <p:pRg st="6" end="6"/>
                                            </p:txEl>
                                          </p:spTgt>
                                        </p:tgtEl>
                                        <p:attrNameLst>
                                          <p:attrName>ppt_y</p:attrName>
                                        </p:attrNameLst>
                                      </p:cBhvr>
                                      <p:tavLst>
                                        <p:tav tm="0" fmla="#ppt_y-sin(pi*$)/3">
                                          <p:val>
                                            <p:fltVal val="0.5"/>
                                          </p:val>
                                        </p:tav>
                                        <p:tav tm="100000">
                                          <p:val>
                                            <p:fltVal val="1"/>
                                          </p:val>
                                        </p:tav>
                                      </p:tavLst>
                                    </p:anim>
                                    <p:anim calcmode="lin" valueType="num">
                                      <p:cBhvr>
                                        <p:cTn id="90" dur="332" tmFilter="0, 0; 0.125,0.2665; 0.25,0.4; 0.375,0.465; 0.5,0.5;  0.625,0.535; 0.75,0.6; 0.875,0.7335; 1,1">
                                          <p:stCondLst>
                                            <p:cond delay="332"/>
                                          </p:stCondLst>
                                        </p:cTn>
                                        <p:tgtEl>
                                          <p:spTgt spid="455688">
                                            <p:txEl>
                                              <p:pRg st="6" end="6"/>
                                            </p:txEl>
                                          </p:spTgt>
                                        </p:tgtEl>
                                        <p:attrNameLst>
                                          <p:attrName>ppt_y</p:attrName>
                                        </p:attrNameLst>
                                      </p:cBhvr>
                                      <p:tavLst>
                                        <p:tav tm="0" fmla="#ppt_y-sin(pi*$)/9">
                                          <p:val>
                                            <p:fltVal val="0"/>
                                          </p:val>
                                        </p:tav>
                                        <p:tav tm="100000">
                                          <p:val>
                                            <p:fltVal val="1"/>
                                          </p:val>
                                        </p:tav>
                                      </p:tavLst>
                                    </p:anim>
                                    <p:anim calcmode="lin" valueType="num">
                                      <p:cBhvr>
                                        <p:cTn id="91" dur="166" tmFilter="0, 0; 0.125,0.2665; 0.25,0.4; 0.375,0.465; 0.5,0.5;  0.625,0.535; 0.75,0.6; 0.875,0.7335; 1,1">
                                          <p:stCondLst>
                                            <p:cond delay="662"/>
                                          </p:stCondLst>
                                        </p:cTn>
                                        <p:tgtEl>
                                          <p:spTgt spid="455688">
                                            <p:txEl>
                                              <p:pRg st="6" end="6"/>
                                            </p:txEl>
                                          </p:spTgt>
                                        </p:tgtEl>
                                        <p:attrNameLst>
                                          <p:attrName>ppt_y</p:attrName>
                                        </p:attrNameLst>
                                      </p:cBhvr>
                                      <p:tavLst>
                                        <p:tav tm="0" fmla="#ppt_y-sin(pi*$)/27">
                                          <p:val>
                                            <p:fltVal val="0"/>
                                          </p:val>
                                        </p:tav>
                                        <p:tav tm="100000">
                                          <p:val>
                                            <p:fltVal val="1"/>
                                          </p:val>
                                        </p:tav>
                                      </p:tavLst>
                                    </p:anim>
                                    <p:anim calcmode="lin" valueType="num">
                                      <p:cBhvr>
                                        <p:cTn id="92" dur="82" tmFilter="0, 0; 0.125,0.2665; 0.25,0.4; 0.375,0.465; 0.5,0.5;  0.625,0.535; 0.75,0.6; 0.875,0.7335; 1,1">
                                          <p:stCondLst>
                                            <p:cond delay="828"/>
                                          </p:stCondLst>
                                        </p:cTn>
                                        <p:tgtEl>
                                          <p:spTgt spid="455688">
                                            <p:txEl>
                                              <p:pRg st="6" end="6"/>
                                            </p:txEl>
                                          </p:spTgt>
                                        </p:tgtEl>
                                        <p:attrNameLst>
                                          <p:attrName>ppt_y</p:attrName>
                                        </p:attrNameLst>
                                      </p:cBhvr>
                                      <p:tavLst>
                                        <p:tav tm="0" fmla="#ppt_y-sin(pi*$)/81">
                                          <p:val>
                                            <p:fltVal val="0"/>
                                          </p:val>
                                        </p:tav>
                                        <p:tav tm="100000">
                                          <p:val>
                                            <p:fltVal val="1"/>
                                          </p:val>
                                        </p:tav>
                                      </p:tavLst>
                                    </p:anim>
                                    <p:animScale>
                                      <p:cBhvr>
                                        <p:cTn id="93" dur="13">
                                          <p:stCondLst>
                                            <p:cond delay="325"/>
                                          </p:stCondLst>
                                        </p:cTn>
                                        <p:tgtEl>
                                          <p:spTgt spid="455688">
                                            <p:txEl>
                                              <p:pRg st="6" end="6"/>
                                            </p:txEl>
                                          </p:spTgt>
                                        </p:tgtEl>
                                      </p:cBhvr>
                                      <p:to x="100000" y="60000"/>
                                    </p:animScale>
                                    <p:animScale>
                                      <p:cBhvr>
                                        <p:cTn id="94" dur="83" decel="50000">
                                          <p:stCondLst>
                                            <p:cond delay="338"/>
                                          </p:stCondLst>
                                        </p:cTn>
                                        <p:tgtEl>
                                          <p:spTgt spid="455688">
                                            <p:txEl>
                                              <p:pRg st="6" end="6"/>
                                            </p:txEl>
                                          </p:spTgt>
                                        </p:tgtEl>
                                      </p:cBhvr>
                                      <p:to x="100000" y="100000"/>
                                    </p:animScale>
                                    <p:animScale>
                                      <p:cBhvr>
                                        <p:cTn id="95" dur="13">
                                          <p:stCondLst>
                                            <p:cond delay="656"/>
                                          </p:stCondLst>
                                        </p:cTn>
                                        <p:tgtEl>
                                          <p:spTgt spid="455688">
                                            <p:txEl>
                                              <p:pRg st="6" end="6"/>
                                            </p:txEl>
                                          </p:spTgt>
                                        </p:tgtEl>
                                      </p:cBhvr>
                                      <p:to x="100000" y="80000"/>
                                    </p:animScale>
                                    <p:animScale>
                                      <p:cBhvr>
                                        <p:cTn id="96" dur="83" decel="50000">
                                          <p:stCondLst>
                                            <p:cond delay="669"/>
                                          </p:stCondLst>
                                        </p:cTn>
                                        <p:tgtEl>
                                          <p:spTgt spid="455688">
                                            <p:txEl>
                                              <p:pRg st="6" end="6"/>
                                            </p:txEl>
                                          </p:spTgt>
                                        </p:tgtEl>
                                      </p:cBhvr>
                                      <p:to x="100000" y="100000"/>
                                    </p:animScale>
                                    <p:animScale>
                                      <p:cBhvr>
                                        <p:cTn id="97" dur="13">
                                          <p:stCondLst>
                                            <p:cond delay="821"/>
                                          </p:stCondLst>
                                        </p:cTn>
                                        <p:tgtEl>
                                          <p:spTgt spid="455688">
                                            <p:txEl>
                                              <p:pRg st="6" end="6"/>
                                            </p:txEl>
                                          </p:spTgt>
                                        </p:tgtEl>
                                      </p:cBhvr>
                                      <p:to x="100000" y="90000"/>
                                    </p:animScale>
                                    <p:animScale>
                                      <p:cBhvr>
                                        <p:cTn id="98" dur="83" decel="50000">
                                          <p:stCondLst>
                                            <p:cond delay="834"/>
                                          </p:stCondLst>
                                        </p:cTn>
                                        <p:tgtEl>
                                          <p:spTgt spid="455688">
                                            <p:txEl>
                                              <p:pRg st="6" end="6"/>
                                            </p:txEl>
                                          </p:spTgt>
                                        </p:tgtEl>
                                      </p:cBhvr>
                                      <p:to x="100000" y="100000"/>
                                    </p:animScale>
                                    <p:animScale>
                                      <p:cBhvr>
                                        <p:cTn id="99" dur="13">
                                          <p:stCondLst>
                                            <p:cond delay="904"/>
                                          </p:stCondLst>
                                        </p:cTn>
                                        <p:tgtEl>
                                          <p:spTgt spid="455688">
                                            <p:txEl>
                                              <p:pRg st="6" end="6"/>
                                            </p:txEl>
                                          </p:spTgt>
                                        </p:tgtEl>
                                      </p:cBhvr>
                                      <p:to x="100000" y="95000"/>
                                    </p:animScale>
                                    <p:animScale>
                                      <p:cBhvr>
                                        <p:cTn id="100" dur="83" decel="50000">
                                          <p:stCondLst>
                                            <p:cond delay="917"/>
                                          </p:stCondLst>
                                        </p:cTn>
                                        <p:tgtEl>
                                          <p:spTgt spid="455688">
                                            <p:txEl>
                                              <p:pRg st="6" end="6"/>
                                            </p:txEl>
                                          </p:spTgt>
                                        </p:tgtEl>
                                      </p:cBhvr>
                                      <p:to x="100000" y="100000"/>
                                    </p:animScale>
                                  </p:childTnLst>
                                </p:cTn>
                              </p:par>
                              <p:par>
                                <p:cTn id="101" presetID="26" presetClass="entr" presetSubtype="0" fill="hold" nodeType="withEffect">
                                  <p:stCondLst>
                                    <p:cond delay="0"/>
                                  </p:stCondLst>
                                  <p:iterate type="wd">
                                    <p:tmPct val="10000"/>
                                  </p:iterate>
                                  <p:childTnLst>
                                    <p:set>
                                      <p:cBhvr>
                                        <p:cTn id="102" dur="1" fill="hold">
                                          <p:stCondLst>
                                            <p:cond delay="0"/>
                                          </p:stCondLst>
                                        </p:cTn>
                                        <p:tgtEl>
                                          <p:spTgt spid="455688">
                                            <p:txEl>
                                              <p:pRg st="7" end="7"/>
                                            </p:txEl>
                                          </p:spTgt>
                                        </p:tgtEl>
                                        <p:attrNameLst>
                                          <p:attrName>style.visibility</p:attrName>
                                        </p:attrNameLst>
                                      </p:cBhvr>
                                      <p:to>
                                        <p:strVal val="visible"/>
                                      </p:to>
                                    </p:set>
                                    <p:animEffect transition="in" filter="wipe(down)">
                                      <p:cBhvr>
                                        <p:cTn id="103" dur="290">
                                          <p:stCondLst>
                                            <p:cond delay="0"/>
                                          </p:stCondLst>
                                        </p:cTn>
                                        <p:tgtEl>
                                          <p:spTgt spid="455688">
                                            <p:txEl>
                                              <p:pRg st="7" end="7"/>
                                            </p:txEl>
                                          </p:spTgt>
                                        </p:tgtEl>
                                      </p:cBhvr>
                                    </p:animEffect>
                                    <p:anim calcmode="lin" valueType="num">
                                      <p:cBhvr>
                                        <p:cTn id="104" dur="911" tmFilter="0,0; 0.14,0.36; 0.43,0.73; 0.71,0.91; 1.0,1.0">
                                          <p:stCondLst>
                                            <p:cond delay="0"/>
                                          </p:stCondLst>
                                        </p:cTn>
                                        <p:tgtEl>
                                          <p:spTgt spid="455688">
                                            <p:txEl>
                                              <p:pRg st="7" end="7"/>
                                            </p:txEl>
                                          </p:spTgt>
                                        </p:tgtEl>
                                        <p:attrNameLst>
                                          <p:attrName>ppt_x</p:attrName>
                                        </p:attrNameLst>
                                      </p:cBhvr>
                                      <p:tavLst>
                                        <p:tav tm="0">
                                          <p:val>
                                            <p:strVal val="#ppt_x-0.25"/>
                                          </p:val>
                                        </p:tav>
                                        <p:tav tm="100000">
                                          <p:val>
                                            <p:strVal val="#ppt_x"/>
                                          </p:val>
                                        </p:tav>
                                      </p:tavLst>
                                    </p:anim>
                                    <p:anim calcmode="lin" valueType="num">
                                      <p:cBhvr>
                                        <p:cTn id="105" dur="332" tmFilter="0.0,0.0; 0.25,0.07; 0.50,0.2; 0.75,0.467; 1.0,1.0">
                                          <p:stCondLst>
                                            <p:cond delay="0"/>
                                          </p:stCondLst>
                                        </p:cTn>
                                        <p:tgtEl>
                                          <p:spTgt spid="455688">
                                            <p:txEl>
                                              <p:pRg st="7" end="7"/>
                                            </p:txEl>
                                          </p:spTgt>
                                        </p:tgtEl>
                                        <p:attrNameLst>
                                          <p:attrName>ppt_y</p:attrName>
                                        </p:attrNameLst>
                                      </p:cBhvr>
                                      <p:tavLst>
                                        <p:tav tm="0" fmla="#ppt_y-sin(pi*$)/3">
                                          <p:val>
                                            <p:fltVal val="0.5"/>
                                          </p:val>
                                        </p:tav>
                                        <p:tav tm="100000">
                                          <p:val>
                                            <p:fltVal val="1"/>
                                          </p:val>
                                        </p:tav>
                                      </p:tavLst>
                                    </p:anim>
                                    <p:anim calcmode="lin" valueType="num">
                                      <p:cBhvr>
                                        <p:cTn id="106" dur="332" tmFilter="0, 0; 0.125,0.2665; 0.25,0.4; 0.375,0.465; 0.5,0.5;  0.625,0.535; 0.75,0.6; 0.875,0.7335; 1,1">
                                          <p:stCondLst>
                                            <p:cond delay="332"/>
                                          </p:stCondLst>
                                        </p:cTn>
                                        <p:tgtEl>
                                          <p:spTgt spid="455688">
                                            <p:txEl>
                                              <p:pRg st="7" end="7"/>
                                            </p:txEl>
                                          </p:spTgt>
                                        </p:tgtEl>
                                        <p:attrNameLst>
                                          <p:attrName>ppt_y</p:attrName>
                                        </p:attrNameLst>
                                      </p:cBhvr>
                                      <p:tavLst>
                                        <p:tav tm="0" fmla="#ppt_y-sin(pi*$)/9">
                                          <p:val>
                                            <p:fltVal val="0"/>
                                          </p:val>
                                        </p:tav>
                                        <p:tav tm="100000">
                                          <p:val>
                                            <p:fltVal val="1"/>
                                          </p:val>
                                        </p:tav>
                                      </p:tavLst>
                                    </p:anim>
                                    <p:anim calcmode="lin" valueType="num">
                                      <p:cBhvr>
                                        <p:cTn id="107" dur="166" tmFilter="0, 0; 0.125,0.2665; 0.25,0.4; 0.375,0.465; 0.5,0.5;  0.625,0.535; 0.75,0.6; 0.875,0.7335; 1,1">
                                          <p:stCondLst>
                                            <p:cond delay="662"/>
                                          </p:stCondLst>
                                        </p:cTn>
                                        <p:tgtEl>
                                          <p:spTgt spid="455688">
                                            <p:txEl>
                                              <p:pRg st="7" end="7"/>
                                            </p:txEl>
                                          </p:spTgt>
                                        </p:tgtEl>
                                        <p:attrNameLst>
                                          <p:attrName>ppt_y</p:attrName>
                                        </p:attrNameLst>
                                      </p:cBhvr>
                                      <p:tavLst>
                                        <p:tav tm="0" fmla="#ppt_y-sin(pi*$)/27">
                                          <p:val>
                                            <p:fltVal val="0"/>
                                          </p:val>
                                        </p:tav>
                                        <p:tav tm="100000">
                                          <p:val>
                                            <p:fltVal val="1"/>
                                          </p:val>
                                        </p:tav>
                                      </p:tavLst>
                                    </p:anim>
                                    <p:anim calcmode="lin" valueType="num">
                                      <p:cBhvr>
                                        <p:cTn id="108" dur="82" tmFilter="0, 0; 0.125,0.2665; 0.25,0.4; 0.375,0.465; 0.5,0.5;  0.625,0.535; 0.75,0.6; 0.875,0.7335; 1,1">
                                          <p:stCondLst>
                                            <p:cond delay="828"/>
                                          </p:stCondLst>
                                        </p:cTn>
                                        <p:tgtEl>
                                          <p:spTgt spid="455688">
                                            <p:txEl>
                                              <p:pRg st="7" end="7"/>
                                            </p:txEl>
                                          </p:spTgt>
                                        </p:tgtEl>
                                        <p:attrNameLst>
                                          <p:attrName>ppt_y</p:attrName>
                                        </p:attrNameLst>
                                      </p:cBhvr>
                                      <p:tavLst>
                                        <p:tav tm="0" fmla="#ppt_y-sin(pi*$)/81">
                                          <p:val>
                                            <p:fltVal val="0"/>
                                          </p:val>
                                        </p:tav>
                                        <p:tav tm="100000">
                                          <p:val>
                                            <p:fltVal val="1"/>
                                          </p:val>
                                        </p:tav>
                                      </p:tavLst>
                                    </p:anim>
                                    <p:animScale>
                                      <p:cBhvr>
                                        <p:cTn id="109" dur="13">
                                          <p:stCondLst>
                                            <p:cond delay="325"/>
                                          </p:stCondLst>
                                        </p:cTn>
                                        <p:tgtEl>
                                          <p:spTgt spid="455688">
                                            <p:txEl>
                                              <p:pRg st="7" end="7"/>
                                            </p:txEl>
                                          </p:spTgt>
                                        </p:tgtEl>
                                      </p:cBhvr>
                                      <p:to x="100000" y="60000"/>
                                    </p:animScale>
                                    <p:animScale>
                                      <p:cBhvr>
                                        <p:cTn id="110" dur="83" decel="50000">
                                          <p:stCondLst>
                                            <p:cond delay="338"/>
                                          </p:stCondLst>
                                        </p:cTn>
                                        <p:tgtEl>
                                          <p:spTgt spid="455688">
                                            <p:txEl>
                                              <p:pRg st="7" end="7"/>
                                            </p:txEl>
                                          </p:spTgt>
                                        </p:tgtEl>
                                      </p:cBhvr>
                                      <p:to x="100000" y="100000"/>
                                    </p:animScale>
                                    <p:animScale>
                                      <p:cBhvr>
                                        <p:cTn id="111" dur="13">
                                          <p:stCondLst>
                                            <p:cond delay="656"/>
                                          </p:stCondLst>
                                        </p:cTn>
                                        <p:tgtEl>
                                          <p:spTgt spid="455688">
                                            <p:txEl>
                                              <p:pRg st="7" end="7"/>
                                            </p:txEl>
                                          </p:spTgt>
                                        </p:tgtEl>
                                      </p:cBhvr>
                                      <p:to x="100000" y="80000"/>
                                    </p:animScale>
                                    <p:animScale>
                                      <p:cBhvr>
                                        <p:cTn id="112" dur="83" decel="50000">
                                          <p:stCondLst>
                                            <p:cond delay="669"/>
                                          </p:stCondLst>
                                        </p:cTn>
                                        <p:tgtEl>
                                          <p:spTgt spid="455688">
                                            <p:txEl>
                                              <p:pRg st="7" end="7"/>
                                            </p:txEl>
                                          </p:spTgt>
                                        </p:tgtEl>
                                      </p:cBhvr>
                                      <p:to x="100000" y="100000"/>
                                    </p:animScale>
                                    <p:animScale>
                                      <p:cBhvr>
                                        <p:cTn id="113" dur="13">
                                          <p:stCondLst>
                                            <p:cond delay="821"/>
                                          </p:stCondLst>
                                        </p:cTn>
                                        <p:tgtEl>
                                          <p:spTgt spid="455688">
                                            <p:txEl>
                                              <p:pRg st="7" end="7"/>
                                            </p:txEl>
                                          </p:spTgt>
                                        </p:tgtEl>
                                      </p:cBhvr>
                                      <p:to x="100000" y="90000"/>
                                    </p:animScale>
                                    <p:animScale>
                                      <p:cBhvr>
                                        <p:cTn id="114" dur="83" decel="50000">
                                          <p:stCondLst>
                                            <p:cond delay="834"/>
                                          </p:stCondLst>
                                        </p:cTn>
                                        <p:tgtEl>
                                          <p:spTgt spid="455688">
                                            <p:txEl>
                                              <p:pRg st="7" end="7"/>
                                            </p:txEl>
                                          </p:spTgt>
                                        </p:tgtEl>
                                      </p:cBhvr>
                                      <p:to x="100000" y="100000"/>
                                    </p:animScale>
                                    <p:animScale>
                                      <p:cBhvr>
                                        <p:cTn id="115" dur="13">
                                          <p:stCondLst>
                                            <p:cond delay="904"/>
                                          </p:stCondLst>
                                        </p:cTn>
                                        <p:tgtEl>
                                          <p:spTgt spid="455688">
                                            <p:txEl>
                                              <p:pRg st="7" end="7"/>
                                            </p:txEl>
                                          </p:spTgt>
                                        </p:tgtEl>
                                      </p:cBhvr>
                                      <p:to x="100000" y="95000"/>
                                    </p:animScale>
                                    <p:animScale>
                                      <p:cBhvr>
                                        <p:cTn id="116" dur="83" decel="50000">
                                          <p:stCondLst>
                                            <p:cond delay="917"/>
                                          </p:stCondLst>
                                        </p:cTn>
                                        <p:tgtEl>
                                          <p:spTgt spid="455688">
                                            <p:txEl>
                                              <p:pRg st="7" end="7"/>
                                            </p:txEl>
                                          </p:spTgt>
                                        </p:tgtEl>
                                      </p:cBhvr>
                                      <p:to x="100000" y="100000"/>
                                    </p:animScale>
                                  </p:childTnLst>
                                </p:cTn>
                              </p:par>
                              <p:par>
                                <p:cTn id="117" presetID="26" presetClass="entr" presetSubtype="0" fill="hold" nodeType="withEffect">
                                  <p:stCondLst>
                                    <p:cond delay="0"/>
                                  </p:stCondLst>
                                  <p:iterate type="wd">
                                    <p:tmPct val="10000"/>
                                  </p:iterate>
                                  <p:childTnLst>
                                    <p:set>
                                      <p:cBhvr>
                                        <p:cTn id="118" dur="1" fill="hold">
                                          <p:stCondLst>
                                            <p:cond delay="0"/>
                                          </p:stCondLst>
                                        </p:cTn>
                                        <p:tgtEl>
                                          <p:spTgt spid="455688">
                                            <p:txEl>
                                              <p:pRg st="8" end="8"/>
                                            </p:txEl>
                                          </p:spTgt>
                                        </p:tgtEl>
                                        <p:attrNameLst>
                                          <p:attrName>style.visibility</p:attrName>
                                        </p:attrNameLst>
                                      </p:cBhvr>
                                      <p:to>
                                        <p:strVal val="visible"/>
                                      </p:to>
                                    </p:set>
                                    <p:animEffect transition="in" filter="wipe(down)">
                                      <p:cBhvr>
                                        <p:cTn id="119" dur="290">
                                          <p:stCondLst>
                                            <p:cond delay="0"/>
                                          </p:stCondLst>
                                        </p:cTn>
                                        <p:tgtEl>
                                          <p:spTgt spid="455688">
                                            <p:txEl>
                                              <p:pRg st="8" end="8"/>
                                            </p:txEl>
                                          </p:spTgt>
                                        </p:tgtEl>
                                      </p:cBhvr>
                                    </p:animEffect>
                                    <p:anim calcmode="lin" valueType="num">
                                      <p:cBhvr>
                                        <p:cTn id="120" dur="911" tmFilter="0,0; 0.14,0.36; 0.43,0.73; 0.71,0.91; 1.0,1.0">
                                          <p:stCondLst>
                                            <p:cond delay="0"/>
                                          </p:stCondLst>
                                        </p:cTn>
                                        <p:tgtEl>
                                          <p:spTgt spid="455688">
                                            <p:txEl>
                                              <p:pRg st="8" end="8"/>
                                            </p:txEl>
                                          </p:spTgt>
                                        </p:tgtEl>
                                        <p:attrNameLst>
                                          <p:attrName>ppt_x</p:attrName>
                                        </p:attrNameLst>
                                      </p:cBhvr>
                                      <p:tavLst>
                                        <p:tav tm="0">
                                          <p:val>
                                            <p:strVal val="#ppt_x-0.25"/>
                                          </p:val>
                                        </p:tav>
                                        <p:tav tm="100000">
                                          <p:val>
                                            <p:strVal val="#ppt_x"/>
                                          </p:val>
                                        </p:tav>
                                      </p:tavLst>
                                    </p:anim>
                                    <p:anim calcmode="lin" valueType="num">
                                      <p:cBhvr>
                                        <p:cTn id="121" dur="332" tmFilter="0.0,0.0; 0.25,0.07; 0.50,0.2; 0.75,0.467; 1.0,1.0">
                                          <p:stCondLst>
                                            <p:cond delay="0"/>
                                          </p:stCondLst>
                                        </p:cTn>
                                        <p:tgtEl>
                                          <p:spTgt spid="455688">
                                            <p:txEl>
                                              <p:pRg st="8" end="8"/>
                                            </p:txEl>
                                          </p:spTgt>
                                        </p:tgtEl>
                                        <p:attrNameLst>
                                          <p:attrName>ppt_y</p:attrName>
                                        </p:attrNameLst>
                                      </p:cBhvr>
                                      <p:tavLst>
                                        <p:tav tm="0" fmla="#ppt_y-sin(pi*$)/3">
                                          <p:val>
                                            <p:fltVal val="0.5"/>
                                          </p:val>
                                        </p:tav>
                                        <p:tav tm="100000">
                                          <p:val>
                                            <p:fltVal val="1"/>
                                          </p:val>
                                        </p:tav>
                                      </p:tavLst>
                                    </p:anim>
                                    <p:anim calcmode="lin" valueType="num">
                                      <p:cBhvr>
                                        <p:cTn id="122" dur="332" tmFilter="0, 0; 0.125,0.2665; 0.25,0.4; 0.375,0.465; 0.5,0.5;  0.625,0.535; 0.75,0.6; 0.875,0.7335; 1,1">
                                          <p:stCondLst>
                                            <p:cond delay="332"/>
                                          </p:stCondLst>
                                        </p:cTn>
                                        <p:tgtEl>
                                          <p:spTgt spid="455688">
                                            <p:txEl>
                                              <p:pRg st="8" end="8"/>
                                            </p:txEl>
                                          </p:spTgt>
                                        </p:tgtEl>
                                        <p:attrNameLst>
                                          <p:attrName>ppt_y</p:attrName>
                                        </p:attrNameLst>
                                      </p:cBhvr>
                                      <p:tavLst>
                                        <p:tav tm="0" fmla="#ppt_y-sin(pi*$)/9">
                                          <p:val>
                                            <p:fltVal val="0"/>
                                          </p:val>
                                        </p:tav>
                                        <p:tav tm="100000">
                                          <p:val>
                                            <p:fltVal val="1"/>
                                          </p:val>
                                        </p:tav>
                                      </p:tavLst>
                                    </p:anim>
                                    <p:anim calcmode="lin" valueType="num">
                                      <p:cBhvr>
                                        <p:cTn id="123" dur="166" tmFilter="0, 0; 0.125,0.2665; 0.25,0.4; 0.375,0.465; 0.5,0.5;  0.625,0.535; 0.75,0.6; 0.875,0.7335; 1,1">
                                          <p:stCondLst>
                                            <p:cond delay="662"/>
                                          </p:stCondLst>
                                        </p:cTn>
                                        <p:tgtEl>
                                          <p:spTgt spid="455688">
                                            <p:txEl>
                                              <p:pRg st="8" end="8"/>
                                            </p:txEl>
                                          </p:spTgt>
                                        </p:tgtEl>
                                        <p:attrNameLst>
                                          <p:attrName>ppt_y</p:attrName>
                                        </p:attrNameLst>
                                      </p:cBhvr>
                                      <p:tavLst>
                                        <p:tav tm="0" fmla="#ppt_y-sin(pi*$)/27">
                                          <p:val>
                                            <p:fltVal val="0"/>
                                          </p:val>
                                        </p:tav>
                                        <p:tav tm="100000">
                                          <p:val>
                                            <p:fltVal val="1"/>
                                          </p:val>
                                        </p:tav>
                                      </p:tavLst>
                                    </p:anim>
                                    <p:anim calcmode="lin" valueType="num">
                                      <p:cBhvr>
                                        <p:cTn id="124" dur="82" tmFilter="0, 0; 0.125,0.2665; 0.25,0.4; 0.375,0.465; 0.5,0.5;  0.625,0.535; 0.75,0.6; 0.875,0.7335; 1,1">
                                          <p:stCondLst>
                                            <p:cond delay="828"/>
                                          </p:stCondLst>
                                        </p:cTn>
                                        <p:tgtEl>
                                          <p:spTgt spid="455688">
                                            <p:txEl>
                                              <p:pRg st="8" end="8"/>
                                            </p:txEl>
                                          </p:spTgt>
                                        </p:tgtEl>
                                        <p:attrNameLst>
                                          <p:attrName>ppt_y</p:attrName>
                                        </p:attrNameLst>
                                      </p:cBhvr>
                                      <p:tavLst>
                                        <p:tav tm="0" fmla="#ppt_y-sin(pi*$)/81">
                                          <p:val>
                                            <p:fltVal val="0"/>
                                          </p:val>
                                        </p:tav>
                                        <p:tav tm="100000">
                                          <p:val>
                                            <p:fltVal val="1"/>
                                          </p:val>
                                        </p:tav>
                                      </p:tavLst>
                                    </p:anim>
                                    <p:animScale>
                                      <p:cBhvr>
                                        <p:cTn id="125" dur="13">
                                          <p:stCondLst>
                                            <p:cond delay="325"/>
                                          </p:stCondLst>
                                        </p:cTn>
                                        <p:tgtEl>
                                          <p:spTgt spid="455688">
                                            <p:txEl>
                                              <p:pRg st="8" end="8"/>
                                            </p:txEl>
                                          </p:spTgt>
                                        </p:tgtEl>
                                      </p:cBhvr>
                                      <p:to x="100000" y="60000"/>
                                    </p:animScale>
                                    <p:animScale>
                                      <p:cBhvr>
                                        <p:cTn id="126" dur="83" decel="50000">
                                          <p:stCondLst>
                                            <p:cond delay="338"/>
                                          </p:stCondLst>
                                        </p:cTn>
                                        <p:tgtEl>
                                          <p:spTgt spid="455688">
                                            <p:txEl>
                                              <p:pRg st="8" end="8"/>
                                            </p:txEl>
                                          </p:spTgt>
                                        </p:tgtEl>
                                      </p:cBhvr>
                                      <p:to x="100000" y="100000"/>
                                    </p:animScale>
                                    <p:animScale>
                                      <p:cBhvr>
                                        <p:cTn id="127" dur="13">
                                          <p:stCondLst>
                                            <p:cond delay="656"/>
                                          </p:stCondLst>
                                        </p:cTn>
                                        <p:tgtEl>
                                          <p:spTgt spid="455688">
                                            <p:txEl>
                                              <p:pRg st="8" end="8"/>
                                            </p:txEl>
                                          </p:spTgt>
                                        </p:tgtEl>
                                      </p:cBhvr>
                                      <p:to x="100000" y="80000"/>
                                    </p:animScale>
                                    <p:animScale>
                                      <p:cBhvr>
                                        <p:cTn id="128" dur="83" decel="50000">
                                          <p:stCondLst>
                                            <p:cond delay="669"/>
                                          </p:stCondLst>
                                        </p:cTn>
                                        <p:tgtEl>
                                          <p:spTgt spid="455688">
                                            <p:txEl>
                                              <p:pRg st="8" end="8"/>
                                            </p:txEl>
                                          </p:spTgt>
                                        </p:tgtEl>
                                      </p:cBhvr>
                                      <p:to x="100000" y="100000"/>
                                    </p:animScale>
                                    <p:animScale>
                                      <p:cBhvr>
                                        <p:cTn id="129" dur="13">
                                          <p:stCondLst>
                                            <p:cond delay="821"/>
                                          </p:stCondLst>
                                        </p:cTn>
                                        <p:tgtEl>
                                          <p:spTgt spid="455688">
                                            <p:txEl>
                                              <p:pRg st="8" end="8"/>
                                            </p:txEl>
                                          </p:spTgt>
                                        </p:tgtEl>
                                      </p:cBhvr>
                                      <p:to x="100000" y="90000"/>
                                    </p:animScale>
                                    <p:animScale>
                                      <p:cBhvr>
                                        <p:cTn id="130" dur="83" decel="50000">
                                          <p:stCondLst>
                                            <p:cond delay="834"/>
                                          </p:stCondLst>
                                        </p:cTn>
                                        <p:tgtEl>
                                          <p:spTgt spid="455688">
                                            <p:txEl>
                                              <p:pRg st="8" end="8"/>
                                            </p:txEl>
                                          </p:spTgt>
                                        </p:tgtEl>
                                      </p:cBhvr>
                                      <p:to x="100000" y="100000"/>
                                    </p:animScale>
                                    <p:animScale>
                                      <p:cBhvr>
                                        <p:cTn id="131" dur="13">
                                          <p:stCondLst>
                                            <p:cond delay="904"/>
                                          </p:stCondLst>
                                        </p:cTn>
                                        <p:tgtEl>
                                          <p:spTgt spid="455688">
                                            <p:txEl>
                                              <p:pRg st="8" end="8"/>
                                            </p:txEl>
                                          </p:spTgt>
                                        </p:tgtEl>
                                      </p:cBhvr>
                                      <p:to x="100000" y="95000"/>
                                    </p:animScale>
                                    <p:animScale>
                                      <p:cBhvr>
                                        <p:cTn id="132" dur="83" decel="50000">
                                          <p:stCondLst>
                                            <p:cond delay="917"/>
                                          </p:stCondLst>
                                        </p:cTn>
                                        <p:tgtEl>
                                          <p:spTgt spid="455688">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1">
            <a:extLst>
              <a:ext uri="{FF2B5EF4-FFF2-40B4-BE49-F238E27FC236}">
                <a16:creationId xmlns:a16="http://schemas.microsoft.com/office/drawing/2014/main" id="{21342775-48CC-42E7-A013-E0E44F77FB85}"/>
              </a:ext>
            </a:extLst>
          </p:cNvPr>
          <p:cNvSpPr>
            <a:spLocks noChangeArrowheads="1"/>
          </p:cNvSpPr>
          <p:nvPr/>
        </p:nvSpPr>
        <p:spPr bwMode="auto">
          <a:xfrm>
            <a:off x="6845301" y="6367463"/>
            <a:ext cx="9366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ar-SA" altLang="en-US" sz="2800" b="1">
                <a:solidFill>
                  <a:schemeClr val="bg1"/>
                </a:solidFill>
                <a:latin typeface="Garamond" panose="02020404030301010803" pitchFamily="18" charset="0"/>
                <a:cs typeface="PT Bold Heading" panose="02010400000000000000" pitchFamily="2" charset="-78"/>
              </a:rPr>
              <a:t>العالم</a:t>
            </a:r>
            <a:endParaRPr lang="en-US" altLang="en-US" sz="2800" b="1">
              <a:solidFill>
                <a:schemeClr val="bg1"/>
              </a:solidFill>
              <a:latin typeface="Garamond" panose="02020404030301010803" pitchFamily="18" charset="0"/>
              <a:cs typeface="PT Bold Heading" panose="02010400000000000000" pitchFamily="2" charset="-78"/>
            </a:endParaRPr>
          </a:p>
        </p:txBody>
      </p:sp>
      <p:sp>
        <p:nvSpPr>
          <p:cNvPr id="32771" name="Rectangle 12">
            <a:extLst>
              <a:ext uri="{FF2B5EF4-FFF2-40B4-BE49-F238E27FC236}">
                <a16:creationId xmlns:a16="http://schemas.microsoft.com/office/drawing/2014/main" id="{62EDB247-A600-4679-A1A7-0E425B3DB970}"/>
              </a:ext>
            </a:extLst>
          </p:cNvPr>
          <p:cNvSpPr>
            <a:spLocks noChangeArrowheads="1"/>
          </p:cNvSpPr>
          <p:nvPr/>
        </p:nvSpPr>
        <p:spPr bwMode="auto">
          <a:xfrm>
            <a:off x="744071" y="842682"/>
            <a:ext cx="8899195" cy="5631937"/>
          </a:xfrm>
          <a:prstGeom prst="rect">
            <a:avLst/>
          </a:prstGeom>
          <a:noFill/>
          <a:ln w="38100" cmpd="dbl">
            <a:noFill/>
            <a:miter lim="800000"/>
            <a:headEnd/>
            <a:tailEnd/>
          </a:ln>
          <a:effec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JO" altLang="en-US" sz="2400" dirty="0">
                <a:solidFill>
                  <a:schemeClr val="bg1"/>
                </a:solidFill>
                <a:latin typeface="Tahoma" panose="020B0604030504040204" pitchFamily="34" charset="0"/>
                <a:cs typeface="PT Bold Heading" panose="02010400000000000000" pitchFamily="2" charset="-78"/>
              </a:rPr>
              <a:t> </a:t>
            </a:r>
          </a:p>
          <a:p>
            <a:pPr algn="ctr" rtl="1" eaLnBrk="1" hangingPunct="1"/>
            <a:endParaRPr lang="ar-JO" altLang="en-US" sz="2400" b="1" dirty="0">
              <a:latin typeface="Simplified Arabic" panose="02020603050405020304" pitchFamily="18" charset="-78"/>
              <a:cs typeface="Simplified Arabic" panose="02020603050405020304" pitchFamily="18" charset="-78"/>
            </a:endParaRPr>
          </a:p>
          <a:p>
            <a:pPr algn="ctr" eaLnBrk="1" hangingPunct="1"/>
            <a:endParaRPr lang="ar-JO" altLang="en-US" sz="2400" dirty="0">
              <a:latin typeface="Tahoma" panose="020B0604030504040204" pitchFamily="34" charset="0"/>
              <a:cs typeface="PT Bold Heading" panose="02010400000000000000" pitchFamily="2" charset="-78"/>
            </a:endParaRPr>
          </a:p>
          <a:p>
            <a:pPr algn="ctr" eaLnBrk="1" hangingPunct="1"/>
            <a:endParaRPr lang="ar-JO" altLang="en-US" sz="2400" dirty="0">
              <a:solidFill>
                <a:schemeClr val="bg1"/>
              </a:solidFill>
              <a:latin typeface="Tahoma" panose="020B0604030504040204" pitchFamily="34" charset="0"/>
              <a:cs typeface="PT Bold Heading" panose="02010400000000000000" pitchFamily="2" charset="-78"/>
            </a:endParaRPr>
          </a:p>
          <a:p>
            <a:pPr algn="ctr" eaLnBrk="1" hangingPunct="1"/>
            <a:endParaRPr lang="ar-JO" altLang="en-US" sz="2400" dirty="0">
              <a:latin typeface="Tahoma" panose="020B0604030504040204" pitchFamily="34" charset="0"/>
              <a:cs typeface="PT Bold Heading" panose="02010400000000000000" pitchFamily="2" charset="-78"/>
            </a:endParaRPr>
          </a:p>
          <a:p>
            <a:pPr algn="ctr" eaLnBrk="1" hangingPunct="1"/>
            <a:endParaRPr lang="ar-JO" altLang="en-US" sz="2400" dirty="0">
              <a:solidFill>
                <a:schemeClr val="bg1"/>
              </a:solidFill>
              <a:latin typeface="Tahoma" panose="020B0604030504040204" pitchFamily="34" charset="0"/>
              <a:cs typeface="PT Bold Heading" panose="02010400000000000000" pitchFamily="2" charset="-78"/>
            </a:endParaRPr>
          </a:p>
          <a:p>
            <a:pPr algn="ctr" eaLnBrk="1" hangingPunct="1"/>
            <a:endParaRPr lang="ar-JO" altLang="en-US" sz="2400" dirty="0">
              <a:solidFill>
                <a:schemeClr val="bg1"/>
              </a:solidFill>
              <a:latin typeface="Tahoma" panose="020B0604030504040204" pitchFamily="34" charset="0"/>
              <a:cs typeface="PT Bold Heading" panose="02010400000000000000" pitchFamily="2" charset="-78"/>
            </a:endParaRPr>
          </a:p>
          <a:p>
            <a:pPr algn="ctr" eaLnBrk="1" hangingPunct="1"/>
            <a:endParaRPr lang="ar-JO" altLang="en-US" sz="2400" dirty="0">
              <a:solidFill>
                <a:schemeClr val="bg1"/>
              </a:solidFill>
              <a:latin typeface="Tahoma" panose="020B0604030504040204" pitchFamily="34" charset="0"/>
              <a:cs typeface="PT Bold Heading" panose="02010400000000000000" pitchFamily="2" charset="-78"/>
            </a:endParaRPr>
          </a:p>
          <a:p>
            <a:pPr algn="ctr" eaLnBrk="1" hangingPunct="1"/>
            <a:endParaRPr lang="ar-JO" altLang="en-US" sz="2400" dirty="0">
              <a:solidFill>
                <a:schemeClr val="bg1"/>
              </a:solidFill>
              <a:latin typeface="Tahoma" panose="020B0604030504040204" pitchFamily="34" charset="0"/>
              <a:cs typeface="PT Bold Heading" panose="02010400000000000000" pitchFamily="2" charset="-78"/>
            </a:endParaRPr>
          </a:p>
          <a:p>
            <a:pPr algn="ctr" eaLnBrk="1" hangingPunct="1"/>
            <a:r>
              <a:rPr lang="ar-JO" altLang="en-US" sz="2400" dirty="0">
                <a:solidFill>
                  <a:schemeClr val="bg1"/>
                </a:solidFill>
                <a:latin typeface="Tahoma" panose="020B0604030504040204" pitchFamily="34" charset="0"/>
                <a:cs typeface="PT Bold Heading" panose="02010400000000000000" pitchFamily="2" charset="-78"/>
              </a:rPr>
              <a:t>العلاقة الجدلية بين اللغة والتفكير :</a:t>
            </a:r>
            <a:r>
              <a:rPr lang="ar-SA" altLang="en-US" sz="2400" dirty="0">
                <a:latin typeface="Tahoma" panose="020B0604030504040204" pitchFamily="34" charset="0"/>
                <a:cs typeface="PT Bold Heading" panose="02010400000000000000" pitchFamily="2" charset="-78"/>
              </a:rPr>
              <a:t> </a:t>
            </a:r>
            <a:endParaRPr lang="ar-JO" altLang="en-US" sz="2400" dirty="0">
              <a:latin typeface="Tahoma" panose="020B0604030504040204" pitchFamily="34" charset="0"/>
              <a:cs typeface="PT Bold Heading" panose="02010400000000000000" pitchFamily="2" charset="-78"/>
            </a:endParaRPr>
          </a:p>
          <a:p>
            <a:pPr algn="ctr" eaLnBrk="1" hangingPunct="1"/>
            <a:endParaRPr lang="ar-JO" altLang="en-US" sz="2400" dirty="0">
              <a:latin typeface="Tahoma" panose="020B0604030504040204" pitchFamily="34" charset="0"/>
              <a:cs typeface="PT Bold Heading" panose="02010400000000000000" pitchFamily="2" charset="-78"/>
            </a:endParaRPr>
          </a:p>
          <a:p>
            <a:pPr algn="ctr" eaLnBrk="1" hangingPunct="1"/>
            <a:endParaRPr lang="ar-JO" altLang="en-US" sz="2400" dirty="0">
              <a:latin typeface="Tahoma" panose="020B0604030504040204" pitchFamily="34" charset="0"/>
              <a:cs typeface="PT Bold Heading" panose="02010400000000000000" pitchFamily="2" charset="-78"/>
            </a:endParaRPr>
          </a:p>
          <a:p>
            <a:pPr algn="ctr" eaLnBrk="1" hangingPunct="1"/>
            <a:endParaRPr lang="ar-JO" altLang="en-US" sz="2400" dirty="0">
              <a:latin typeface="Tahoma" panose="020B0604030504040204" pitchFamily="34" charset="0"/>
              <a:cs typeface="PT Bold Heading" panose="02010400000000000000" pitchFamily="2" charset="-78"/>
            </a:endParaRPr>
          </a:p>
          <a:p>
            <a:pPr algn="ctr" eaLnBrk="1" hangingPunct="1"/>
            <a:endParaRPr lang="en-US" altLang="en-US" sz="2400" dirty="0">
              <a:latin typeface="Tahoma" panose="020B0604030504040204" pitchFamily="34" charset="0"/>
              <a:cs typeface="PT Bold Heading" panose="02010400000000000000" pitchFamily="2" charset="-78"/>
            </a:endParaRPr>
          </a:p>
        </p:txBody>
      </p:sp>
      <p:sp>
        <p:nvSpPr>
          <p:cNvPr id="5" name="TextBox 4">
            <a:extLst>
              <a:ext uri="{FF2B5EF4-FFF2-40B4-BE49-F238E27FC236}">
                <a16:creationId xmlns:a16="http://schemas.microsoft.com/office/drawing/2014/main" id="{2103B089-F819-425B-840D-633B67F78DE8}"/>
              </a:ext>
            </a:extLst>
          </p:cNvPr>
          <p:cNvSpPr txBox="1"/>
          <p:nvPr/>
        </p:nvSpPr>
        <p:spPr>
          <a:xfrm>
            <a:off x="744071" y="1021592"/>
            <a:ext cx="8173570" cy="4524315"/>
          </a:xfrm>
          <a:prstGeom prst="rect">
            <a:avLst/>
          </a:prstGeom>
          <a:noFill/>
        </p:spPr>
        <p:txBody>
          <a:bodyPr wrap="square">
            <a:spAutoFit/>
          </a:bodyPr>
          <a:lstStyle/>
          <a:p>
            <a:pPr algn="ctr" rtl="1">
              <a:defRPr/>
            </a:pPr>
            <a:r>
              <a:rPr lang="ar-JO" sz="2400" b="1" dirty="0">
                <a:solidFill>
                  <a:srgbClr val="FF0000"/>
                </a:solidFill>
                <a:latin typeface="Simplified Arabic" pitchFamily="18" charset="-78"/>
                <a:cs typeface="Simplified Arabic" pitchFamily="18" charset="-78"/>
              </a:rPr>
              <a:t>للحديث عن اللغة من منظور حضاري واجتماعي وعلاقة اللغة بالتفكير نقول</a:t>
            </a:r>
            <a:r>
              <a:rPr lang="ar-JO" sz="2400" b="1" dirty="0">
                <a:latin typeface="Simplified Arabic" pitchFamily="18" charset="-78"/>
                <a:cs typeface="Simplified Arabic" pitchFamily="18" charset="-78"/>
              </a:rPr>
              <a:t>:</a:t>
            </a:r>
          </a:p>
          <a:p>
            <a:pPr algn="r" rtl="1">
              <a:defRPr/>
            </a:pPr>
            <a:r>
              <a:rPr lang="ar-JO" sz="2400" b="1" dirty="0">
                <a:latin typeface="Simplified Arabic" pitchFamily="18" charset="-78"/>
                <a:cs typeface="Simplified Arabic" pitchFamily="18" charset="-78"/>
              </a:rPr>
              <a:t>1- المنظور الحضاري والاجتماعي للغة :</a:t>
            </a:r>
          </a:p>
          <a:p>
            <a:pPr algn="r" rtl="1">
              <a:defRPr/>
            </a:pPr>
            <a:r>
              <a:rPr lang="ar-JO" sz="2400" b="1" dirty="0">
                <a:latin typeface="Simplified Arabic" pitchFamily="18" charset="-78"/>
                <a:cs typeface="Simplified Arabic" pitchFamily="18" charset="-78"/>
              </a:rPr>
              <a:t>أ- اللغة ضرورة حضارية تحتاج إلى وسيلة اتصال وتعاون وتفاهم .فاللغة هي أساس هذه الحضارة للتواصل مع المجتمعات لأن اللغة تعبير عن الأفكار والعواطف والتطلعات .</a:t>
            </a:r>
          </a:p>
          <a:p>
            <a:pPr algn="r" rtl="1">
              <a:defRPr/>
            </a:pPr>
            <a:r>
              <a:rPr lang="ar-JO" sz="2400" b="1" dirty="0">
                <a:latin typeface="Simplified Arabic" pitchFamily="18" charset="-78"/>
                <a:cs typeface="Simplified Arabic" pitchFamily="18" charset="-78"/>
              </a:rPr>
              <a:t>2- اللغة أداة لتنظيم الواقع فهي تسهل عملية التواصل بين الأفراد في المجتمع وتمييز الوقائع والعالم الخارجي .</a:t>
            </a:r>
          </a:p>
          <a:p>
            <a:pPr algn="r" rtl="1">
              <a:defRPr/>
            </a:pPr>
            <a:endParaRPr lang="ar-JO" sz="2400" b="1" dirty="0">
              <a:latin typeface="Simplified Arabic" pitchFamily="18" charset="-78"/>
              <a:cs typeface="Simplified Arabic" pitchFamily="18" charset="-78"/>
            </a:endParaRPr>
          </a:p>
          <a:p>
            <a:pPr algn="r" rtl="1">
              <a:defRPr/>
            </a:pPr>
            <a:r>
              <a:rPr lang="ar-JO" sz="2400" b="1" dirty="0">
                <a:latin typeface="Simplified Arabic" pitchFamily="18" charset="-78"/>
                <a:cs typeface="Simplified Arabic" pitchFamily="18" charset="-78"/>
              </a:rPr>
              <a:t>3- اللغة مؤسسة اجتماعية واصطلاحية وأداة التعبير عن أشياء ومسميات الوجود والوقائع والأحداث والتعبير عن أغراض ومقاصد وحاجيات الأفراد .</a:t>
            </a:r>
          </a:p>
          <a:p>
            <a:pPr algn="r" rtl="1">
              <a:defRPr/>
            </a:pPr>
            <a:r>
              <a:rPr lang="ar-JO" sz="2400" b="1" dirty="0">
                <a:latin typeface="Simplified Arabic" pitchFamily="18" charset="-78"/>
                <a:cs typeface="Simplified Arabic" pitchFamily="18" charset="-78"/>
              </a:rPr>
              <a:t>4- هي ظاهرة </a:t>
            </a:r>
            <a:r>
              <a:rPr lang="ar-JO" sz="2400" b="1" dirty="0" err="1">
                <a:latin typeface="Simplified Arabic" pitchFamily="18" charset="-78"/>
                <a:cs typeface="Simplified Arabic" pitchFamily="18" charset="-78"/>
              </a:rPr>
              <a:t>سيكلوجية</a:t>
            </a:r>
            <a:r>
              <a:rPr lang="ar-JO" sz="2400" b="1" dirty="0">
                <a:latin typeface="Simplified Arabic" pitchFamily="18" charset="-78"/>
                <a:cs typeface="Simplified Arabic" pitchFamily="18" charset="-78"/>
              </a:rPr>
              <a:t> اجتماعية ثقافية مكتسبة لا بيولوجية  أو وراثية ملازمة للفرد منذ ولادته . </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6707" name="Rectangle 3">
            <a:extLst>
              <a:ext uri="{FF2B5EF4-FFF2-40B4-BE49-F238E27FC236}">
                <a16:creationId xmlns:a16="http://schemas.microsoft.com/office/drawing/2014/main" id="{CBF7C3F2-8506-40E6-AE82-B4C498E90D28}"/>
              </a:ext>
            </a:extLst>
          </p:cNvPr>
          <p:cNvSpPr>
            <a:spLocks noChangeArrowheads="1"/>
          </p:cNvSpPr>
          <p:nvPr/>
        </p:nvSpPr>
        <p:spPr bwMode="auto">
          <a:xfrm>
            <a:off x="-170330" y="808248"/>
            <a:ext cx="10094259" cy="5241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a:defRPr/>
            </a:pPr>
            <a:endParaRPr lang="ar-JO" sz="2400" b="1" dirty="0">
              <a:latin typeface="Simplified Arabic" pitchFamily="18" charset="-78"/>
              <a:cs typeface="Simplified Arabic" pitchFamily="18" charset="-78"/>
            </a:endParaRPr>
          </a:p>
          <a:p>
            <a:pPr algn="ctr" rtl="1">
              <a:defRPr/>
            </a:pPr>
            <a:endParaRPr lang="ar-JO" sz="2400" b="1" dirty="0">
              <a:latin typeface="Simplified Arabic" pitchFamily="18" charset="-78"/>
              <a:cs typeface="Simplified Arabic" pitchFamily="18" charset="-78"/>
            </a:endParaRPr>
          </a:p>
          <a:p>
            <a:pPr algn="ctr" rtl="1">
              <a:defRPr/>
            </a:pPr>
            <a:endParaRPr lang="ar-JO" sz="2400" b="1" dirty="0">
              <a:latin typeface="Simplified Arabic" pitchFamily="18" charset="-78"/>
              <a:cs typeface="Simplified Arabic" pitchFamily="18" charset="-78"/>
            </a:endParaRPr>
          </a:p>
          <a:p>
            <a:pPr algn="ctr" rtl="1">
              <a:defRPr/>
            </a:pPr>
            <a:endParaRPr lang="ar-JO" sz="2400" b="1" dirty="0">
              <a:latin typeface="Simplified Arabic" pitchFamily="18" charset="-78"/>
              <a:cs typeface="Simplified Arabic" pitchFamily="18" charset="-78"/>
            </a:endParaRPr>
          </a:p>
          <a:p>
            <a:pPr algn="r" rtl="1">
              <a:defRPr/>
            </a:pPr>
            <a:r>
              <a:rPr lang="ar-JO" sz="2400" b="1" u="sng" dirty="0">
                <a:solidFill>
                  <a:srgbClr val="FF0000"/>
                </a:solidFill>
                <a:highlight>
                  <a:srgbClr val="FFFF00"/>
                </a:highlight>
                <a:latin typeface="Simplified Arabic" pitchFamily="18" charset="-78"/>
                <a:cs typeface="Simplified Arabic" pitchFamily="18" charset="-78"/>
              </a:rPr>
              <a:t>سابعاً : الكتابة </a:t>
            </a:r>
            <a:r>
              <a:rPr lang="ar-JO" sz="2400" b="1" u="sng" dirty="0">
                <a:highlight>
                  <a:srgbClr val="FFFF00"/>
                </a:highlight>
                <a:latin typeface="Simplified Arabic" pitchFamily="18" charset="-78"/>
                <a:cs typeface="Simplified Arabic" pitchFamily="18" charset="-78"/>
              </a:rPr>
              <a:t>:</a:t>
            </a:r>
          </a:p>
          <a:p>
            <a:pPr algn="r" rtl="1">
              <a:defRPr/>
            </a:pPr>
            <a:r>
              <a:rPr lang="ar-JO" sz="2400" b="1" dirty="0">
                <a:latin typeface="Simplified Arabic" pitchFamily="18" charset="-78"/>
                <a:cs typeface="Simplified Arabic" pitchFamily="18" charset="-78"/>
              </a:rPr>
              <a:t>1- الحضارة منجزات إنسانية متراكمة عبر العصور .</a:t>
            </a:r>
          </a:p>
          <a:p>
            <a:pPr algn="r" rtl="1">
              <a:defRPr/>
            </a:pPr>
            <a:r>
              <a:rPr lang="ar-JO" sz="2400" b="1" dirty="0">
                <a:latin typeface="Simplified Arabic" pitchFamily="18" charset="-78"/>
                <a:cs typeface="Simplified Arabic" pitchFamily="18" charset="-78"/>
              </a:rPr>
              <a:t>2- يحتاج نقل الحضارة من جيل لآخر إلى وسيلة نقل وهي اللغة .</a:t>
            </a:r>
          </a:p>
          <a:p>
            <a:pPr algn="r" rtl="1">
              <a:defRPr/>
            </a:pPr>
            <a:r>
              <a:rPr lang="ar-JO" sz="2400" b="1" dirty="0">
                <a:latin typeface="Simplified Arabic" pitchFamily="18" charset="-78"/>
                <a:cs typeface="Simplified Arabic" pitchFamily="18" charset="-78"/>
              </a:rPr>
              <a:t> </a:t>
            </a:r>
          </a:p>
          <a:p>
            <a:pPr algn="r" rtl="1">
              <a:defRPr/>
            </a:pPr>
            <a:r>
              <a:rPr lang="ar-JO" sz="2400" b="1" dirty="0">
                <a:latin typeface="Simplified Arabic" pitchFamily="18" charset="-78"/>
                <a:cs typeface="Simplified Arabic" pitchFamily="18" charset="-78"/>
              </a:rPr>
              <a:t>3- الكتابة ضرورية لتطور الحضارة وربط المجتمعات ببعضها والحضارات</a:t>
            </a:r>
          </a:p>
          <a:p>
            <a:pPr algn="r" rtl="1">
              <a:defRPr/>
            </a:pPr>
            <a:r>
              <a:rPr lang="ar-JO" sz="2400" b="1" dirty="0">
                <a:latin typeface="Simplified Arabic" pitchFamily="18" charset="-78"/>
                <a:cs typeface="Simplified Arabic" pitchFamily="18" charset="-78"/>
              </a:rPr>
              <a:t> ببعضها وبدونها لما نمت وتطورت الحضارات .</a:t>
            </a:r>
          </a:p>
          <a:p>
            <a:pPr algn="ctr" rtl="1">
              <a:defRPr/>
            </a:pPr>
            <a:r>
              <a:rPr lang="ar-JO" sz="2800" b="1" u="sng" dirty="0">
                <a:solidFill>
                  <a:srgbClr val="FF0000"/>
                </a:solidFill>
                <a:latin typeface="Simplified Arabic" pitchFamily="18" charset="-78"/>
                <a:cs typeface="Simplified Arabic" pitchFamily="18" charset="-78"/>
              </a:rPr>
              <a:t> *  النظريات الحضارية </a:t>
            </a:r>
            <a:r>
              <a:rPr lang="ar-JO" sz="2400" b="1" u="sng" dirty="0">
                <a:solidFill>
                  <a:srgbClr val="FF0000"/>
                </a:solidFill>
                <a:latin typeface="Simplified Arabic" pitchFamily="18" charset="-78"/>
                <a:cs typeface="Simplified Arabic" pitchFamily="18" charset="-78"/>
              </a:rPr>
              <a:t>:</a:t>
            </a:r>
          </a:p>
          <a:p>
            <a:pPr algn="r" rtl="1">
              <a:defRPr/>
            </a:pPr>
            <a:r>
              <a:rPr lang="ar-JO" sz="2400" b="1" dirty="0">
                <a:latin typeface="Simplified Arabic" pitchFamily="18" charset="-78"/>
                <a:cs typeface="Simplified Arabic" pitchFamily="18" charset="-78"/>
              </a:rPr>
              <a:t>الحضارة الحيّة هي:</a:t>
            </a:r>
          </a:p>
          <a:p>
            <a:pPr algn="r" rtl="1">
              <a:defRPr/>
            </a:pPr>
            <a:r>
              <a:rPr lang="ar-JO" sz="2400" b="1" dirty="0">
                <a:latin typeface="Simplified Arabic" pitchFamily="18" charset="-78"/>
                <a:cs typeface="Simplified Arabic" pitchFamily="18" charset="-78"/>
              </a:rPr>
              <a:t> التي تسهم في التواصل في إنتاج المعارف والمهارات والتطور المستمر في الإنجازات المادية وغير </a:t>
            </a:r>
          </a:p>
          <a:p>
            <a:pPr algn="r" rtl="1">
              <a:defRPr/>
            </a:pPr>
            <a:r>
              <a:rPr lang="ar-JO" sz="2400" b="1" dirty="0">
                <a:latin typeface="Simplified Arabic" pitchFamily="18" charset="-78"/>
                <a:cs typeface="Simplified Arabic" pitchFamily="18" charset="-78"/>
              </a:rPr>
              <a:t>المادية ( بحيث تؤثّر وتتأثّر )</a:t>
            </a:r>
          </a:p>
          <a:p>
            <a:pPr algn="r" rtl="1">
              <a:defRPr/>
            </a:pPr>
            <a:endParaRPr lang="ar-JO" sz="2400" b="1" dirty="0">
              <a:latin typeface="Simplified Arabic" pitchFamily="18" charset="-78"/>
              <a:cs typeface="Simplified Arabic" pitchFamily="18" charset="-78"/>
            </a:endParaRPr>
          </a:p>
          <a:p>
            <a:pPr algn="r" rtl="1">
              <a:defRPr/>
            </a:pPr>
            <a:r>
              <a:rPr lang="ar-JO" sz="2400" b="1" dirty="0">
                <a:latin typeface="Simplified Arabic" pitchFamily="18" charset="-78"/>
                <a:cs typeface="Simplified Arabic" pitchFamily="18" charset="-78"/>
              </a:rPr>
              <a:t>حصر الباحثون في تاريخ الحضارات، أن الحضارات الحية هي ثلاث:</a:t>
            </a:r>
          </a:p>
          <a:p>
            <a:pPr algn="r" rtl="1">
              <a:defRPr/>
            </a:pPr>
            <a:r>
              <a:rPr lang="ar-JO" sz="2400" b="1" dirty="0">
                <a:latin typeface="Simplified Arabic" pitchFamily="18" charset="-78"/>
                <a:cs typeface="Simplified Arabic" pitchFamily="18" charset="-78"/>
              </a:rPr>
              <a:t> اليونانية والعربية الإسلامية والغربية الحديثة .</a:t>
            </a:r>
          </a:p>
          <a:p>
            <a:pPr algn="r" rtl="1">
              <a:defRPr/>
            </a:pPr>
            <a:endParaRPr lang="ar-JO" sz="2400" b="1" dirty="0">
              <a:latin typeface="Simplified Arabic" pitchFamily="18" charset="-78"/>
              <a:cs typeface="Simplified Arabic" pitchFamily="18" charset="-78"/>
            </a:endParaRPr>
          </a:p>
          <a:p>
            <a:pPr algn="ctr" rtl="1">
              <a:defRPr/>
            </a:pPr>
            <a:endParaRPr lang="ar-JO" sz="2400" b="1" dirty="0">
              <a:latin typeface="Simplified Arabic" pitchFamily="18" charset="-78"/>
              <a:cs typeface="Simplified Arabic" pitchFamily="18" charset="-78"/>
            </a:endParaRPr>
          </a:p>
          <a:p>
            <a:pPr algn="ctr" rtl="1">
              <a:defRPr/>
            </a:pPr>
            <a:endParaRPr lang="ar-JO" sz="2400" b="1" dirty="0">
              <a:latin typeface="Simplified Arabic" pitchFamily="18" charset="-78"/>
              <a:cs typeface="Simplified Arabic" pitchFamily="18" charset="-78"/>
            </a:endParaRPr>
          </a:p>
          <a:p>
            <a:pPr algn="ctr" rtl="1">
              <a:defRPr/>
            </a:pPr>
            <a:endParaRPr lang="ar-JO" sz="2400" b="1" dirty="0">
              <a:latin typeface="Simplified Arabic" pitchFamily="18" charset="-78"/>
              <a:cs typeface="Simplified Arabic" pitchFamily="18" charset="-78"/>
            </a:endParaRPr>
          </a:p>
          <a:p>
            <a:pPr algn="ctr" rtl="1">
              <a:defRPr/>
            </a:pPr>
            <a:endParaRPr lang="en-US" sz="2400" b="1" dirty="0">
              <a:latin typeface="Simplified Arabic" panose="02020603050405020304" pitchFamily="18" charset="-78"/>
              <a:cs typeface="Simplified Arabic" panose="02020603050405020304" pitchFamily="18"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456707"/>
                                        </p:tgtEl>
                                        <p:attrNameLst>
                                          <p:attrName>style.visibility</p:attrName>
                                        </p:attrNameLst>
                                      </p:cBhvr>
                                      <p:to>
                                        <p:strVal val="visible"/>
                                      </p:to>
                                    </p:set>
                                    <p:anim calcmode="discrete" valueType="clr">
                                      <p:cBhvr override="childStyle">
                                        <p:cTn id="7" dur="80"/>
                                        <p:tgtEl>
                                          <p:spTgt spid="45670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56707"/>
                                        </p:tgtEl>
                                        <p:attrNameLst>
                                          <p:attrName>fillcolor</p:attrName>
                                        </p:attrNameLst>
                                      </p:cBhvr>
                                      <p:tavLst>
                                        <p:tav tm="0">
                                          <p:val>
                                            <p:clrVal>
                                              <a:schemeClr val="accent2"/>
                                            </p:clrVal>
                                          </p:val>
                                        </p:tav>
                                        <p:tav tm="50000">
                                          <p:val>
                                            <p:clrVal>
                                              <a:schemeClr val="hlink"/>
                                            </p:clrVal>
                                          </p:val>
                                        </p:tav>
                                      </p:tavLst>
                                    </p:anim>
                                    <p:set>
                                      <p:cBhvr>
                                        <p:cTn id="9" dur="80"/>
                                        <p:tgtEl>
                                          <p:spTgt spid="45670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670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83350-C6CF-467C-B208-1F38DB4E14BF}"/>
              </a:ext>
            </a:extLst>
          </p:cNvPr>
          <p:cNvSpPr>
            <a:spLocks noGrp="1"/>
          </p:cNvSpPr>
          <p:nvPr>
            <p:ph type="title"/>
          </p:nvPr>
        </p:nvSpPr>
        <p:spPr>
          <a:xfrm>
            <a:off x="677334" y="609600"/>
            <a:ext cx="8596668" cy="564776"/>
          </a:xfrm>
        </p:spPr>
        <p:txBody>
          <a:bodyPr>
            <a:normAutofit/>
          </a:bodyPr>
          <a:lstStyle/>
          <a:p>
            <a:pPr algn="r" rtl="1"/>
            <a:r>
              <a:rPr lang="ar-JO" sz="2400" b="1" dirty="0">
                <a:solidFill>
                  <a:srgbClr val="FF0000"/>
                </a:solidFill>
                <a:latin typeface="Simplified Arabic" panose="02020603050405020304" pitchFamily="18" charset="-78"/>
                <a:cs typeface="Simplified Arabic" panose="02020603050405020304" pitchFamily="18" charset="-78"/>
              </a:rPr>
              <a:t>أولاً: الاتجاه القائل بوحدة الحضارة الإنسانية</a:t>
            </a:r>
            <a:r>
              <a:rPr lang="ar-JO" sz="2400" dirty="0">
                <a:solidFill>
                  <a:srgbClr val="FF0000"/>
                </a:solidFill>
                <a:latin typeface="Simplified Arabic" panose="02020603050405020304" pitchFamily="18" charset="-78"/>
                <a:cs typeface="Simplified Arabic" panose="02020603050405020304" pitchFamily="18" charset="-78"/>
              </a:rPr>
              <a:t>:</a:t>
            </a:r>
            <a:endParaRPr lang="en-US" sz="2400" dirty="0">
              <a:solidFill>
                <a:srgbClr val="FF0000"/>
              </a:solidFill>
              <a:latin typeface="Simplified Arabic" panose="02020603050405020304" pitchFamily="18" charset="-78"/>
              <a:cs typeface="Simplified Arabic" panose="02020603050405020304" pitchFamily="18" charset="-78"/>
            </a:endParaRPr>
          </a:p>
        </p:txBody>
      </p:sp>
      <p:sp>
        <p:nvSpPr>
          <p:cNvPr id="3" name="Content Placeholder 2">
            <a:extLst>
              <a:ext uri="{FF2B5EF4-FFF2-40B4-BE49-F238E27FC236}">
                <a16:creationId xmlns:a16="http://schemas.microsoft.com/office/drawing/2014/main" id="{9815410A-3DC9-49BE-913D-26893C8AC0CB}"/>
              </a:ext>
            </a:extLst>
          </p:cNvPr>
          <p:cNvSpPr>
            <a:spLocks noGrp="1"/>
          </p:cNvSpPr>
          <p:nvPr>
            <p:ph idx="1"/>
          </p:nvPr>
        </p:nvSpPr>
        <p:spPr>
          <a:xfrm>
            <a:off x="677334" y="1174377"/>
            <a:ext cx="9049372" cy="4866986"/>
          </a:xfrm>
        </p:spPr>
        <p:txBody>
          <a:bodyPr>
            <a:normAutofit fontScale="92500"/>
          </a:bodyPr>
          <a:lstStyle/>
          <a:p>
            <a:pPr algn="r" rtl="1"/>
            <a:r>
              <a:rPr lang="ar-JO" sz="2200" b="1" dirty="0">
                <a:solidFill>
                  <a:schemeClr val="tx1"/>
                </a:solidFill>
                <a:latin typeface="Simplified Arabic" panose="02020603050405020304" pitchFamily="18" charset="-78"/>
                <a:cs typeface="Simplified Arabic" panose="02020603050405020304" pitchFamily="18" charset="-78"/>
              </a:rPr>
              <a:t>ظهر هذا الاتجاه في العصور الحديثة .</a:t>
            </a:r>
          </a:p>
          <a:p>
            <a:pPr algn="r" rtl="1"/>
            <a:r>
              <a:rPr lang="ar-JO" sz="2200" b="1" dirty="0">
                <a:solidFill>
                  <a:schemeClr val="tx1"/>
                </a:solidFill>
                <a:latin typeface="Simplified Arabic" panose="02020603050405020304" pitchFamily="18" charset="-78"/>
                <a:cs typeface="Simplified Arabic" panose="02020603050405020304" pitchFamily="18" charset="-78"/>
              </a:rPr>
              <a:t>اعتبر مفكري الغرب ومنذ القرن 18 أن تاريخ البشرية هو عملية تطور واحدة مستمرة ، وهذا التطور يسير في خط زمني متصل عبر العصور التاريخية، والاحداث التاريخية التي شهدتها العصور القديمة والوسطى ماهي الا تمهيداً للتاريخ الأوروبي الحديث.</a:t>
            </a:r>
          </a:p>
          <a:p>
            <a:pPr algn="r" rtl="1"/>
            <a:r>
              <a:rPr lang="ar-JO" sz="2200" b="1" dirty="0">
                <a:solidFill>
                  <a:schemeClr val="tx1"/>
                </a:solidFill>
                <a:latin typeface="Simplified Arabic" panose="02020603050405020304" pitchFamily="18" charset="-78"/>
                <a:cs typeface="Simplified Arabic" panose="02020603050405020304" pitchFamily="18" charset="-78"/>
              </a:rPr>
              <a:t> والحضارة الغربية في نظر مفكري القرن 18 هي الحضارة المركزية، وثقافتها هي مركز الثقافات وهي مصدر الاشعاع للثقافات الأخرى الهامشية ، وقد اطلقوا على هذه النظرية باسم " نظرية المركز والمحيط".</a:t>
            </a:r>
          </a:p>
          <a:p>
            <a:pPr algn="r" rtl="1"/>
            <a:r>
              <a:rPr lang="ar-JO" sz="2200" b="1" dirty="0">
                <a:solidFill>
                  <a:srgbClr val="FF0000"/>
                </a:solidFill>
                <a:latin typeface="Simplified Arabic" panose="02020603050405020304" pitchFamily="18" charset="-78"/>
                <a:cs typeface="Simplified Arabic" panose="02020603050405020304" pitchFamily="18" charset="-78"/>
              </a:rPr>
              <a:t>يرى الفيلسوف الاجتماعي أوغست كونت أن الفكر البشري مرّ في تطوره بالحالات الثلاث</a:t>
            </a:r>
            <a:r>
              <a:rPr lang="ar-JO" sz="2200" b="1" dirty="0">
                <a:solidFill>
                  <a:schemeClr val="tx1"/>
                </a:solidFill>
                <a:latin typeface="Simplified Arabic" panose="02020603050405020304" pitchFamily="18" charset="-78"/>
                <a:cs typeface="Simplified Arabic" panose="02020603050405020304" pitchFamily="18" charset="-78"/>
              </a:rPr>
              <a:t>: </a:t>
            </a:r>
          </a:p>
          <a:p>
            <a:pPr algn="r" rtl="1">
              <a:buAutoNum type="arabicPeriod"/>
            </a:pPr>
            <a:r>
              <a:rPr lang="ar-JO" sz="2200" b="1" dirty="0">
                <a:solidFill>
                  <a:schemeClr val="tx1"/>
                </a:solidFill>
                <a:latin typeface="Simplified Arabic" panose="02020603050405020304" pitchFamily="18" charset="-78"/>
                <a:cs typeface="Simplified Arabic" panose="02020603050405020304" pitchFamily="18" charset="-78"/>
              </a:rPr>
              <a:t>الحالة اللاهوتية: تفسير الحوادث بإرجاعها إلى مبدأ مشترك خارج الطبيعة، ثم اخترع لفهم الحوادث آلهة متعددة.  ثم اتحدت تلك الآلهة وانقلبت إلها، فحل مذهب التوحيد محل التعددية في الألوهية. </a:t>
            </a:r>
          </a:p>
          <a:p>
            <a:pPr marL="0" indent="0" algn="just" rtl="1" eaLnBrk="1" hangingPunct="1">
              <a:buNone/>
            </a:pPr>
            <a:r>
              <a:rPr lang="ar-JO" altLang="en-US" sz="2200" b="1" dirty="0">
                <a:solidFill>
                  <a:schemeClr val="tx1"/>
                </a:solidFill>
                <a:latin typeface="Simplified Arabic" panose="02020603050405020304" pitchFamily="18" charset="-78"/>
                <a:cs typeface="Simplified Arabic" panose="02020603050405020304" pitchFamily="18" charset="-78"/>
              </a:rPr>
              <a:t>2.  الحالة </a:t>
            </a:r>
            <a:r>
              <a:rPr lang="ar-JO" altLang="en-US" sz="2200" b="1" dirty="0" err="1">
                <a:solidFill>
                  <a:schemeClr val="tx1"/>
                </a:solidFill>
                <a:latin typeface="Simplified Arabic" panose="02020603050405020304" pitchFamily="18" charset="-78"/>
                <a:cs typeface="Simplified Arabic" panose="02020603050405020304" pitchFamily="18" charset="-78"/>
              </a:rPr>
              <a:t>الميتافيزيائية</a:t>
            </a:r>
            <a:r>
              <a:rPr lang="ar-JO" altLang="en-US" sz="2200" b="1" dirty="0">
                <a:solidFill>
                  <a:schemeClr val="tx1"/>
                </a:solidFill>
                <a:latin typeface="Simplified Arabic" panose="02020603050405020304" pitchFamily="18" charset="-78"/>
                <a:cs typeface="Simplified Arabic" panose="02020603050405020304" pitchFamily="18" charset="-78"/>
              </a:rPr>
              <a:t> : ما يحصل في الكون من أحداث تكون من قوى كامنة فيها. </a:t>
            </a:r>
          </a:p>
          <a:p>
            <a:pPr algn="just" rtl="1" eaLnBrk="1" hangingPunct="1"/>
            <a:r>
              <a:rPr lang="ar-JO" altLang="en-US" sz="2200" b="1" dirty="0">
                <a:solidFill>
                  <a:schemeClr val="tx1"/>
                </a:solidFill>
                <a:latin typeface="Simplified Arabic" panose="02020603050405020304" pitchFamily="18" charset="-78"/>
                <a:cs typeface="Simplified Arabic" panose="02020603050405020304" pitchFamily="18" charset="-78"/>
              </a:rPr>
              <a:t>3. الحالة الوضعية: تدعو لكشف العلاقات وربطها ببعض وتعتمد على المشاهدة والتجارب وتصاغ القوانين .ويسميها  كونت : مرحلة الدقّة واليقين العلمي .  </a:t>
            </a:r>
            <a:endParaRPr lang="ar-SA" altLang="en-US" sz="2200" b="1" dirty="0">
              <a:solidFill>
                <a:schemeClr val="tx1"/>
              </a:solidFill>
              <a:latin typeface="Simplified Arabic" panose="02020603050405020304" pitchFamily="18" charset="-78"/>
              <a:cs typeface="Simplified Arabic" panose="02020603050405020304" pitchFamily="18" charset="-78"/>
            </a:endParaRPr>
          </a:p>
          <a:p>
            <a:pPr algn="r" rtl="1">
              <a:buAutoNum type="arabicPeriod"/>
            </a:pPr>
            <a:endParaRPr lang="en-US" dirty="0"/>
          </a:p>
        </p:txBody>
      </p:sp>
    </p:spTree>
    <p:extLst>
      <p:ext uri="{BB962C8B-B14F-4D97-AF65-F5344CB8AC3E}">
        <p14:creationId xmlns:p14="http://schemas.microsoft.com/office/powerpoint/2010/main" val="2942335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9B67318F-0F8F-4841-8F14-4B39A9C22D85}"/>
              </a:ext>
            </a:extLst>
          </p:cNvPr>
          <p:cNvSpPr>
            <a:spLocks noGrp="1"/>
          </p:cNvSpPr>
          <p:nvPr>
            <p:ph/>
          </p:nvPr>
        </p:nvSpPr>
        <p:spPr>
          <a:xfrm>
            <a:off x="1981200" y="620688"/>
            <a:ext cx="8229600" cy="5616600"/>
          </a:xfrm>
        </p:spPr>
        <p:txBody>
          <a:bodyPr>
            <a:normAutofit/>
          </a:bodyPr>
          <a:lstStyle/>
          <a:p>
            <a:pPr algn="r" rtl="1">
              <a:defRPr/>
            </a:pPr>
            <a:r>
              <a:rPr lang="ar-JO" sz="2400" b="1" dirty="0">
                <a:solidFill>
                  <a:srgbClr val="FF0000"/>
                </a:solidFill>
                <a:latin typeface="Simplified Arabic" panose="02020603050405020304" pitchFamily="18" charset="-78"/>
                <a:cs typeface="Simplified Arabic" panose="02020603050405020304" pitchFamily="18" charset="-78"/>
              </a:rPr>
              <a:t>أما( هيجل ) </a:t>
            </a:r>
            <a:r>
              <a:rPr lang="ar-JO" sz="2400" b="1" dirty="0">
                <a:latin typeface="Simplified Arabic" panose="02020603050405020304" pitchFamily="18" charset="-78"/>
                <a:cs typeface="Simplified Arabic" panose="02020603050405020304" pitchFamily="18" charset="-78"/>
              </a:rPr>
              <a:t>: في تعليل التاريخ </a:t>
            </a:r>
          </a:p>
          <a:p>
            <a:pPr algn="r" rtl="1">
              <a:defRPr/>
            </a:pPr>
            <a:r>
              <a:rPr lang="ar-JO" sz="2400" b="1" dirty="0">
                <a:solidFill>
                  <a:schemeClr val="tx1"/>
                </a:solidFill>
                <a:latin typeface="Simplified Arabic" panose="02020603050405020304" pitchFamily="18" charset="-78"/>
                <a:cs typeface="Simplified Arabic" panose="02020603050405020304" pitchFamily="18" charset="-78"/>
              </a:rPr>
              <a:t>فيعتبره حضارة إنسانية واحدة تتقدم في مراحل : </a:t>
            </a:r>
          </a:p>
          <a:p>
            <a:pPr marL="0" indent="0" algn="r" rtl="1">
              <a:buNone/>
              <a:defRPr/>
            </a:pPr>
            <a:r>
              <a:rPr lang="ar-JO" sz="2400" b="1" dirty="0">
                <a:solidFill>
                  <a:schemeClr val="tx1"/>
                </a:solidFill>
                <a:latin typeface="Simplified Arabic" panose="02020603050405020304" pitchFamily="18" charset="-78"/>
                <a:cs typeface="Simplified Arabic" panose="02020603050405020304" pitchFamily="18" charset="-78"/>
              </a:rPr>
              <a:t>( </a:t>
            </a:r>
            <a:r>
              <a:rPr lang="ar-JO" sz="2400" b="1" dirty="0">
                <a:solidFill>
                  <a:schemeClr val="tx1"/>
                </a:solidFill>
                <a:latin typeface="Simplified Arabic" panose="02020603050405020304" pitchFamily="18" charset="-78"/>
                <a:cs typeface="Simplified Arabic" panose="02020603050405020304" pitchFamily="18" charset="-78"/>
                <a:sym typeface="Wingdings" pitchFamily="2" charset="2"/>
              </a:rPr>
              <a:t>المرحلة الشرقية القديمة – المرحلة اليونانية ثم المرحلة الرومانية – فالمرحلة الجرمانية )وهي نهاية التطور والمطاف .</a:t>
            </a:r>
          </a:p>
          <a:p>
            <a:pPr algn="r" rtl="1">
              <a:defRPr/>
            </a:pPr>
            <a:r>
              <a:rPr lang="ar-JO" sz="2400" b="1" dirty="0">
                <a:solidFill>
                  <a:schemeClr val="tx1"/>
                </a:solidFill>
                <a:latin typeface="Simplified Arabic" panose="02020603050405020304" pitchFamily="18" charset="-78"/>
                <a:cs typeface="Simplified Arabic" panose="02020603050405020304" pitchFamily="18" charset="-78"/>
                <a:sym typeface="Wingdings" pitchFamily="2" charset="2"/>
              </a:rPr>
              <a:t>ويعتبر مدنية الشرق : تمثل مرحلة الاستبداد في ( الهند والصين ومصر) وتمثل مرحلة ( طفولة إنسانية )</a:t>
            </a:r>
          </a:p>
          <a:p>
            <a:pPr algn="r" rtl="1">
              <a:defRPr/>
            </a:pPr>
            <a:r>
              <a:rPr lang="ar-JO" sz="2400" b="1" dirty="0">
                <a:solidFill>
                  <a:schemeClr val="tx1"/>
                </a:solidFill>
                <a:latin typeface="Simplified Arabic" panose="02020603050405020304" pitchFamily="18" charset="-78"/>
                <a:cs typeface="Simplified Arabic" panose="02020603050405020304" pitchFamily="18" charset="-78"/>
                <a:sym typeface="Wingdings" pitchFamily="2" charset="2"/>
              </a:rPr>
              <a:t>أما المدنية اليونانية : فهي دعائم ديمقراطية .</a:t>
            </a:r>
          </a:p>
          <a:p>
            <a:pPr algn="r" rtl="1">
              <a:defRPr/>
            </a:pPr>
            <a:r>
              <a:rPr lang="ar-JO" sz="2400" b="1" dirty="0">
                <a:solidFill>
                  <a:schemeClr val="tx1"/>
                </a:solidFill>
                <a:latin typeface="Simplified Arabic" panose="02020603050405020304" pitchFamily="18" charset="-78"/>
                <a:cs typeface="Simplified Arabic" panose="02020603050405020304" pitchFamily="18" charset="-78"/>
                <a:sym typeface="Wingdings" pitchFamily="2" charset="2"/>
              </a:rPr>
              <a:t>أما الرومانية فهي تمثل ( شباب الإنسانية )</a:t>
            </a:r>
          </a:p>
          <a:p>
            <a:pPr algn="r" rtl="1">
              <a:defRPr/>
            </a:pPr>
            <a:r>
              <a:rPr lang="ar-JO" sz="2400" b="1" dirty="0">
                <a:solidFill>
                  <a:schemeClr val="tx1"/>
                </a:solidFill>
                <a:latin typeface="Simplified Arabic" panose="02020603050405020304" pitchFamily="18" charset="-78"/>
                <a:cs typeface="Simplified Arabic" panose="02020603050405020304" pitchFamily="18" charset="-78"/>
                <a:sym typeface="Wingdings" pitchFamily="2" charset="2"/>
              </a:rPr>
              <a:t>والمدنية الجرمانية المسيحية تقوم الملكية أفراد الشعب أحرار </a:t>
            </a:r>
          </a:p>
          <a:p>
            <a:pPr algn="r" rtl="1">
              <a:defRPr/>
            </a:pPr>
            <a:r>
              <a:rPr lang="ar-JO" sz="2400" b="1" dirty="0">
                <a:solidFill>
                  <a:schemeClr val="tx1"/>
                </a:solidFill>
                <a:latin typeface="Simplified Arabic" panose="02020603050405020304" pitchFamily="18" charset="-78"/>
                <a:cs typeface="Simplified Arabic" panose="02020603050405020304" pitchFamily="18" charset="-78"/>
                <a:sym typeface="Wingdings" pitchFamily="2" charset="2"/>
              </a:rPr>
              <a:t>وهذا هو هرم الإنسانية ( وهو يعني النضج والكمال )</a:t>
            </a:r>
            <a:r>
              <a:rPr lang="ar-JO" sz="2400" b="1" dirty="0">
                <a:solidFill>
                  <a:schemeClr val="tx1"/>
                </a:solidFill>
                <a:latin typeface="Simplified Arabic" panose="02020603050405020304" pitchFamily="18" charset="-78"/>
                <a:cs typeface="Simplified Arabic" panose="02020603050405020304" pitchFamily="18" charset="-78"/>
              </a:rPr>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a:extLst>
              <a:ext uri="{FF2B5EF4-FFF2-40B4-BE49-F238E27FC236}">
                <a16:creationId xmlns:a16="http://schemas.microsoft.com/office/drawing/2014/main" id="{DE5D3716-8DE7-4982-8A6C-8117EC4E48ED}"/>
              </a:ext>
            </a:extLst>
          </p:cNvPr>
          <p:cNvSpPr/>
          <p:nvPr/>
        </p:nvSpPr>
        <p:spPr>
          <a:xfrm>
            <a:off x="771401" y="896997"/>
            <a:ext cx="8676964" cy="5632311"/>
          </a:xfrm>
          <a:prstGeom prst="rect">
            <a:avLst/>
          </a:prstGeom>
          <a:noFill/>
        </p:spPr>
        <p:txBody>
          <a:bodyPr>
            <a:spAutoFit/>
          </a:bodyPr>
          <a:lstStyle/>
          <a:p>
            <a:pPr algn="ctr" rtl="1">
              <a:defRPr/>
            </a:pPr>
            <a:r>
              <a:rPr lang="ar-JO" sz="2400" b="1" u="sng" dirty="0">
                <a:ln w="12700">
                  <a:solidFill>
                    <a:schemeClr val="tx2">
                      <a:satMod val="155000"/>
                    </a:schemeClr>
                  </a:solidFill>
                  <a:prstDash val="solid"/>
                </a:ln>
                <a:solidFill>
                  <a:srgbClr val="FF0000"/>
                </a:solidFill>
                <a:latin typeface="Simplified Arabic" pitchFamily="18" charset="-78"/>
                <a:cs typeface="Simplified Arabic" pitchFamily="18" charset="-78"/>
              </a:rPr>
              <a:t>ثانياً :الاتجاه القائل بإنكار وجود حضارة واحدة شاملة</a:t>
            </a:r>
          </a:p>
          <a:p>
            <a:pPr algn="r" rtl="1">
              <a:defRPr/>
            </a:pPr>
            <a:r>
              <a:rPr lang="ar-JO" sz="2400" dirty="0">
                <a:ln w="12700">
                  <a:solidFill>
                    <a:schemeClr val="tx2">
                      <a:satMod val="155000"/>
                    </a:schemeClr>
                  </a:solidFill>
                  <a:prstDash val="solid"/>
                </a:ln>
                <a:latin typeface="Simplified Arabic" pitchFamily="18" charset="-78"/>
                <a:cs typeface="Simplified Arabic" pitchFamily="18" charset="-78"/>
              </a:rPr>
              <a:t>هناك لكل حضارة مظاهرها ومعالمها الخاصة في القرن التاسع عشر والعشرين مثل (حضارات وادي النيلين واليونان والرومان ) أما الحضارة الغربية فهي ليست مركزية وليست نهاية المطاف .</a:t>
            </a:r>
          </a:p>
          <a:p>
            <a:pPr algn="r" rtl="1">
              <a:defRPr/>
            </a:pPr>
            <a:endParaRPr lang="ar-JO" sz="2400" b="1" dirty="0">
              <a:ln w="12700">
                <a:solidFill>
                  <a:schemeClr val="tx2">
                    <a:satMod val="155000"/>
                  </a:schemeClr>
                </a:solidFill>
                <a:prstDash val="solid"/>
              </a:ln>
              <a:solidFill>
                <a:srgbClr val="FF0000"/>
              </a:solidFill>
              <a:highlight>
                <a:srgbClr val="FFFF00"/>
              </a:highlight>
              <a:latin typeface="Simplified Arabic" pitchFamily="18" charset="-78"/>
              <a:cs typeface="Simplified Arabic" pitchFamily="18" charset="-78"/>
            </a:endParaRPr>
          </a:p>
          <a:p>
            <a:pPr algn="r" rtl="1">
              <a:defRPr/>
            </a:pPr>
            <a:r>
              <a:rPr lang="ar-JO" sz="2400" b="1" dirty="0">
                <a:ln w="12700">
                  <a:solidFill>
                    <a:schemeClr val="tx2">
                      <a:satMod val="155000"/>
                    </a:schemeClr>
                  </a:solidFill>
                  <a:prstDash val="solid"/>
                </a:ln>
                <a:solidFill>
                  <a:srgbClr val="FF0000"/>
                </a:solidFill>
                <a:highlight>
                  <a:srgbClr val="FFFF00"/>
                </a:highlight>
                <a:latin typeface="Simplified Arabic" pitchFamily="18" charset="-78"/>
                <a:cs typeface="Simplified Arabic" pitchFamily="18" charset="-78"/>
              </a:rPr>
              <a:t> </a:t>
            </a:r>
            <a:r>
              <a:rPr lang="ar-JO" sz="2400" b="1" u="sng" dirty="0">
                <a:ln w="12700">
                  <a:solidFill>
                    <a:schemeClr val="tx2">
                      <a:satMod val="155000"/>
                    </a:schemeClr>
                  </a:solidFill>
                  <a:prstDash val="solid"/>
                </a:ln>
                <a:solidFill>
                  <a:srgbClr val="FF0000"/>
                </a:solidFill>
                <a:highlight>
                  <a:srgbClr val="FFFF00"/>
                </a:highlight>
                <a:latin typeface="Simplified Arabic" pitchFamily="18" charset="-78"/>
                <a:cs typeface="Simplified Arabic" pitchFamily="18" charset="-78"/>
              </a:rPr>
              <a:t>وهناك آراء لبعض المفكرين والفلاسفة </a:t>
            </a:r>
            <a:r>
              <a:rPr lang="ar-JO" sz="2400" b="1" u="sng" dirty="0">
                <a:ln w="12700">
                  <a:solidFill>
                    <a:schemeClr val="tx2">
                      <a:satMod val="155000"/>
                    </a:schemeClr>
                  </a:solidFill>
                  <a:prstDash val="solid"/>
                </a:ln>
                <a:latin typeface="Simplified Arabic" pitchFamily="18" charset="-78"/>
                <a:cs typeface="Simplified Arabic" pitchFamily="18" charset="-78"/>
              </a:rPr>
              <a:t>:</a:t>
            </a:r>
          </a:p>
          <a:p>
            <a:pPr marL="514350" indent="-514350" algn="ctr" rtl="1">
              <a:buFontTx/>
              <a:buAutoNum type="arabic1Minus"/>
              <a:defRPr/>
            </a:pPr>
            <a:r>
              <a:rPr lang="ar-JO" sz="2400" b="1" dirty="0">
                <a:ln w="12700">
                  <a:solidFill>
                    <a:schemeClr val="tx2">
                      <a:satMod val="155000"/>
                    </a:schemeClr>
                  </a:solidFill>
                  <a:prstDash val="solid"/>
                </a:ln>
                <a:highlight>
                  <a:srgbClr val="FFFF00"/>
                </a:highlight>
                <a:latin typeface="Simplified Arabic" pitchFamily="18" charset="-78"/>
                <a:cs typeface="Simplified Arabic" pitchFamily="18" charset="-78"/>
              </a:rPr>
              <a:t>ابن خلدون : </a:t>
            </a:r>
          </a:p>
          <a:p>
            <a:pPr algn="r" rtl="1">
              <a:defRPr/>
            </a:pPr>
            <a:r>
              <a:rPr lang="ar-JO" sz="2400" b="1" dirty="0">
                <a:ln w="12700">
                  <a:solidFill>
                    <a:schemeClr val="tx2">
                      <a:satMod val="155000"/>
                    </a:schemeClr>
                  </a:solidFill>
                  <a:prstDash val="solid"/>
                </a:ln>
                <a:latin typeface="Simplified Arabic" pitchFamily="18" charset="-78"/>
                <a:cs typeface="Simplified Arabic" pitchFamily="18" charset="-78"/>
              </a:rPr>
              <a:t>هو من أسرة عربية يمنية تنقل باحثاً في الأندلس ثم تونس ومراكش وبلاد المشرق والقاهرة وسوريا .</a:t>
            </a:r>
          </a:p>
          <a:p>
            <a:pPr algn="r" rtl="1">
              <a:defRPr/>
            </a:pPr>
            <a:r>
              <a:rPr lang="ar-JO" sz="2400" b="1" dirty="0">
                <a:ln w="12700">
                  <a:solidFill>
                    <a:schemeClr val="tx2">
                      <a:satMod val="155000"/>
                    </a:schemeClr>
                  </a:solidFill>
                  <a:prstDash val="solid"/>
                </a:ln>
                <a:latin typeface="Simplified Arabic" pitchFamily="18" charset="-78"/>
                <a:cs typeface="Simplified Arabic" pitchFamily="18" charset="-78"/>
              </a:rPr>
              <a:t>عاش عصر اضطرابات وترحال وفتن ومنازعات وهو مؤسس علم الاجتماع ( علم العمران ). </a:t>
            </a:r>
          </a:p>
          <a:p>
            <a:pPr algn="r" rtl="1">
              <a:defRPr/>
            </a:pPr>
            <a:r>
              <a:rPr lang="ar-JO" sz="2400" b="1" dirty="0">
                <a:ln w="50800"/>
                <a:latin typeface="Simplified Arabic" pitchFamily="18" charset="-78"/>
                <a:cs typeface="Simplified Arabic" pitchFamily="18" charset="-78"/>
              </a:rPr>
              <a:t>- مؤسس علم الاجتماع ( علم العمران ) في كتابه </a:t>
            </a:r>
          </a:p>
          <a:p>
            <a:pPr algn="r" rtl="1">
              <a:defRPr/>
            </a:pPr>
            <a:r>
              <a:rPr lang="ar-JO" sz="2400" b="1" dirty="0">
                <a:ln w="50800"/>
                <a:latin typeface="Simplified Arabic" pitchFamily="18" charset="-78"/>
                <a:cs typeface="Simplified Arabic" pitchFamily="18" charset="-78"/>
              </a:rPr>
              <a:t> ( العبر وديوان المبتدأ والخبر في أيام العرب والعجم والبربر ومن عاصرهم </a:t>
            </a:r>
          </a:p>
          <a:p>
            <a:pPr algn="r" rtl="1">
              <a:defRPr/>
            </a:pPr>
            <a:r>
              <a:rPr lang="ar-JO" sz="2400" b="1" dirty="0">
                <a:ln w="50800"/>
                <a:latin typeface="Simplified Arabic" pitchFamily="18" charset="-78"/>
                <a:cs typeface="Simplified Arabic" pitchFamily="18" charset="-78"/>
              </a:rPr>
              <a:t>  من ذوي السلطان الأكبر ) وهو مقدمة وسبعة كتب .</a:t>
            </a:r>
          </a:p>
          <a:p>
            <a:pPr algn="r" rtl="1">
              <a:defRPr/>
            </a:pPr>
            <a:endParaRPr lang="ar-SA" sz="2400" b="1" dirty="0">
              <a:ln w="12700">
                <a:solidFill>
                  <a:schemeClr val="tx2">
                    <a:satMod val="155000"/>
                  </a:schemeClr>
                </a:solidFill>
                <a:prstDash val="solid"/>
              </a:ln>
              <a:latin typeface="Simplified Arabic" pitchFamily="18" charset="-78"/>
              <a:cs typeface="Simplified Arabic" pitchFamily="18"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مستطيل 67">
            <a:extLst>
              <a:ext uri="{FF2B5EF4-FFF2-40B4-BE49-F238E27FC236}">
                <a16:creationId xmlns:a16="http://schemas.microsoft.com/office/drawing/2014/main" id="{2CC2ADB2-D594-42B1-B43F-224D49A6CC69}"/>
              </a:ext>
            </a:extLst>
          </p:cNvPr>
          <p:cNvSpPr/>
          <p:nvPr/>
        </p:nvSpPr>
        <p:spPr>
          <a:xfrm>
            <a:off x="439271" y="484095"/>
            <a:ext cx="9144000" cy="6247864"/>
          </a:xfrm>
          <a:prstGeom prst="rect">
            <a:avLst/>
          </a:prstGeom>
          <a:noFill/>
        </p:spPr>
        <p:txBody>
          <a:bodyPr>
            <a:spAutoFit/>
            <a:scene3d>
              <a:camera prst="orthographicFront"/>
              <a:lightRig rig="balanced" dir="t">
                <a:rot lat="0" lon="0" rev="2100000"/>
              </a:lightRig>
            </a:scene3d>
            <a:sp3d extrusionH="57150" prstMaterial="metal">
              <a:bevelT w="38100" h="25400"/>
              <a:contourClr>
                <a:schemeClr val="bg2"/>
              </a:contourClr>
            </a:sp3d>
          </a:bodyPr>
          <a:lstStyle/>
          <a:p>
            <a:pPr algn="r" rtl="1">
              <a:defRPr/>
            </a:pPr>
            <a:endParaRPr lang="ar-JO" sz="2000" b="1" dirty="0">
              <a:ln w="50800"/>
              <a:solidFill>
                <a:srgbClr val="FF0000"/>
              </a:solidFill>
              <a:latin typeface="Simplified Arabic" pitchFamily="18" charset="-78"/>
              <a:cs typeface="Simplified Arabic" pitchFamily="18" charset="-78"/>
            </a:endParaRPr>
          </a:p>
          <a:p>
            <a:pPr algn="r" rtl="1">
              <a:defRPr/>
            </a:pPr>
            <a:r>
              <a:rPr lang="ar-JO" sz="2000" b="1" u="sng" dirty="0">
                <a:ln w="50800"/>
                <a:solidFill>
                  <a:srgbClr val="FF0000"/>
                </a:solidFill>
                <a:latin typeface="Simplified Arabic" pitchFamily="18" charset="-78"/>
                <a:cs typeface="Simplified Arabic" pitchFamily="18" charset="-78"/>
              </a:rPr>
              <a:t>أما المقدمة والكتاب الأول فيسمى </a:t>
            </a:r>
            <a:r>
              <a:rPr lang="ar-JO" sz="2000" b="1" u="sng" dirty="0">
                <a:ln w="50800"/>
                <a:latin typeface="Simplified Arabic" pitchFamily="18" charset="-78"/>
                <a:cs typeface="Simplified Arabic" pitchFamily="18" charset="-78"/>
              </a:rPr>
              <a:t>:</a:t>
            </a:r>
          </a:p>
          <a:p>
            <a:pPr algn="r" rtl="1">
              <a:defRPr/>
            </a:pPr>
            <a:r>
              <a:rPr lang="ar-JO" sz="2000" b="1" dirty="0">
                <a:ln w="50800"/>
                <a:latin typeface="Simplified Arabic" pitchFamily="18" charset="-78"/>
                <a:cs typeface="Simplified Arabic" pitchFamily="18" charset="-78"/>
              </a:rPr>
              <a:t>( مقدمة ابن خلدون ) </a:t>
            </a:r>
          </a:p>
          <a:p>
            <a:pPr algn="r" rtl="1">
              <a:defRPr/>
            </a:pPr>
            <a:r>
              <a:rPr lang="ar-JO" sz="2000" b="1" dirty="0">
                <a:ln w="50800"/>
                <a:latin typeface="Simplified Arabic" pitchFamily="18" charset="-78"/>
                <a:cs typeface="Simplified Arabic" pitchFamily="18" charset="-78"/>
              </a:rPr>
              <a:t>لقد تميزت الحضارة العربية الإسلامية بأصول البحث العلمي أو الطريقة العلمية .في البحث ومختلف ميادين المعرفة وكان الهدف  من تأليها ( مقدمة نظرية منهجية ).</a:t>
            </a:r>
          </a:p>
          <a:p>
            <a:pPr algn="r" rtl="1">
              <a:defRPr/>
            </a:pPr>
            <a:r>
              <a:rPr lang="ar-JO" sz="2000" b="1" u="sng" dirty="0">
                <a:ln w="50800"/>
                <a:solidFill>
                  <a:srgbClr val="FF0000"/>
                </a:solidFill>
                <a:latin typeface="Simplified Arabic" pitchFamily="18" charset="-78"/>
                <a:cs typeface="Simplified Arabic" pitchFamily="18" charset="-78"/>
              </a:rPr>
              <a:t>وتهدف المقدمة إلى:</a:t>
            </a:r>
          </a:p>
          <a:p>
            <a:pPr algn="r" rtl="1">
              <a:defRPr/>
            </a:pPr>
            <a:r>
              <a:rPr lang="ar-JO" sz="2000" b="1" dirty="0">
                <a:ln w="50800"/>
                <a:latin typeface="Simplified Arabic" pitchFamily="18" charset="-78"/>
                <a:cs typeface="Simplified Arabic" pitchFamily="18" charset="-78"/>
              </a:rPr>
              <a:t> رفع الكتابة في التاريخ من سرد للأخبار والحوادث دون التقيد بالدقة </a:t>
            </a:r>
          </a:p>
          <a:p>
            <a:pPr algn="r" rtl="1">
              <a:defRPr/>
            </a:pPr>
            <a:r>
              <a:rPr lang="ar-JO" sz="2000" b="1" dirty="0">
                <a:ln w="50800"/>
                <a:latin typeface="Simplified Arabic" pitchFamily="18" charset="-78"/>
                <a:cs typeface="Simplified Arabic" pitchFamily="18" charset="-78"/>
              </a:rPr>
              <a:t>العلمية الى مستوى العلم الذي يقوم على النظر والتحقيق والتحليل </a:t>
            </a:r>
          </a:p>
          <a:p>
            <a:pPr algn="r" rtl="1">
              <a:defRPr/>
            </a:pPr>
            <a:r>
              <a:rPr lang="ar-JO" sz="2000" b="1" dirty="0">
                <a:ln w="50800"/>
                <a:latin typeface="Simplified Arabic" pitchFamily="18" charset="-78"/>
                <a:cs typeface="Simplified Arabic" pitchFamily="18" charset="-78"/>
              </a:rPr>
              <a:t>والتفسير ولبيان كيفية قيام الدول والأمصار وكيف  نشأت الحضارة </a:t>
            </a:r>
          </a:p>
          <a:p>
            <a:pPr algn="r" rtl="1">
              <a:defRPr/>
            </a:pPr>
            <a:r>
              <a:rPr lang="ar-JO" sz="2000" b="1" dirty="0">
                <a:ln w="50800"/>
                <a:latin typeface="Simplified Arabic" pitchFamily="18" charset="-78"/>
                <a:cs typeface="Simplified Arabic" pitchFamily="18" charset="-78"/>
              </a:rPr>
              <a:t>ولماذا زالت .</a:t>
            </a:r>
          </a:p>
          <a:p>
            <a:pPr algn="r" rtl="1">
              <a:defRPr/>
            </a:pPr>
            <a:r>
              <a:rPr lang="ar-JO" sz="2000" b="1" dirty="0">
                <a:ln w="50800"/>
                <a:solidFill>
                  <a:srgbClr val="FF0000"/>
                </a:solidFill>
                <a:latin typeface="Simplified Arabic" pitchFamily="18" charset="-78"/>
                <a:cs typeface="Simplified Arabic" pitchFamily="18" charset="-78"/>
              </a:rPr>
              <a:t>هدف مقدمة ابن خلدون:</a:t>
            </a:r>
          </a:p>
          <a:p>
            <a:pPr algn="r" rtl="1">
              <a:defRPr/>
            </a:pPr>
            <a:r>
              <a:rPr lang="ar-JO" sz="2000" b="1" dirty="0">
                <a:ln w="50800"/>
                <a:latin typeface="Simplified Arabic" pitchFamily="18" charset="-78"/>
                <a:cs typeface="Simplified Arabic" pitchFamily="18" charset="-78"/>
              </a:rPr>
              <a:t>1-  الانتقال بالتاريخ من السرد الإخباري .</a:t>
            </a:r>
          </a:p>
          <a:p>
            <a:pPr algn="r" rtl="1">
              <a:defRPr/>
            </a:pPr>
            <a:r>
              <a:rPr lang="ar-JO" sz="2000" b="1" dirty="0">
                <a:ln w="50800"/>
                <a:latin typeface="Simplified Arabic" pitchFamily="18" charset="-78"/>
                <a:cs typeface="Simplified Arabic" pitchFamily="18" charset="-78"/>
              </a:rPr>
              <a:t>إلى التحليل العلمي الذي يتصف بالشمولية والعمق والدقة.</a:t>
            </a:r>
          </a:p>
          <a:p>
            <a:pPr algn="r" rtl="1">
              <a:defRPr/>
            </a:pPr>
            <a:r>
              <a:rPr lang="ar-JO" sz="2000" b="1" dirty="0">
                <a:ln w="50800"/>
                <a:latin typeface="Simplified Arabic" pitchFamily="18" charset="-78"/>
                <a:cs typeface="Simplified Arabic" pitchFamily="18" charset="-78"/>
              </a:rPr>
              <a:t>2- استقصاء الأحداث التاريخية والظواهر العمرانية ( اقتصادية </a:t>
            </a:r>
          </a:p>
          <a:p>
            <a:pPr algn="r" rtl="1">
              <a:defRPr/>
            </a:pPr>
            <a:r>
              <a:rPr lang="ar-JO" sz="2000" b="1" dirty="0">
                <a:ln w="50800"/>
                <a:latin typeface="Simplified Arabic" pitchFamily="18" charset="-78"/>
                <a:cs typeface="Simplified Arabic" pitchFamily="18" charset="-78"/>
              </a:rPr>
              <a:t>واجتماعية وثقافية وسياسية ) .</a:t>
            </a:r>
          </a:p>
          <a:p>
            <a:pPr algn="r" rtl="1">
              <a:defRPr/>
            </a:pPr>
            <a:r>
              <a:rPr lang="ar-JO" sz="2000" b="1" dirty="0">
                <a:ln w="50800"/>
                <a:latin typeface="Simplified Arabic" pitchFamily="18" charset="-78"/>
                <a:cs typeface="Simplified Arabic" pitchFamily="18" charset="-78"/>
              </a:rPr>
              <a:t>المؤرخ يحتاج لمعرفة قواعد السياسة وطبائع الموجودات مع</a:t>
            </a:r>
          </a:p>
          <a:p>
            <a:pPr algn="r" rtl="1">
              <a:defRPr/>
            </a:pPr>
            <a:r>
              <a:rPr lang="ar-JO" sz="2000" b="1" dirty="0">
                <a:ln w="50800"/>
                <a:latin typeface="Simplified Arabic" pitchFamily="18" charset="-78"/>
                <a:cs typeface="Simplified Arabic" pitchFamily="18" charset="-78"/>
              </a:rPr>
              <a:t>اختلاف الأمم والبقاع والأمصار في ( السير والأخلاق والمذاهب )    </a:t>
            </a:r>
            <a:endParaRPr lang="ar-SA" sz="2000" b="1" dirty="0">
              <a:ln w="50800"/>
              <a:latin typeface="Simplified Arabic" pitchFamily="18" charset="-78"/>
              <a:cs typeface="Simplified Arabic" pitchFamily="18" charset="-78"/>
            </a:endParaRPr>
          </a:p>
          <a:p>
            <a:pPr algn="r" rtl="1">
              <a:defRPr/>
            </a:pPr>
            <a:endParaRPr lang="ar-JO" sz="2000" b="1" dirty="0">
              <a:ln w="50800"/>
              <a:latin typeface="Simplified Arabic" pitchFamily="18" charset="-78"/>
              <a:cs typeface="Simplified Arabic" pitchFamily="18" charset="-78"/>
            </a:endParaRPr>
          </a:p>
          <a:p>
            <a:pPr algn="r" rtl="1">
              <a:defRPr/>
            </a:pPr>
            <a:endParaRPr lang="ar-JO" sz="2000" b="1" dirty="0">
              <a:ln w="50800"/>
              <a:latin typeface="Simplified Arabic" pitchFamily="18" charset="-78"/>
              <a:cs typeface="Simplified Arabic" pitchFamily="18" charset="-78"/>
            </a:endParaRPr>
          </a:p>
          <a:p>
            <a:pPr algn="r" rtl="1">
              <a:defRPr/>
            </a:pPr>
            <a:r>
              <a:rPr lang="ar-JO" sz="2000" b="1" dirty="0">
                <a:ln w="50800"/>
                <a:latin typeface="Simplified Arabic" pitchFamily="18" charset="-78"/>
                <a:cs typeface="Simplified Arabic" pitchFamily="18" charset="-78"/>
              </a:rPr>
              <a:t> </a:t>
            </a:r>
            <a:endParaRPr lang="ar-SA" sz="2000" b="1" dirty="0">
              <a:ln w="50800"/>
              <a:latin typeface="Simplified Arabic" pitchFamily="18" charset="-78"/>
              <a:cs typeface="Simplified Arabic" pitchFamily="18"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F86EDE56-80AB-4687-8ECF-C24BA9DE39AF}"/>
              </a:ext>
            </a:extLst>
          </p:cNvPr>
          <p:cNvSpPr/>
          <p:nvPr/>
        </p:nvSpPr>
        <p:spPr>
          <a:xfrm>
            <a:off x="228745" y="601664"/>
            <a:ext cx="9273844" cy="5262979"/>
          </a:xfrm>
          <a:prstGeom prst="rect">
            <a:avLst/>
          </a:prstGeom>
          <a:noFill/>
        </p:spPr>
        <p:txBody>
          <a:bodyPr>
            <a:spAutoFit/>
          </a:bodyPr>
          <a:lstStyle/>
          <a:p>
            <a:pPr algn="ctr" rtl="1">
              <a:defRPr/>
            </a:pPr>
            <a:r>
              <a:rPr lang="ar-JO" sz="2400" b="1" u="sng" dirty="0">
                <a:ln w="12700">
                  <a:solidFill>
                    <a:schemeClr val="tx2">
                      <a:satMod val="155000"/>
                    </a:schemeClr>
                  </a:solidFill>
                  <a:prstDash val="solid"/>
                </a:ln>
                <a:solidFill>
                  <a:srgbClr val="FF0000"/>
                </a:solidFill>
                <a:latin typeface="Simplified Arabic" pitchFamily="18" charset="-78"/>
                <a:cs typeface="Simplified Arabic" pitchFamily="18" charset="-78"/>
              </a:rPr>
              <a:t>تطور المجتمع وأشكاله </a:t>
            </a:r>
            <a:r>
              <a:rPr lang="ar-JO" sz="2400" b="1" u="sng" dirty="0">
                <a:ln w="12700">
                  <a:solidFill>
                    <a:schemeClr val="tx2">
                      <a:satMod val="155000"/>
                    </a:schemeClr>
                  </a:solidFill>
                  <a:prstDash val="solid"/>
                </a:ln>
                <a:latin typeface="Simplified Arabic" pitchFamily="18" charset="-78"/>
                <a:cs typeface="Simplified Arabic" pitchFamily="18" charset="-78"/>
              </a:rPr>
              <a:t>:</a:t>
            </a:r>
          </a:p>
          <a:p>
            <a:pPr algn="r" rtl="1">
              <a:defRPr/>
            </a:pPr>
            <a:r>
              <a:rPr lang="ar-JO" sz="2400" b="1" dirty="0">
                <a:ln w="12700">
                  <a:solidFill>
                    <a:schemeClr val="tx2">
                      <a:satMod val="155000"/>
                    </a:schemeClr>
                  </a:solidFill>
                  <a:prstDash val="solid"/>
                </a:ln>
                <a:latin typeface="Simplified Arabic" pitchFamily="18" charset="-78"/>
                <a:cs typeface="Simplified Arabic" pitchFamily="18" charset="-78"/>
              </a:rPr>
              <a:t>     البدو والحضر ( البدو هم الأصل )</a:t>
            </a:r>
          </a:p>
          <a:p>
            <a:pPr algn="r" rtl="1">
              <a:defRPr/>
            </a:pPr>
            <a:r>
              <a:rPr lang="ar-JO" sz="2400" b="1" dirty="0">
                <a:ln w="12700">
                  <a:solidFill>
                    <a:schemeClr val="tx2">
                      <a:satMod val="155000"/>
                    </a:schemeClr>
                  </a:solidFill>
                  <a:prstDash val="solid"/>
                </a:ln>
                <a:latin typeface="Simplified Arabic" pitchFamily="18" charset="-78"/>
                <a:cs typeface="Simplified Arabic" pitchFamily="18" charset="-78"/>
              </a:rPr>
              <a:t>  التاريخ الإسلامي هو الانتقال من خشونة البداوة إلى رقّة الحضارة </a:t>
            </a:r>
          </a:p>
          <a:p>
            <a:pPr algn="r" rtl="1">
              <a:defRPr/>
            </a:pPr>
            <a:r>
              <a:rPr lang="ar-JO" sz="2400" b="1" dirty="0">
                <a:ln w="12700">
                  <a:solidFill>
                    <a:schemeClr val="tx2">
                      <a:satMod val="155000"/>
                    </a:schemeClr>
                  </a:solidFill>
                  <a:prstDash val="solid"/>
                </a:ln>
                <a:latin typeface="Simplified Arabic" pitchFamily="18" charset="-78"/>
                <a:cs typeface="Simplified Arabic" pitchFamily="18" charset="-78"/>
              </a:rPr>
              <a:t> وحركة التاريخ والتطور الحضاري : التطور التاريخي والتطور الحضاري </a:t>
            </a:r>
          </a:p>
          <a:p>
            <a:pPr algn="r" rtl="1">
              <a:defRPr/>
            </a:pPr>
            <a:r>
              <a:rPr lang="ar-JO" sz="2400" b="1" dirty="0">
                <a:ln w="12700">
                  <a:solidFill>
                    <a:schemeClr val="tx2">
                      <a:satMod val="155000"/>
                    </a:schemeClr>
                  </a:solidFill>
                  <a:prstDash val="solid"/>
                </a:ln>
                <a:latin typeface="Simplified Arabic" pitchFamily="18" charset="-78"/>
                <a:cs typeface="Simplified Arabic" pitchFamily="18" charset="-78"/>
              </a:rPr>
              <a:t>  مرتبطان بعملية الانتقال من البداوة إلى الحضارة . </a:t>
            </a:r>
          </a:p>
          <a:p>
            <a:pPr marL="571500" indent="-571500" algn="r" rtl="1">
              <a:buFont typeface="Arial" panose="020B0604020202020204" pitchFamily="34" charset="0"/>
              <a:buChar char="•"/>
              <a:defRPr/>
            </a:pPr>
            <a:r>
              <a:rPr lang="ar-JO" sz="2400" b="1" u="sng" dirty="0">
                <a:ln w="12700">
                  <a:solidFill>
                    <a:schemeClr val="tx2">
                      <a:satMod val="155000"/>
                    </a:schemeClr>
                  </a:solidFill>
                  <a:prstDash val="solid"/>
                </a:ln>
                <a:solidFill>
                  <a:srgbClr val="FF0000"/>
                </a:solidFill>
                <a:latin typeface="Simplified Arabic" pitchFamily="18" charset="-78"/>
                <a:cs typeface="Simplified Arabic" pitchFamily="18" charset="-78"/>
              </a:rPr>
              <a:t>تطور الدولة وعمرها وأطوارها </a:t>
            </a:r>
            <a:r>
              <a:rPr lang="ar-JO" sz="2400" b="1" u="sng" dirty="0">
                <a:ln w="12700">
                  <a:solidFill>
                    <a:schemeClr val="tx2">
                      <a:satMod val="155000"/>
                    </a:schemeClr>
                  </a:solidFill>
                  <a:prstDash val="solid"/>
                </a:ln>
                <a:latin typeface="Simplified Arabic" pitchFamily="18" charset="-78"/>
                <a:cs typeface="Simplified Arabic" pitchFamily="18" charset="-78"/>
              </a:rPr>
              <a:t>: </a:t>
            </a:r>
          </a:p>
          <a:p>
            <a:pPr algn="r" rtl="1">
              <a:defRPr/>
            </a:pPr>
            <a:r>
              <a:rPr lang="ar-JO" sz="2400" b="1" dirty="0">
                <a:ln w="12700">
                  <a:solidFill>
                    <a:schemeClr val="tx2">
                      <a:satMod val="155000"/>
                    </a:schemeClr>
                  </a:solidFill>
                  <a:prstDash val="solid"/>
                </a:ln>
                <a:latin typeface="Simplified Arabic" pitchFamily="18" charset="-78"/>
                <a:cs typeface="Simplified Arabic" pitchFamily="18" charset="-78"/>
              </a:rPr>
              <a:t>1- حدود عمر الدولة كعمر الأشخاص ثم تزول .</a:t>
            </a:r>
          </a:p>
          <a:p>
            <a:pPr algn="r" rtl="1">
              <a:defRPr/>
            </a:pPr>
            <a:r>
              <a:rPr lang="ar-JO" sz="2400" b="1" dirty="0">
                <a:ln w="12700">
                  <a:solidFill>
                    <a:schemeClr val="tx2">
                      <a:satMod val="155000"/>
                    </a:schemeClr>
                  </a:solidFill>
                  <a:prstDash val="solid"/>
                </a:ln>
                <a:latin typeface="Simplified Arabic" pitchFamily="18" charset="-78"/>
                <a:cs typeface="Simplified Arabic" pitchFamily="18" charset="-78"/>
              </a:rPr>
              <a:t>2- حدود الأجيال التي تمر بها الدولة :</a:t>
            </a:r>
          </a:p>
          <a:p>
            <a:pPr marL="514350" indent="-514350" algn="r" rtl="1">
              <a:buFontTx/>
              <a:buAutoNum type="arabic1Minus"/>
              <a:defRPr/>
            </a:pPr>
            <a:r>
              <a:rPr lang="ar-JO" sz="2400" b="1" dirty="0">
                <a:ln w="12700">
                  <a:solidFill>
                    <a:schemeClr val="tx2">
                      <a:satMod val="155000"/>
                    </a:schemeClr>
                  </a:solidFill>
                  <a:prstDash val="solid"/>
                </a:ln>
                <a:latin typeface="Simplified Arabic" pitchFamily="18" charset="-78"/>
                <a:cs typeface="Simplified Arabic" pitchFamily="18" charset="-78"/>
              </a:rPr>
              <a:t>الجيل الأول ( خلق البداوة وخشونتها ).</a:t>
            </a:r>
          </a:p>
          <a:p>
            <a:pPr marL="514350" indent="-514350" algn="r" rtl="1">
              <a:buFontTx/>
              <a:buAutoNum type="arabic1Minus"/>
              <a:defRPr/>
            </a:pPr>
            <a:r>
              <a:rPr lang="ar-JO" sz="2400" b="1" dirty="0">
                <a:ln w="12700">
                  <a:solidFill>
                    <a:schemeClr val="tx2">
                      <a:satMod val="155000"/>
                    </a:schemeClr>
                  </a:solidFill>
                  <a:prstDash val="solid"/>
                </a:ln>
                <a:latin typeface="Simplified Arabic" pitchFamily="18" charset="-78"/>
                <a:cs typeface="Simplified Arabic" pitchFamily="18" charset="-78"/>
              </a:rPr>
              <a:t>الجيل الثاني  من البداوة للحضارة بما فيها من ترف وراحة .</a:t>
            </a:r>
          </a:p>
          <a:p>
            <a:pPr algn="r" rtl="1">
              <a:defRPr/>
            </a:pPr>
            <a:r>
              <a:rPr lang="ar-JO" sz="2400" b="1" dirty="0">
                <a:ln w="12700">
                  <a:solidFill>
                    <a:schemeClr val="tx2">
                      <a:satMod val="155000"/>
                    </a:schemeClr>
                  </a:solidFill>
                  <a:prstDash val="solid"/>
                </a:ln>
                <a:latin typeface="Simplified Arabic" pitchFamily="18" charset="-78"/>
                <a:cs typeface="Simplified Arabic" pitchFamily="18" charset="-78"/>
              </a:rPr>
              <a:t>ج- الجيل الثالث : ينسون عهد البداوة والخشونة ويعتمدون على الدولة .</a:t>
            </a:r>
          </a:p>
          <a:p>
            <a:pPr algn="r" rtl="1">
              <a:defRPr/>
            </a:pPr>
            <a:endParaRPr lang="ar-JO" sz="2400" b="1" dirty="0">
              <a:ln w="12700">
                <a:solidFill>
                  <a:schemeClr val="tx2">
                    <a:satMod val="155000"/>
                  </a:schemeClr>
                </a:solidFill>
                <a:prstDash val="solid"/>
              </a:ln>
              <a:latin typeface="Simplified Arabic" pitchFamily="18" charset="-78"/>
              <a:cs typeface="Simplified Arabic" pitchFamily="18" charset="-78"/>
            </a:endParaRPr>
          </a:p>
          <a:p>
            <a:pPr algn="r" rtl="1">
              <a:defRPr/>
            </a:pPr>
            <a:r>
              <a:rPr lang="ar-JO" sz="2400" b="1" u="sng" dirty="0">
                <a:ln w="12700">
                  <a:solidFill>
                    <a:schemeClr val="tx2">
                      <a:satMod val="155000"/>
                    </a:schemeClr>
                  </a:solidFill>
                  <a:prstDash val="solid"/>
                </a:ln>
                <a:solidFill>
                  <a:srgbClr val="FF0000"/>
                </a:solidFill>
                <a:latin typeface="Simplified Arabic" pitchFamily="18" charset="-78"/>
                <a:cs typeface="Simplified Arabic" pitchFamily="18" charset="-78"/>
              </a:rPr>
              <a:t> غاية العمران:</a:t>
            </a:r>
            <a:r>
              <a:rPr lang="ar-JO" sz="2400" b="1" dirty="0">
                <a:ln w="12700">
                  <a:solidFill>
                    <a:schemeClr val="tx2">
                      <a:satMod val="155000"/>
                    </a:schemeClr>
                  </a:solidFill>
                  <a:prstDash val="solid"/>
                </a:ln>
                <a:latin typeface="Simplified Arabic" pitchFamily="18" charset="-78"/>
                <a:cs typeface="Simplified Arabic" pitchFamily="18" charset="-78"/>
              </a:rPr>
              <a:t> هي الحضارة والترف ثم يقودهم إلى الفساد ثم الهرم .</a:t>
            </a:r>
          </a:p>
          <a:p>
            <a:pPr algn="r" rtl="1">
              <a:defRPr/>
            </a:pPr>
            <a:r>
              <a:rPr lang="ar-JO" sz="2400" b="1" dirty="0">
                <a:ln w="12700">
                  <a:solidFill>
                    <a:schemeClr val="tx2">
                      <a:satMod val="155000"/>
                    </a:schemeClr>
                  </a:solidFill>
                  <a:prstDash val="solid"/>
                </a:ln>
                <a:latin typeface="Simplified Arabic" pitchFamily="18" charset="-78"/>
                <a:cs typeface="Simplified Arabic" pitchFamily="18" charset="-78"/>
              </a:rPr>
              <a:t>إن حركة التاريخ والحضارة دائرية عكس رأي ( </a:t>
            </a:r>
            <a:r>
              <a:rPr lang="ar-JO" sz="2400" b="1" dirty="0" err="1">
                <a:ln w="12700">
                  <a:solidFill>
                    <a:schemeClr val="tx2">
                      <a:satMod val="155000"/>
                    </a:schemeClr>
                  </a:solidFill>
                  <a:prstDash val="solid"/>
                </a:ln>
                <a:latin typeface="Simplified Arabic" pitchFamily="18" charset="-78"/>
                <a:cs typeface="Simplified Arabic" pitchFamily="18" charset="-78"/>
              </a:rPr>
              <a:t>شنجلر</a:t>
            </a:r>
            <a:r>
              <a:rPr lang="ar-JO" sz="2400" b="1" dirty="0">
                <a:ln w="12700">
                  <a:solidFill>
                    <a:schemeClr val="tx2">
                      <a:satMod val="155000"/>
                    </a:schemeClr>
                  </a:solidFill>
                  <a:prstDash val="solid"/>
                </a:ln>
                <a:latin typeface="Simplified Arabic" pitchFamily="18" charset="-78"/>
                <a:cs typeface="Simplified Arabic" pitchFamily="18" charset="-78"/>
              </a:rPr>
              <a:t> )</a:t>
            </a:r>
            <a:endParaRPr lang="ar-SA" sz="2400" b="1" dirty="0">
              <a:ln w="12700">
                <a:solidFill>
                  <a:schemeClr val="tx2">
                    <a:satMod val="155000"/>
                  </a:schemeClr>
                </a:solidFill>
                <a:prstDash val="solid"/>
              </a:ln>
              <a:latin typeface="Simplified Arabic" pitchFamily="18" charset="-78"/>
              <a:cs typeface="Simplified Arabic" pitchFamily="18"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8" name="Rectangle 4">
            <a:extLst>
              <a:ext uri="{FF2B5EF4-FFF2-40B4-BE49-F238E27FC236}">
                <a16:creationId xmlns:a16="http://schemas.microsoft.com/office/drawing/2014/main" id="{F869C05C-9466-49F8-8B06-6A4068C30B6D}"/>
              </a:ext>
            </a:extLst>
          </p:cNvPr>
          <p:cNvSpPr>
            <a:spLocks noChangeArrowheads="1"/>
          </p:cNvSpPr>
          <p:nvPr/>
        </p:nvSpPr>
        <p:spPr bwMode="auto">
          <a:xfrm>
            <a:off x="2747963" y="1233488"/>
            <a:ext cx="6985000" cy="172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ar-JO" altLang="en-US" sz="6000">
              <a:solidFill>
                <a:srgbClr val="FF9900"/>
              </a:solidFill>
              <a:cs typeface="PT Bold Heading" panose="02010400000000000000" pitchFamily="2" charset="-78"/>
            </a:endParaRPr>
          </a:p>
        </p:txBody>
      </p:sp>
      <p:sp>
        <p:nvSpPr>
          <p:cNvPr id="14339" name="Rectangle 5">
            <a:extLst>
              <a:ext uri="{FF2B5EF4-FFF2-40B4-BE49-F238E27FC236}">
                <a16:creationId xmlns:a16="http://schemas.microsoft.com/office/drawing/2014/main" id="{B4B39009-2072-4324-A909-9CA410FED7FA}"/>
              </a:ext>
            </a:extLst>
          </p:cNvPr>
          <p:cNvSpPr>
            <a:spLocks noChangeArrowheads="1"/>
          </p:cNvSpPr>
          <p:nvPr/>
        </p:nvSpPr>
        <p:spPr bwMode="auto">
          <a:xfrm>
            <a:off x="345689" y="289019"/>
            <a:ext cx="8368004" cy="721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spcBef>
                <a:spcPct val="20000"/>
              </a:spcBef>
            </a:pPr>
            <a:r>
              <a:rPr lang="ar-JO" altLang="en-US" sz="2400" b="1" u="sng" dirty="0">
                <a:latin typeface="Simplified Arabic" panose="02020603050405020304" pitchFamily="18" charset="-78"/>
                <a:cs typeface="Simplified Arabic" panose="02020603050405020304" pitchFamily="18" charset="-78"/>
              </a:rPr>
              <a:t>  </a:t>
            </a:r>
            <a:r>
              <a:rPr lang="ar-JO" altLang="en-US" sz="2400" b="1" u="sng" dirty="0">
                <a:solidFill>
                  <a:srgbClr val="FF0000"/>
                </a:solidFill>
                <a:latin typeface="Simplified Arabic" panose="02020603050405020304" pitchFamily="18" charset="-78"/>
                <a:cs typeface="Simplified Arabic" panose="02020603050405020304" pitchFamily="18" charset="-78"/>
              </a:rPr>
              <a:t>المعنى الاصطلاحي</a:t>
            </a:r>
            <a:r>
              <a:rPr lang="ar-JO" altLang="en-US" sz="2400" b="1" u="sng" dirty="0">
                <a:latin typeface="Simplified Arabic" panose="02020603050405020304" pitchFamily="18" charset="-78"/>
                <a:cs typeface="Simplified Arabic" panose="02020603050405020304" pitchFamily="18" charset="-78"/>
              </a:rPr>
              <a:t>:</a:t>
            </a:r>
          </a:p>
          <a:p>
            <a:pPr algn="r" rtl="1" eaLnBrk="1" hangingPunct="1">
              <a:spcBef>
                <a:spcPct val="20000"/>
              </a:spcBef>
            </a:pPr>
            <a:r>
              <a:rPr lang="ar-JO" altLang="en-US" sz="2400" b="1" dirty="0">
                <a:latin typeface="Simplified Arabic" panose="02020603050405020304" pitchFamily="18" charset="-78"/>
                <a:cs typeface="Simplified Arabic" panose="02020603050405020304" pitchFamily="18" charset="-78"/>
              </a:rPr>
              <a:t>دخل مفهوم الثقافة في القرن العشرين إلى الأدب العربي من خلال ترجمة الأبحاث والمؤلفات </a:t>
            </a:r>
            <a:r>
              <a:rPr lang="ar-JO" altLang="en-US" sz="2400" b="1" dirty="0" err="1">
                <a:latin typeface="Simplified Arabic" panose="02020603050405020304" pitchFamily="18" charset="-78"/>
                <a:cs typeface="Simplified Arabic" panose="02020603050405020304" pitchFamily="18" charset="-78"/>
              </a:rPr>
              <a:t>الأنثروبولوجية</a:t>
            </a:r>
            <a:r>
              <a:rPr lang="ar-JO" altLang="en-US" sz="2400" b="1" dirty="0">
                <a:latin typeface="Simplified Arabic" panose="02020603050405020304" pitchFamily="18" charset="-78"/>
                <a:cs typeface="Simplified Arabic" panose="02020603050405020304" pitchFamily="18" charset="-78"/>
              </a:rPr>
              <a:t>.</a:t>
            </a:r>
          </a:p>
          <a:p>
            <a:pPr algn="r" rtl="1" eaLnBrk="1" hangingPunct="1">
              <a:spcBef>
                <a:spcPct val="20000"/>
              </a:spcBef>
            </a:pPr>
            <a:r>
              <a:rPr lang="ar-JO" altLang="en-US" sz="2400" b="1" dirty="0">
                <a:latin typeface="Simplified Arabic" panose="02020603050405020304" pitchFamily="18" charset="-78"/>
                <a:cs typeface="Simplified Arabic" panose="02020603050405020304" pitchFamily="18" charset="-78"/>
              </a:rPr>
              <a:t>- عرّف العالم الإنجليزي </a:t>
            </a:r>
            <a:r>
              <a:rPr lang="ar-JO" altLang="en-US" sz="2400" b="1" dirty="0">
                <a:solidFill>
                  <a:srgbClr val="FF0000"/>
                </a:solidFill>
                <a:latin typeface="Simplified Arabic" panose="02020603050405020304" pitchFamily="18" charset="-78"/>
                <a:cs typeface="Simplified Arabic" panose="02020603050405020304" pitchFamily="18" charset="-78"/>
              </a:rPr>
              <a:t>( إدوارد تايلور </a:t>
            </a:r>
            <a:r>
              <a:rPr lang="ar-JO" altLang="en-US" sz="2400" b="1" dirty="0">
                <a:latin typeface="Simplified Arabic" panose="02020603050405020304" pitchFamily="18" charset="-78"/>
                <a:cs typeface="Simplified Arabic" panose="02020603050405020304" pitchFamily="18" charset="-78"/>
              </a:rPr>
              <a:t>) الثقافة في كتابه: </a:t>
            </a:r>
            <a:r>
              <a:rPr lang="ar-JO" altLang="en-US" sz="2400" b="1" dirty="0">
                <a:solidFill>
                  <a:srgbClr val="FF0000"/>
                </a:solidFill>
                <a:latin typeface="Simplified Arabic" panose="02020603050405020304" pitchFamily="18" charset="-78"/>
                <a:cs typeface="Simplified Arabic" panose="02020603050405020304" pitchFamily="18" charset="-78"/>
              </a:rPr>
              <a:t>الثقافة البدائية 1871  </a:t>
            </a:r>
            <a:r>
              <a:rPr lang="ar-JO" altLang="en-US" sz="2400" b="1" dirty="0">
                <a:latin typeface="Simplified Arabic" panose="02020603050405020304" pitchFamily="18" charset="-78"/>
                <a:cs typeface="Simplified Arabic" panose="02020603050405020304" pitchFamily="18" charset="-78"/>
              </a:rPr>
              <a:t>بأنها: </a:t>
            </a:r>
          </a:p>
          <a:p>
            <a:pPr algn="r" rtl="1" eaLnBrk="1" hangingPunct="1">
              <a:spcBef>
                <a:spcPct val="20000"/>
              </a:spcBef>
            </a:pPr>
            <a:r>
              <a:rPr lang="ar-JO" altLang="en-US" sz="2400" b="1" dirty="0">
                <a:latin typeface="Simplified Arabic" panose="02020603050405020304" pitchFamily="18" charset="-78"/>
                <a:cs typeface="Simplified Arabic" panose="02020603050405020304" pitchFamily="18" charset="-78"/>
              </a:rPr>
              <a:t> هي المركب الكلي الذي يشتمل على المعرفة والمعتقد والفن والأدب والأخلاق والقانون والعرف والعادات والقدرات التي يكتسبها الإنسان بوصفه عضواً في المجتمع. </a:t>
            </a:r>
          </a:p>
          <a:p>
            <a:pPr algn="r" rtl="1" eaLnBrk="1" hangingPunct="1">
              <a:spcBef>
                <a:spcPct val="20000"/>
              </a:spcBef>
            </a:pPr>
            <a:r>
              <a:rPr lang="ar-JO" altLang="en-US" sz="2400" b="1" dirty="0">
                <a:solidFill>
                  <a:srgbClr val="FF0000"/>
                </a:solidFill>
                <a:latin typeface="Simplified Arabic" panose="02020603050405020304" pitchFamily="18" charset="-78"/>
                <a:cs typeface="Simplified Arabic" panose="02020603050405020304" pitchFamily="18" charset="-78"/>
              </a:rPr>
              <a:t>- أما ( ك . </a:t>
            </a:r>
            <a:r>
              <a:rPr lang="ar-JO" altLang="en-US" sz="2400" b="1" dirty="0" err="1">
                <a:solidFill>
                  <a:srgbClr val="FF0000"/>
                </a:solidFill>
                <a:latin typeface="Simplified Arabic" panose="02020603050405020304" pitchFamily="18" charset="-78"/>
                <a:cs typeface="Simplified Arabic" panose="02020603050405020304" pitchFamily="18" charset="-78"/>
              </a:rPr>
              <a:t>رايت</a:t>
            </a:r>
            <a:r>
              <a:rPr lang="ar-JO" altLang="en-US" sz="2400" b="1" dirty="0">
                <a:solidFill>
                  <a:srgbClr val="FF0000"/>
                </a:solidFill>
                <a:latin typeface="Simplified Arabic" panose="02020603050405020304" pitchFamily="18" charset="-78"/>
                <a:cs typeface="Simplified Arabic" panose="02020603050405020304" pitchFamily="18" charset="-78"/>
              </a:rPr>
              <a:t> ) </a:t>
            </a:r>
            <a:r>
              <a:rPr lang="ar-JO" altLang="en-US" sz="2400" b="1" dirty="0">
                <a:latin typeface="Simplified Arabic" panose="02020603050405020304" pitchFamily="18" charset="-78"/>
                <a:cs typeface="Simplified Arabic" panose="02020603050405020304" pitchFamily="18" charset="-78"/>
              </a:rPr>
              <a:t>فيعرّف الثقافة بأنها:</a:t>
            </a:r>
          </a:p>
          <a:p>
            <a:pPr algn="r" rtl="1" eaLnBrk="1" hangingPunct="1">
              <a:spcBef>
                <a:spcPct val="20000"/>
              </a:spcBef>
            </a:pPr>
            <a:r>
              <a:rPr lang="ar-JO" altLang="en-US" sz="2400" b="1" dirty="0">
                <a:latin typeface="Simplified Arabic" panose="02020603050405020304" pitchFamily="18" charset="-78"/>
                <a:cs typeface="Simplified Arabic" panose="02020603050405020304" pitchFamily="18" charset="-78"/>
              </a:rPr>
              <a:t>النمو التراكمي للتقنيات والعادات والمعتقدات وينتقل هذا النمو التراكمي من جيل إلى آخر .</a:t>
            </a:r>
          </a:p>
          <a:p>
            <a:pPr algn="r" rtl="1" eaLnBrk="1" hangingPunct="1">
              <a:spcBef>
                <a:spcPct val="20000"/>
              </a:spcBef>
            </a:pPr>
            <a:r>
              <a:rPr lang="ar-JO" altLang="en-US" sz="2400" b="1" dirty="0">
                <a:latin typeface="Simplified Arabic" panose="02020603050405020304" pitchFamily="18" charset="-78"/>
                <a:cs typeface="Simplified Arabic" panose="02020603050405020304" pitchFamily="18" charset="-78"/>
              </a:rPr>
              <a:t>ويؤخذ على التعريف : ( الطابع الوصفي )، كما أنه لا يبرز الثقافة في توجيه السلوك الإنساني في صنع حاضر الإنسان ومستقبله .</a:t>
            </a:r>
          </a:p>
          <a:p>
            <a:pPr algn="r" rtl="1" eaLnBrk="1" hangingPunct="1">
              <a:spcBef>
                <a:spcPct val="20000"/>
              </a:spcBef>
            </a:pPr>
            <a:endParaRPr lang="ar-JO" altLang="en-US" sz="2800" b="1" dirty="0">
              <a:latin typeface="Simplified Arabic" panose="02020603050405020304" pitchFamily="18" charset="-78"/>
              <a:cs typeface="Simplified Arabic" panose="02020603050405020304" pitchFamily="18" charset="-78"/>
            </a:endParaRPr>
          </a:p>
          <a:p>
            <a:pPr algn="r" rtl="1" eaLnBrk="1" hangingPunct="1">
              <a:spcBef>
                <a:spcPct val="20000"/>
              </a:spcBef>
            </a:pPr>
            <a:r>
              <a:rPr lang="ar-JO" altLang="en-US" sz="2800" b="1" dirty="0">
                <a:latin typeface="Simplified Arabic" panose="02020603050405020304" pitchFamily="18" charset="-78"/>
                <a:cs typeface="Simplified Arabic" panose="02020603050405020304" pitchFamily="18" charset="-78"/>
              </a:rPr>
              <a:t> </a:t>
            </a:r>
            <a:endParaRPr lang="ar-JO" altLang="en-US" sz="2000" b="1" dirty="0">
              <a:cs typeface="PT Bold Heading" panose="02010400000000000000" pitchFamily="2" charset="-78"/>
            </a:endParaRPr>
          </a:p>
          <a:p>
            <a:pPr algn="r" rtl="1" eaLnBrk="1" hangingPunct="1">
              <a:spcBef>
                <a:spcPct val="20000"/>
              </a:spcBef>
            </a:pPr>
            <a:endParaRPr lang="ar-SA" altLang="en-US" sz="2800" b="1" dirty="0">
              <a:cs typeface="PT Bold Heading" panose="02010400000000000000" pitchFamily="2"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grpId="0" nodeType="withEffect" nodePh="1">
                                  <p:stCondLst>
                                    <p:cond delay="0"/>
                                  </p:stCondLst>
                                  <p:endCondLst>
                                    <p:cond evt="begin" delay="0">
                                      <p:tn val="5"/>
                                    </p:cond>
                                  </p:endCondLst>
                                  <p:childTnLst>
                                    <p:set>
                                      <p:cBhvr>
                                        <p:cTn id="6" dur="1" fill="hold">
                                          <p:stCondLst>
                                            <p:cond delay="0"/>
                                          </p:stCondLst>
                                        </p:cTn>
                                        <p:tgtEl>
                                          <p:spTgt spid="175108"/>
                                        </p:tgtEl>
                                        <p:attrNameLst>
                                          <p:attrName>style.visibility</p:attrName>
                                        </p:attrNameLst>
                                      </p:cBhvr>
                                      <p:to>
                                        <p:strVal val="visible"/>
                                      </p:to>
                                    </p:set>
                                    <p:animEffect transition="in" filter="circle(out)">
                                      <p:cBhvr>
                                        <p:cTn id="7" dur="2000"/>
                                        <p:tgtEl>
                                          <p:spTgt spid="175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مستطيل 51">
            <a:extLst>
              <a:ext uri="{FF2B5EF4-FFF2-40B4-BE49-F238E27FC236}">
                <a16:creationId xmlns:a16="http://schemas.microsoft.com/office/drawing/2014/main" id="{FCC08542-4831-4967-8636-03616CBFA91C}"/>
              </a:ext>
            </a:extLst>
          </p:cNvPr>
          <p:cNvSpPr/>
          <p:nvPr/>
        </p:nvSpPr>
        <p:spPr>
          <a:xfrm>
            <a:off x="1524000" y="81072"/>
            <a:ext cx="9144000" cy="7663636"/>
          </a:xfrm>
          <a:prstGeom prst="rect">
            <a:avLst/>
          </a:prstGeom>
          <a:noFill/>
        </p:spPr>
        <p:txBody>
          <a:bodyPr>
            <a:spAutoFit/>
            <a:scene3d>
              <a:camera prst="orthographicFront"/>
              <a:lightRig rig="balanced" dir="t">
                <a:rot lat="0" lon="0" rev="2100000"/>
              </a:lightRig>
            </a:scene3d>
            <a:sp3d extrusionH="57150" prstMaterial="metal">
              <a:bevelT w="38100" h="25400"/>
              <a:contourClr>
                <a:schemeClr val="bg2"/>
              </a:contourClr>
            </a:sp3d>
          </a:bodyPr>
          <a:lstStyle/>
          <a:p>
            <a:pPr algn="ctr" rtl="1">
              <a:defRPr/>
            </a:pPr>
            <a:r>
              <a:rPr lang="ar-JO" sz="2800" b="1" u="sng" dirty="0">
                <a:ln w="50800"/>
                <a:solidFill>
                  <a:srgbClr val="FF0000"/>
                </a:solidFill>
                <a:latin typeface="Simplified Arabic" pitchFamily="18" charset="-78"/>
                <a:cs typeface="Simplified Arabic" pitchFamily="18" charset="-78"/>
              </a:rPr>
              <a:t>ب. نظرية </a:t>
            </a:r>
            <a:r>
              <a:rPr lang="ar-JO" sz="2800" b="1" u="sng" dirty="0" err="1">
                <a:ln w="50800"/>
                <a:solidFill>
                  <a:srgbClr val="FF0000"/>
                </a:solidFill>
                <a:latin typeface="Simplified Arabic" pitchFamily="18" charset="-78"/>
                <a:cs typeface="Simplified Arabic" pitchFamily="18" charset="-78"/>
              </a:rPr>
              <a:t>شبنجلر</a:t>
            </a:r>
            <a:r>
              <a:rPr lang="ar-JO" sz="2800" b="1" u="sng" dirty="0">
                <a:ln w="50800"/>
                <a:solidFill>
                  <a:srgbClr val="FF0000"/>
                </a:solidFill>
                <a:latin typeface="Simplified Arabic" pitchFamily="18" charset="-78"/>
                <a:cs typeface="Simplified Arabic" pitchFamily="18" charset="-78"/>
              </a:rPr>
              <a:t> الألماني</a:t>
            </a:r>
            <a:r>
              <a:rPr lang="ar-JO" sz="4000" b="1" u="sng" dirty="0">
                <a:ln w="50800"/>
                <a:latin typeface="Simplified Arabic" pitchFamily="18" charset="-78"/>
                <a:cs typeface="Simplified Arabic" pitchFamily="18" charset="-78"/>
              </a:rPr>
              <a:t>:</a:t>
            </a:r>
          </a:p>
          <a:p>
            <a:pPr algn="r" rtl="1">
              <a:defRPr/>
            </a:pPr>
            <a:r>
              <a:rPr lang="ar-JO" sz="2800" b="1" dirty="0">
                <a:ln w="50800"/>
                <a:latin typeface="Simplified Arabic" pitchFamily="18" charset="-78"/>
                <a:cs typeface="Simplified Arabic" pitchFamily="18" charset="-78"/>
              </a:rPr>
              <a:t>   يقول بعض المفكرين : أن الحضارة بدأت باليونان ثم الرومان </a:t>
            </a:r>
          </a:p>
          <a:p>
            <a:pPr algn="r" rtl="1">
              <a:defRPr/>
            </a:pPr>
            <a:r>
              <a:rPr lang="ar-JO" sz="2800" b="1" dirty="0">
                <a:ln w="50800"/>
                <a:latin typeface="Simplified Arabic" pitchFamily="18" charset="-78"/>
                <a:cs typeface="Simplified Arabic" pitchFamily="18" charset="-78"/>
              </a:rPr>
              <a:t>    ثم الغرب .</a:t>
            </a:r>
          </a:p>
          <a:p>
            <a:pPr algn="r" rtl="1">
              <a:defRPr/>
            </a:pPr>
            <a:r>
              <a:rPr lang="ar-JO" sz="2400" b="1" u="sng" dirty="0">
                <a:ln w="50800"/>
                <a:latin typeface="Simplified Arabic" pitchFamily="18" charset="-78"/>
                <a:cs typeface="Simplified Arabic" pitchFamily="18" charset="-78"/>
              </a:rPr>
              <a:t>أما رأي </a:t>
            </a:r>
            <a:r>
              <a:rPr lang="ar-JO" sz="2400" b="1" u="sng" dirty="0" err="1">
                <a:ln w="50800"/>
                <a:latin typeface="Simplified Arabic" pitchFamily="18" charset="-78"/>
                <a:cs typeface="Simplified Arabic" pitchFamily="18" charset="-78"/>
              </a:rPr>
              <a:t>شبنجلر</a:t>
            </a:r>
            <a:r>
              <a:rPr lang="ar-JO" sz="2400" b="1" u="sng" dirty="0">
                <a:ln w="50800"/>
                <a:latin typeface="Simplified Arabic" pitchFamily="18" charset="-78"/>
                <a:cs typeface="Simplified Arabic" pitchFamily="18" charset="-78"/>
              </a:rPr>
              <a:t>:</a:t>
            </a:r>
            <a:r>
              <a:rPr lang="ar-JO" sz="2400" b="1" dirty="0">
                <a:ln w="50800"/>
                <a:latin typeface="Simplified Arabic" pitchFamily="18" charset="-78"/>
                <a:cs typeface="Simplified Arabic" pitchFamily="18" charset="-78"/>
              </a:rPr>
              <a:t> </a:t>
            </a:r>
          </a:p>
          <a:p>
            <a:pPr algn="r" rtl="1">
              <a:defRPr/>
            </a:pPr>
            <a:endParaRPr lang="ar-JO" sz="2800" b="1" dirty="0">
              <a:ln w="50800"/>
              <a:latin typeface="Simplified Arabic" pitchFamily="18" charset="-78"/>
              <a:cs typeface="Simplified Arabic" pitchFamily="18" charset="-78"/>
            </a:endParaRPr>
          </a:p>
          <a:p>
            <a:pPr algn="r" rtl="1">
              <a:defRPr/>
            </a:pPr>
            <a:r>
              <a:rPr lang="ar-JO" sz="2400" dirty="0">
                <a:ln w="50800"/>
                <a:latin typeface="Simplified Arabic" pitchFamily="18" charset="-78"/>
                <a:cs typeface="Simplified Arabic" pitchFamily="18" charset="-78"/>
              </a:rPr>
              <a:t>1- ليست هناك حضارة واحدة بل هناك حضارات مختلفة فلكل حضارة شخصيتها المميزة .</a:t>
            </a:r>
          </a:p>
          <a:p>
            <a:pPr algn="r" rtl="1">
              <a:defRPr/>
            </a:pPr>
            <a:r>
              <a:rPr lang="ar-JO" sz="2400" dirty="0">
                <a:ln w="50800"/>
                <a:latin typeface="Simplified Arabic" pitchFamily="18" charset="-78"/>
                <a:cs typeface="Simplified Arabic" pitchFamily="18" charset="-78"/>
              </a:rPr>
              <a:t>2- لكل حضارة نمط مشترك ( المولد والنمو والانحطاط والموت).</a:t>
            </a:r>
          </a:p>
          <a:p>
            <a:pPr algn="r" rtl="1">
              <a:defRPr/>
            </a:pPr>
            <a:r>
              <a:rPr lang="ar-JO" sz="2400" dirty="0">
                <a:ln w="50800"/>
                <a:latin typeface="Simplified Arabic" pitchFamily="18" charset="-78"/>
                <a:cs typeface="Simplified Arabic" pitchFamily="18" charset="-78"/>
              </a:rPr>
              <a:t>  فحياة الحضارة وموتها عند </a:t>
            </a:r>
            <a:r>
              <a:rPr lang="ar-JO" sz="2400" dirty="0" err="1">
                <a:ln w="50800"/>
                <a:latin typeface="Simplified Arabic" pitchFamily="18" charset="-78"/>
                <a:cs typeface="Simplified Arabic" pitchFamily="18" charset="-78"/>
              </a:rPr>
              <a:t>شنجلر</a:t>
            </a:r>
            <a:r>
              <a:rPr lang="ar-JO" sz="2400" dirty="0">
                <a:ln w="50800"/>
                <a:latin typeface="Simplified Arabic" pitchFamily="18" charset="-78"/>
                <a:cs typeface="Simplified Arabic" pitchFamily="18" charset="-78"/>
              </a:rPr>
              <a:t> كالإنسان طفولة وشباب وهرم ثم الموت وقد لا تموت الحضارة وإنما تجمد وتفسد وتخور قواها وهذا حال الحضارة في الغرب تمر بنفس المراحل .</a:t>
            </a:r>
          </a:p>
          <a:p>
            <a:pPr algn="r" rtl="1">
              <a:defRPr/>
            </a:pPr>
            <a:endParaRPr lang="ar-JO" sz="2400" dirty="0">
              <a:ln w="50800"/>
              <a:latin typeface="Simplified Arabic" pitchFamily="18" charset="-78"/>
              <a:cs typeface="Simplified Arabic" pitchFamily="18" charset="-78"/>
            </a:endParaRPr>
          </a:p>
          <a:p>
            <a:pPr algn="r" rtl="1">
              <a:defRPr/>
            </a:pPr>
            <a:r>
              <a:rPr lang="ar-JO" sz="2400" dirty="0">
                <a:ln w="50800"/>
                <a:latin typeface="Simplified Arabic" pitchFamily="18" charset="-78"/>
                <a:cs typeface="Simplified Arabic" pitchFamily="18" charset="-78"/>
              </a:rPr>
              <a:t>  ويمكن تلخيص رأي </a:t>
            </a:r>
            <a:r>
              <a:rPr lang="ar-JO" sz="2400" dirty="0" err="1">
                <a:ln w="50800"/>
                <a:latin typeface="Simplified Arabic" pitchFamily="18" charset="-78"/>
                <a:cs typeface="Simplified Arabic" pitchFamily="18" charset="-78"/>
              </a:rPr>
              <a:t>شنجلر</a:t>
            </a:r>
            <a:r>
              <a:rPr lang="ar-JO" sz="2400" dirty="0">
                <a:ln w="50800"/>
                <a:latin typeface="Simplified Arabic" pitchFamily="18" charset="-78"/>
                <a:cs typeface="Simplified Arabic" pitchFamily="18" charset="-78"/>
              </a:rPr>
              <a:t> بأن الحضارة تمر بثلاثة أدوار: </a:t>
            </a:r>
          </a:p>
          <a:p>
            <a:pPr marL="571500" indent="-571500" algn="r" rtl="1">
              <a:buFontTx/>
              <a:buChar char="-"/>
              <a:defRPr/>
            </a:pPr>
            <a:r>
              <a:rPr lang="ar-JO" sz="2400" dirty="0">
                <a:ln w="50800"/>
                <a:latin typeface="Simplified Arabic" pitchFamily="18" charset="-78"/>
                <a:cs typeface="Simplified Arabic" pitchFamily="18" charset="-78"/>
              </a:rPr>
              <a:t>الدور السابق للحضارة </a:t>
            </a:r>
          </a:p>
          <a:p>
            <a:pPr marL="571500" indent="-571500" algn="r" rtl="1">
              <a:buFontTx/>
              <a:buChar char="-"/>
              <a:defRPr/>
            </a:pPr>
            <a:r>
              <a:rPr lang="ar-JO" sz="2400" dirty="0">
                <a:ln w="50800"/>
                <a:latin typeface="Simplified Arabic" pitchFamily="18" charset="-78"/>
                <a:cs typeface="Simplified Arabic" pitchFamily="18" charset="-78"/>
              </a:rPr>
              <a:t>دور الحضارة الفاعلة ( العهد المتقدم والعهد المتأخر ).</a:t>
            </a:r>
          </a:p>
          <a:p>
            <a:pPr marL="571500" indent="-571500" algn="r" rtl="1">
              <a:buFontTx/>
              <a:buChar char="-"/>
              <a:defRPr/>
            </a:pPr>
            <a:r>
              <a:rPr lang="ar-JO" sz="2400" dirty="0">
                <a:ln w="50800"/>
                <a:latin typeface="Simplified Arabic" pitchFamily="18" charset="-78"/>
                <a:cs typeface="Simplified Arabic" pitchFamily="18" charset="-78"/>
              </a:rPr>
              <a:t>دور الحضارة المستنفذة والمؤدي إلى التدهوّر والانحلال.</a:t>
            </a:r>
          </a:p>
          <a:p>
            <a:pPr algn="r" rtl="1">
              <a:defRPr/>
            </a:pPr>
            <a:r>
              <a:rPr lang="ar-JO" sz="2400" b="1" kern="10" dirty="0">
                <a:latin typeface="Simplified Arabic" pitchFamily="18" charset="-78"/>
                <a:cs typeface="Simplified Arabic" pitchFamily="18" charset="-78"/>
              </a:rPr>
              <a:t>وتمر الحضارة في الغرب في مراحلها النهائية التدهور ثم الانحلال ولم يبق أمامها إلا الانحدار</a:t>
            </a:r>
          </a:p>
          <a:p>
            <a:pPr algn="r" rtl="1">
              <a:defRPr/>
            </a:pPr>
            <a:endParaRPr lang="ar-JO" sz="2400" dirty="0">
              <a:ln w="50800"/>
              <a:latin typeface="Simplified Arabic" pitchFamily="18" charset="-78"/>
              <a:cs typeface="Simplified Arabic" pitchFamily="18" charset="-78"/>
            </a:endParaRPr>
          </a:p>
          <a:p>
            <a:pPr marL="571500" indent="-571500" algn="r" rtl="1">
              <a:buFontTx/>
              <a:buChar char="-"/>
              <a:defRPr/>
            </a:pPr>
            <a:endParaRPr lang="ar-JO" sz="2800" b="1" dirty="0">
              <a:ln w="50800"/>
              <a:latin typeface="Simplified Arabic" pitchFamily="18" charset="-78"/>
              <a:cs typeface="Simplified Arabic" pitchFamily="18" charset="-78"/>
            </a:endParaRPr>
          </a:p>
          <a:p>
            <a:pPr algn="r" rtl="1">
              <a:defRPr/>
            </a:pPr>
            <a:r>
              <a:rPr lang="ar-JO" sz="2800" b="1" dirty="0">
                <a:ln w="50800"/>
                <a:latin typeface="Simplified Arabic" pitchFamily="18" charset="-78"/>
                <a:cs typeface="Simplified Arabic" pitchFamily="18" charset="-78"/>
              </a:rPr>
              <a:t>   </a:t>
            </a:r>
            <a:endParaRPr lang="ar-SA" sz="2800" b="1" dirty="0">
              <a:ln w="50800"/>
              <a:latin typeface="Simplified Arabic" pitchFamily="18" charset="-78"/>
              <a:cs typeface="Simplified Arabic" pitchFamily="18" charset="-7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a:extLst>
              <a:ext uri="{FF2B5EF4-FFF2-40B4-BE49-F238E27FC236}">
                <a16:creationId xmlns:a16="http://schemas.microsoft.com/office/drawing/2014/main" id="{ED1BBF0F-FFFF-4E00-8277-9CC3C21D7208}"/>
              </a:ext>
            </a:extLst>
          </p:cNvPr>
          <p:cNvSpPr/>
          <p:nvPr/>
        </p:nvSpPr>
        <p:spPr>
          <a:xfrm>
            <a:off x="323963" y="1021046"/>
            <a:ext cx="9339990" cy="3970318"/>
          </a:xfrm>
          <a:prstGeom prst="rect">
            <a:avLst/>
          </a:prstGeom>
          <a:noFill/>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rtl="1">
              <a:defRPr/>
            </a:pPr>
            <a:r>
              <a:rPr lang="ar-JO" sz="2800" b="1" kern="10" dirty="0">
                <a:solidFill>
                  <a:srgbClr val="FF0000"/>
                </a:solidFill>
                <a:latin typeface="Simplified Arabic" pitchFamily="18" charset="-78"/>
                <a:cs typeface="Simplified Arabic" pitchFamily="18" charset="-78"/>
              </a:rPr>
              <a:t>نظرية أرنولد توينبي ) كتابه ( 12 مجلد ) ويقول :</a:t>
            </a:r>
          </a:p>
          <a:p>
            <a:pPr algn="just" rtl="1">
              <a:defRPr/>
            </a:pPr>
            <a:endParaRPr lang="ar-JO" sz="2800" b="1" kern="10" dirty="0">
              <a:latin typeface="Simplified Arabic" pitchFamily="18" charset="-78"/>
              <a:cs typeface="Simplified Arabic" pitchFamily="18" charset="-78"/>
            </a:endParaRPr>
          </a:p>
          <a:p>
            <a:pPr algn="justLow" rtl="1">
              <a:defRPr/>
            </a:pPr>
            <a:r>
              <a:rPr lang="ar-JO" sz="2800" b="1" kern="10" dirty="0">
                <a:latin typeface="Simplified Arabic" pitchFamily="18" charset="-78"/>
                <a:cs typeface="Simplified Arabic" pitchFamily="18" charset="-78"/>
              </a:rPr>
              <a:t>1- يؤكد توينبي أن مسألة التعدد والتنوع الحضاري فلا مركزية</a:t>
            </a:r>
          </a:p>
          <a:p>
            <a:pPr algn="justLow" rtl="1">
              <a:defRPr/>
            </a:pPr>
            <a:r>
              <a:rPr lang="ar-JO" sz="2800" b="1" kern="10" dirty="0">
                <a:latin typeface="Simplified Arabic" pitchFamily="18" charset="-78"/>
                <a:cs typeface="Simplified Arabic" pitchFamily="18" charset="-78"/>
              </a:rPr>
              <a:t>    لحضارة الغرب .</a:t>
            </a:r>
          </a:p>
          <a:p>
            <a:pPr algn="justLow" rtl="1">
              <a:defRPr/>
            </a:pPr>
            <a:r>
              <a:rPr lang="ar-JO" sz="2800" b="1" kern="10" dirty="0">
                <a:latin typeface="Simplified Arabic" pitchFamily="18" charset="-78"/>
                <a:cs typeface="Simplified Arabic" pitchFamily="18" charset="-78"/>
              </a:rPr>
              <a:t> 2- هناك شعوب ساهمت في نشوء الحضارات وتطورها .</a:t>
            </a:r>
          </a:p>
          <a:p>
            <a:pPr algn="justLow" rtl="1">
              <a:defRPr/>
            </a:pPr>
            <a:r>
              <a:rPr lang="ar-JO" sz="2800" b="1" kern="10" dirty="0">
                <a:latin typeface="Simplified Arabic" pitchFamily="18" charset="-78"/>
                <a:cs typeface="Simplified Arabic" pitchFamily="18" charset="-78"/>
              </a:rPr>
              <a:t>3- يعارض توينبي البيئة الجغرافية والنظرية العرقية  .</a:t>
            </a:r>
          </a:p>
          <a:p>
            <a:pPr algn="justLow" rtl="1">
              <a:defRPr/>
            </a:pPr>
            <a:r>
              <a:rPr lang="ar-JO" sz="2800" b="1" kern="10" dirty="0">
                <a:latin typeface="Simplified Arabic" pitchFamily="18" charset="-78"/>
                <a:cs typeface="Simplified Arabic" pitchFamily="18" charset="-78"/>
              </a:rPr>
              <a:t>4-  هناك قدرة للمجتمع على تطور الحضارة  في مجابهة التحديات .</a:t>
            </a:r>
          </a:p>
          <a:p>
            <a:pPr algn="justLow" rtl="1">
              <a:defRPr/>
            </a:pPr>
            <a:r>
              <a:rPr lang="ar-JO" sz="2800" b="1" kern="10" dirty="0">
                <a:latin typeface="Simplified Arabic" pitchFamily="18" charset="-78"/>
                <a:cs typeface="Simplified Arabic" pitchFamily="18" charset="-78"/>
              </a:rPr>
              <a:t>5- المجتمع الذي يقهر التحديات ويرد عليها بنجاح هو الذي </a:t>
            </a:r>
          </a:p>
          <a:p>
            <a:pPr algn="justLow" rtl="1">
              <a:defRPr/>
            </a:pPr>
            <a:r>
              <a:rPr lang="ar-JO" sz="2800" b="1" kern="10" dirty="0">
                <a:latin typeface="Simplified Arabic" pitchFamily="18" charset="-78"/>
                <a:cs typeface="Simplified Arabic" pitchFamily="18" charset="-78"/>
              </a:rPr>
              <a:t>ينشئ الحضارة  ويطورها وينميها مما يسهم في التقدم والبناء الحضاري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E46693B4-2C45-4260-94BB-57D69F39BF62}"/>
              </a:ext>
            </a:extLst>
          </p:cNvPr>
          <p:cNvSpPr/>
          <p:nvPr/>
        </p:nvSpPr>
        <p:spPr>
          <a:xfrm>
            <a:off x="1524000" y="765969"/>
            <a:ext cx="9000492" cy="4524315"/>
          </a:xfrm>
          <a:prstGeom prst="rect">
            <a:avLst/>
          </a:prstGeom>
          <a:noFill/>
        </p:spPr>
        <p:txBody>
          <a:bodyPr wrap="square">
            <a:spAutoFit/>
          </a:bodyPr>
          <a:lstStyle/>
          <a:p>
            <a:pPr algn="r" rtl="1">
              <a:defRPr/>
            </a:pPr>
            <a:r>
              <a:rPr lang="ar-JO" sz="2400" dirty="0">
                <a:ln w="12700">
                  <a:solidFill>
                    <a:schemeClr val="tx2">
                      <a:satMod val="155000"/>
                    </a:schemeClr>
                  </a:solidFill>
                  <a:prstDash val="solid"/>
                </a:ln>
                <a:effectLst>
                  <a:outerShdw blurRad="41275" dist="20320" dir="1800000" algn="tl" rotWithShape="0">
                    <a:srgbClr val="000000">
                      <a:alpha val="40000"/>
                    </a:srgbClr>
                  </a:outerShdw>
                </a:effectLst>
                <a:latin typeface="Simplified Arabic" panose="02020603050405020304" pitchFamily="18" charset="-78"/>
                <a:cs typeface="Simplified Arabic" panose="02020603050405020304" pitchFamily="18" charset="-78"/>
              </a:rPr>
              <a:t>     </a:t>
            </a:r>
            <a:r>
              <a:rPr lang="ar-JO" sz="2400" dirty="0">
                <a:ln w="12700">
                  <a:solidFill>
                    <a:schemeClr val="tx2">
                      <a:satMod val="155000"/>
                    </a:schemeClr>
                  </a:solidFill>
                  <a:prstDash val="solid"/>
                </a:ln>
                <a:latin typeface="Simplified Arabic" pitchFamily="18" charset="-78"/>
                <a:cs typeface="Simplified Arabic" pitchFamily="18" charset="-78"/>
              </a:rPr>
              <a:t>ومثال على ذلك :</a:t>
            </a:r>
          </a:p>
          <a:p>
            <a:pPr algn="r" rtl="1">
              <a:defRPr/>
            </a:pPr>
            <a:r>
              <a:rPr lang="ar-JO" sz="2400" dirty="0">
                <a:ln w="12700">
                  <a:solidFill>
                    <a:schemeClr val="tx2">
                      <a:satMod val="155000"/>
                    </a:schemeClr>
                  </a:solidFill>
                  <a:prstDash val="solid"/>
                </a:ln>
                <a:latin typeface="Simplified Arabic" pitchFamily="18" charset="-78"/>
                <a:cs typeface="Simplified Arabic" pitchFamily="18" charset="-78"/>
              </a:rPr>
              <a:t>حضارة مصر والحضارة السومرية  التي أنشأت الحضارات بعد تطبيق نظرية التحدي والاستجابة  فهناك قبائل بدوية بقيت على حالها في الصحراء وهناك قبائل رحلت واستجابت للتحدي فرحلت لوادي النيل وهناك حضارة ما بين النهرين ( دجلة والفرات وهناك الحضارة السومرية ).</a:t>
            </a:r>
          </a:p>
          <a:p>
            <a:pPr algn="r" rtl="1">
              <a:defRPr/>
            </a:pPr>
            <a:endParaRPr lang="ar-JO" sz="2400" dirty="0">
              <a:ln w="12700">
                <a:solidFill>
                  <a:schemeClr val="tx2">
                    <a:satMod val="155000"/>
                  </a:schemeClr>
                </a:solidFill>
                <a:prstDash val="solid"/>
              </a:ln>
              <a:latin typeface="Simplified Arabic" pitchFamily="18" charset="-78"/>
              <a:cs typeface="Simplified Arabic" pitchFamily="18" charset="-78"/>
            </a:endParaRPr>
          </a:p>
          <a:p>
            <a:pPr algn="r" rtl="1">
              <a:defRPr/>
            </a:pPr>
            <a:r>
              <a:rPr lang="ar-JO" sz="2400" dirty="0">
                <a:ln w="12700">
                  <a:solidFill>
                    <a:schemeClr val="tx2">
                      <a:satMod val="155000"/>
                    </a:schemeClr>
                  </a:solidFill>
                  <a:prstDash val="solid"/>
                </a:ln>
                <a:latin typeface="Simplified Arabic" pitchFamily="18" charset="-78"/>
                <a:cs typeface="Simplified Arabic" pitchFamily="18" charset="-78"/>
              </a:rPr>
              <a:t>   هناك نوعان من استجابة التحديات : </a:t>
            </a:r>
          </a:p>
          <a:p>
            <a:pPr marL="457200" indent="-457200" algn="r" rtl="1">
              <a:buFontTx/>
              <a:buChar char="-"/>
              <a:defRPr/>
            </a:pPr>
            <a:r>
              <a:rPr lang="ar-JO" sz="2400" dirty="0">
                <a:ln w="12700">
                  <a:solidFill>
                    <a:schemeClr val="tx2">
                      <a:satMod val="155000"/>
                    </a:schemeClr>
                  </a:solidFill>
                  <a:prstDash val="solid"/>
                </a:ln>
                <a:latin typeface="Simplified Arabic" pitchFamily="18" charset="-78"/>
                <a:cs typeface="Simplified Arabic" pitchFamily="18" charset="-78"/>
              </a:rPr>
              <a:t>بعضها توقفت حضارتها لأنها بذلت أقصى التحدي .</a:t>
            </a:r>
          </a:p>
          <a:p>
            <a:pPr marL="457200" indent="-457200" algn="r" rtl="1">
              <a:buFontTx/>
              <a:buChar char="-"/>
              <a:defRPr/>
            </a:pPr>
            <a:r>
              <a:rPr lang="ar-JO" sz="2400" dirty="0">
                <a:ln w="12700">
                  <a:solidFill>
                    <a:schemeClr val="tx2">
                      <a:satMod val="155000"/>
                    </a:schemeClr>
                  </a:solidFill>
                  <a:prstDash val="solid"/>
                </a:ln>
                <a:latin typeface="Simplified Arabic" pitchFamily="18" charset="-78"/>
                <a:cs typeface="Simplified Arabic" pitchFamily="18" charset="-78"/>
              </a:rPr>
              <a:t>وبعضها دامت حضارته لأنه جابه التحدي بعقلانية فعّالة .</a:t>
            </a:r>
          </a:p>
          <a:p>
            <a:pPr algn="r" rtl="1">
              <a:defRPr/>
            </a:pPr>
            <a:r>
              <a:rPr lang="ar-JO" sz="2400" dirty="0">
                <a:ln w="12700">
                  <a:solidFill>
                    <a:schemeClr val="tx2">
                      <a:satMod val="155000"/>
                    </a:schemeClr>
                  </a:solidFill>
                  <a:prstDash val="solid"/>
                </a:ln>
                <a:latin typeface="Simplified Arabic" pitchFamily="18" charset="-78"/>
                <a:cs typeface="Simplified Arabic" pitchFamily="18" charset="-78"/>
              </a:rPr>
              <a:t>قد تكون استجابة المجتمع ناجحة، لكن القوى المنتجة قد </a:t>
            </a:r>
            <a:r>
              <a:rPr lang="ar-JO" sz="2400" dirty="0" err="1">
                <a:ln w="12700">
                  <a:solidFill>
                    <a:schemeClr val="tx2">
                      <a:satMod val="155000"/>
                    </a:schemeClr>
                  </a:solidFill>
                  <a:prstDash val="solid"/>
                </a:ln>
                <a:latin typeface="Simplified Arabic" pitchFamily="18" charset="-78"/>
                <a:cs typeface="Simplified Arabic" pitchFamily="18" charset="-78"/>
              </a:rPr>
              <a:t>لاتكون</a:t>
            </a:r>
            <a:r>
              <a:rPr lang="ar-JO" sz="2400" dirty="0">
                <a:ln w="12700">
                  <a:solidFill>
                    <a:schemeClr val="tx2">
                      <a:satMod val="155000"/>
                    </a:schemeClr>
                  </a:solidFill>
                  <a:prstDash val="solid"/>
                </a:ln>
                <a:latin typeface="Simplified Arabic" pitchFamily="18" charset="-78"/>
                <a:cs typeface="Simplified Arabic" pitchFamily="18" charset="-78"/>
              </a:rPr>
              <a:t> غير كافية للاستمرار في التقدم والنمو الحضاري فبقوا عاجزين . مثل الأسكيمو وبدو الصحراء.</a:t>
            </a:r>
          </a:p>
          <a:p>
            <a:pPr algn="r" rtl="1">
              <a:defRPr/>
            </a:pPr>
            <a:endParaRPr lang="ar-SA" sz="2400" dirty="0">
              <a:ln w="12700">
                <a:solidFill>
                  <a:schemeClr val="tx2">
                    <a:satMod val="155000"/>
                  </a:schemeClr>
                </a:solidFill>
                <a:prstDash val="solid"/>
              </a:ln>
              <a:latin typeface="Simplified Arabic" panose="02020603050405020304" pitchFamily="18" charset="-78"/>
              <a:cs typeface="Simplified Arabic" pitchFamily="18" charset="-7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2D6756C3-BBA2-45CC-B1A0-A5CB4409F97A}"/>
              </a:ext>
            </a:extLst>
          </p:cNvPr>
          <p:cNvSpPr/>
          <p:nvPr/>
        </p:nvSpPr>
        <p:spPr>
          <a:xfrm>
            <a:off x="681537" y="722494"/>
            <a:ext cx="8604251" cy="4832092"/>
          </a:xfrm>
          <a:prstGeom prst="rect">
            <a:avLst/>
          </a:prstGeom>
          <a:noFill/>
        </p:spPr>
        <p:txBody>
          <a:bodyPr>
            <a:spAutoFit/>
          </a:bodyPr>
          <a:lstStyle/>
          <a:p>
            <a:pPr algn="r" rtl="1">
              <a:defRPr/>
            </a:pPr>
            <a:r>
              <a:rPr lang="ar-JO" sz="2800" b="1" dirty="0">
                <a:ln w="12700">
                  <a:solidFill>
                    <a:schemeClr val="tx2">
                      <a:satMod val="155000"/>
                    </a:schemeClr>
                  </a:solidFill>
                  <a:prstDash val="solid"/>
                </a:ln>
                <a:latin typeface="Simplified Arabic" pitchFamily="18" charset="-78"/>
                <a:cs typeface="Simplified Arabic" pitchFamily="18" charset="-78"/>
              </a:rPr>
              <a:t>    التطور الحضاري لا يتوقف على البيئة الجغرافية ولا على جنس معين . بل على وجود نخبة من العلماء والمبدعين وعلى العكس إذا تولّى   بعضهم سعوا لمصالحهم فقط هنا تنحدر الدولة إلى الجمود والانحطاط</a:t>
            </a:r>
          </a:p>
          <a:p>
            <a:pPr algn="r" rtl="1">
              <a:defRPr/>
            </a:pPr>
            <a:r>
              <a:rPr lang="ar-JO" sz="2800" b="1" dirty="0">
                <a:ln w="12700">
                  <a:solidFill>
                    <a:schemeClr val="tx2">
                      <a:satMod val="155000"/>
                    </a:schemeClr>
                  </a:solidFill>
                  <a:prstDash val="solid"/>
                </a:ln>
                <a:latin typeface="Simplified Arabic" pitchFamily="18" charset="-78"/>
                <a:cs typeface="Simplified Arabic" pitchFamily="18" charset="-78"/>
              </a:rPr>
              <a:t>  والتراجع الحضاري .</a:t>
            </a:r>
          </a:p>
          <a:p>
            <a:pPr algn="r" rtl="1">
              <a:defRPr/>
            </a:pPr>
            <a:endParaRPr lang="ar-JO" sz="2800" b="1" dirty="0">
              <a:ln w="12700">
                <a:solidFill>
                  <a:schemeClr val="tx2">
                    <a:satMod val="155000"/>
                  </a:schemeClr>
                </a:solidFill>
                <a:prstDash val="solid"/>
              </a:ln>
              <a:latin typeface="Simplified Arabic" pitchFamily="18" charset="-78"/>
              <a:cs typeface="Simplified Arabic" pitchFamily="18" charset="-78"/>
            </a:endParaRPr>
          </a:p>
          <a:p>
            <a:pPr algn="r" rtl="1">
              <a:defRPr/>
            </a:pPr>
            <a:r>
              <a:rPr lang="ar-JO" sz="2800" b="1" dirty="0">
                <a:ln w="12700">
                  <a:solidFill>
                    <a:schemeClr val="tx2">
                      <a:satMod val="155000"/>
                    </a:schemeClr>
                  </a:solidFill>
                  <a:prstDash val="solid"/>
                </a:ln>
                <a:latin typeface="Simplified Arabic" pitchFamily="18" charset="-78"/>
                <a:cs typeface="Simplified Arabic" pitchFamily="18" charset="-78"/>
              </a:rPr>
              <a:t>    تتشابه آراء المفكرين والعلماء حول الحضارة وإذا قل الإبداع والابتكار </a:t>
            </a:r>
          </a:p>
          <a:p>
            <a:pPr algn="r" rtl="1">
              <a:defRPr/>
            </a:pPr>
            <a:r>
              <a:rPr lang="ar-JO" sz="2800" b="1" dirty="0">
                <a:ln w="12700">
                  <a:solidFill>
                    <a:schemeClr val="tx2">
                      <a:satMod val="155000"/>
                    </a:schemeClr>
                  </a:solidFill>
                  <a:prstDash val="solid"/>
                </a:ln>
                <a:latin typeface="Simplified Arabic" pitchFamily="18" charset="-78"/>
                <a:cs typeface="Simplified Arabic" pitchFamily="18" charset="-78"/>
              </a:rPr>
              <a:t>وأصبح البحث رهن المصالح الشخصية تقل الفاعلية .</a:t>
            </a:r>
          </a:p>
          <a:p>
            <a:pPr algn="r" rtl="1">
              <a:defRPr/>
            </a:pPr>
            <a:endParaRPr lang="ar-JO" sz="2800" b="1" dirty="0">
              <a:ln w="12700">
                <a:solidFill>
                  <a:schemeClr val="tx2">
                    <a:satMod val="155000"/>
                  </a:schemeClr>
                </a:solidFill>
                <a:prstDash val="solid"/>
              </a:ln>
              <a:latin typeface="Simplified Arabic" pitchFamily="18" charset="-78"/>
              <a:cs typeface="Simplified Arabic" pitchFamily="18" charset="-78"/>
            </a:endParaRPr>
          </a:p>
          <a:p>
            <a:pPr algn="r" rtl="1">
              <a:defRPr/>
            </a:pPr>
            <a:r>
              <a:rPr lang="ar-JO" sz="2800" b="1" dirty="0">
                <a:ln w="12700">
                  <a:solidFill>
                    <a:schemeClr val="tx2">
                      <a:satMod val="155000"/>
                    </a:schemeClr>
                  </a:solidFill>
                  <a:prstDash val="solid"/>
                </a:ln>
                <a:latin typeface="Simplified Arabic" pitchFamily="18" charset="-78"/>
                <a:cs typeface="Simplified Arabic" pitchFamily="18" charset="-78"/>
              </a:rPr>
              <a:t> ويعود الرقي الحضاري إلى إرادة التغيير والتطوير والإبداع والتقدم . </a:t>
            </a:r>
          </a:p>
          <a:p>
            <a:pPr algn="r" rtl="1">
              <a:defRPr/>
            </a:pPr>
            <a:endParaRPr lang="ar-JO" sz="2800" b="1" dirty="0">
              <a:ln w="12700">
                <a:solidFill>
                  <a:schemeClr val="tx2">
                    <a:satMod val="155000"/>
                  </a:schemeClr>
                </a:solidFill>
                <a:prstDash val="solid"/>
              </a:ln>
              <a:latin typeface="Simplified Arabic" pitchFamily="18" charset="-78"/>
              <a:cs typeface="Simplified Arabic" pitchFamily="18" charset="-78"/>
            </a:endParaRPr>
          </a:p>
          <a:p>
            <a:pPr algn="r" rtl="1">
              <a:defRPr/>
            </a:pPr>
            <a:endParaRPr lang="ar-SA" sz="2800" b="1" dirty="0">
              <a:ln w="12700">
                <a:solidFill>
                  <a:schemeClr val="tx2">
                    <a:satMod val="155000"/>
                  </a:schemeClr>
                </a:solidFill>
                <a:prstDash val="solid"/>
              </a:ln>
              <a:latin typeface="Simplified Arabic" pitchFamily="18" charset="-78"/>
              <a:cs typeface="Simplified Arabic"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6BBFDB70-B6C2-491E-A14F-1CC1268E4D13}"/>
              </a:ext>
            </a:extLst>
          </p:cNvPr>
          <p:cNvSpPr>
            <a:spLocks noChangeArrowheads="1"/>
          </p:cNvSpPr>
          <p:nvPr/>
        </p:nvSpPr>
        <p:spPr bwMode="auto">
          <a:xfrm>
            <a:off x="2027239" y="719044"/>
            <a:ext cx="8461375" cy="565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ar-JO" altLang="en-US">
              <a:solidFill>
                <a:srgbClr val="000000"/>
              </a:solidFill>
            </a:endParaRPr>
          </a:p>
        </p:txBody>
      </p:sp>
      <p:sp>
        <p:nvSpPr>
          <p:cNvPr id="15363" name="مربع نص 3">
            <a:extLst>
              <a:ext uri="{FF2B5EF4-FFF2-40B4-BE49-F238E27FC236}">
                <a16:creationId xmlns:a16="http://schemas.microsoft.com/office/drawing/2014/main" id="{237C34EC-0F1C-4F3E-AD4C-0C101D8E7B74}"/>
              </a:ext>
            </a:extLst>
          </p:cNvPr>
          <p:cNvSpPr txBox="1">
            <a:spLocks noChangeArrowheads="1"/>
          </p:cNvSpPr>
          <p:nvPr/>
        </p:nvSpPr>
        <p:spPr bwMode="auto">
          <a:xfrm>
            <a:off x="618565" y="908720"/>
            <a:ext cx="8898549"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ar-JO" altLang="en-US" sz="2800" b="1" dirty="0">
                <a:solidFill>
                  <a:srgbClr val="FF0000"/>
                </a:solidFill>
              </a:rPr>
              <a:t>ويعرفها العالم ( مالينوفسكي ) </a:t>
            </a:r>
            <a:r>
              <a:rPr lang="ar-JO" altLang="en-US" sz="2800" b="1" dirty="0"/>
              <a:t>:</a:t>
            </a:r>
          </a:p>
          <a:p>
            <a:pPr algn="r" rtl="1" eaLnBrk="1" hangingPunct="1"/>
            <a:r>
              <a:rPr lang="ar-JO" altLang="en-US" sz="2800" b="1" dirty="0"/>
              <a:t> بأنها جهاز فعّال ينتقل بالإنسان إلى وضع أفضل في مجابهة المشاكل .</a:t>
            </a:r>
          </a:p>
          <a:p>
            <a:pPr algn="r" rtl="1" eaLnBrk="1" hangingPunct="1"/>
            <a:endParaRPr lang="ar-JO" altLang="en-US" sz="2800" b="1" dirty="0"/>
          </a:p>
          <a:p>
            <a:pPr algn="r" rtl="1" eaLnBrk="1" hangingPunct="1"/>
            <a:r>
              <a:rPr lang="ar-JO" altLang="en-US" sz="2800" b="1" dirty="0">
                <a:solidFill>
                  <a:srgbClr val="FF0000"/>
                </a:solidFill>
              </a:rPr>
              <a:t>لقد تطور تعريف الثقافة مع التطور العلمي والفهم لها </a:t>
            </a:r>
            <a:r>
              <a:rPr lang="ar-JO" altLang="en-US" sz="2800" b="1" dirty="0"/>
              <a:t>.</a:t>
            </a:r>
          </a:p>
          <a:p>
            <a:pPr algn="r" rtl="1" eaLnBrk="1" hangingPunct="1"/>
            <a:r>
              <a:rPr lang="ar-JO" altLang="en-US" sz="2800" b="1" dirty="0"/>
              <a:t>وقد عرفها مجموعة من العلماء بأنها تجمع بين الجانب الوصفي والديناميكي</a:t>
            </a:r>
          </a:p>
          <a:p>
            <a:pPr algn="r" rtl="1" eaLnBrk="1" hangingPunct="1"/>
            <a:r>
              <a:rPr lang="ar-JO" altLang="en-US" sz="2800" b="1" dirty="0"/>
              <a:t>وعليه فإن </a:t>
            </a:r>
            <a:r>
              <a:rPr lang="ar-JO" altLang="en-US" sz="2800" b="1" dirty="0">
                <a:solidFill>
                  <a:srgbClr val="FF0000"/>
                </a:solidFill>
              </a:rPr>
              <a:t>الثقافة </a:t>
            </a:r>
            <a:r>
              <a:rPr lang="ar-JO" altLang="en-US" sz="2800" b="1" dirty="0"/>
              <a:t>: </a:t>
            </a:r>
          </a:p>
          <a:p>
            <a:pPr algn="r" rtl="1" eaLnBrk="1" hangingPunct="1"/>
            <a:r>
              <a:rPr lang="ar-JO" altLang="en-US" sz="2800" b="1" dirty="0"/>
              <a:t>هي مواقف حية متحركة ومتجددة وهي طموح وسعي مستمر لتحقيق إنسانية الإنسان في مجتمعه .</a:t>
            </a:r>
          </a:p>
          <a:p>
            <a:pPr algn="r" rtl="1" eaLnBrk="1" hangingPunct="1"/>
            <a:endParaRPr lang="ar-JO" altLang="en-US" sz="2800" b="1" dirty="0"/>
          </a:p>
          <a:p>
            <a:pPr algn="r" rtl="1" eaLnBrk="1" hangingPunct="1"/>
            <a:r>
              <a:rPr lang="ar-JO" altLang="en-US" sz="2800" b="1" dirty="0"/>
              <a:t>ومع التطور عرفوها بأنها الأفكار المجردة الموجودة في العقل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nodePh="1">
                                  <p:stCondLst>
                                    <p:cond delay="0"/>
                                  </p:stCondLst>
                                  <p:endCondLst>
                                    <p:cond evt="begin" delay="0">
                                      <p:tn val="5"/>
                                    </p:cond>
                                  </p:endCondLst>
                                  <p:childTnLst>
                                    <p:set>
                                      <p:cBhvr>
                                        <p:cTn id="6" dur="1" fill="hold">
                                          <p:stCondLst>
                                            <p:cond delay="0"/>
                                          </p:stCondLst>
                                        </p:cTn>
                                        <p:tgtEl>
                                          <p:spTgt spid="24578"/>
                                        </p:tgtEl>
                                        <p:attrNameLst>
                                          <p:attrName>style.visibility</p:attrName>
                                        </p:attrNameLst>
                                      </p:cBhvr>
                                      <p:to>
                                        <p:strVal val="visible"/>
                                      </p:to>
                                    </p:set>
                                    <p:animEffect transition="in" filter="box(in)">
                                      <p:cBhvr>
                                        <p:cTn id="7" dur="20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a:extLst>
              <a:ext uri="{FF2B5EF4-FFF2-40B4-BE49-F238E27FC236}">
                <a16:creationId xmlns:a16="http://schemas.microsoft.com/office/drawing/2014/main" id="{691CA697-1238-4D09-89C8-EE7A756D1C4A}"/>
              </a:ext>
            </a:extLst>
          </p:cNvPr>
          <p:cNvSpPr>
            <a:spLocks noGrp="1" noChangeArrowheads="1"/>
          </p:cNvSpPr>
          <p:nvPr>
            <p:ph type="title"/>
          </p:nvPr>
        </p:nvSpPr>
        <p:spPr>
          <a:xfrm>
            <a:off x="1043171" y="824753"/>
            <a:ext cx="8522169" cy="5244353"/>
          </a:xfrm>
        </p:spPr>
        <p:txBody>
          <a:bodyPr rtlCol="0">
            <a:normAutofit/>
          </a:bodyPr>
          <a:lstStyle/>
          <a:p>
            <a:pPr algn="r" rtl="1">
              <a:defRPr/>
            </a:pPr>
            <a:r>
              <a:rPr lang="ar-JO" sz="2000" b="1" dirty="0">
                <a:solidFill>
                  <a:schemeClr val="tx1"/>
                </a:solidFill>
                <a:latin typeface="Simplified Arabic" panose="02020603050405020304" pitchFamily="18" charset="-78"/>
                <a:cs typeface="Simplified Arabic" panose="02020603050405020304" pitchFamily="18" charset="-78"/>
              </a:rPr>
              <a:t> </a:t>
            </a:r>
            <a:r>
              <a:rPr lang="ar-JO" sz="3200" b="1" dirty="0">
                <a:solidFill>
                  <a:schemeClr val="tx1"/>
                </a:solidFill>
                <a:latin typeface="Simplified Arabic" panose="02020603050405020304" pitchFamily="18" charset="-78"/>
                <a:cs typeface="Simplified Arabic" panose="02020603050405020304" pitchFamily="18" charset="-78"/>
              </a:rPr>
              <a:t>لكل مجتمع هويته الثقافية ومن هنا كان الاختلاف بين معنى الثقافة في المجتمعات .</a:t>
            </a:r>
            <a:br>
              <a:rPr lang="ar-JO" sz="3200" b="1" dirty="0">
                <a:solidFill>
                  <a:schemeClr val="tx1"/>
                </a:solidFill>
                <a:latin typeface="Simplified Arabic" panose="02020603050405020304" pitchFamily="18" charset="-78"/>
                <a:cs typeface="Simplified Arabic" panose="02020603050405020304" pitchFamily="18" charset="-78"/>
              </a:rPr>
            </a:br>
            <a:br>
              <a:rPr lang="ar-JO" sz="3200" b="1" dirty="0">
                <a:solidFill>
                  <a:schemeClr val="tx1"/>
                </a:solidFill>
                <a:latin typeface="Simplified Arabic" panose="02020603050405020304" pitchFamily="18" charset="-78"/>
                <a:cs typeface="Simplified Arabic" panose="02020603050405020304" pitchFamily="18" charset="-78"/>
              </a:rPr>
            </a:br>
            <a:r>
              <a:rPr lang="ar-JO" sz="3200" b="1" dirty="0">
                <a:solidFill>
                  <a:schemeClr val="tx1"/>
                </a:solidFill>
                <a:latin typeface="Simplified Arabic" panose="02020603050405020304" pitchFamily="18" charset="-78"/>
                <a:cs typeface="Simplified Arabic" panose="02020603050405020304" pitchFamily="18" charset="-78"/>
              </a:rPr>
              <a:t>أمّا تعريفها في العالم العربي فله ظروفه الخاصة وطموحاته وتطلعاته وخصوصيته الثقافية .</a:t>
            </a:r>
            <a:br>
              <a:rPr lang="ar-JO" sz="3200" b="1" dirty="0">
                <a:solidFill>
                  <a:schemeClr val="tx1"/>
                </a:solidFill>
                <a:latin typeface="Simplified Arabic" panose="02020603050405020304" pitchFamily="18" charset="-78"/>
                <a:cs typeface="Simplified Arabic" panose="02020603050405020304" pitchFamily="18" charset="-78"/>
              </a:rPr>
            </a:br>
            <a:br>
              <a:rPr lang="ar-JO" sz="3200" b="1" dirty="0">
                <a:solidFill>
                  <a:schemeClr val="tx1"/>
                </a:solidFill>
                <a:latin typeface="Simplified Arabic" panose="02020603050405020304" pitchFamily="18" charset="-78"/>
                <a:cs typeface="Simplified Arabic" panose="02020603050405020304" pitchFamily="18" charset="-78"/>
              </a:rPr>
            </a:br>
            <a:r>
              <a:rPr lang="ar-JO" sz="3200" b="1" dirty="0">
                <a:solidFill>
                  <a:schemeClr val="tx1"/>
                </a:solidFill>
                <a:latin typeface="Simplified Arabic" panose="02020603050405020304" pitchFamily="18" charset="-78"/>
                <a:cs typeface="Simplified Arabic" panose="02020603050405020304" pitchFamily="18" charset="-78"/>
              </a:rPr>
              <a:t> فيعرّفها </a:t>
            </a:r>
            <a:r>
              <a:rPr lang="ar-JO" sz="3200" b="1" dirty="0">
                <a:solidFill>
                  <a:srgbClr val="FF0000"/>
                </a:solidFill>
                <a:latin typeface="Simplified Arabic" panose="02020603050405020304" pitchFamily="18" charset="-78"/>
                <a:cs typeface="Simplified Arabic" panose="02020603050405020304" pitchFamily="18" charset="-78"/>
              </a:rPr>
              <a:t>( محمد عابد الجابري ) بأنها:</a:t>
            </a:r>
            <a:br>
              <a:rPr lang="ar-JO" sz="3200" b="1" dirty="0">
                <a:solidFill>
                  <a:schemeClr val="tx1"/>
                </a:solidFill>
                <a:latin typeface="Simplified Arabic" panose="02020603050405020304" pitchFamily="18" charset="-78"/>
                <a:cs typeface="Simplified Arabic" panose="02020603050405020304" pitchFamily="18" charset="-78"/>
              </a:rPr>
            </a:br>
            <a:r>
              <a:rPr lang="ar-JO" sz="3200" b="1" dirty="0">
                <a:solidFill>
                  <a:schemeClr val="tx1"/>
                </a:solidFill>
                <a:latin typeface="Simplified Arabic" panose="02020603050405020304" pitchFamily="18" charset="-78"/>
                <a:cs typeface="Simplified Arabic" panose="02020603050405020304" pitchFamily="18" charset="-78"/>
              </a:rPr>
              <a:t>  المركب المتجانس من الذكريات والرموز والقيم والتطلعات والإبداعات لكل أمة لها هويتها الحضارية .  </a:t>
            </a:r>
            <a:br>
              <a:rPr lang="ar-JO" sz="2800" b="1" dirty="0"/>
            </a:br>
            <a:endParaRPr lang="en-US" sz="2800" b="1" dirty="0"/>
          </a:p>
        </p:txBody>
      </p:sp>
      <p:sp>
        <p:nvSpPr>
          <p:cNvPr id="192522" name="Rectangle 10">
            <a:extLst>
              <a:ext uri="{FF2B5EF4-FFF2-40B4-BE49-F238E27FC236}">
                <a16:creationId xmlns:a16="http://schemas.microsoft.com/office/drawing/2014/main" id="{93FB5214-022D-4723-BCA8-B88315FB2F98}"/>
              </a:ext>
            </a:extLst>
          </p:cNvPr>
          <p:cNvSpPr>
            <a:spLocks noChangeArrowheads="1"/>
          </p:cNvSpPr>
          <p:nvPr/>
        </p:nvSpPr>
        <p:spPr bwMode="auto">
          <a:xfrm>
            <a:off x="2387600" y="3608388"/>
            <a:ext cx="7772400" cy="2341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ar-JO" altLang="en-US" sz="4400">
              <a:solidFill>
                <a:schemeClr val="tx2"/>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iterate type="wd">
                                    <p:tmPct val="10000"/>
                                  </p:iterate>
                                  <p:childTnLst>
                                    <p:set>
                                      <p:cBhvr>
                                        <p:cTn id="6" dur="1" fill="hold">
                                          <p:stCondLst>
                                            <p:cond delay="0"/>
                                          </p:stCondLst>
                                        </p:cTn>
                                        <p:tgtEl>
                                          <p:spTgt spid="192514"/>
                                        </p:tgtEl>
                                        <p:attrNameLst>
                                          <p:attrName>style.visibility</p:attrName>
                                        </p:attrNameLst>
                                      </p:cBhvr>
                                      <p:to>
                                        <p:strVal val="visible"/>
                                      </p:to>
                                    </p:set>
                                    <p:animEffect transition="in" filter="wipe(down)">
                                      <p:cBhvr>
                                        <p:cTn id="7" dur="580">
                                          <p:stCondLst>
                                            <p:cond delay="0"/>
                                          </p:stCondLst>
                                        </p:cTn>
                                        <p:tgtEl>
                                          <p:spTgt spid="192514"/>
                                        </p:tgtEl>
                                      </p:cBhvr>
                                    </p:animEffect>
                                    <p:anim calcmode="lin" valueType="num">
                                      <p:cBhvr>
                                        <p:cTn id="8" dur="1822" tmFilter="0,0; 0.14,0.36; 0.43,0.73; 0.71,0.91; 1.0,1.0">
                                          <p:stCondLst>
                                            <p:cond delay="0"/>
                                          </p:stCondLst>
                                        </p:cTn>
                                        <p:tgtEl>
                                          <p:spTgt spid="19251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9251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9251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9251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92514"/>
                                        </p:tgtEl>
                                        <p:attrNameLst>
                                          <p:attrName>ppt_y</p:attrName>
                                        </p:attrNameLst>
                                      </p:cBhvr>
                                      <p:tavLst>
                                        <p:tav tm="0" fmla="#ppt_y-sin(pi*$)/81">
                                          <p:val>
                                            <p:fltVal val="0"/>
                                          </p:val>
                                        </p:tav>
                                        <p:tav tm="100000">
                                          <p:val>
                                            <p:fltVal val="1"/>
                                          </p:val>
                                        </p:tav>
                                      </p:tavLst>
                                    </p:anim>
                                    <p:animScale>
                                      <p:cBhvr>
                                        <p:cTn id="13" dur="26">
                                          <p:stCondLst>
                                            <p:cond delay="650"/>
                                          </p:stCondLst>
                                        </p:cTn>
                                        <p:tgtEl>
                                          <p:spTgt spid="192514"/>
                                        </p:tgtEl>
                                      </p:cBhvr>
                                      <p:to x="100000" y="60000"/>
                                    </p:animScale>
                                    <p:animScale>
                                      <p:cBhvr>
                                        <p:cTn id="14" dur="166" decel="50000">
                                          <p:stCondLst>
                                            <p:cond delay="676"/>
                                          </p:stCondLst>
                                        </p:cTn>
                                        <p:tgtEl>
                                          <p:spTgt spid="192514"/>
                                        </p:tgtEl>
                                      </p:cBhvr>
                                      <p:to x="100000" y="100000"/>
                                    </p:animScale>
                                    <p:animScale>
                                      <p:cBhvr>
                                        <p:cTn id="15" dur="26">
                                          <p:stCondLst>
                                            <p:cond delay="1312"/>
                                          </p:stCondLst>
                                        </p:cTn>
                                        <p:tgtEl>
                                          <p:spTgt spid="192514"/>
                                        </p:tgtEl>
                                      </p:cBhvr>
                                      <p:to x="100000" y="80000"/>
                                    </p:animScale>
                                    <p:animScale>
                                      <p:cBhvr>
                                        <p:cTn id="16" dur="166" decel="50000">
                                          <p:stCondLst>
                                            <p:cond delay="1338"/>
                                          </p:stCondLst>
                                        </p:cTn>
                                        <p:tgtEl>
                                          <p:spTgt spid="192514"/>
                                        </p:tgtEl>
                                      </p:cBhvr>
                                      <p:to x="100000" y="100000"/>
                                    </p:animScale>
                                    <p:animScale>
                                      <p:cBhvr>
                                        <p:cTn id="17" dur="26">
                                          <p:stCondLst>
                                            <p:cond delay="1642"/>
                                          </p:stCondLst>
                                        </p:cTn>
                                        <p:tgtEl>
                                          <p:spTgt spid="192514"/>
                                        </p:tgtEl>
                                      </p:cBhvr>
                                      <p:to x="100000" y="90000"/>
                                    </p:animScale>
                                    <p:animScale>
                                      <p:cBhvr>
                                        <p:cTn id="18" dur="166" decel="50000">
                                          <p:stCondLst>
                                            <p:cond delay="1668"/>
                                          </p:stCondLst>
                                        </p:cTn>
                                        <p:tgtEl>
                                          <p:spTgt spid="192514"/>
                                        </p:tgtEl>
                                      </p:cBhvr>
                                      <p:to x="100000" y="100000"/>
                                    </p:animScale>
                                    <p:animScale>
                                      <p:cBhvr>
                                        <p:cTn id="19" dur="26">
                                          <p:stCondLst>
                                            <p:cond delay="1808"/>
                                          </p:stCondLst>
                                        </p:cTn>
                                        <p:tgtEl>
                                          <p:spTgt spid="192514"/>
                                        </p:tgtEl>
                                      </p:cBhvr>
                                      <p:to x="100000" y="95000"/>
                                    </p:animScale>
                                    <p:animScale>
                                      <p:cBhvr>
                                        <p:cTn id="20" dur="166" decel="50000">
                                          <p:stCondLst>
                                            <p:cond delay="1834"/>
                                          </p:stCondLst>
                                        </p:cTn>
                                        <p:tgtEl>
                                          <p:spTgt spid="192514"/>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nodeType="clickEffect" nodePh="1">
                                  <p:stCondLst>
                                    <p:cond delay="0"/>
                                  </p:stCondLst>
                                  <p:endCondLst>
                                    <p:cond evt="begin" delay="0">
                                      <p:tn val="23"/>
                                    </p:cond>
                                  </p:endCondLst>
                                  <p:iterate type="wd">
                                    <p:tmPct val="10000"/>
                                  </p:iterate>
                                  <p:childTnLst>
                                    <p:set>
                                      <p:cBhvr>
                                        <p:cTn id="24" dur="1" fill="hold">
                                          <p:stCondLst>
                                            <p:cond delay="0"/>
                                          </p:stCondLst>
                                        </p:cTn>
                                        <p:tgtEl>
                                          <p:spTgt spid="192522">
                                            <p:txEl>
                                              <p:pRg st="0" end="0"/>
                                            </p:txEl>
                                          </p:spTgt>
                                        </p:tgtEl>
                                        <p:attrNameLst>
                                          <p:attrName>style.visibility</p:attrName>
                                        </p:attrNameLst>
                                      </p:cBhvr>
                                      <p:to>
                                        <p:strVal val="visible"/>
                                      </p:to>
                                    </p:set>
                                    <p:animEffect transition="in" filter="wipe(down)">
                                      <p:cBhvr>
                                        <p:cTn id="25" dur="580">
                                          <p:stCondLst>
                                            <p:cond delay="0"/>
                                          </p:stCondLst>
                                        </p:cTn>
                                        <p:tgtEl>
                                          <p:spTgt spid="192522">
                                            <p:txEl>
                                              <p:pRg st="0" end="0"/>
                                            </p:txEl>
                                          </p:spTgt>
                                        </p:tgtEl>
                                      </p:cBhvr>
                                    </p:animEffect>
                                    <p:anim calcmode="lin" valueType="num">
                                      <p:cBhvr>
                                        <p:cTn id="26" dur="1822" tmFilter="0,0; 0.14,0.36; 0.43,0.73; 0.71,0.91; 1.0,1.0">
                                          <p:stCondLst>
                                            <p:cond delay="0"/>
                                          </p:stCondLst>
                                        </p:cTn>
                                        <p:tgtEl>
                                          <p:spTgt spid="192522">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92522">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92522">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92522">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92522">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192522">
                                            <p:txEl>
                                              <p:pRg st="0" end="0"/>
                                            </p:txEl>
                                          </p:spTgt>
                                        </p:tgtEl>
                                      </p:cBhvr>
                                      <p:to x="100000" y="60000"/>
                                    </p:animScale>
                                    <p:animScale>
                                      <p:cBhvr>
                                        <p:cTn id="32" dur="166" decel="50000">
                                          <p:stCondLst>
                                            <p:cond delay="676"/>
                                          </p:stCondLst>
                                        </p:cTn>
                                        <p:tgtEl>
                                          <p:spTgt spid="192522">
                                            <p:txEl>
                                              <p:pRg st="0" end="0"/>
                                            </p:txEl>
                                          </p:spTgt>
                                        </p:tgtEl>
                                      </p:cBhvr>
                                      <p:to x="100000" y="100000"/>
                                    </p:animScale>
                                    <p:animScale>
                                      <p:cBhvr>
                                        <p:cTn id="33" dur="26">
                                          <p:stCondLst>
                                            <p:cond delay="1312"/>
                                          </p:stCondLst>
                                        </p:cTn>
                                        <p:tgtEl>
                                          <p:spTgt spid="192522">
                                            <p:txEl>
                                              <p:pRg st="0" end="0"/>
                                            </p:txEl>
                                          </p:spTgt>
                                        </p:tgtEl>
                                      </p:cBhvr>
                                      <p:to x="100000" y="80000"/>
                                    </p:animScale>
                                    <p:animScale>
                                      <p:cBhvr>
                                        <p:cTn id="34" dur="166" decel="50000">
                                          <p:stCondLst>
                                            <p:cond delay="1338"/>
                                          </p:stCondLst>
                                        </p:cTn>
                                        <p:tgtEl>
                                          <p:spTgt spid="192522">
                                            <p:txEl>
                                              <p:pRg st="0" end="0"/>
                                            </p:txEl>
                                          </p:spTgt>
                                        </p:tgtEl>
                                      </p:cBhvr>
                                      <p:to x="100000" y="100000"/>
                                    </p:animScale>
                                    <p:animScale>
                                      <p:cBhvr>
                                        <p:cTn id="35" dur="26">
                                          <p:stCondLst>
                                            <p:cond delay="1642"/>
                                          </p:stCondLst>
                                        </p:cTn>
                                        <p:tgtEl>
                                          <p:spTgt spid="192522">
                                            <p:txEl>
                                              <p:pRg st="0" end="0"/>
                                            </p:txEl>
                                          </p:spTgt>
                                        </p:tgtEl>
                                      </p:cBhvr>
                                      <p:to x="100000" y="90000"/>
                                    </p:animScale>
                                    <p:animScale>
                                      <p:cBhvr>
                                        <p:cTn id="36" dur="166" decel="50000">
                                          <p:stCondLst>
                                            <p:cond delay="1668"/>
                                          </p:stCondLst>
                                        </p:cTn>
                                        <p:tgtEl>
                                          <p:spTgt spid="192522">
                                            <p:txEl>
                                              <p:pRg st="0" end="0"/>
                                            </p:txEl>
                                          </p:spTgt>
                                        </p:tgtEl>
                                      </p:cBhvr>
                                      <p:to x="100000" y="100000"/>
                                    </p:animScale>
                                    <p:animScale>
                                      <p:cBhvr>
                                        <p:cTn id="37" dur="26">
                                          <p:stCondLst>
                                            <p:cond delay="1808"/>
                                          </p:stCondLst>
                                        </p:cTn>
                                        <p:tgtEl>
                                          <p:spTgt spid="192522">
                                            <p:txEl>
                                              <p:pRg st="0" end="0"/>
                                            </p:txEl>
                                          </p:spTgt>
                                        </p:tgtEl>
                                      </p:cBhvr>
                                      <p:to x="100000" y="95000"/>
                                    </p:animScale>
                                    <p:animScale>
                                      <p:cBhvr>
                                        <p:cTn id="38" dur="166" decel="50000">
                                          <p:stCondLst>
                                            <p:cond delay="1834"/>
                                          </p:stCondLst>
                                        </p:cTn>
                                        <p:tgtEl>
                                          <p:spTgt spid="192522">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3" name="Text Box 13">
            <a:extLst>
              <a:ext uri="{FF2B5EF4-FFF2-40B4-BE49-F238E27FC236}">
                <a16:creationId xmlns:a16="http://schemas.microsoft.com/office/drawing/2014/main" id="{F472FDF3-B75F-4E22-841A-8BAC22A6132B}"/>
              </a:ext>
            </a:extLst>
          </p:cNvPr>
          <p:cNvSpPr txBox="1">
            <a:spLocks noChangeArrowheads="1"/>
          </p:cNvSpPr>
          <p:nvPr/>
        </p:nvSpPr>
        <p:spPr bwMode="auto">
          <a:xfrm>
            <a:off x="-179293" y="933636"/>
            <a:ext cx="9520704" cy="5232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spcBef>
                <a:spcPct val="50000"/>
              </a:spcBef>
            </a:pPr>
            <a:r>
              <a:rPr lang="ar-JO" altLang="en-US" sz="3200" b="1" u="sng" dirty="0">
                <a:solidFill>
                  <a:srgbClr val="FF0000"/>
                </a:solidFill>
                <a:latin typeface="Simplified Arabic" panose="02020603050405020304" pitchFamily="18" charset="-78"/>
                <a:cs typeface="Simplified Arabic" panose="02020603050405020304" pitchFamily="18" charset="-78"/>
              </a:rPr>
              <a:t>ويعرفها ( قسطنطين زريق ) </a:t>
            </a:r>
            <a:r>
              <a:rPr lang="ar-JO" altLang="en-US" sz="4000" b="1" u="sng" dirty="0">
                <a:latin typeface="Simplified Arabic" panose="02020603050405020304" pitchFamily="18" charset="-78"/>
                <a:cs typeface="Simplified Arabic" panose="02020603050405020304" pitchFamily="18" charset="-78"/>
              </a:rPr>
              <a:t>:</a:t>
            </a:r>
          </a:p>
          <a:p>
            <a:pPr algn="r" rtl="1" eaLnBrk="1" hangingPunct="1">
              <a:spcBef>
                <a:spcPct val="50000"/>
              </a:spcBef>
            </a:pPr>
            <a:r>
              <a:rPr lang="ar-JO" altLang="en-US" sz="2800" b="1" dirty="0">
                <a:latin typeface="Simplified Arabic" panose="02020603050405020304" pitchFamily="18" charset="-78"/>
                <a:cs typeface="Simplified Arabic" panose="02020603050405020304" pitchFamily="18" charset="-78"/>
              </a:rPr>
              <a:t> هي جماع حياة مجتمع ما بدائياَ أو راقياً.</a:t>
            </a:r>
          </a:p>
          <a:p>
            <a:pPr algn="r" rtl="1" eaLnBrk="1" hangingPunct="1">
              <a:spcBef>
                <a:spcPct val="50000"/>
              </a:spcBef>
            </a:pPr>
            <a:r>
              <a:rPr lang="ar-JO" altLang="en-US" sz="2800" b="1" dirty="0">
                <a:latin typeface="Simplified Arabic" panose="02020603050405020304" pitchFamily="18" charset="-78"/>
                <a:cs typeface="Simplified Arabic" panose="02020603050405020304" pitchFamily="18" charset="-78"/>
              </a:rPr>
              <a:t> وتتألف من عنصرين : </a:t>
            </a:r>
          </a:p>
          <a:p>
            <a:pPr algn="r" rtl="1" eaLnBrk="1" hangingPunct="1">
              <a:spcBef>
                <a:spcPct val="50000"/>
              </a:spcBef>
            </a:pPr>
            <a:r>
              <a:rPr lang="ar-JO" altLang="en-US" sz="2800" b="1" dirty="0">
                <a:latin typeface="Simplified Arabic" panose="02020603050405020304" pitchFamily="18" charset="-78"/>
                <a:cs typeface="Simplified Arabic" panose="02020603050405020304" pitchFamily="18" charset="-78"/>
              </a:rPr>
              <a:t>أ- معرفة صحيحة يكتسبها الفرد من اطّلاعه على المبادئ والأفكار التي تقوم عليها العلوم والفنون والآداب ومن علم متخصص متعمق في وجه من الوجوه .</a:t>
            </a:r>
          </a:p>
          <a:p>
            <a:pPr algn="r" rtl="1" eaLnBrk="1" hangingPunct="1">
              <a:spcBef>
                <a:spcPct val="50000"/>
              </a:spcBef>
            </a:pPr>
            <a:r>
              <a:rPr lang="ar-JO" altLang="en-US" sz="2800" b="1" dirty="0">
                <a:latin typeface="Simplified Arabic" panose="02020603050405020304" pitchFamily="18" charset="-78"/>
                <a:cs typeface="Simplified Arabic" panose="02020603050405020304" pitchFamily="18" charset="-78"/>
              </a:rPr>
              <a:t>ب- هي القوى العقلية والروحية التي يكتسبها من المعرفة ويجعلها من نفسه وشخصيته بعد جهد ومعاناة وجهاد نفس .وقديماً قال العلماء ( خذ من كل علم بطرف )</a:t>
            </a:r>
          </a:p>
          <a:p>
            <a:pPr algn="r" rtl="1" eaLnBrk="1" hangingPunct="1">
              <a:spcBef>
                <a:spcPct val="50000"/>
              </a:spcBef>
            </a:pPr>
            <a:endParaRPr lang="en-US" altLang="en-US" sz="2800" b="1" dirty="0">
              <a:latin typeface="Simplified Arabic" panose="02020603050405020304" pitchFamily="18" charset="-78"/>
              <a:cs typeface="Simplified Arabic" panose="02020603050405020304" pitchFamily="18"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3" presetClass="entr" presetSubtype="0" fill="hold" grpId="0" nodeType="afterEffect">
                                  <p:stCondLst>
                                    <p:cond delay="0"/>
                                  </p:stCondLst>
                                  <p:childTnLst>
                                    <p:set>
                                      <p:cBhvr>
                                        <p:cTn id="6" dur="1" fill="hold">
                                          <p:stCondLst>
                                            <p:cond delay="0"/>
                                          </p:stCondLst>
                                        </p:cTn>
                                        <p:tgtEl>
                                          <p:spTgt spid="153613"/>
                                        </p:tgtEl>
                                        <p:attrNameLst>
                                          <p:attrName>style.visibility</p:attrName>
                                        </p:attrNameLst>
                                      </p:cBhvr>
                                      <p:to>
                                        <p:strVal val="visible"/>
                                      </p:to>
                                    </p:set>
                                    <p:animEffect transition="in" filter="fade">
                                      <p:cBhvr>
                                        <p:cTn id="7" dur="100"/>
                                        <p:tgtEl>
                                          <p:spTgt spid="153613"/>
                                        </p:tgtEl>
                                      </p:cBhvr>
                                    </p:animEffect>
                                    <p:anim calcmode="lin" valueType="num">
                                      <p:cBhvr>
                                        <p:cTn id="8" dur="400" fill="hold"/>
                                        <p:tgtEl>
                                          <p:spTgt spid="153613"/>
                                        </p:tgtEl>
                                        <p:attrNameLst>
                                          <p:attrName>ppt_x</p:attrName>
                                        </p:attrNameLst>
                                      </p:cBhvr>
                                      <p:tavLst>
                                        <p:tav tm="0">
                                          <p:val>
                                            <p:strVal val="#ppt_x"/>
                                          </p:val>
                                        </p:tav>
                                        <p:tav tm="100000">
                                          <p:val>
                                            <p:strVal val="#ppt_x"/>
                                          </p:val>
                                        </p:tav>
                                      </p:tavLst>
                                    </p:anim>
                                    <p:anim calcmode="lin" valueType="num">
                                      <p:cBhvr>
                                        <p:cTn id="9" dur="400" fill="hold"/>
                                        <p:tgtEl>
                                          <p:spTgt spid="153613"/>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15361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15361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3" name="Text Box 13">
            <a:extLst>
              <a:ext uri="{FF2B5EF4-FFF2-40B4-BE49-F238E27FC236}">
                <a16:creationId xmlns:a16="http://schemas.microsoft.com/office/drawing/2014/main" id="{F472FDF3-B75F-4E22-841A-8BAC22A6132B}"/>
              </a:ext>
            </a:extLst>
          </p:cNvPr>
          <p:cNvSpPr txBox="1">
            <a:spLocks noChangeArrowheads="1"/>
          </p:cNvSpPr>
          <p:nvPr/>
        </p:nvSpPr>
        <p:spPr bwMode="auto">
          <a:xfrm>
            <a:off x="700625" y="1407401"/>
            <a:ext cx="8963327"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spcBef>
                <a:spcPct val="50000"/>
              </a:spcBef>
            </a:pPr>
            <a:r>
              <a:rPr lang="ar-JO" altLang="en-US" sz="2800" b="1" dirty="0">
                <a:latin typeface="Simplified Arabic" panose="02020603050405020304" pitchFamily="18" charset="-78"/>
                <a:cs typeface="Simplified Arabic" panose="02020603050405020304" pitchFamily="18" charset="-78"/>
              </a:rPr>
              <a:t>إذن : </a:t>
            </a:r>
            <a:r>
              <a:rPr lang="ar-JO" altLang="en-US" sz="2800" b="1" dirty="0">
                <a:solidFill>
                  <a:srgbClr val="FF0000"/>
                </a:solidFill>
                <a:latin typeface="Simplified Arabic" panose="02020603050405020304" pitchFamily="18" charset="-78"/>
                <a:cs typeface="Simplified Arabic" panose="02020603050405020304" pitchFamily="18" charset="-78"/>
              </a:rPr>
              <a:t>الثقافة هي كل ما يميّز إنسان عن غيره من المخلوقات </a:t>
            </a:r>
            <a:r>
              <a:rPr lang="ar-JO" altLang="en-US" sz="2800" b="1" dirty="0">
                <a:latin typeface="Simplified Arabic" panose="02020603050405020304" pitchFamily="18" charset="-78"/>
                <a:cs typeface="Simplified Arabic" panose="02020603050405020304" pitchFamily="18" charset="-78"/>
              </a:rPr>
              <a:t>.</a:t>
            </a:r>
          </a:p>
          <a:p>
            <a:pPr algn="r" rtl="1" eaLnBrk="1" hangingPunct="1">
              <a:spcBef>
                <a:spcPct val="50000"/>
              </a:spcBef>
            </a:pPr>
            <a:r>
              <a:rPr lang="ar-JO" altLang="en-US" sz="2800" b="1" dirty="0">
                <a:latin typeface="Simplified Arabic" panose="02020603050405020304" pitchFamily="18" charset="-78"/>
                <a:cs typeface="Simplified Arabic" panose="02020603050405020304" pitchFamily="18" charset="-78"/>
              </a:rPr>
              <a:t>وهي كل نشاط إنساني محلي من البيئة وهي أسلوب أو طريقة حياة مجتمع معين بكل تفاصيل حياته اليومية من طعام وأفكار وتقاليد وقيم .</a:t>
            </a:r>
          </a:p>
          <a:p>
            <a:pPr algn="r" rtl="1" eaLnBrk="1" hangingPunct="1">
              <a:spcBef>
                <a:spcPct val="50000"/>
              </a:spcBef>
            </a:pPr>
            <a:r>
              <a:rPr lang="ar-JO" altLang="en-US" sz="2800" b="1" dirty="0">
                <a:latin typeface="Simplified Arabic" panose="02020603050405020304" pitchFamily="18" charset="-78"/>
                <a:cs typeface="Simplified Arabic" panose="02020603050405020304" pitchFamily="18" charset="-78"/>
              </a:rPr>
              <a:t> فعلينا نحن العرب أن نحافظ على هويتنا وخصوصيتنا الثقافية فهي من مقوماتنا الشخصية العربية وأساس لوحدتنا العربية .</a:t>
            </a:r>
          </a:p>
          <a:p>
            <a:pPr algn="r" rtl="1" eaLnBrk="1" hangingPunct="1">
              <a:spcBef>
                <a:spcPct val="50000"/>
              </a:spcBef>
            </a:pPr>
            <a:r>
              <a:rPr lang="ar-JO" altLang="en-US" sz="2800" b="1" dirty="0">
                <a:latin typeface="Simplified Arabic" panose="02020603050405020304" pitchFamily="18" charset="-78"/>
                <a:cs typeface="Simplified Arabic" panose="02020603050405020304" pitchFamily="18" charset="-78"/>
              </a:rPr>
              <a:t>وعلينا أن نطور ثقافتنا لتواكب مستجدات العصر ومطالبه .</a:t>
            </a:r>
          </a:p>
          <a:p>
            <a:pPr algn="r" rtl="1" eaLnBrk="1" hangingPunct="1">
              <a:spcBef>
                <a:spcPct val="50000"/>
              </a:spcBef>
            </a:pPr>
            <a:r>
              <a:rPr lang="ar-JO" altLang="en-US" sz="2800" b="1" dirty="0">
                <a:latin typeface="Simplified Arabic" panose="02020603050405020304" pitchFamily="18" charset="-78"/>
                <a:cs typeface="Simplified Arabic" panose="02020603050405020304" pitchFamily="18" charset="-78"/>
              </a:rPr>
              <a:t>ونستبعد ما يتنافى مع عقيدتنا وتقاليدنا خوفاً من الذوبان وذلك باستخدام العقل في كل الأمور ( لنجدد/ ونطور ونعدل ) حفاظاً على مصالحنا وتطورنا ( لنواكب التقدم العلمي  ) .  </a:t>
            </a:r>
            <a:endParaRPr lang="en-US" altLang="en-US" sz="28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87636171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3" presetClass="entr" presetSubtype="0" fill="hold" grpId="0" nodeType="afterEffect">
                                  <p:stCondLst>
                                    <p:cond delay="0"/>
                                  </p:stCondLst>
                                  <p:childTnLst>
                                    <p:set>
                                      <p:cBhvr>
                                        <p:cTn id="6" dur="1" fill="hold">
                                          <p:stCondLst>
                                            <p:cond delay="0"/>
                                          </p:stCondLst>
                                        </p:cTn>
                                        <p:tgtEl>
                                          <p:spTgt spid="153613"/>
                                        </p:tgtEl>
                                        <p:attrNameLst>
                                          <p:attrName>style.visibility</p:attrName>
                                        </p:attrNameLst>
                                      </p:cBhvr>
                                      <p:to>
                                        <p:strVal val="visible"/>
                                      </p:to>
                                    </p:set>
                                    <p:animEffect transition="in" filter="fade">
                                      <p:cBhvr>
                                        <p:cTn id="7" dur="100"/>
                                        <p:tgtEl>
                                          <p:spTgt spid="153613"/>
                                        </p:tgtEl>
                                      </p:cBhvr>
                                    </p:animEffect>
                                    <p:anim calcmode="lin" valueType="num">
                                      <p:cBhvr>
                                        <p:cTn id="8" dur="400" fill="hold"/>
                                        <p:tgtEl>
                                          <p:spTgt spid="153613"/>
                                        </p:tgtEl>
                                        <p:attrNameLst>
                                          <p:attrName>ppt_x</p:attrName>
                                        </p:attrNameLst>
                                      </p:cBhvr>
                                      <p:tavLst>
                                        <p:tav tm="0">
                                          <p:val>
                                            <p:strVal val="#ppt_x"/>
                                          </p:val>
                                        </p:tav>
                                        <p:tav tm="100000">
                                          <p:val>
                                            <p:strVal val="#ppt_x"/>
                                          </p:val>
                                        </p:tav>
                                      </p:tavLst>
                                    </p:anim>
                                    <p:anim calcmode="lin" valueType="num">
                                      <p:cBhvr>
                                        <p:cTn id="9" dur="400" fill="hold"/>
                                        <p:tgtEl>
                                          <p:spTgt spid="153613"/>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15361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15361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3"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8E1A00A9-2105-45F7-8E8A-1C420643A5DF}"/>
              </a:ext>
            </a:extLst>
          </p:cNvPr>
          <p:cNvSpPr>
            <a:spLocks noGrp="1" noChangeArrowheads="1"/>
          </p:cNvSpPr>
          <p:nvPr>
            <p:ph type="title"/>
          </p:nvPr>
        </p:nvSpPr>
        <p:spPr>
          <a:xfrm>
            <a:off x="1992313" y="872717"/>
            <a:ext cx="8229600" cy="916397"/>
          </a:xfrm>
        </p:spPr>
        <p:txBody>
          <a:bodyPr>
            <a:normAutofit fontScale="90000"/>
          </a:bodyPr>
          <a:lstStyle/>
          <a:p>
            <a:pPr algn="ctr" rtl="1" eaLnBrk="1" hangingPunct="1">
              <a:defRPr/>
            </a:pPr>
            <a:br>
              <a:rPr lang="ar-JO" altLang="en-US" sz="2800" b="1" dirty="0">
                <a:latin typeface="Simplified Arabic" pitchFamily="18" charset="-78"/>
                <a:cs typeface="Simplified Arabic" pitchFamily="18" charset="-78"/>
              </a:rPr>
            </a:br>
            <a:br>
              <a:rPr lang="ar-JO" altLang="en-US" sz="2800" b="1" dirty="0">
                <a:latin typeface="Simplified Arabic" pitchFamily="18" charset="-78"/>
                <a:cs typeface="Simplified Arabic" pitchFamily="18" charset="-78"/>
              </a:rPr>
            </a:br>
            <a:br>
              <a:rPr lang="ar-JO" altLang="en-US" sz="2800" b="1" dirty="0">
                <a:latin typeface="Simplified Arabic" pitchFamily="18" charset="-78"/>
                <a:cs typeface="Simplified Arabic" pitchFamily="18" charset="-78"/>
              </a:rPr>
            </a:br>
            <a:br>
              <a:rPr lang="ar-JO" altLang="en-US" sz="2800" b="1" dirty="0">
                <a:latin typeface="Simplified Arabic" pitchFamily="18" charset="-78"/>
                <a:cs typeface="Simplified Arabic" pitchFamily="18" charset="-78"/>
              </a:rPr>
            </a:br>
            <a:br>
              <a:rPr lang="ar-JO" altLang="en-US" sz="2800" b="1" dirty="0">
                <a:latin typeface="Simplified Arabic" pitchFamily="18" charset="-78"/>
                <a:cs typeface="Simplified Arabic" pitchFamily="18" charset="-78"/>
              </a:rPr>
            </a:br>
            <a:r>
              <a:rPr lang="ar-JO" altLang="en-US" sz="2800" b="1" dirty="0">
                <a:latin typeface="Simplified Arabic" pitchFamily="18" charset="-78"/>
                <a:cs typeface="Simplified Arabic" pitchFamily="18" charset="-78"/>
              </a:rPr>
              <a:t> </a:t>
            </a:r>
            <a:endParaRPr lang="en-US" altLang="en-US" sz="2800" b="1" dirty="0">
              <a:latin typeface="Simplified Arabic" pitchFamily="18" charset="-78"/>
              <a:cs typeface="Simplified Arabic" pitchFamily="18" charset="-78"/>
            </a:endParaRPr>
          </a:p>
        </p:txBody>
      </p:sp>
      <p:sp>
        <p:nvSpPr>
          <p:cNvPr id="47107" name="Rectangle 3">
            <a:extLst>
              <a:ext uri="{FF2B5EF4-FFF2-40B4-BE49-F238E27FC236}">
                <a16:creationId xmlns:a16="http://schemas.microsoft.com/office/drawing/2014/main" id="{7B6D70AF-0826-4948-A81D-6C4D07BD48D6}"/>
              </a:ext>
            </a:extLst>
          </p:cNvPr>
          <p:cNvSpPr>
            <a:spLocks noGrp="1" noChangeArrowheads="1"/>
          </p:cNvSpPr>
          <p:nvPr>
            <p:ph type="body" sz="half" idx="1"/>
          </p:nvPr>
        </p:nvSpPr>
        <p:spPr>
          <a:xfrm>
            <a:off x="243718" y="161365"/>
            <a:ext cx="8989930" cy="6481482"/>
          </a:xfrm>
        </p:spPr>
        <p:txBody>
          <a:bodyPr>
            <a:noAutofit/>
          </a:bodyPr>
          <a:lstStyle/>
          <a:p>
            <a:pPr marL="0" indent="0" algn="ctr" rtl="1">
              <a:buClr>
                <a:srgbClr val="FFFF00"/>
              </a:buClr>
              <a:buSzPct val="45000"/>
              <a:buNone/>
              <a:defRPr/>
            </a:pPr>
            <a:r>
              <a:rPr lang="ar-JO" altLang="en-US" sz="4000" b="1" u="sng" dirty="0">
                <a:solidFill>
                  <a:srgbClr val="FF0000"/>
                </a:solidFill>
                <a:latin typeface="Simplified Arabic" pitchFamily="18" charset="-78"/>
                <a:cs typeface="Simplified Arabic" pitchFamily="18" charset="-78"/>
              </a:rPr>
              <a:t>الحداثة </a:t>
            </a:r>
            <a:r>
              <a:rPr lang="ar-JO" altLang="en-US" b="1" dirty="0">
                <a:latin typeface="Simplified Arabic" pitchFamily="18" charset="-78"/>
                <a:cs typeface="Simplified Arabic" pitchFamily="18" charset="-78"/>
              </a:rPr>
              <a:t>:</a:t>
            </a:r>
          </a:p>
          <a:p>
            <a:pPr marL="0" indent="0" algn="r" rtl="1">
              <a:buClr>
                <a:srgbClr val="FFFF00"/>
              </a:buClr>
              <a:buSzPct val="45000"/>
              <a:buNone/>
              <a:defRPr/>
            </a:pPr>
            <a:r>
              <a:rPr lang="ar-JO" altLang="en-US" sz="2400" b="1" dirty="0">
                <a:latin typeface="Simplified Arabic" pitchFamily="18" charset="-78"/>
                <a:cs typeface="Simplified Arabic" pitchFamily="18" charset="-78"/>
              </a:rPr>
              <a:t>  لا تعني الحداثة نسيان ماضينا ورفض تراثنا بل نبحث عن تحديث الذهن والمعايير العقلية بل نرقى بالتراث لما نسميه المعاصرة .</a:t>
            </a:r>
          </a:p>
          <a:p>
            <a:pPr marL="0" indent="0" algn="r" rtl="1">
              <a:buClr>
                <a:srgbClr val="FFFF00"/>
              </a:buClr>
              <a:buSzPct val="45000"/>
              <a:buNone/>
              <a:defRPr/>
            </a:pPr>
            <a:endParaRPr lang="ar-JO" altLang="en-US" sz="2400" b="1" dirty="0">
              <a:latin typeface="Simplified Arabic" pitchFamily="18" charset="-78"/>
              <a:cs typeface="Simplified Arabic" pitchFamily="18" charset="-78"/>
            </a:endParaRPr>
          </a:p>
          <a:p>
            <a:pPr marL="0" indent="0" algn="r" rtl="1">
              <a:buClr>
                <a:srgbClr val="FFFF00"/>
              </a:buClr>
              <a:buSzPct val="45000"/>
              <a:buNone/>
              <a:defRPr/>
            </a:pPr>
            <a:r>
              <a:rPr lang="ar-JO" altLang="en-US" sz="2400" b="1" dirty="0">
                <a:solidFill>
                  <a:srgbClr val="FF0000"/>
                </a:solidFill>
                <a:latin typeface="Simplified Arabic" pitchFamily="18" charset="-78"/>
                <a:cs typeface="Simplified Arabic" pitchFamily="18" charset="-78"/>
              </a:rPr>
              <a:t>في المنظور التاريخي </a:t>
            </a:r>
            <a:r>
              <a:rPr lang="ar-JO" altLang="en-US" sz="2400" b="1" dirty="0">
                <a:latin typeface="Simplified Arabic" pitchFamily="18" charset="-78"/>
                <a:cs typeface="Simplified Arabic" pitchFamily="18" charset="-78"/>
              </a:rPr>
              <a:t>: </a:t>
            </a:r>
          </a:p>
          <a:p>
            <a:pPr marL="0" indent="0" algn="r" rtl="1">
              <a:buClr>
                <a:srgbClr val="FFFF00"/>
              </a:buClr>
              <a:buSzPct val="45000"/>
              <a:buNone/>
              <a:defRPr/>
            </a:pPr>
            <a:r>
              <a:rPr lang="ar-JO" altLang="en-US" sz="2400" b="1" dirty="0">
                <a:latin typeface="Simplified Arabic" pitchFamily="18" charset="-78"/>
                <a:cs typeface="Simplified Arabic" pitchFamily="18" charset="-78"/>
              </a:rPr>
              <a:t>عصر الحداثة كان في الفترة من القرن الثامن عشر إلى منتصف القرن العشرين.</a:t>
            </a:r>
          </a:p>
          <a:p>
            <a:pPr marL="0" indent="0" algn="r" rtl="1">
              <a:buClr>
                <a:srgbClr val="FFFF00"/>
              </a:buClr>
              <a:buSzPct val="45000"/>
              <a:buNone/>
              <a:defRPr/>
            </a:pPr>
            <a:r>
              <a:rPr lang="ar-JO" altLang="en-US" sz="2400" b="1" dirty="0">
                <a:latin typeface="Simplified Arabic" pitchFamily="18" charset="-78"/>
                <a:cs typeface="Simplified Arabic" pitchFamily="18" charset="-78"/>
              </a:rPr>
              <a:t> </a:t>
            </a:r>
            <a:r>
              <a:rPr lang="ar-JO" altLang="en-US" sz="2400" b="1" dirty="0">
                <a:solidFill>
                  <a:srgbClr val="FF0000"/>
                </a:solidFill>
                <a:latin typeface="Simplified Arabic" pitchFamily="18" charset="-78"/>
                <a:cs typeface="Simplified Arabic" pitchFamily="18" charset="-78"/>
              </a:rPr>
              <a:t>أما من المنظور الفكري </a:t>
            </a:r>
            <a:r>
              <a:rPr lang="ar-JO" altLang="en-US" sz="2400" b="1" dirty="0">
                <a:latin typeface="Simplified Arabic" pitchFamily="18" charset="-78"/>
                <a:cs typeface="Simplified Arabic" pitchFamily="18" charset="-78"/>
              </a:rPr>
              <a:t>: فالحداثة وما بعدها حالة متميزة من الوجود لدى الفرد والمجتمع من النظر والفكر والممارسة .</a:t>
            </a:r>
          </a:p>
          <a:p>
            <a:pPr marL="0" indent="0" algn="r" rtl="1">
              <a:buClr>
                <a:srgbClr val="FFFF00"/>
              </a:buClr>
              <a:buSzPct val="45000"/>
              <a:buNone/>
              <a:defRPr/>
            </a:pPr>
            <a:r>
              <a:rPr lang="ar-JO" altLang="en-US" sz="2400" b="1" dirty="0">
                <a:latin typeface="Simplified Arabic" pitchFamily="18" charset="-78"/>
                <a:cs typeface="Simplified Arabic" pitchFamily="18" charset="-78"/>
              </a:rPr>
              <a:t>إذن : </a:t>
            </a:r>
            <a:r>
              <a:rPr lang="ar-JO" altLang="en-US" sz="2400" b="1" dirty="0">
                <a:solidFill>
                  <a:srgbClr val="FF0000"/>
                </a:solidFill>
                <a:latin typeface="Simplified Arabic" pitchFamily="18" charset="-78"/>
                <a:cs typeface="Simplified Arabic" pitchFamily="18" charset="-78"/>
              </a:rPr>
              <a:t>معنى الحداثة </a:t>
            </a:r>
            <a:r>
              <a:rPr lang="ar-JO" altLang="en-US" sz="2400" b="1" dirty="0">
                <a:latin typeface="Simplified Arabic" pitchFamily="18" charset="-78"/>
                <a:cs typeface="Simplified Arabic" pitchFamily="18" charset="-78"/>
              </a:rPr>
              <a:t>: </a:t>
            </a:r>
          </a:p>
          <a:p>
            <a:pPr marL="0" indent="0" algn="r" rtl="1">
              <a:buClr>
                <a:srgbClr val="FFFF00"/>
              </a:buClr>
              <a:buSzPct val="45000"/>
              <a:buNone/>
              <a:defRPr/>
            </a:pPr>
            <a:r>
              <a:rPr lang="ar-JO" altLang="en-US" sz="2400" b="1" dirty="0">
                <a:latin typeface="Simplified Arabic" pitchFamily="18" charset="-78"/>
                <a:cs typeface="Simplified Arabic" pitchFamily="18" charset="-78"/>
              </a:rPr>
              <a:t>وضعية متميزة لدى الفرد على صعيد ( الفكر والثقافة والحضارة )</a:t>
            </a:r>
            <a:endParaRPr lang="ar-JO" sz="2400" b="1" dirty="0">
              <a:latin typeface="Simplified Arabic" panose="02020603050405020304" pitchFamily="18" charset="-78"/>
              <a:cs typeface="Simplified Arabic" panose="02020603050405020304" pitchFamily="18" charset="-78"/>
            </a:endParaRPr>
          </a:p>
          <a:p>
            <a:pPr marL="0" indent="0" algn="r" rtl="1">
              <a:buClr>
                <a:srgbClr val="FFFF00"/>
              </a:buClr>
              <a:buSzPct val="45000"/>
              <a:buNone/>
              <a:defRPr/>
            </a:pPr>
            <a:r>
              <a:rPr lang="ar-JO" sz="2400" b="1" dirty="0">
                <a:latin typeface="Simplified Arabic" panose="02020603050405020304" pitchFamily="18" charset="-78"/>
                <a:cs typeface="Simplified Arabic" panose="02020603050405020304" pitchFamily="18" charset="-78"/>
              </a:rPr>
              <a:t>أما التحديث :  يعني  التغيير أو التحديث أو التجديد الخارجي السطحي .</a:t>
            </a:r>
          </a:p>
          <a:p>
            <a:pPr marL="0" indent="0" algn="r" rtl="1">
              <a:buClr>
                <a:srgbClr val="FFFF00"/>
              </a:buClr>
              <a:buSzPct val="45000"/>
              <a:buNone/>
              <a:defRPr/>
            </a:pPr>
            <a:r>
              <a:rPr lang="ar-JO" sz="2400" b="1" dirty="0">
                <a:solidFill>
                  <a:srgbClr val="FF0000"/>
                </a:solidFill>
                <a:latin typeface="Simplified Arabic" panose="02020603050405020304" pitchFamily="18" charset="-78"/>
                <a:cs typeface="Simplified Arabic" panose="02020603050405020304" pitchFamily="18" charset="-78"/>
              </a:rPr>
              <a:t>الفرق بين الحداثة والتحديث </a:t>
            </a:r>
            <a:r>
              <a:rPr lang="ar-JO" sz="2400" b="1" dirty="0">
                <a:latin typeface="Simplified Arabic" panose="02020603050405020304" pitchFamily="18" charset="-78"/>
                <a:cs typeface="Simplified Arabic" panose="02020603050405020304" pitchFamily="18" charset="-78"/>
              </a:rPr>
              <a:t>: الحداثة تعني تعبير بنيوي عميق في الفرد والمجتمع ( فكراً ونظاماً وحضارة )) </a:t>
            </a:r>
            <a:r>
              <a:rPr lang="ar-JO" b="1" dirty="0">
                <a:latin typeface="Simplified Arabic" panose="02020603050405020304" pitchFamily="18" charset="-78"/>
                <a:cs typeface="Simplified Arabic" panose="02020603050405020304" pitchFamily="18" charset="-78"/>
              </a:rPr>
              <a:t>.</a:t>
            </a:r>
            <a:endParaRPr lang="ar-SA" b="1" dirty="0">
              <a:latin typeface="Simplified Arabic" panose="02020603050405020304" pitchFamily="18" charset="-78"/>
              <a:cs typeface="Simplified Arabic" panose="02020603050405020304" pitchFamily="18"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47106"/>
                                        </p:tgtEl>
                                        <p:attrNameLst>
                                          <p:attrName>style.visibility</p:attrName>
                                        </p:attrNameLst>
                                      </p:cBhvr>
                                      <p:to>
                                        <p:strVal val="visible"/>
                                      </p:to>
                                    </p:set>
                                    <p:animEffect transition="in" filter="fade">
                                      <p:cBhvr>
                                        <p:cTn id="7" dur="500"/>
                                        <p:tgtEl>
                                          <p:spTgt spid="47106"/>
                                        </p:tgtEl>
                                      </p:cBhvr>
                                    </p:animEffect>
                                    <p:anim calcmode="lin" valueType="num">
                                      <p:cBhvr>
                                        <p:cTn id="8" dur="500" fill="hold"/>
                                        <p:tgtEl>
                                          <p:spTgt spid="47106"/>
                                        </p:tgtEl>
                                        <p:attrNameLst>
                                          <p:attrName>ppt_x</p:attrName>
                                        </p:attrNameLst>
                                      </p:cBhvr>
                                      <p:tavLst>
                                        <p:tav tm="0">
                                          <p:val>
                                            <p:strVal val="#ppt_x-.1"/>
                                          </p:val>
                                        </p:tav>
                                        <p:tav tm="100000">
                                          <p:val>
                                            <p:strVal val="#ppt_x"/>
                                          </p:val>
                                        </p:tav>
                                      </p:tavLst>
                                    </p:anim>
                                    <p:anim calcmode="lin" valueType="num">
                                      <p:cBhvr>
                                        <p:cTn id="9" dur="500" fill="hold"/>
                                        <p:tgtEl>
                                          <p:spTgt spid="47106"/>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47107">
                                            <p:txEl>
                                              <p:pRg st="0" end="0"/>
                                            </p:txEl>
                                          </p:spTgt>
                                        </p:tgtEl>
                                        <p:attrNameLst>
                                          <p:attrName>style.visibility</p:attrName>
                                        </p:attrNameLst>
                                      </p:cBhvr>
                                      <p:to>
                                        <p:strVal val="visible"/>
                                      </p:to>
                                    </p:set>
                                    <p:anim calcmode="lin" valueType="num">
                                      <p:cBhvr>
                                        <p:cTn id="14" dur="500" fill="hold"/>
                                        <p:tgtEl>
                                          <p:spTgt spid="4710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4710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47107">
                                            <p:txEl>
                                              <p:pRg st="1" end="1"/>
                                            </p:txEl>
                                          </p:spTgt>
                                        </p:tgtEl>
                                        <p:attrNameLst>
                                          <p:attrName>style.visibility</p:attrName>
                                        </p:attrNameLst>
                                      </p:cBhvr>
                                      <p:to>
                                        <p:strVal val="visible"/>
                                      </p:to>
                                    </p:set>
                                    <p:anim calcmode="lin" valueType="num">
                                      <p:cBhvr>
                                        <p:cTn id="20" dur="500" fill="hold"/>
                                        <p:tgtEl>
                                          <p:spTgt spid="47107">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4710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grpId="0" nodeType="clickEffect">
                                  <p:stCondLst>
                                    <p:cond delay="0"/>
                                  </p:stCondLst>
                                  <p:childTnLst>
                                    <p:set>
                                      <p:cBhvr>
                                        <p:cTn id="25" dur="1" fill="hold">
                                          <p:stCondLst>
                                            <p:cond delay="0"/>
                                          </p:stCondLst>
                                        </p:cTn>
                                        <p:tgtEl>
                                          <p:spTgt spid="47107">
                                            <p:txEl>
                                              <p:pRg st="3" end="3"/>
                                            </p:txEl>
                                          </p:spTgt>
                                        </p:tgtEl>
                                        <p:attrNameLst>
                                          <p:attrName>style.visibility</p:attrName>
                                        </p:attrNameLst>
                                      </p:cBhvr>
                                      <p:to>
                                        <p:strVal val="visible"/>
                                      </p:to>
                                    </p:set>
                                    <p:anim calcmode="lin" valueType="num">
                                      <p:cBhvr>
                                        <p:cTn id="26" dur="500" fill="hold"/>
                                        <p:tgtEl>
                                          <p:spTgt spid="47107">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47107">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47107">
                                            <p:txEl>
                                              <p:pRg st="4" end="4"/>
                                            </p:txEl>
                                          </p:spTgt>
                                        </p:tgtEl>
                                        <p:attrNameLst>
                                          <p:attrName>style.visibility</p:attrName>
                                        </p:attrNameLst>
                                      </p:cBhvr>
                                      <p:to>
                                        <p:strVal val="visible"/>
                                      </p:to>
                                    </p:set>
                                    <p:anim calcmode="lin" valueType="num">
                                      <p:cBhvr>
                                        <p:cTn id="32" dur="500" fill="hold"/>
                                        <p:tgtEl>
                                          <p:spTgt spid="47107">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47107">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p:stCondLst>
                                    <p:cond delay="0"/>
                                  </p:stCondLst>
                                  <p:childTnLst>
                                    <p:set>
                                      <p:cBhvr>
                                        <p:cTn id="37" dur="1" fill="hold">
                                          <p:stCondLst>
                                            <p:cond delay="0"/>
                                          </p:stCondLst>
                                        </p:cTn>
                                        <p:tgtEl>
                                          <p:spTgt spid="47107">
                                            <p:txEl>
                                              <p:pRg st="5" end="5"/>
                                            </p:txEl>
                                          </p:spTgt>
                                        </p:tgtEl>
                                        <p:attrNameLst>
                                          <p:attrName>style.visibility</p:attrName>
                                        </p:attrNameLst>
                                      </p:cBhvr>
                                      <p:to>
                                        <p:strVal val="visible"/>
                                      </p:to>
                                    </p:set>
                                    <p:anim calcmode="lin" valueType="num">
                                      <p:cBhvr>
                                        <p:cTn id="38" dur="500" fill="hold"/>
                                        <p:tgtEl>
                                          <p:spTgt spid="47107">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47107">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23" presetClass="entr" presetSubtype="16" fill="hold" grpId="0" nodeType="clickEffect">
                                  <p:stCondLst>
                                    <p:cond delay="0"/>
                                  </p:stCondLst>
                                  <p:childTnLst>
                                    <p:set>
                                      <p:cBhvr>
                                        <p:cTn id="43" dur="1" fill="hold">
                                          <p:stCondLst>
                                            <p:cond delay="0"/>
                                          </p:stCondLst>
                                        </p:cTn>
                                        <p:tgtEl>
                                          <p:spTgt spid="47107">
                                            <p:txEl>
                                              <p:pRg st="6" end="6"/>
                                            </p:txEl>
                                          </p:spTgt>
                                        </p:tgtEl>
                                        <p:attrNameLst>
                                          <p:attrName>style.visibility</p:attrName>
                                        </p:attrNameLst>
                                      </p:cBhvr>
                                      <p:to>
                                        <p:strVal val="visible"/>
                                      </p:to>
                                    </p:set>
                                    <p:anim calcmode="lin" valueType="num">
                                      <p:cBhvr>
                                        <p:cTn id="44" dur="500" fill="hold"/>
                                        <p:tgtEl>
                                          <p:spTgt spid="47107">
                                            <p:txEl>
                                              <p:pRg st="6" end="6"/>
                                            </p:txEl>
                                          </p:spTgt>
                                        </p:tgtEl>
                                        <p:attrNameLst>
                                          <p:attrName>ppt_w</p:attrName>
                                        </p:attrNameLst>
                                      </p:cBhvr>
                                      <p:tavLst>
                                        <p:tav tm="0">
                                          <p:val>
                                            <p:fltVal val="0"/>
                                          </p:val>
                                        </p:tav>
                                        <p:tav tm="100000">
                                          <p:val>
                                            <p:strVal val="#ppt_w"/>
                                          </p:val>
                                        </p:tav>
                                      </p:tavLst>
                                    </p:anim>
                                    <p:anim calcmode="lin" valueType="num">
                                      <p:cBhvr>
                                        <p:cTn id="45" dur="500" fill="hold"/>
                                        <p:tgtEl>
                                          <p:spTgt spid="47107">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23" presetClass="entr" presetSubtype="16" fill="hold" grpId="0" nodeType="clickEffect">
                                  <p:stCondLst>
                                    <p:cond delay="0"/>
                                  </p:stCondLst>
                                  <p:childTnLst>
                                    <p:set>
                                      <p:cBhvr>
                                        <p:cTn id="49" dur="1" fill="hold">
                                          <p:stCondLst>
                                            <p:cond delay="0"/>
                                          </p:stCondLst>
                                        </p:cTn>
                                        <p:tgtEl>
                                          <p:spTgt spid="47107">
                                            <p:txEl>
                                              <p:pRg st="7" end="7"/>
                                            </p:txEl>
                                          </p:spTgt>
                                        </p:tgtEl>
                                        <p:attrNameLst>
                                          <p:attrName>style.visibility</p:attrName>
                                        </p:attrNameLst>
                                      </p:cBhvr>
                                      <p:to>
                                        <p:strVal val="visible"/>
                                      </p:to>
                                    </p:set>
                                    <p:anim calcmode="lin" valueType="num">
                                      <p:cBhvr>
                                        <p:cTn id="50" dur="500" fill="hold"/>
                                        <p:tgtEl>
                                          <p:spTgt spid="47107">
                                            <p:txEl>
                                              <p:pRg st="7" end="7"/>
                                            </p:txEl>
                                          </p:spTgt>
                                        </p:tgtEl>
                                        <p:attrNameLst>
                                          <p:attrName>ppt_w</p:attrName>
                                        </p:attrNameLst>
                                      </p:cBhvr>
                                      <p:tavLst>
                                        <p:tav tm="0">
                                          <p:val>
                                            <p:fltVal val="0"/>
                                          </p:val>
                                        </p:tav>
                                        <p:tav tm="100000">
                                          <p:val>
                                            <p:strVal val="#ppt_w"/>
                                          </p:val>
                                        </p:tav>
                                      </p:tavLst>
                                    </p:anim>
                                    <p:anim calcmode="lin" valueType="num">
                                      <p:cBhvr>
                                        <p:cTn id="51" dur="500" fill="hold"/>
                                        <p:tgtEl>
                                          <p:spTgt spid="47107">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23" presetClass="entr" presetSubtype="16" fill="hold" grpId="0" nodeType="clickEffect">
                                  <p:stCondLst>
                                    <p:cond delay="0"/>
                                  </p:stCondLst>
                                  <p:childTnLst>
                                    <p:set>
                                      <p:cBhvr>
                                        <p:cTn id="55" dur="1" fill="hold">
                                          <p:stCondLst>
                                            <p:cond delay="0"/>
                                          </p:stCondLst>
                                        </p:cTn>
                                        <p:tgtEl>
                                          <p:spTgt spid="47107">
                                            <p:txEl>
                                              <p:pRg st="8" end="8"/>
                                            </p:txEl>
                                          </p:spTgt>
                                        </p:tgtEl>
                                        <p:attrNameLst>
                                          <p:attrName>style.visibility</p:attrName>
                                        </p:attrNameLst>
                                      </p:cBhvr>
                                      <p:to>
                                        <p:strVal val="visible"/>
                                      </p:to>
                                    </p:set>
                                    <p:anim calcmode="lin" valueType="num">
                                      <p:cBhvr>
                                        <p:cTn id="56" dur="500" fill="hold"/>
                                        <p:tgtEl>
                                          <p:spTgt spid="47107">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47107">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3" presetClass="entr" presetSubtype="16" fill="hold" grpId="0" nodeType="clickEffect">
                                  <p:stCondLst>
                                    <p:cond delay="0"/>
                                  </p:stCondLst>
                                  <p:childTnLst>
                                    <p:set>
                                      <p:cBhvr>
                                        <p:cTn id="61" dur="1" fill="hold">
                                          <p:stCondLst>
                                            <p:cond delay="0"/>
                                          </p:stCondLst>
                                        </p:cTn>
                                        <p:tgtEl>
                                          <p:spTgt spid="47107">
                                            <p:txEl>
                                              <p:pRg st="9" end="9"/>
                                            </p:txEl>
                                          </p:spTgt>
                                        </p:tgtEl>
                                        <p:attrNameLst>
                                          <p:attrName>style.visibility</p:attrName>
                                        </p:attrNameLst>
                                      </p:cBhvr>
                                      <p:to>
                                        <p:strVal val="visible"/>
                                      </p:to>
                                    </p:set>
                                    <p:anim calcmode="lin" valueType="num">
                                      <p:cBhvr>
                                        <p:cTn id="62" dur="500" fill="hold"/>
                                        <p:tgtEl>
                                          <p:spTgt spid="47107">
                                            <p:txEl>
                                              <p:pRg st="9" end="9"/>
                                            </p:txEl>
                                          </p:spTgt>
                                        </p:tgtEl>
                                        <p:attrNameLst>
                                          <p:attrName>ppt_w</p:attrName>
                                        </p:attrNameLst>
                                      </p:cBhvr>
                                      <p:tavLst>
                                        <p:tav tm="0">
                                          <p:val>
                                            <p:fltVal val="0"/>
                                          </p:val>
                                        </p:tav>
                                        <p:tav tm="100000">
                                          <p:val>
                                            <p:strVal val="#ppt_w"/>
                                          </p:val>
                                        </p:tav>
                                      </p:tavLst>
                                    </p:anim>
                                    <p:anim calcmode="lin" valueType="num">
                                      <p:cBhvr>
                                        <p:cTn id="63" dur="500" fill="hold"/>
                                        <p:tgtEl>
                                          <p:spTgt spid="47107">
                                            <p:txEl>
                                              <p:pRg st="9" end="9"/>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63E32-D861-4E52-B446-6B771F139CAC}"/>
              </a:ext>
            </a:extLst>
          </p:cNvPr>
          <p:cNvSpPr>
            <a:spLocks noGrp="1"/>
          </p:cNvSpPr>
          <p:nvPr>
            <p:ph type="title"/>
          </p:nvPr>
        </p:nvSpPr>
        <p:spPr>
          <a:xfrm>
            <a:off x="677334" y="609600"/>
            <a:ext cx="8596668" cy="1021976"/>
          </a:xfrm>
        </p:spPr>
        <p:txBody>
          <a:bodyPr/>
          <a:lstStyle/>
          <a:p>
            <a:pPr algn="ctr" rtl="1"/>
            <a:r>
              <a:rPr lang="ar-JO" b="1" dirty="0">
                <a:solidFill>
                  <a:schemeClr val="tx1"/>
                </a:solidFill>
                <a:latin typeface="Simplified Arabic" pitchFamily="18" charset="-78"/>
                <a:cs typeface="Simplified Arabic" pitchFamily="18" charset="-78"/>
              </a:rPr>
              <a:t>مفهوم الحضارة:</a:t>
            </a:r>
            <a:endParaRPr lang="en-US" dirty="0"/>
          </a:p>
        </p:txBody>
      </p:sp>
      <p:sp>
        <p:nvSpPr>
          <p:cNvPr id="3" name="Content Placeholder 2">
            <a:extLst>
              <a:ext uri="{FF2B5EF4-FFF2-40B4-BE49-F238E27FC236}">
                <a16:creationId xmlns:a16="http://schemas.microsoft.com/office/drawing/2014/main" id="{91D98793-A662-477A-A9F4-14EFD5AF3EFC}"/>
              </a:ext>
            </a:extLst>
          </p:cNvPr>
          <p:cNvSpPr>
            <a:spLocks noGrp="1"/>
          </p:cNvSpPr>
          <p:nvPr>
            <p:ph idx="1"/>
          </p:nvPr>
        </p:nvSpPr>
        <p:spPr>
          <a:xfrm>
            <a:off x="677334" y="1389529"/>
            <a:ext cx="8596668" cy="5127812"/>
          </a:xfrm>
        </p:spPr>
        <p:txBody>
          <a:bodyPr>
            <a:normAutofit/>
          </a:bodyPr>
          <a:lstStyle/>
          <a:p>
            <a:pPr marL="0" indent="0" algn="r" rtl="1">
              <a:buNone/>
            </a:pPr>
            <a:br>
              <a:rPr lang="ar-JO" sz="2400" b="1" dirty="0">
                <a:solidFill>
                  <a:schemeClr val="tx1"/>
                </a:solidFill>
                <a:latin typeface="Simplified Arabic" pitchFamily="18" charset="-78"/>
                <a:cs typeface="Simplified Arabic" pitchFamily="18" charset="-78"/>
              </a:rPr>
            </a:br>
            <a:r>
              <a:rPr lang="ar-JO" sz="2400" b="1" dirty="0">
                <a:solidFill>
                  <a:schemeClr val="tx1"/>
                </a:solidFill>
                <a:highlight>
                  <a:srgbClr val="FFFF00"/>
                </a:highlight>
                <a:latin typeface="Simplified Arabic" pitchFamily="18" charset="-78"/>
                <a:cs typeface="Simplified Arabic" pitchFamily="18" charset="-78"/>
              </a:rPr>
              <a:t>المعنى اللغوي : </a:t>
            </a:r>
            <a:br>
              <a:rPr lang="ar-JO" sz="2400" b="1" dirty="0">
                <a:solidFill>
                  <a:schemeClr val="tx1"/>
                </a:solidFill>
                <a:latin typeface="Simplified Arabic" pitchFamily="18" charset="-78"/>
                <a:cs typeface="Simplified Arabic" pitchFamily="18" charset="-78"/>
              </a:rPr>
            </a:br>
            <a:r>
              <a:rPr lang="ar-JO" sz="2400" b="1" dirty="0">
                <a:solidFill>
                  <a:schemeClr val="tx1"/>
                </a:solidFill>
                <a:latin typeface="Simplified Arabic" pitchFamily="18" charset="-78"/>
                <a:cs typeface="Simplified Arabic" pitchFamily="18" charset="-78"/>
              </a:rPr>
              <a:t>مشتقة من الفعل ( حضر ) الحضر أو الحاضرة فالحضر خلاف البادية والحضر يعني ( المدن والقرى والأرياف ) وهي نمط من الحياة في المدن والقرى والأرياف .</a:t>
            </a:r>
            <a:br>
              <a:rPr lang="ar-JO" sz="2400" b="1" dirty="0">
                <a:solidFill>
                  <a:schemeClr val="tx1"/>
                </a:solidFill>
                <a:latin typeface="Simplified Arabic" pitchFamily="18" charset="-78"/>
                <a:cs typeface="Simplified Arabic" pitchFamily="18" charset="-78"/>
              </a:rPr>
            </a:br>
            <a:r>
              <a:rPr lang="ar-JO" sz="2400" b="1" dirty="0">
                <a:solidFill>
                  <a:srgbClr val="FF0000"/>
                </a:solidFill>
                <a:latin typeface="Simplified Arabic" pitchFamily="18" charset="-78"/>
                <a:cs typeface="Simplified Arabic" pitchFamily="18" charset="-78"/>
              </a:rPr>
              <a:t>معنى الحضارة: </a:t>
            </a:r>
            <a:br>
              <a:rPr lang="ar-JO" sz="2400" b="1" dirty="0">
                <a:solidFill>
                  <a:schemeClr val="tx1"/>
                </a:solidFill>
                <a:latin typeface="Simplified Arabic" pitchFamily="18" charset="-78"/>
                <a:cs typeface="Simplified Arabic" pitchFamily="18" charset="-78"/>
              </a:rPr>
            </a:br>
            <a:r>
              <a:rPr lang="ar-JO" sz="2400" b="1" dirty="0">
                <a:solidFill>
                  <a:schemeClr val="tx1"/>
                </a:solidFill>
                <a:latin typeface="Simplified Arabic" pitchFamily="18" charset="-78"/>
                <a:cs typeface="Simplified Arabic" pitchFamily="18" charset="-78"/>
              </a:rPr>
              <a:t>الاستقرار والإقامة الدائمة في القرى والمدن . مع مظاهر التقدم العلمي والتقني والفكري والأدبي </a:t>
            </a:r>
            <a:br>
              <a:rPr lang="ar-JO" sz="2400" b="1" dirty="0">
                <a:solidFill>
                  <a:schemeClr val="tx1"/>
                </a:solidFill>
                <a:latin typeface="Simplified Arabic" pitchFamily="18" charset="-78"/>
                <a:cs typeface="Simplified Arabic" pitchFamily="18" charset="-78"/>
              </a:rPr>
            </a:br>
            <a:br>
              <a:rPr lang="ar-JO" sz="2400" b="1" dirty="0">
                <a:solidFill>
                  <a:schemeClr val="tx1"/>
                </a:solidFill>
                <a:latin typeface="Simplified Arabic" pitchFamily="18" charset="-78"/>
                <a:cs typeface="Simplified Arabic" pitchFamily="18" charset="-78"/>
              </a:rPr>
            </a:br>
            <a:r>
              <a:rPr lang="ar-JO" sz="2400" b="1" dirty="0">
                <a:solidFill>
                  <a:schemeClr val="tx1"/>
                </a:solidFill>
                <a:highlight>
                  <a:srgbClr val="FFFF00"/>
                </a:highlight>
                <a:latin typeface="Simplified Arabic" pitchFamily="18" charset="-78"/>
                <a:cs typeface="Simplified Arabic" pitchFamily="18" charset="-78"/>
              </a:rPr>
              <a:t>أما في اللغات الأجنبية:</a:t>
            </a:r>
            <a:br>
              <a:rPr lang="ar-JO" sz="2400" b="1" dirty="0">
                <a:solidFill>
                  <a:schemeClr val="tx1"/>
                </a:solidFill>
                <a:latin typeface="Simplified Arabic" pitchFamily="18" charset="-78"/>
                <a:cs typeface="Simplified Arabic" pitchFamily="18" charset="-78"/>
              </a:rPr>
            </a:br>
            <a:r>
              <a:rPr lang="ar-JO" sz="2400" b="1" dirty="0">
                <a:solidFill>
                  <a:schemeClr val="tx1"/>
                </a:solidFill>
                <a:latin typeface="Simplified Arabic" pitchFamily="18" charset="-78"/>
                <a:cs typeface="Simplified Arabic" pitchFamily="18" charset="-78"/>
              </a:rPr>
              <a:t> فتعني مدني أو مواطن مقيم في المدينة ثم تطورت إلى : صفات الأدب والعلم وحسن العِشرة . أما المعنى الاصطلاحي فهو الرقي والتقدم على مستوى الفرد والمجتمع .</a:t>
            </a:r>
            <a:br>
              <a:rPr lang="ar-JO" sz="1800" b="1" dirty="0">
                <a:solidFill>
                  <a:schemeClr val="tx1"/>
                </a:solidFill>
                <a:latin typeface="Simplified Arabic" pitchFamily="18" charset="-78"/>
                <a:cs typeface="Simplified Arabic" pitchFamily="18" charset="-78"/>
              </a:rPr>
            </a:br>
            <a:r>
              <a:rPr lang="ar-JO" sz="1800" b="1" dirty="0">
                <a:solidFill>
                  <a:schemeClr val="tx1"/>
                </a:solidFill>
                <a:latin typeface="Simplified Arabic" pitchFamily="18" charset="-78"/>
                <a:cs typeface="Simplified Arabic" pitchFamily="18" charset="-78"/>
              </a:rPr>
              <a:t> </a:t>
            </a:r>
            <a:endParaRPr lang="en-US" dirty="0"/>
          </a:p>
        </p:txBody>
      </p:sp>
    </p:spTree>
    <p:extLst>
      <p:ext uri="{BB962C8B-B14F-4D97-AF65-F5344CB8AC3E}">
        <p14:creationId xmlns:p14="http://schemas.microsoft.com/office/powerpoint/2010/main" val="1489479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226</TotalTime>
  <Words>3125</Words>
  <Application>Microsoft Office PowerPoint</Application>
  <PresentationFormat>Widescreen</PresentationFormat>
  <Paragraphs>312</Paragraphs>
  <Slides>33</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33</vt:i4>
      </vt:variant>
    </vt:vector>
  </HeadingPairs>
  <TitlesOfParts>
    <vt:vector size="44" baseType="lpstr">
      <vt:lpstr>Arial</vt:lpstr>
      <vt:lpstr>Calibri</vt:lpstr>
      <vt:lpstr>Garamond</vt:lpstr>
      <vt:lpstr>Simplified Arabic</vt:lpstr>
      <vt:lpstr>Tahoma</vt:lpstr>
      <vt:lpstr>Times New Roman</vt:lpstr>
      <vt:lpstr>Trebuchet MS</vt:lpstr>
      <vt:lpstr>Verdana</vt:lpstr>
      <vt:lpstr>Wingdings</vt:lpstr>
      <vt:lpstr>Wingdings 3</vt:lpstr>
      <vt:lpstr>Facet</vt:lpstr>
      <vt:lpstr>PowerPoint Presentation</vt:lpstr>
      <vt:lpstr>الفصل الأول :  مفهوم الثقافة </vt:lpstr>
      <vt:lpstr>PowerPoint Presentation</vt:lpstr>
      <vt:lpstr>PowerPoint Presentation</vt:lpstr>
      <vt:lpstr> لكل مجتمع هويته الثقافية ومن هنا كان الاختلاف بين معنى الثقافة في المجتمعات .  أمّا تعريفها في العالم العربي فله ظروفه الخاصة وطموحاته وتطلعاته وخصوصيته الثقافية .   فيعرّفها ( محمد عابد الجابري ) بأنها:   المركب المتجانس من الذكريات والرموز والقيم والتطلعات والإبداعات لكل أمة لها هويتها الحضارية .   </vt:lpstr>
      <vt:lpstr>PowerPoint Presentation</vt:lpstr>
      <vt:lpstr>PowerPoint Presentation</vt:lpstr>
      <vt:lpstr>      </vt:lpstr>
      <vt:lpstr>مفهوم الحضارة:</vt:lpstr>
      <vt:lpstr>PowerPoint Presentation</vt:lpstr>
      <vt:lpstr>PowerPoint Presentation</vt:lpstr>
      <vt:lpstr>PowerPoint Presentation</vt:lpstr>
      <vt:lpstr>PowerPoint Presentation</vt:lpstr>
      <vt:lpstr>رابعاً: التعددية الحضارية  شبنجلر : في كتابه ( تدهور الحضارة الغربية) أكد ان الحضارة تمر الآن في مرحلة تراجع وتدهور وانحطاط.  البعض يتخوف من حضارة الإسلام واليابان كما وصفها ( بريجنسكي في كتابه ( الفوضى )   فالحضارة تندثر أو تتقدم حسب إسهامها في مسيرة التقدم والتطور العلمي والثقافي .وتأثيرها الإنساني أو العالمي .  </vt:lpstr>
      <vt:lpstr>PowerPoint Presentation</vt:lpstr>
      <vt:lpstr>PowerPoint Presentation</vt:lpstr>
      <vt:lpstr>عوامل نشوء الحضارة وتطورها وأفولها</vt:lpstr>
      <vt:lpstr>PowerPoint Presentation</vt:lpstr>
      <vt:lpstr>ثانياً: العالم الاقتصادي</vt:lpstr>
      <vt:lpstr>PowerPoint Presentation</vt:lpstr>
      <vt:lpstr>PowerPoint Presentation</vt:lpstr>
      <vt:lpstr>PowerPoint Presentation</vt:lpstr>
      <vt:lpstr>PowerPoint Presentation</vt:lpstr>
      <vt:lpstr>PowerPoint Presentation</vt:lpstr>
      <vt:lpstr>أولاً: الاتجاه القائل بوحدة الحضارة الإنسانية: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manar</dc:creator>
  <cp:lastModifiedBy>manar</cp:lastModifiedBy>
  <cp:revision>54</cp:revision>
  <dcterms:created xsi:type="dcterms:W3CDTF">2022-10-21T13:07:53Z</dcterms:created>
  <dcterms:modified xsi:type="dcterms:W3CDTF">2022-10-21T16:54:13Z</dcterms:modified>
</cp:coreProperties>
</file>