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sldIdLst>
    <p:sldId id="528" r:id="rId2"/>
    <p:sldId id="545" r:id="rId3"/>
    <p:sldId id="552" r:id="rId4"/>
    <p:sldId id="578" r:id="rId5"/>
    <p:sldId id="376" r:id="rId6"/>
    <p:sldId id="577" r:id="rId7"/>
    <p:sldId id="378" r:id="rId8"/>
    <p:sldId id="379" r:id="rId9"/>
    <p:sldId id="400" r:id="rId10"/>
    <p:sldId id="401" r:id="rId11"/>
    <p:sldId id="553" r:id="rId12"/>
    <p:sldId id="576" r:id="rId13"/>
    <p:sldId id="407" r:id="rId14"/>
    <p:sldId id="408" r:id="rId15"/>
    <p:sldId id="412" r:id="rId16"/>
    <p:sldId id="575" r:id="rId17"/>
    <p:sldId id="413" r:id="rId18"/>
    <p:sldId id="414" r:id="rId19"/>
    <p:sldId id="416" r:id="rId20"/>
    <p:sldId id="417" r:id="rId21"/>
    <p:sldId id="418" r:id="rId22"/>
    <p:sldId id="574" r:id="rId23"/>
    <p:sldId id="570" r:id="rId24"/>
    <p:sldId id="573" r:id="rId25"/>
    <p:sldId id="560" r:id="rId26"/>
    <p:sldId id="442" r:id="rId27"/>
    <p:sldId id="443" r:id="rId28"/>
    <p:sldId id="448" r:id="rId29"/>
    <p:sldId id="572"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7"/>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84E281-233B-46ED-960A-9540C24C5AD1}" type="datetimeFigureOut">
              <a:rPr lang="en-US" smtClean="0"/>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5444EF-39DA-4938-B1DC-0B03CC3975E2}" type="slidenum">
              <a:rPr lang="en-US" smtClean="0"/>
              <a:t>‹#›</a:t>
            </a:fld>
            <a:endParaRPr lang="en-US"/>
          </a:p>
        </p:txBody>
      </p:sp>
    </p:spTree>
    <p:extLst>
      <p:ext uri="{BB962C8B-B14F-4D97-AF65-F5344CB8AC3E}">
        <p14:creationId xmlns:p14="http://schemas.microsoft.com/office/powerpoint/2010/main" val="1245092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84E281-233B-46ED-960A-9540C24C5AD1}" type="datetimeFigureOut">
              <a:rPr lang="en-US" smtClean="0"/>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5444EF-39DA-4938-B1DC-0B03CC3975E2}" type="slidenum">
              <a:rPr lang="en-US" smtClean="0"/>
              <a:t>‹#›</a:t>
            </a:fld>
            <a:endParaRPr lang="en-US"/>
          </a:p>
        </p:txBody>
      </p:sp>
    </p:spTree>
    <p:extLst>
      <p:ext uri="{BB962C8B-B14F-4D97-AF65-F5344CB8AC3E}">
        <p14:creationId xmlns:p14="http://schemas.microsoft.com/office/powerpoint/2010/main" val="1822818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84E281-233B-46ED-960A-9540C24C5AD1}" type="datetimeFigureOut">
              <a:rPr lang="en-US" smtClean="0"/>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5444EF-39DA-4938-B1DC-0B03CC3975E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722256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84E281-233B-46ED-960A-9540C24C5AD1}" type="datetimeFigureOut">
              <a:rPr lang="en-US" smtClean="0"/>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5444EF-39DA-4938-B1DC-0B03CC3975E2}" type="slidenum">
              <a:rPr lang="en-US" smtClean="0"/>
              <a:t>‹#›</a:t>
            </a:fld>
            <a:endParaRPr lang="en-US"/>
          </a:p>
        </p:txBody>
      </p:sp>
    </p:spTree>
    <p:extLst>
      <p:ext uri="{BB962C8B-B14F-4D97-AF65-F5344CB8AC3E}">
        <p14:creationId xmlns:p14="http://schemas.microsoft.com/office/powerpoint/2010/main" val="25530615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84E281-233B-46ED-960A-9540C24C5AD1}" type="datetimeFigureOut">
              <a:rPr lang="en-US" smtClean="0"/>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5444EF-39DA-4938-B1DC-0B03CC3975E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304851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84E281-233B-46ED-960A-9540C24C5AD1}" type="datetimeFigureOut">
              <a:rPr lang="en-US" smtClean="0"/>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5444EF-39DA-4938-B1DC-0B03CC3975E2}" type="slidenum">
              <a:rPr lang="en-US" smtClean="0"/>
              <a:t>‹#›</a:t>
            </a:fld>
            <a:endParaRPr lang="en-US"/>
          </a:p>
        </p:txBody>
      </p:sp>
    </p:spTree>
    <p:extLst>
      <p:ext uri="{BB962C8B-B14F-4D97-AF65-F5344CB8AC3E}">
        <p14:creationId xmlns:p14="http://schemas.microsoft.com/office/powerpoint/2010/main" val="2019085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84E281-233B-46ED-960A-9540C24C5AD1}" type="datetimeFigureOut">
              <a:rPr lang="en-US" smtClean="0"/>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5444EF-39DA-4938-B1DC-0B03CC3975E2}" type="slidenum">
              <a:rPr lang="en-US" smtClean="0"/>
              <a:t>‹#›</a:t>
            </a:fld>
            <a:endParaRPr lang="en-US"/>
          </a:p>
        </p:txBody>
      </p:sp>
    </p:spTree>
    <p:extLst>
      <p:ext uri="{BB962C8B-B14F-4D97-AF65-F5344CB8AC3E}">
        <p14:creationId xmlns:p14="http://schemas.microsoft.com/office/powerpoint/2010/main" val="42506782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84E281-233B-46ED-960A-9540C24C5AD1}" type="datetimeFigureOut">
              <a:rPr lang="en-US" smtClean="0"/>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5444EF-39DA-4938-B1DC-0B03CC3975E2}" type="slidenum">
              <a:rPr lang="en-US" smtClean="0"/>
              <a:t>‹#›</a:t>
            </a:fld>
            <a:endParaRPr lang="en-US"/>
          </a:p>
        </p:txBody>
      </p:sp>
    </p:spTree>
    <p:extLst>
      <p:ext uri="{BB962C8B-B14F-4D97-AF65-F5344CB8AC3E}">
        <p14:creationId xmlns:p14="http://schemas.microsoft.com/office/powerpoint/2010/main" val="16983281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nly">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609600" y="292100"/>
            <a:ext cx="10972800" cy="572770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JO"/>
          </a:p>
        </p:txBody>
      </p:sp>
      <p:sp>
        <p:nvSpPr>
          <p:cNvPr id="3" name="Rectangle 4">
            <a:extLst>
              <a:ext uri="{FF2B5EF4-FFF2-40B4-BE49-F238E27FC236}">
                <a16:creationId xmlns:a16="http://schemas.microsoft.com/office/drawing/2014/main" id="{22D87B55-B15E-4E7C-8C4A-19B830A3C8C5}"/>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8FC54A4F-A29E-4A64-9751-00EFF45F8C2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66BB6B8B-75D2-491F-9FC6-AB3CE5463353}"/>
              </a:ext>
            </a:extLst>
          </p:cNvPr>
          <p:cNvSpPr>
            <a:spLocks noGrp="1" noChangeArrowheads="1"/>
          </p:cNvSpPr>
          <p:nvPr>
            <p:ph type="sldNum" sz="quarter" idx="12"/>
          </p:nvPr>
        </p:nvSpPr>
        <p:spPr>
          <a:ln/>
        </p:spPr>
        <p:txBody>
          <a:bodyPr/>
          <a:lstStyle>
            <a:lvl1pPr>
              <a:defRPr/>
            </a:lvl1pPr>
          </a:lstStyle>
          <a:p>
            <a:fld id="{EE14874D-C3E3-4308-82E9-FF61A0416F69}" type="slidenum">
              <a:rPr lang="ar-SA" altLang="en-US"/>
              <a:pPr/>
              <a:t>‹#›</a:t>
            </a:fld>
            <a:endParaRPr lang="en-US" altLang="en-US"/>
          </a:p>
        </p:txBody>
      </p:sp>
    </p:spTree>
    <p:extLst>
      <p:ext uri="{BB962C8B-B14F-4D97-AF65-F5344CB8AC3E}">
        <p14:creationId xmlns:p14="http://schemas.microsoft.com/office/powerpoint/2010/main" val="109269685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84E281-233B-46ED-960A-9540C24C5AD1}" type="datetimeFigureOut">
              <a:rPr lang="en-US" smtClean="0"/>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5444EF-39DA-4938-B1DC-0B03CC3975E2}" type="slidenum">
              <a:rPr lang="en-US" smtClean="0"/>
              <a:t>‹#›</a:t>
            </a:fld>
            <a:endParaRPr lang="en-US"/>
          </a:p>
        </p:txBody>
      </p:sp>
    </p:spTree>
    <p:extLst>
      <p:ext uri="{BB962C8B-B14F-4D97-AF65-F5344CB8AC3E}">
        <p14:creationId xmlns:p14="http://schemas.microsoft.com/office/powerpoint/2010/main" val="1138309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84E281-233B-46ED-960A-9540C24C5AD1}" type="datetimeFigureOut">
              <a:rPr lang="en-US" smtClean="0"/>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5444EF-39DA-4938-B1DC-0B03CC3975E2}" type="slidenum">
              <a:rPr lang="en-US" smtClean="0"/>
              <a:t>‹#›</a:t>
            </a:fld>
            <a:endParaRPr lang="en-US"/>
          </a:p>
        </p:txBody>
      </p:sp>
    </p:spTree>
    <p:extLst>
      <p:ext uri="{BB962C8B-B14F-4D97-AF65-F5344CB8AC3E}">
        <p14:creationId xmlns:p14="http://schemas.microsoft.com/office/powerpoint/2010/main" val="2840788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884E281-233B-46ED-960A-9540C24C5AD1}" type="datetimeFigureOut">
              <a:rPr lang="en-US" smtClean="0"/>
              <a:t>10/21/2022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5444EF-39DA-4938-B1DC-0B03CC3975E2}" type="slidenum">
              <a:rPr lang="en-US" smtClean="0"/>
              <a:t>‹#›</a:t>
            </a:fld>
            <a:endParaRPr lang="en-US"/>
          </a:p>
        </p:txBody>
      </p:sp>
    </p:spTree>
    <p:extLst>
      <p:ext uri="{BB962C8B-B14F-4D97-AF65-F5344CB8AC3E}">
        <p14:creationId xmlns:p14="http://schemas.microsoft.com/office/powerpoint/2010/main" val="535895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884E281-233B-46ED-960A-9540C24C5AD1}" type="datetimeFigureOut">
              <a:rPr lang="en-US" smtClean="0"/>
              <a:t>10/21/2022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5444EF-39DA-4938-B1DC-0B03CC3975E2}" type="slidenum">
              <a:rPr lang="en-US" smtClean="0"/>
              <a:t>‹#›</a:t>
            </a:fld>
            <a:endParaRPr lang="en-US"/>
          </a:p>
        </p:txBody>
      </p:sp>
    </p:spTree>
    <p:extLst>
      <p:ext uri="{BB962C8B-B14F-4D97-AF65-F5344CB8AC3E}">
        <p14:creationId xmlns:p14="http://schemas.microsoft.com/office/powerpoint/2010/main" val="4039565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84E281-233B-46ED-960A-9540C24C5AD1}" type="datetimeFigureOut">
              <a:rPr lang="en-US" smtClean="0"/>
              <a:t>10/21/2022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5444EF-39DA-4938-B1DC-0B03CC3975E2}" type="slidenum">
              <a:rPr lang="en-US" smtClean="0"/>
              <a:t>‹#›</a:t>
            </a:fld>
            <a:endParaRPr lang="en-US"/>
          </a:p>
        </p:txBody>
      </p:sp>
    </p:spTree>
    <p:extLst>
      <p:ext uri="{BB962C8B-B14F-4D97-AF65-F5344CB8AC3E}">
        <p14:creationId xmlns:p14="http://schemas.microsoft.com/office/powerpoint/2010/main" val="709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84E281-233B-46ED-960A-9540C24C5AD1}" type="datetimeFigureOut">
              <a:rPr lang="en-US" smtClean="0"/>
              <a:t>10/21/2022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5444EF-39DA-4938-B1DC-0B03CC3975E2}" type="slidenum">
              <a:rPr lang="en-US" smtClean="0"/>
              <a:t>‹#›</a:t>
            </a:fld>
            <a:endParaRPr lang="en-US"/>
          </a:p>
        </p:txBody>
      </p:sp>
    </p:spTree>
    <p:extLst>
      <p:ext uri="{BB962C8B-B14F-4D97-AF65-F5344CB8AC3E}">
        <p14:creationId xmlns:p14="http://schemas.microsoft.com/office/powerpoint/2010/main" val="2051427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84E281-233B-46ED-960A-9540C24C5AD1}" type="datetimeFigureOut">
              <a:rPr lang="en-US" smtClean="0"/>
              <a:t>10/21/2022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5444EF-39DA-4938-B1DC-0B03CC3975E2}" type="slidenum">
              <a:rPr lang="en-US" smtClean="0"/>
              <a:t>‹#›</a:t>
            </a:fld>
            <a:endParaRPr lang="en-US"/>
          </a:p>
        </p:txBody>
      </p:sp>
    </p:spTree>
    <p:extLst>
      <p:ext uri="{BB962C8B-B14F-4D97-AF65-F5344CB8AC3E}">
        <p14:creationId xmlns:p14="http://schemas.microsoft.com/office/powerpoint/2010/main" val="3372132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5444EF-39DA-4938-B1DC-0B03CC3975E2}" type="slidenum">
              <a:rPr lang="en-US" smtClean="0"/>
              <a:t>‹#›</a:t>
            </a:fld>
            <a:endParaRPr lang="en-US"/>
          </a:p>
        </p:txBody>
      </p:sp>
      <p:sp>
        <p:nvSpPr>
          <p:cNvPr id="5" name="Date Placeholder 4"/>
          <p:cNvSpPr>
            <a:spLocks noGrp="1"/>
          </p:cNvSpPr>
          <p:nvPr>
            <p:ph type="dt" sz="half" idx="10"/>
          </p:nvPr>
        </p:nvSpPr>
        <p:spPr/>
        <p:txBody>
          <a:bodyPr/>
          <a:lstStyle/>
          <a:p>
            <a:fld id="{C884E281-233B-46ED-960A-9540C24C5AD1}" type="datetimeFigureOut">
              <a:rPr lang="en-US" smtClean="0"/>
              <a:t>10/21/2022</a:t>
            </a:fld>
            <a:endParaRPr lang="en-US"/>
          </a:p>
        </p:txBody>
      </p:sp>
    </p:spTree>
    <p:extLst>
      <p:ext uri="{BB962C8B-B14F-4D97-AF65-F5344CB8AC3E}">
        <p14:creationId xmlns:p14="http://schemas.microsoft.com/office/powerpoint/2010/main" val="1388947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884E281-233B-46ED-960A-9540C24C5AD1}" type="datetimeFigureOut">
              <a:rPr lang="en-US" smtClean="0"/>
              <a:t>10/21/2022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55444EF-39DA-4938-B1DC-0B03CC3975E2}" type="slidenum">
              <a:rPr lang="en-US" smtClean="0"/>
              <a:t>‹#›</a:t>
            </a:fld>
            <a:endParaRPr lang="en-US"/>
          </a:p>
        </p:txBody>
      </p:sp>
    </p:spTree>
    <p:extLst>
      <p:ext uri="{BB962C8B-B14F-4D97-AF65-F5344CB8AC3E}">
        <p14:creationId xmlns:p14="http://schemas.microsoft.com/office/powerpoint/2010/main" val="1926569065"/>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 id="2147483713" r:id="rId16"/>
    <p:sldLayoutId id="2147483714"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5A257CBD-7547-443C-A687-E49365DE8E30}"/>
              </a:ext>
            </a:extLst>
          </p:cNvPr>
          <p:cNvSpPr/>
          <p:nvPr/>
        </p:nvSpPr>
        <p:spPr>
          <a:xfrm>
            <a:off x="1667508" y="1"/>
            <a:ext cx="8856984" cy="4893647"/>
          </a:xfrm>
          <a:prstGeom prst="rect">
            <a:avLst/>
          </a:prstGeom>
          <a:noFill/>
        </p:spPr>
        <p:txBody>
          <a:bodyPr>
            <a:spAutoFit/>
          </a:bodyPr>
          <a:lstStyle/>
          <a:p>
            <a:pPr algn="r" rtl="1">
              <a:defRPr/>
            </a:pPr>
            <a:r>
              <a:rPr lang="ar-JO" sz="2400" b="1" u="sng"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الحضارة العربية </a:t>
            </a:r>
            <a:r>
              <a:rPr lang="ar-JO" sz="2400" b="1" u="sng">
                <a:ln w="12700">
                  <a:solidFill>
                    <a:schemeClr val="tx2">
                      <a:satMod val="155000"/>
                    </a:schemeClr>
                  </a:solidFill>
                  <a:prstDash val="solid"/>
                </a:ln>
                <a:latin typeface="Simplified Arabic" panose="02020603050405020304" pitchFamily="18" charset="-78"/>
                <a:cs typeface="Simplified Arabic" panose="02020603050405020304" pitchFamily="18" charset="-78"/>
              </a:rPr>
              <a:t>الإسلامية :</a:t>
            </a:r>
          </a:p>
          <a:p>
            <a:pPr algn="r" rtl="1">
              <a:defRPr/>
            </a:pPr>
            <a:r>
              <a:rPr lang="ar-JO" sz="2400" b="1">
                <a:ln w="12700">
                  <a:solidFill>
                    <a:schemeClr val="tx2">
                      <a:satMod val="155000"/>
                    </a:schemeClr>
                  </a:solidFill>
                  <a:prstDash val="solid"/>
                </a:ln>
                <a:latin typeface="Simplified Arabic" panose="02020603050405020304" pitchFamily="18" charset="-78"/>
                <a:cs typeface="Simplified Arabic" panose="02020603050405020304" pitchFamily="18" charset="-78"/>
              </a:rPr>
              <a:t>اختلفت </a:t>
            </a: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الآراء حول العروبة والإسلام بما يسمّى ( ثنائية العروبة والإسلام ) يقول ( محمد عابد الجابري ) :</a:t>
            </a: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إن مشاكلنا الفكرية تعود إلى :</a:t>
            </a: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1- المرجعية التراثية العربية الإسلامية .</a:t>
            </a: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2- المرجعية العصرية الأوروبية .</a:t>
            </a: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3- المرجعية النهضوية ( وهي مزيج من السابقين )</a:t>
            </a:r>
          </a:p>
          <a:p>
            <a:pPr algn="r" rtl="1">
              <a:defRPr/>
            </a:pPr>
            <a:endPar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وبهذا تشكل فكر (عصر النهضة العربية الحديثة) . </a:t>
            </a: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فظهر مفهوم العرب والعروبة المرتبط بالنهضة في الانتشار في القرن </a:t>
            </a: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التاسع عشر لأن الأتراك حاولوا دمج القوميات داخل امبراطوريتهم في القومية التركية بما يسمى ( سياسة التتريك ) واللغة التركية بدلاً من اللغة العربية . </a:t>
            </a: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مما دعا العرب لمقاومة ذلك بالدعوة للنهضة والتمسّك بالعروبة بعيداً عن الأتراك .</a:t>
            </a:r>
            <a:endParaRPr lang="ar-SA"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p:txBody>
      </p:sp>
    </p:spTree>
  </p:cSld>
  <p:clrMapOvr>
    <a:masterClrMapping/>
  </p:clrMapOvr>
  <p:transition spd="slow">
    <p:diamon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5" name="Rectangle 3">
            <a:extLst>
              <a:ext uri="{FF2B5EF4-FFF2-40B4-BE49-F238E27FC236}">
                <a16:creationId xmlns:a16="http://schemas.microsoft.com/office/drawing/2014/main" id="{4226F724-DE3C-4DB7-ADC3-3C5776796D6E}"/>
              </a:ext>
            </a:extLst>
          </p:cNvPr>
          <p:cNvSpPr>
            <a:spLocks noChangeArrowheads="1"/>
          </p:cNvSpPr>
          <p:nvPr/>
        </p:nvSpPr>
        <p:spPr bwMode="auto">
          <a:xfrm>
            <a:off x="2895600" y="381000"/>
            <a:ext cx="77724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just">
              <a:lnSpc>
                <a:spcPct val="96000"/>
              </a:lnSpc>
              <a:spcBef>
                <a:spcPct val="20000"/>
              </a:spcBef>
              <a:buClr>
                <a:schemeClr val="hlink"/>
              </a:buClr>
              <a:buSzPct val="120000"/>
              <a:buFontTx/>
              <a:buChar char="•"/>
              <a:defRPr/>
            </a:pPr>
            <a:endParaRPr lang="ar-SA" sz="3200" b="1">
              <a:effectLst>
                <a:outerShdw blurRad="38100" dist="38100" dir="2700000" algn="tl">
                  <a:srgbClr val="000000"/>
                </a:outerShdw>
              </a:effectLst>
              <a:latin typeface="Tahoma" pitchFamily="34" charset="0"/>
            </a:endParaRPr>
          </a:p>
          <a:p>
            <a:pPr marL="342900" indent="-342900" algn="just">
              <a:lnSpc>
                <a:spcPct val="96000"/>
              </a:lnSpc>
              <a:spcBef>
                <a:spcPct val="20000"/>
              </a:spcBef>
              <a:buClr>
                <a:schemeClr val="hlink"/>
              </a:buClr>
              <a:buSzPct val="120000"/>
              <a:buFontTx/>
              <a:buChar char="•"/>
              <a:defRPr/>
            </a:pPr>
            <a:endParaRPr lang="en-US" altLang="en-US" sz="3200" b="1">
              <a:effectLst>
                <a:outerShdw blurRad="38100" dist="38100" dir="2700000" algn="tl">
                  <a:srgbClr val="000000"/>
                </a:outerShdw>
              </a:effectLst>
              <a:latin typeface="Tahoma" pitchFamily="34" charset="0"/>
            </a:endParaRPr>
          </a:p>
          <a:p>
            <a:pPr marL="342900" indent="-342900" algn="just">
              <a:lnSpc>
                <a:spcPct val="96000"/>
              </a:lnSpc>
              <a:spcBef>
                <a:spcPct val="20000"/>
              </a:spcBef>
              <a:buClr>
                <a:schemeClr val="hlink"/>
              </a:buClr>
              <a:buSzPct val="120000"/>
              <a:buFontTx/>
              <a:buChar char="•"/>
              <a:defRPr/>
            </a:pPr>
            <a:endParaRPr lang="en-US" altLang="en-US" sz="3600" b="1">
              <a:effectLst>
                <a:outerShdw blurRad="38100" dist="38100" dir="2700000" algn="tl">
                  <a:srgbClr val="000000"/>
                </a:outerShdw>
              </a:effectLst>
              <a:latin typeface="Tahoma" pitchFamily="34" charset="0"/>
            </a:endParaRPr>
          </a:p>
          <a:p>
            <a:pPr marL="342900" indent="-342900" algn="just">
              <a:lnSpc>
                <a:spcPct val="96000"/>
              </a:lnSpc>
              <a:spcBef>
                <a:spcPct val="20000"/>
              </a:spcBef>
              <a:buClr>
                <a:schemeClr val="hlink"/>
              </a:buClr>
              <a:buSzPct val="120000"/>
              <a:buFontTx/>
              <a:buChar char="•"/>
              <a:defRPr/>
            </a:pPr>
            <a:endParaRPr lang="en-US" altLang="en-US" sz="3600" b="1">
              <a:effectLst>
                <a:outerShdw blurRad="38100" dist="38100" dir="2700000" algn="tl">
                  <a:srgbClr val="000000"/>
                </a:outerShdw>
              </a:effectLst>
              <a:latin typeface="Tahoma" pitchFamily="34" charset="0"/>
            </a:endParaRPr>
          </a:p>
        </p:txBody>
      </p:sp>
      <p:sp>
        <p:nvSpPr>
          <p:cNvPr id="381956" name="Rectangle 4">
            <a:extLst>
              <a:ext uri="{FF2B5EF4-FFF2-40B4-BE49-F238E27FC236}">
                <a16:creationId xmlns:a16="http://schemas.microsoft.com/office/drawing/2014/main" id="{F6A29106-A0B3-49B4-9614-C16EDADD14C6}"/>
              </a:ext>
            </a:extLst>
          </p:cNvPr>
          <p:cNvSpPr>
            <a:spLocks noChangeArrowheads="1"/>
          </p:cNvSpPr>
          <p:nvPr/>
        </p:nvSpPr>
        <p:spPr bwMode="auto">
          <a:xfrm>
            <a:off x="1524000" y="0"/>
            <a:ext cx="9144000" cy="532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6000"/>
              </a:lnSpc>
              <a:spcBef>
                <a:spcPct val="20000"/>
              </a:spcBef>
              <a:buClr>
                <a:schemeClr val="hlink"/>
              </a:buClr>
              <a:buSzPct val="120000"/>
              <a:buFont typeface="Wingdings" pitchFamily="2" charset="2"/>
              <a:buChar char="§"/>
              <a:defRPr/>
            </a:pPr>
            <a:endParaRPr lang="ar-SA" sz="3200" b="1" dirty="0">
              <a:effectLst>
                <a:outerShdw blurRad="38100" dist="38100" dir="2700000" algn="tl">
                  <a:srgbClr val="000000"/>
                </a:outerShdw>
              </a:effectLst>
              <a:latin typeface="Traditional Arabic" pitchFamily="18" charset="-78"/>
              <a:cs typeface="PT Bold Heading" pitchFamily="2" charset="-78"/>
            </a:endParaRPr>
          </a:p>
        </p:txBody>
      </p:sp>
      <p:sp>
        <p:nvSpPr>
          <p:cNvPr id="2" name="مستطيل 1">
            <a:extLst>
              <a:ext uri="{FF2B5EF4-FFF2-40B4-BE49-F238E27FC236}">
                <a16:creationId xmlns:a16="http://schemas.microsoft.com/office/drawing/2014/main" id="{193C414E-2608-45AA-991D-17C07A14C73A}"/>
              </a:ext>
            </a:extLst>
          </p:cNvPr>
          <p:cNvSpPr/>
          <p:nvPr/>
        </p:nvSpPr>
        <p:spPr>
          <a:xfrm>
            <a:off x="1631505" y="151537"/>
            <a:ext cx="8820979" cy="6309420"/>
          </a:xfrm>
          <a:prstGeom prst="rect">
            <a:avLst/>
          </a:prstGeom>
          <a:noFill/>
        </p:spPr>
        <p:txBody>
          <a:bodyPr>
            <a:spAutoFit/>
          </a:bodyPr>
          <a:lstStyle/>
          <a:p>
            <a:pPr algn="ctr">
              <a:defRPr/>
            </a:pPr>
            <a:r>
              <a:rPr lang="ar-JO" sz="4000" b="1" u="sng"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الجوانب العلمية في الحضارة العربية الإسلامية</a:t>
            </a:r>
          </a:p>
          <a:p>
            <a:pPr algn="r">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لقد كان الدين الإسلامي باعثاً أساسياً في جميع العلوم </a:t>
            </a:r>
          </a:p>
          <a:p>
            <a:pPr algn="r">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لمتطلبات الحياة وكان الهدف فائدة علمية وعملية من هذه العلوم </a:t>
            </a:r>
          </a:p>
          <a:p>
            <a:pPr algn="r">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شخصياً ودينياً ) ففي الطب الهدف الحفاظ على الصحة والحساب لفائدة علم الفرائض وتقسيم المواريث وحساب السنين والأيام ولمعرفة رمضان والساعات وكذلك الفلك والزراعة .</a:t>
            </a:r>
          </a:p>
          <a:p>
            <a:pPr algn="r">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إن اليونان لهم الفضل في العلم وللعرب وعلمائهم فضل في النقد والإضافة في العلوم في جميع النواحي :</a:t>
            </a:r>
          </a:p>
          <a:p>
            <a:pPr algn="r">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أولاً : الرياضيات : نقل العرب عن اليونان والهنود ( الصفر والأرقام عن الهنود  في عام الثامن ميلادي ) وكذلك الأرقام الفردية والزوجية والجذور التربيعية والتكعيبية )</a:t>
            </a:r>
          </a:p>
          <a:p>
            <a:pPr algn="r">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وكان ( للخوارزمي ) فضل كبير في كتابه ( الجبر والمقابلة )وعنه أخذ الأوروبيون وكتابه (علم الحساب )في العمليات الحسابية .</a:t>
            </a:r>
            <a:endParaRPr lang="ar-SA"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nodePh="1">
                                  <p:stCondLst>
                                    <p:cond delay="0"/>
                                  </p:stCondLst>
                                  <p:endCondLst>
                                    <p:cond evt="begin" delay="0">
                                      <p:tn val="5"/>
                                    </p:cond>
                                  </p:endCondLst>
                                  <p:childTnLst>
                                    <p:set>
                                      <p:cBhvr>
                                        <p:cTn id="6" dur="1" fill="hold">
                                          <p:stCondLst>
                                            <p:cond delay="0"/>
                                          </p:stCondLst>
                                        </p:cTn>
                                        <p:tgtEl>
                                          <p:spTgt spid="381955">
                                            <p:txEl>
                                              <p:pRg st="0" end="0"/>
                                            </p:txEl>
                                          </p:spTgt>
                                        </p:tgtEl>
                                        <p:attrNameLst>
                                          <p:attrName>style.visibility</p:attrName>
                                        </p:attrNameLst>
                                      </p:cBhvr>
                                      <p:to>
                                        <p:strVal val="visible"/>
                                      </p:to>
                                    </p:set>
                                    <p:animEffect transition="in" filter="blinds(horizontal)">
                                      <p:cBhvr>
                                        <p:cTn id="7" dur="500"/>
                                        <p:tgtEl>
                                          <p:spTgt spid="3819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nodePh="1">
                                  <p:stCondLst>
                                    <p:cond delay="0"/>
                                  </p:stCondLst>
                                  <p:endCondLst>
                                    <p:cond evt="begin" delay="0">
                                      <p:tn val="10"/>
                                    </p:cond>
                                  </p:endCondLst>
                                  <p:childTnLst>
                                    <p:set>
                                      <p:cBhvr>
                                        <p:cTn id="11" dur="1" fill="hold">
                                          <p:stCondLst>
                                            <p:cond delay="0"/>
                                          </p:stCondLst>
                                        </p:cTn>
                                        <p:tgtEl>
                                          <p:spTgt spid="381956">
                                            <p:txEl>
                                              <p:pRg st="0" end="0"/>
                                            </p:txEl>
                                          </p:spTgt>
                                        </p:tgtEl>
                                        <p:attrNameLst>
                                          <p:attrName>style.visibility</p:attrName>
                                        </p:attrNameLst>
                                      </p:cBhvr>
                                      <p:to>
                                        <p:strVal val="visible"/>
                                      </p:to>
                                    </p:set>
                                    <p:animEffect transition="in" filter="blinds(horizontal)">
                                      <p:cBhvr>
                                        <p:cTn id="12" dur="500"/>
                                        <p:tgtEl>
                                          <p:spTgt spid="38195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1956"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F0F2AF32-4623-4AAC-A1AD-35EC33240C7F}"/>
              </a:ext>
            </a:extLst>
          </p:cNvPr>
          <p:cNvSpPr/>
          <p:nvPr/>
        </p:nvSpPr>
        <p:spPr>
          <a:xfrm>
            <a:off x="1811524" y="-9996"/>
            <a:ext cx="8676964" cy="5816977"/>
          </a:xfrm>
          <a:prstGeom prst="rect">
            <a:avLst/>
          </a:prstGeom>
          <a:noFill/>
        </p:spPr>
        <p:txBody>
          <a:bodyPr>
            <a:spAutoFit/>
          </a:bodyPr>
          <a:lstStyle/>
          <a:p>
            <a:pPr algn="r" rtl="1">
              <a:defRPr/>
            </a:pPr>
            <a:endParaRPr lang="ar-JO" sz="4000" b="1" u="sng"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4000" b="1" u="sng"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ثانياً : علم الفلك </a:t>
            </a:r>
          </a:p>
          <a:p>
            <a:pPr algn="r" rtl="1">
              <a:defRPr/>
            </a:pPr>
            <a:endParaRPr lang="ar-JO" sz="4000" b="1" u="sng"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وهو دراسة أحوال النجوم وبطلان علم التنجيم وهو مبني على ( الرصد والمشاهدة والأخبار ) فأقا م العرب المراصد لرصد الكواكب والنجوم  وقد استخدموا ( الاسطرلاب ) في أبحاثهم فأثبتوا أن الأرض كروية .وأثبتوا أن الشمس هي مركز العالم الشمسي والأرض هي التي تدور حول الشمس فصححوا أخطاء العلماء السابقين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زمن مشاهير العلماء في علم الفلك ( أبو جعفر البتاني وابو الريحان البيروني في العلوم الفلكية والرياضية وخاصة في كتابه ( الآثار الباقية عن القرون الخالية ) وأبو الوفا </a:t>
            </a:r>
            <a:r>
              <a:rPr lang="ar-JO" sz="2800" b="1" dirty="0" err="1">
                <a:ln w="12700">
                  <a:solidFill>
                    <a:schemeClr val="tx2">
                      <a:satMod val="155000"/>
                    </a:schemeClr>
                  </a:solidFill>
                  <a:prstDash val="solid"/>
                </a:ln>
                <a:latin typeface="Simplified Arabic" panose="02020603050405020304" pitchFamily="18" charset="-78"/>
                <a:cs typeface="Simplified Arabic" panose="02020603050405020304" pitchFamily="18" charset="-78"/>
              </a:rPr>
              <a:t>البوزجاني</a:t>
            </a: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a:t>
            </a:r>
            <a:r>
              <a:rPr lang="ar-JO" sz="2800" b="1" dirty="0" err="1">
                <a:ln w="12700">
                  <a:solidFill>
                    <a:schemeClr val="tx2">
                      <a:satMod val="155000"/>
                    </a:schemeClr>
                  </a:solidFill>
                  <a:prstDash val="solid"/>
                </a:ln>
                <a:latin typeface="Simplified Arabic" panose="02020603050405020304" pitchFamily="18" charset="-78"/>
                <a:cs typeface="Simplified Arabic" panose="02020603050405020304" pitchFamily="18" charset="-78"/>
              </a:rPr>
              <a:t>والمجريطي</a:t>
            </a: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والزرقاني )</a:t>
            </a:r>
          </a:p>
          <a:p>
            <a:pPr algn="r" rtl="1">
              <a:defRPr/>
            </a:pPr>
            <a:endParaRPr lang="ar-SA"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p:txBody>
      </p:sp>
    </p:spTree>
  </p:cSld>
  <p:clrMapOvr>
    <a:masterClrMapping/>
  </p:clrMapOvr>
  <p:transition spd="slow">
    <p:diamond/>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مستطيل 2">
            <a:extLst>
              <a:ext uri="{FF2B5EF4-FFF2-40B4-BE49-F238E27FC236}">
                <a16:creationId xmlns:a16="http://schemas.microsoft.com/office/drawing/2014/main" id="{B7F158D5-0719-4B80-8B98-BA46D9783112}"/>
              </a:ext>
            </a:extLst>
          </p:cNvPr>
          <p:cNvSpPr/>
          <p:nvPr/>
        </p:nvSpPr>
        <p:spPr>
          <a:xfrm>
            <a:off x="1524000" y="1"/>
            <a:ext cx="9144000" cy="6678751"/>
          </a:xfrm>
          <a:prstGeom prst="rect">
            <a:avLst/>
          </a:prstGeom>
          <a:noFill/>
        </p:spPr>
        <p:txBody>
          <a:bodyPr>
            <a:spAutoFit/>
          </a:bodyPr>
          <a:lstStyle/>
          <a:p>
            <a:pPr algn="r" rtl="1">
              <a:defRPr/>
            </a:pPr>
            <a:endParaRPr lang="ar-JO" sz="4000" b="1" u="sng"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4000" b="1" u="sng"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ثالثاً : الطب والجراحة والصيدلة :</a:t>
            </a:r>
          </a:p>
          <a:p>
            <a:pPr algn="r" rtl="1">
              <a:defRPr/>
            </a:pPr>
            <a:endParaRPr lang="ar-JO" sz="4000" b="1" u="sng"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اهتم العرب بالطب فصحّحوا وأضافوا وألّفوا وترجموا ومن هؤلاء العلماء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أبقراط أبو الطب – و جالينوس – </a:t>
            </a:r>
            <a:r>
              <a:rPr lang="ar-JO" sz="2800" b="1" dirty="0" err="1">
                <a:ln w="12700">
                  <a:solidFill>
                    <a:schemeClr val="tx2">
                      <a:satMod val="155000"/>
                    </a:schemeClr>
                  </a:solidFill>
                  <a:prstDash val="solid"/>
                </a:ln>
                <a:latin typeface="Simplified Arabic" panose="02020603050405020304" pitchFamily="18" charset="-78"/>
                <a:cs typeface="Simplified Arabic" panose="02020603050405020304" pitchFamily="18" charset="-78"/>
              </a:rPr>
              <a:t>وديسقوريدوس</a:t>
            </a: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صاحب الموسوعة النباتية ترجمت باسم ( كتاب الحشائش والأدوية المفردة ) الصيدلي ابن جلجل : فكانت اهتماماته حول النبات والأدوية هذا وقد أدخل العرب الكثير من الأدوية المفردة والمركبة  . </a:t>
            </a:r>
          </a:p>
          <a:p>
            <a:pPr algn="r" rtl="1">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أما الجراحة فاستخدم العرب أساليب التخدير وأهم الجراحين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1- أبو القاسم الزهراوي وهو الجراح المشهور بالتشريح وعمليات العيون والأسنان والولادة وله كتاب ( الجراحة ) و( التصريف لمن عجز عن التأليف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ويعتبر أكبر جراحي العالم الإسلامي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a:t>
            </a:r>
            <a:endParaRPr lang="ar-SA"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066906111"/>
      </p:ext>
    </p:extLst>
  </p:cSld>
  <p:clrMapOvr>
    <a:masterClrMapping/>
  </p:clrMapOvr>
  <p:transition>
    <p:zoom dir="in"/>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مستطيل 2">
            <a:extLst>
              <a:ext uri="{FF2B5EF4-FFF2-40B4-BE49-F238E27FC236}">
                <a16:creationId xmlns:a16="http://schemas.microsoft.com/office/drawing/2014/main" id="{B7F158D5-0719-4B80-8B98-BA46D9783112}"/>
              </a:ext>
            </a:extLst>
          </p:cNvPr>
          <p:cNvSpPr/>
          <p:nvPr/>
        </p:nvSpPr>
        <p:spPr>
          <a:xfrm>
            <a:off x="1379476" y="1628801"/>
            <a:ext cx="9144000" cy="3108543"/>
          </a:xfrm>
          <a:prstGeom prst="rect">
            <a:avLst/>
          </a:prstGeom>
          <a:noFill/>
        </p:spPr>
        <p:txBody>
          <a:bodyPr>
            <a:spAutoFit/>
          </a:bodyPr>
          <a:lstStyle/>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وكذلك من صيادلة الأندلس ( عبد الرحمن بن وافد ) تلميذ الزهراوي له كتاب</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 طبقات الأمم ) وقد اشتهر في الصيدلة وعلم الأدوية  وكذلك الطبيب ( أبو بكر الرازي ) صاحب كتاب ( الحاوي ).</a:t>
            </a:r>
          </a:p>
          <a:p>
            <a:pPr algn="r" rtl="1">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تحدث فيه عن أمراض الرأس والعيون والأسنان له عشرون كتاباً ( وصف مرض الجدري والحصبة ) ابتكر خيوط الجراحة .أما الطبيب ( ابن سينا ) له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كتاب القانون ) الموسوعة وصف العين  والحالة النفسية للمرضى .</a:t>
            </a:r>
            <a:endParaRPr lang="ar-SA"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p:txBody>
      </p:sp>
    </p:spTree>
  </p:cSld>
  <p:clrMapOvr>
    <a:masterClrMapping/>
  </p:clrMapOvr>
  <p:transition>
    <p:zoom dir="in"/>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مستطيل 2">
            <a:extLst>
              <a:ext uri="{FF2B5EF4-FFF2-40B4-BE49-F238E27FC236}">
                <a16:creationId xmlns:a16="http://schemas.microsoft.com/office/drawing/2014/main" id="{B3617FD0-DE8A-4455-A54F-49413E21E3EE}"/>
              </a:ext>
            </a:extLst>
          </p:cNvPr>
          <p:cNvSpPr/>
          <p:nvPr/>
        </p:nvSpPr>
        <p:spPr>
          <a:xfrm>
            <a:off x="1631504" y="116633"/>
            <a:ext cx="9036496" cy="6924973"/>
          </a:xfrm>
          <a:prstGeom prst="rect">
            <a:avLst/>
          </a:prstGeom>
          <a:noFill/>
        </p:spPr>
        <p:txBody>
          <a:bodyPr>
            <a:spAutoFit/>
          </a:bodyPr>
          <a:lstStyle/>
          <a:p>
            <a:pPr algn="r">
              <a:defRPr/>
            </a:pPr>
            <a:r>
              <a:rPr lang="ar-JO" sz="4000" b="1" u="sng"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رابعاً : علم الصيدلة :</a:t>
            </a:r>
          </a:p>
          <a:p>
            <a:pPr algn="r">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يعود الفضل للعرب في الفصل بين الطب والصيدلة وكان الطبيب :     </a:t>
            </a:r>
          </a:p>
          <a:p>
            <a:pPr algn="r">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 ابن أبي </a:t>
            </a:r>
            <a:r>
              <a:rPr lang="ar-JO" sz="2800" b="1" dirty="0" err="1">
                <a:ln w="12700">
                  <a:solidFill>
                    <a:schemeClr val="tx2">
                      <a:satMod val="155000"/>
                    </a:schemeClr>
                  </a:solidFill>
                  <a:prstDash val="solid"/>
                </a:ln>
                <a:latin typeface="Simplified Arabic" panose="02020603050405020304" pitchFamily="18" charset="-78"/>
                <a:cs typeface="Simplified Arabic" panose="02020603050405020304" pitchFamily="18" charset="-78"/>
              </a:rPr>
              <a:t>أصيبعة</a:t>
            </a: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 في كتابه ( عيون الأنباء في طبقات الأطباء )  </a:t>
            </a:r>
          </a:p>
          <a:p>
            <a:pPr algn="r">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وفي هذا الكتاب تراجم الأطباء قديماً حتى عصره .وكان هناك الصيدلاني </a:t>
            </a:r>
          </a:p>
          <a:p>
            <a:pPr algn="r">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ابن الجزار ) وبه بدأ تاريخ الصيدلة . </a:t>
            </a:r>
          </a:p>
          <a:p>
            <a:pPr algn="r">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وقد عرف العلماء العرب ( أسرار المداواة بالعقاقير الطبية من مصادرها ( النباتية والحيوانية والمعدنية ) وأدخلوا نظام مراقبة الأدوية والحسبة ونظام اختبار الصيادلة ومن الذين فصلوا بين الطب والصيدلة ( ابن زهر ) .</a:t>
            </a:r>
          </a:p>
          <a:p>
            <a:pPr algn="r">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a:defRPr/>
            </a:pPr>
            <a:r>
              <a:rPr lang="ar-JO" sz="4000" b="1" u="sng"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خامساً : المستشفيات </a:t>
            </a: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لقد تنافس الخلفاء والأمراء لإنشاء المستشفيات في بغداد ودمشق والقاهرة وكان يمارس في هذه المستشفيات الطب الوقائي وعلاج المرضى والدراسة في مجال الطب وتقام التجارب والأبحاث والعلاج واختبار الأطباء والعمليات الجراحية . .                                                                  </a:t>
            </a:r>
            <a:endParaRPr lang="ar-SA"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p:txBody>
      </p:sp>
    </p:spTree>
  </p:cSld>
  <p:clrMapOvr>
    <a:masterClrMapping/>
  </p:clrMapOvr>
  <p:transition>
    <p:zoom dir="in"/>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B3F8C910-C71C-458D-836D-FDF2C43A89EC}"/>
              </a:ext>
            </a:extLst>
          </p:cNvPr>
          <p:cNvSpPr/>
          <p:nvPr/>
        </p:nvSpPr>
        <p:spPr>
          <a:xfrm>
            <a:off x="1343473" y="980728"/>
            <a:ext cx="9143999" cy="4154984"/>
          </a:xfrm>
          <a:prstGeom prst="rect">
            <a:avLst/>
          </a:prstGeom>
          <a:noFill/>
        </p:spPr>
        <p:txBody>
          <a:bodyPr>
            <a:spAutoFit/>
          </a:bodyPr>
          <a:lstStyle/>
          <a:p>
            <a:pPr algn="r" rtl="1">
              <a:defRPr/>
            </a:pPr>
            <a:r>
              <a:rPr lang="ar-JO" sz="4000" b="1" u="sng"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سادساً : علم الكيمياء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اهتم العرب بهذا العلم واكتشافات وإجراء تجارب ومستحضرات واكتشاف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المركبات الكيميائية . ( الكحول وزيت الزاج حامض الكبريتيك وحامض النيتريك ومن العلماء : ( جابر بن حيان ) العالم الشهير في هذا العلم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باستخدام المنهج العلمي والتجربة واستخدام حامض </a:t>
            </a:r>
            <a:r>
              <a:rPr lang="ar-JO" sz="2800" b="1" dirty="0" err="1">
                <a:ln w="12700">
                  <a:solidFill>
                    <a:schemeClr val="tx2">
                      <a:satMod val="155000"/>
                    </a:schemeClr>
                  </a:solidFill>
                  <a:prstDash val="solid"/>
                </a:ln>
                <a:latin typeface="Simplified Arabic" panose="02020603050405020304" pitchFamily="18" charset="-78"/>
                <a:cs typeface="Simplified Arabic" panose="02020603050405020304" pitchFamily="18" charset="-78"/>
              </a:rPr>
              <a:t>الخليك</a:t>
            </a: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النقي .ومن العلماء (الرازي ) في كتابه ( سر الأسرار ) ذكر فيه الأدوات والمواد وقام بالتجارب .</a:t>
            </a:r>
          </a:p>
          <a:p>
            <a:pPr algn="r" rtl="1">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p:txBody>
      </p:sp>
    </p:spTree>
    <p:custDataLst>
      <p:tags r:id="rId1"/>
    </p:custDataLst>
  </p:cSld>
  <p:clrMapOvr>
    <a:masterClrMapping/>
  </p:clrMapOvr>
  <p:transition>
    <p:zoom dir="in"/>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B3F8C910-C71C-458D-836D-FDF2C43A89EC}"/>
              </a:ext>
            </a:extLst>
          </p:cNvPr>
          <p:cNvSpPr/>
          <p:nvPr/>
        </p:nvSpPr>
        <p:spPr>
          <a:xfrm>
            <a:off x="1524001" y="37229"/>
            <a:ext cx="9143999" cy="6309420"/>
          </a:xfrm>
          <a:prstGeom prst="rect">
            <a:avLst/>
          </a:prstGeom>
          <a:noFill/>
        </p:spPr>
        <p:txBody>
          <a:bodyPr>
            <a:spAutoFit/>
          </a:bodyPr>
          <a:lstStyle/>
          <a:p>
            <a:pPr algn="r" rtl="1">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4000" b="1" u="sng"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سابعاً : علم الفيزياء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وقد أسهم العلماء العرب في علم البصريات ودراسة الضوء وظواهره والمرايا المحرقة ودراسة الكثافة والنوعية .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ومن العلماء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العالم ( أبو الريحان البيروني ) درس الكثافة النوعية تتناسب مع حجم الماء الذي تزيحه .ودراسة سرعة الضوء أكثر من سرعة الصوت .</a:t>
            </a:r>
          </a:p>
          <a:p>
            <a:pPr algn="r" rtl="1">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والعالم ( الحسن بن الهيثم ) لقد تبحر في العلوم الفلكية والرياضية وعلم الفيزياء وهو رائد علم الضوء ( علم المناظر ) وقد اعتمد في دراسته على التجربة في علمه وعلل كبر حجم الشمس والقمر والكواكب واكتشف آلة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التصوير .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وجاء العالم ( الخازني ) في أبحاث البصريات وسقوط الأجسام  على الأرض ودرس الثقل النوعي للماء العذب والحار .</a:t>
            </a:r>
            <a:endParaRPr lang="ar-SA"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p:txBody>
      </p:sp>
    </p:spTree>
    <p:custDataLst>
      <p:tags r:id="rId1"/>
    </p:custDataLst>
    <p:extLst>
      <p:ext uri="{BB962C8B-B14F-4D97-AF65-F5344CB8AC3E}">
        <p14:creationId xmlns:p14="http://schemas.microsoft.com/office/powerpoint/2010/main" val="2180296174"/>
      </p:ext>
    </p:extLst>
  </p:cSld>
  <p:clrMapOvr>
    <a:masterClrMapping/>
  </p:clrMapOvr>
  <p:transition>
    <p:zoom dir="in"/>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7B44D003-44CE-4151-ACEB-699A748EE55C}"/>
              </a:ext>
            </a:extLst>
          </p:cNvPr>
          <p:cNvSpPr/>
          <p:nvPr/>
        </p:nvSpPr>
        <p:spPr>
          <a:xfrm>
            <a:off x="1631504" y="0"/>
            <a:ext cx="8892989" cy="4893647"/>
          </a:xfrm>
          <a:prstGeom prst="rect">
            <a:avLst/>
          </a:prstGeom>
          <a:noFill/>
        </p:spPr>
        <p:txBody>
          <a:bodyPr>
            <a:spAutoFit/>
          </a:bodyPr>
          <a:lstStyle/>
          <a:p>
            <a:pPr algn="r" rtl="1">
              <a:defRPr/>
            </a:pPr>
            <a:r>
              <a:rPr lang="ar-JO" sz="2400" b="1" u="sng"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ثامناً : علم النبات :</a:t>
            </a: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اهتم العرب بدراسة النبات من منظور لغوي وغذائي وطبي ونباتي </a:t>
            </a: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الاتجاه اللغوي في دراسة النبات :شغلت النباتات وأسماء النبات لغة العرب وخاصة بعد اتساع الفتوحات العربية الإسلامية . </a:t>
            </a:r>
          </a:p>
          <a:p>
            <a:pPr algn="r" rtl="1">
              <a:defRPr/>
            </a:pPr>
            <a:endPar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فنشطت حركة التدوين اللغوي في البصرة والكوفة وبغداد مقر العلماء ممن عملوا بالتعليم والتدوين تستقبل الوافدين من البادية فيفيدون ويستفيدون . وظهر من علماء النبات :</a:t>
            </a: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العالم ( الفراهيدي ) وهو أهم العلماء من جمع أسماء النبات والأشجار وهو واضع علم العروض وواضع أول معجم لغوي عربي . </a:t>
            </a: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وظهر كذلك ( الأصمعي ) صاحب كتاب ( النبات والشجر ) جمع فيه أسماء النبات وبين التوزيع الجغرافي</a:t>
            </a:r>
          </a:p>
          <a:p>
            <a:pPr algn="r" rtl="1">
              <a:defRPr/>
            </a:pPr>
            <a:r>
              <a:rPr lang="ar-JO" sz="2400" b="1" dirty="0" err="1">
                <a:ln w="12700">
                  <a:solidFill>
                    <a:schemeClr val="tx2">
                      <a:satMod val="155000"/>
                    </a:schemeClr>
                  </a:solidFill>
                  <a:prstDash val="solid"/>
                </a:ln>
                <a:latin typeface="Simplified Arabic" panose="02020603050405020304" pitchFamily="18" charset="-78"/>
                <a:cs typeface="Simplified Arabic" panose="02020603050405020304" pitchFamily="18" charset="-78"/>
              </a:rPr>
              <a:t>للتبات</a:t>
            </a: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وظهر العالم ( </a:t>
            </a:r>
            <a:r>
              <a:rPr lang="ar-JO" sz="2400" b="1" dirty="0" err="1">
                <a:ln w="12700">
                  <a:solidFill>
                    <a:schemeClr val="tx2">
                      <a:satMod val="155000"/>
                    </a:schemeClr>
                  </a:solidFill>
                  <a:prstDash val="solid"/>
                </a:ln>
                <a:latin typeface="Simplified Arabic" panose="02020603050405020304" pitchFamily="18" charset="-78"/>
                <a:cs typeface="Simplified Arabic" panose="02020603050405020304" pitchFamily="18" charset="-78"/>
              </a:rPr>
              <a:t>السجستاني</a:t>
            </a: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 وله عدة كتب في (الزرع والكرم والشجر والنحل والعسل والحشرات والوحوش ) .  </a:t>
            </a:r>
            <a:endParaRPr lang="ar-SA"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BE2D58A9-3F54-46E2-8475-2C69490C7F3E}"/>
              </a:ext>
            </a:extLst>
          </p:cNvPr>
          <p:cNvSpPr/>
          <p:nvPr/>
        </p:nvSpPr>
        <p:spPr>
          <a:xfrm>
            <a:off x="1524000" y="1"/>
            <a:ext cx="9144000" cy="6555641"/>
          </a:xfrm>
          <a:prstGeom prst="rect">
            <a:avLst/>
          </a:prstGeom>
          <a:noFill/>
        </p:spPr>
        <p:txBody>
          <a:bodyPr>
            <a:spAutoFit/>
          </a:bodyPr>
          <a:lstStyle/>
          <a:p>
            <a:pPr algn="r" rtl="1">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وظهر العالم الدينوري:   صاحب كتاب (النبات ) ذكر فيه اسماء النباتات وصنّفها ويعتبر الدينوري مدرسة لغوية نباتية .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2- الاتجاه الطبي والغذائي في دراسة النبات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أضيفت المؤلفات النباتية اليونانية وما ترجم من الشرق والغرب والأندلس إلى جسم الحضارة العربية الإسلامية وأهم العلماء في النبات الطبي ( </a:t>
            </a:r>
            <a:r>
              <a:rPr lang="ar-JO" sz="2800" b="1" dirty="0" err="1">
                <a:ln w="12700">
                  <a:solidFill>
                    <a:schemeClr val="tx2">
                      <a:satMod val="155000"/>
                    </a:schemeClr>
                  </a:solidFill>
                  <a:prstDash val="solid"/>
                </a:ln>
                <a:latin typeface="Simplified Arabic" panose="02020603050405020304" pitchFamily="18" charset="-78"/>
                <a:cs typeface="Simplified Arabic" panose="02020603050405020304" pitchFamily="18" charset="-78"/>
              </a:rPr>
              <a:t>ديسقوريدس</a:t>
            </a: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 صاحب كتاب ( الحشائش ) استفاد منه الكثيرون شرقاً وغرباً درس علم النبات في العالم من خلال ترحاله .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وظهر العالم ( ابن اسحق ) وهو أشهر من ترجم من اليونانية وهو عالم بلسان العرب جعله الخليفة المتوكل : رئيساً للأطباء في بغداد له كتب ( الفواكه ) و( الأغذية ) وظهر العالم ( الرازي ) صاحب كتاب ( الحاوي ) وكان يعتمد على التجربة وإجماع الأطباء ويشتمل كتابه غلى المفردات الطبية والنباتات وله كتاب ( الأغذية والأدوية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ثم جاء العالم ( ابن طولون )الذي جعله الحاكم بأمر الله رئيساً على سائر المتطببين وله كتاب في ( الأدوية والأشربة والمعاجين ).</a:t>
            </a:r>
            <a:endParaRPr lang="ar-SA"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p:txBody>
      </p:sp>
    </p:spTree>
    <p:custDataLst>
      <p:tags r:id="rId1"/>
    </p:custDataLst>
  </p:cSld>
  <p:clrMapOvr>
    <a:masterClrMapping/>
  </p:clrMapOvr>
  <p:transition>
    <p:zoom dir="in"/>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214577B1-33B2-4B46-AFD7-0570FA6D6EDC}"/>
              </a:ext>
            </a:extLst>
          </p:cNvPr>
          <p:cNvSpPr/>
          <p:nvPr/>
        </p:nvSpPr>
        <p:spPr>
          <a:xfrm>
            <a:off x="1739516" y="0"/>
            <a:ext cx="8784976" cy="6309420"/>
          </a:xfrm>
          <a:prstGeom prst="rect">
            <a:avLst/>
          </a:prstGeom>
          <a:noFill/>
        </p:spPr>
        <p:txBody>
          <a:bodyPr>
            <a:spAutoFit/>
          </a:bodyPr>
          <a:lstStyle/>
          <a:p>
            <a:pPr algn="ctr">
              <a:defRPr/>
            </a:pPr>
            <a:r>
              <a:rPr lang="ar-JO" sz="4000" b="1" u="sng"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الاتجاه الفلاحي والمدرسة النباتية :</a:t>
            </a:r>
          </a:p>
          <a:p>
            <a:pPr algn="r">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لقد اهتم العلماء في القرنين الخامس والسادس الهجري في دراسة النبات من منظور نباتي أشهرهم :( ابن الرومية ) لقد أتقن علم النبات كما وصفه ابن أبي </a:t>
            </a:r>
            <a:r>
              <a:rPr lang="ar-JO" sz="2800" b="1" dirty="0" err="1">
                <a:ln w="12700">
                  <a:solidFill>
                    <a:schemeClr val="tx2">
                      <a:satMod val="155000"/>
                    </a:schemeClr>
                  </a:solidFill>
                  <a:prstDash val="solid"/>
                </a:ln>
                <a:latin typeface="Simplified Arabic" panose="02020603050405020304" pitchFamily="18" charset="-78"/>
                <a:cs typeface="Simplified Arabic" panose="02020603050405020304" pitchFamily="18" charset="-78"/>
              </a:rPr>
              <a:t>أصيبعة</a:t>
            </a: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وتجول للبحث والدراسة في العالم العربي ( الشام والعراق ).</a:t>
            </a:r>
          </a:p>
          <a:p>
            <a:pPr algn="r">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واستفاد من العلماء في المشرق ودوّن معلوماته من رحلته في كتاب</a:t>
            </a:r>
          </a:p>
          <a:p>
            <a:pPr algn="r">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 الرحلة الشرقية ) درس النبات ووصف وصنّف وبين قيمة النبات الغذائية والطبية وفد وصفه المستشرق الفرنسي ( </a:t>
            </a:r>
            <a:r>
              <a:rPr lang="ar-JO" sz="2800" b="1" dirty="0" err="1">
                <a:ln w="12700">
                  <a:solidFill>
                    <a:schemeClr val="tx2">
                      <a:satMod val="155000"/>
                    </a:schemeClr>
                  </a:solidFill>
                  <a:prstDash val="solid"/>
                </a:ln>
                <a:latin typeface="Simplified Arabic" panose="02020603050405020304" pitchFamily="18" charset="-78"/>
                <a:cs typeface="Simplified Arabic" panose="02020603050405020304" pitchFamily="18" charset="-78"/>
              </a:rPr>
              <a:t>لكلرك</a:t>
            </a: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  بأنه عالم النبات بالحق واعتبره رائد البحث العلمي النباتي لأن دراسته كانت ميدانية مباشرة .</a:t>
            </a:r>
          </a:p>
          <a:p>
            <a:pPr algn="r">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أما العالم ( ابن البيطار ) فبحث النبات في رحلته من شمال افريقيا إلى اليونان وبلاد فارس والعراق والشام والجزيرة ومصر عيّن فيها رئيساً للعشّابين والصيادلة .له كناب ( الجامع لمفردات الأدوية والأغذية )اعتمد في كتابه عدم التكرار ورتّب الأدوية حسب حروف المعجم . </a:t>
            </a:r>
            <a:endParaRPr lang="ar-SA"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p:txBody>
      </p:sp>
    </p:spTree>
    <p:custDataLst>
      <p:tags r:id="rId1"/>
    </p:custDataLst>
  </p:cSld>
  <p:clrMapOvr>
    <a:masterClrMapping/>
  </p:clrMapOvr>
  <p:transition>
    <p:zoom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a:extLst>
              <a:ext uri="{FF2B5EF4-FFF2-40B4-BE49-F238E27FC236}">
                <a16:creationId xmlns:a16="http://schemas.microsoft.com/office/drawing/2014/main" id="{61983292-E615-42D3-9B01-69A0D3387A11}"/>
              </a:ext>
            </a:extLst>
          </p:cNvPr>
          <p:cNvSpPr/>
          <p:nvPr/>
        </p:nvSpPr>
        <p:spPr>
          <a:xfrm>
            <a:off x="1661799" y="366623"/>
            <a:ext cx="8868402" cy="4524315"/>
          </a:xfrm>
          <a:prstGeom prst="rect">
            <a:avLst/>
          </a:prstGeom>
          <a:noFill/>
        </p:spPr>
        <p:txBody>
          <a:bodyPr>
            <a:spAutoFit/>
          </a:bodyPr>
          <a:lstStyle/>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في مقاومة للتتريك دعا العرب  لقيام دولة عربية واحدة غير خاضعة للأتراك فردّت تركيا بالدعوة لإقامة ( جامعة إسلامية ) لمعارضة الوحدة العربية . </a:t>
            </a: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الإسلام روح العرب وهو المقوم الأساسي في جميع المجالات فالإسلام تراثهم الحضاري والتاريخي والروحي .</a:t>
            </a:r>
          </a:p>
          <a:p>
            <a:pPr algn="r" rtl="1">
              <a:defRPr/>
            </a:pPr>
            <a:endPar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إن العرب هم من نشر الإسلام للأمم الأخرى بالعدل والخلق الكريم والجهد والتضحيات . </a:t>
            </a: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والدليل نزول القرآن الكريم على النبي العربي باللغة العربية في أرض عربية مباركة . والعربية هي لغة التعبد ولغة العلم والثقافة لأن الإسلام :</a:t>
            </a: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1- حفظ العربية وأخرجها للعالم </a:t>
            </a: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2- أخرجهم من الشرك للنور والهداية </a:t>
            </a: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3- وحّد العرب بعد تشتتهم .</a:t>
            </a: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4- جعل العرب خير أمّة بين الأمم .</a:t>
            </a:r>
            <a:endParaRPr lang="ar-SA"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58AC6D52-8541-40D8-B522-B27725D63F42}"/>
              </a:ext>
            </a:extLst>
          </p:cNvPr>
          <p:cNvSpPr/>
          <p:nvPr/>
        </p:nvSpPr>
        <p:spPr>
          <a:xfrm>
            <a:off x="1524001" y="1"/>
            <a:ext cx="9036496" cy="6740307"/>
          </a:xfrm>
          <a:prstGeom prst="rect">
            <a:avLst/>
          </a:prstGeom>
          <a:noFill/>
        </p:spPr>
        <p:txBody>
          <a:bodyPr>
            <a:spAutoFit/>
          </a:bodyPr>
          <a:lstStyle/>
          <a:p>
            <a:pPr algn="r" rtl="1">
              <a:defRPr/>
            </a:pPr>
            <a:r>
              <a:rPr lang="ar-JO" sz="4000" b="1" u="sng"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المدرسة الفلاحية في الأندلس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ظهرت في الأندلس مدرسة نباتية وأخرى طبية كما ظهرت مدرسة فلاحية وقد ازدهرت الزراعة في الأندلس نظراً لطبيعة الأرض بما فيها من أنهار والأرض الخصبة وكذلك نبوغ الأندلسيين في الزراعة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لقد نقلوا من المشرق العربي وشمال افريقيا أنواع النباتات وفيها جميع أنواع الفواكه والحبوب وتعلموا فن ترتيب الحدائق وطرق ري البساتين بالقنوات وإنشاء محكمة المياه وكان لاهتمام الخلفاء والأمراء بالزراعة والمساعدة للمواطنين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وقد ظهر هناك العالم ( القرطبي ) واهتماماته في ميدان الفلاحة .له كتاب (تفعيل الأزمان ومصالح الأبدان )وتسمى تقويم قرطبة وهذا الكتاب دليل المزارعين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أما العالم ( ابن الوافد ) كلّفه صاحب طليطلة بغرس جنّته وكلّف المأمون ابن ذي النون ( ابن بصال ) العناية بحدائق الملكية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رحل إلى الشرق للمشاهدة والاطلاع له كتاب ( ديوان الفلاحة ) اختصره</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باسم ( القصد والبيان ) .</a:t>
            </a:r>
            <a:endParaRPr lang="ar-SA"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p:txBody>
      </p:sp>
    </p:spTree>
    <p:custDataLst>
      <p:tags r:id="rId1"/>
    </p:custDataLst>
  </p:cSld>
  <p:clrMapOvr>
    <a:masterClrMapping/>
  </p:clrMapOvr>
  <p:transition>
    <p:zoom dir="in"/>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a:extLst>
              <a:ext uri="{FF2B5EF4-FFF2-40B4-BE49-F238E27FC236}">
                <a16:creationId xmlns:a16="http://schemas.microsoft.com/office/drawing/2014/main" id="{A2393827-7D96-4D80-9BE8-B1F7E71E9F3D}"/>
              </a:ext>
            </a:extLst>
          </p:cNvPr>
          <p:cNvSpPr/>
          <p:nvPr/>
        </p:nvSpPr>
        <p:spPr>
          <a:xfrm>
            <a:off x="1721514" y="366623"/>
            <a:ext cx="8748972" cy="6124754"/>
          </a:xfrm>
          <a:prstGeom prst="rect">
            <a:avLst/>
          </a:prstGeom>
          <a:noFill/>
        </p:spPr>
        <p:txBody>
          <a:bodyPr>
            <a:spAutoFit/>
          </a:bodyPr>
          <a:lstStyle/>
          <a:p>
            <a:pPr algn="r" rtl="1">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ومن الشخصيات العلمية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العالم( </a:t>
            </a:r>
            <a:r>
              <a:rPr lang="ar-JO" sz="2800" b="1" dirty="0" err="1">
                <a:ln w="12700">
                  <a:solidFill>
                    <a:schemeClr val="tx2">
                      <a:satMod val="155000"/>
                    </a:schemeClr>
                  </a:solidFill>
                  <a:prstDash val="solid"/>
                </a:ln>
                <a:latin typeface="Simplified Arabic" panose="02020603050405020304" pitchFamily="18" charset="-78"/>
                <a:cs typeface="Simplified Arabic" panose="02020603050405020304" pitchFamily="18" charset="-78"/>
              </a:rPr>
              <a:t>الطغنري</a:t>
            </a: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 له كتاب ( زهرة البستان ونزهة الأذهان ) </a:t>
            </a:r>
          </a:p>
          <a:p>
            <a:pPr algn="r" rtl="1">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التقى ابن </a:t>
            </a:r>
            <a:r>
              <a:rPr lang="ar-JO" sz="2800" b="1" dirty="0" err="1">
                <a:ln w="12700">
                  <a:solidFill>
                    <a:schemeClr val="tx2">
                      <a:satMod val="155000"/>
                    </a:schemeClr>
                  </a:solidFill>
                  <a:prstDash val="solid"/>
                </a:ln>
                <a:latin typeface="Simplified Arabic" panose="02020603050405020304" pitchFamily="18" charset="-78"/>
                <a:cs typeface="Simplified Arabic" panose="02020603050405020304" pitchFamily="18" charset="-78"/>
              </a:rPr>
              <a:t>البصال</a:t>
            </a: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وتبادلا الخبرة وفي الأندلس ظهرت مدارس زراعية إلى جانب المدارس اللغوية والطبية والنباتية والفقهية والرياضية والفلكية .</a:t>
            </a:r>
          </a:p>
          <a:p>
            <a:pPr algn="r" rtl="1">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واستند على الفلاحة في الأندلس إلى رؤية وضعية في التعامل تخضع للملاحظة والمشاهدة تميز على الفلاحة بنزعة نقدية انتقائية ولمؤلفاتهم خصوصية في التجديد والأصالة ورقة المفاهيم .</a:t>
            </a:r>
          </a:p>
          <a:p>
            <a:pPr algn="r" rtl="1">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وللتراث العربي الفلاحي لون من ألوان العلم العربي الإسلامي .لايزال لهم أثر في إسبانيا ( حول الماء والري ).</a:t>
            </a:r>
          </a:p>
          <a:p>
            <a:pPr algn="r" rtl="1">
              <a:defRPr/>
            </a:pPr>
            <a:endParaRPr lang="ar-SA"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p:txBody>
      </p:sp>
    </p:spTree>
    <p:custDataLst>
      <p:tags r:id="rId1"/>
    </p:custDataLst>
  </p:cSld>
  <p:clrMapOvr>
    <a:masterClrMapping/>
  </p:clrMapOvr>
  <p:transition>
    <p:zoom dir="in"/>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a:extLst>
              <a:ext uri="{FF2B5EF4-FFF2-40B4-BE49-F238E27FC236}">
                <a16:creationId xmlns:a16="http://schemas.microsoft.com/office/drawing/2014/main" id="{A2393827-7D96-4D80-9BE8-B1F7E71E9F3D}"/>
              </a:ext>
            </a:extLst>
          </p:cNvPr>
          <p:cNvSpPr/>
          <p:nvPr/>
        </p:nvSpPr>
        <p:spPr>
          <a:xfrm>
            <a:off x="1739516" y="0"/>
            <a:ext cx="8748972" cy="6124754"/>
          </a:xfrm>
          <a:prstGeom prst="rect">
            <a:avLst/>
          </a:prstGeom>
          <a:noFill/>
        </p:spPr>
        <p:txBody>
          <a:bodyPr>
            <a:spAutoFit/>
          </a:bodyPr>
          <a:lstStyle/>
          <a:p>
            <a:pPr algn="r" rtl="1">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عوامل التفوق العلمي عند العلماء العرب :</a:t>
            </a:r>
          </a:p>
          <a:p>
            <a:pPr marL="457200" indent="-457200" algn="r" rtl="1">
              <a:buFont typeface="Arial" panose="020B0604020202020204" pitchFamily="34" charset="0"/>
              <a:buChar char="•"/>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1- حرية الرأي : لم يتعرض لها وهي ميزة الحكم الإسلامي في البلاد المفتوحة .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2- رعاية الخلفاء والأمراء والولاة للعلم والعلماء وإنفاقهم بسخاء عكس أوروبا  كان التفكير في العلم جريمة مصيرها السجن. </a:t>
            </a:r>
          </a:p>
          <a:p>
            <a:pPr algn="r" rtl="1">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3- استعلاء العلماء بعلمهم وزهدهم في الترف والسلطان وكان الحسن بن الهيثم نموذج للعالم بعزّة نفسه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4- الاستعداد الذهني والصبر والمثابرة  مثال جابر بن حيان  .</a:t>
            </a:r>
          </a:p>
          <a:p>
            <a:pPr algn="r" rtl="1">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5- الروح النقدية لدى العلماء العرب وهي سبب رئيسي</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في تطور العلم .</a:t>
            </a:r>
            <a:endParaRPr lang="ar-SA"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p:txBody>
      </p:sp>
    </p:spTree>
    <p:custDataLst>
      <p:tags r:id="rId1"/>
    </p:custDataLst>
    <p:extLst>
      <p:ext uri="{BB962C8B-B14F-4D97-AF65-F5344CB8AC3E}">
        <p14:creationId xmlns:p14="http://schemas.microsoft.com/office/powerpoint/2010/main" val="1956638166"/>
      </p:ext>
    </p:extLst>
  </p:cSld>
  <p:clrMapOvr>
    <a:masterClrMapping/>
  </p:clrMapOvr>
  <p:transition>
    <p:zoom dir="in"/>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45CF5A8D-E6F9-4636-AED8-677FFD3C0D76}"/>
              </a:ext>
            </a:extLst>
          </p:cNvPr>
          <p:cNvSpPr/>
          <p:nvPr/>
        </p:nvSpPr>
        <p:spPr>
          <a:xfrm>
            <a:off x="1703512" y="1088741"/>
            <a:ext cx="8784976" cy="5324535"/>
          </a:xfrm>
          <a:prstGeom prst="rect">
            <a:avLst/>
          </a:prstGeom>
          <a:noFill/>
        </p:spPr>
        <p:txBody>
          <a:bodyPr>
            <a:spAutoFit/>
          </a:bodyPr>
          <a:lstStyle/>
          <a:p>
            <a:pPr algn="ctr" rtl="1">
              <a:defRPr/>
            </a:pPr>
            <a:r>
              <a:rPr lang="ar-JO" sz="32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خصائص الحضارة العربية الإسلامية </a:t>
            </a: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1- حضارة إيمانية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أ- تستند الحضارة العربية إلى ربط هذا الوجود بأسره بخالق واحد والخلق من العدم فالكون ليس أزلياً أو أبدياً خلاف ما يقول اليونان .</a:t>
            </a:r>
          </a:p>
          <a:p>
            <a:pPr algn="r" rtl="1">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ب- تستند على التوحيد المقوم الأول للتصور الإسلامي ج- إن أساس الحضارة العربية الإسلامية هو العقيدة ( اللغة والعقيدة باقيان للحضارة العربية .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2- هي حضارة إنسانية : فالإنسان هو محور الاهتمام لسعادته في الدنيا والآخرة فهي إنسانية الهدف عالمية الأفق والرسالة .ومقياس التفاضل بين البشر هو التقوى فلا مجال لعنصرية أو تفوق عرقي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a:t>
            </a:r>
            <a:endParaRPr lang="ar-SA"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p:txBody>
      </p:sp>
    </p:spTree>
  </p:cSld>
  <p:clrMapOvr>
    <a:masterClrMapping/>
  </p:clrMapOvr>
  <p:transition spd="slow">
    <p:diamon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45CF5A8D-E6F9-4636-AED8-677FFD3C0D76}"/>
              </a:ext>
            </a:extLst>
          </p:cNvPr>
          <p:cNvSpPr/>
          <p:nvPr/>
        </p:nvSpPr>
        <p:spPr>
          <a:xfrm>
            <a:off x="1703512" y="1556792"/>
            <a:ext cx="8784976" cy="3539430"/>
          </a:xfrm>
          <a:prstGeom prst="rect">
            <a:avLst/>
          </a:prstGeom>
          <a:noFill/>
        </p:spPr>
        <p:txBody>
          <a:bodyPr>
            <a:spAutoFit/>
          </a:bodyPr>
          <a:lstStyle/>
          <a:p>
            <a:pPr algn="ct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الإنسان مكرم من ربّه ( دون اعتبار لعرق أو لون أو لغة أو وطن ) فقد أسهم في الحضارة من كل جنس ولون فالغزالي فارسي والفارابي تركي . </a:t>
            </a:r>
          </a:p>
          <a:p>
            <a:pPr algn="ctr" rtl="1">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3- النزعة السلمية والتسامح : هي حضارة مفتوحة لمساهمات جميع البشر دون تمييز أساسها التسامح والرحمة والمحبة والسلام . </a:t>
            </a:r>
          </a:p>
          <a:p>
            <a:pPr algn="r" rtl="1">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4- الدعوة إلى الحرية والمساواة والعدل والإخاء والمحبة وتحرير الرقيق فالحكم لله وحده .</a:t>
            </a:r>
            <a:endParaRPr lang="ar-SA"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880680473"/>
      </p:ext>
    </p:extLst>
  </p:cSld>
  <p:clrMapOvr>
    <a:masterClrMapping/>
  </p:clrMapOvr>
  <p:transition spd="slow">
    <p:diamon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93282A9D-5BEF-4D81-8BE8-77C43357179E}"/>
              </a:ext>
            </a:extLst>
          </p:cNvPr>
          <p:cNvSpPr/>
          <p:nvPr/>
        </p:nvSpPr>
        <p:spPr>
          <a:xfrm>
            <a:off x="1524001" y="1"/>
            <a:ext cx="9143999" cy="6555641"/>
          </a:xfrm>
          <a:prstGeom prst="rect">
            <a:avLst/>
          </a:prstGeom>
          <a:noFill/>
        </p:spPr>
        <p:txBody>
          <a:bodyPr>
            <a:spAutoFit/>
          </a:bodyPr>
          <a:lstStyle/>
          <a:p>
            <a:pPr algn="r">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ومن ميزات الحضارة العربية أيضاً يسهم الجميع فيها بكل حرية وكرامة والأمثلة كثيرة في التاريخ الإسلامي : </a:t>
            </a:r>
          </a:p>
          <a:p>
            <a:pPr algn="r">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قصة( أبو بكر الصديق) رضي الله عنه في خطبته أمام الناس في المسجد ( أنا لست بخيركم )2- قصة (عمر بن الخطاب ) رضي الله عنه في رسالته لعمرو بن العاص في مصر ( متى استعبدتم الناس ...)</a:t>
            </a:r>
          </a:p>
          <a:p>
            <a:pPr algn="r">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 الصحابي زيد بن حارثة عندما أعتقه الرسول صلى الله عليه وسلم .</a:t>
            </a:r>
          </a:p>
          <a:p>
            <a:pPr algn="r">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فالحب في الله أخوة الإيمان أوثق روابط النفوس وهذا سعد بن الربيع يقول للصحابي عبد الرحمن بن عوف ( أقسّم مالي نصفين وأطلّق إحدى زوجاتي ) والرسول (ص) موقفه من فاطمة ابنته وعلي بن أبي طالب كرّم الله وجهه ووقوفه مع اليهودي  سواء أمام القاضي  وعندما تشفع الصحابي أسامة بن زيد في المرأة المخزومية .</a:t>
            </a:r>
          </a:p>
          <a:p>
            <a:pPr algn="r">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فالمساواة مبدأ أصيل في الحضارة الإسلامية .إذن سيادة العدل والمساواة هي تكافؤ الفرص في المجتمع الإسلامي .</a:t>
            </a:r>
            <a:endParaRPr lang="ar-SA"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p:txBody>
      </p:sp>
    </p:spTree>
  </p:cSld>
  <p:clrMapOvr>
    <a:masterClrMapping/>
  </p:clrMapOvr>
  <p:transition spd="slow">
    <p:diamon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8">
            <a:extLst>
              <a:ext uri="{FF2B5EF4-FFF2-40B4-BE49-F238E27FC236}">
                <a16:creationId xmlns:a16="http://schemas.microsoft.com/office/drawing/2014/main" id="{A4D562D1-514C-44F3-9C62-B18B2836E946}"/>
              </a:ext>
            </a:extLst>
          </p:cNvPr>
          <p:cNvSpPr>
            <a:spLocks noChangeArrowheads="1"/>
          </p:cNvSpPr>
          <p:nvPr/>
        </p:nvSpPr>
        <p:spPr bwMode="auto">
          <a:xfrm>
            <a:off x="1524000" y="5264151"/>
            <a:ext cx="184150"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r>
              <a:rPr lang="ar-JO" altLang="en-US" sz="1100">
                <a:latin typeface="Times New Roman" panose="02020603050405020304" pitchFamily="18" charset="0"/>
              </a:rPr>
            </a:br>
            <a:endParaRPr lang="ar-JO" altLang="en-US" sz="2400">
              <a:latin typeface="Times New Roman" panose="02020603050405020304" pitchFamily="18" charset="0"/>
            </a:endParaRPr>
          </a:p>
        </p:txBody>
      </p:sp>
      <p:sp>
        <p:nvSpPr>
          <p:cNvPr id="2" name="مستطيل 1">
            <a:extLst>
              <a:ext uri="{FF2B5EF4-FFF2-40B4-BE49-F238E27FC236}">
                <a16:creationId xmlns:a16="http://schemas.microsoft.com/office/drawing/2014/main" id="{23DE15D5-482D-4638-AE2B-0FC771E2F788}"/>
              </a:ext>
            </a:extLst>
          </p:cNvPr>
          <p:cNvSpPr/>
          <p:nvPr/>
        </p:nvSpPr>
        <p:spPr>
          <a:xfrm>
            <a:off x="1524000" y="0"/>
            <a:ext cx="9144000" cy="4524315"/>
          </a:xfrm>
          <a:prstGeom prst="rect">
            <a:avLst/>
          </a:prstGeom>
          <a:noFill/>
        </p:spPr>
        <p:txBody>
          <a:bodyPr>
            <a:spAutoFit/>
          </a:bodyPr>
          <a:lstStyle/>
          <a:p>
            <a:pPr algn="r" rtl="1">
              <a:defRPr/>
            </a:pPr>
            <a:endPar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النزعة الشورية :</a:t>
            </a: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تعتبر الشورى من القيم الكبرى في المجتمع الإسلامي .</a:t>
            </a: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وتعتبر الشورى من القواعد الأساسية التي يستند إليها النظام السياسي في الإسلام . ومن أمثلة ذلك الشورى في القرآن الكريم بإقامة الصلاة وعلى عهد الرسول (صلى الله عليه وسلم  ) عندما استمع لرأي الحباب بن المنذر في تغيير الموقع في غزوة بدر .</a:t>
            </a:r>
          </a:p>
          <a:p>
            <a:pPr algn="r" rtl="1">
              <a:defRPr/>
            </a:pPr>
            <a:endPar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6- النزعة العقلية : الحضارة الإسلامية تكرم العقل والإسلام يحث على إعمال العقل واكتساب المعارف  المتعلقة بمختلف جوانب الوجود وذلك - عن طريق التعليم بالوحي - وعلى لسان الرسل - ومن طريق الحواس  - ومن طريق العقل بالتفكير والاستقراء ويحث على ترك سوء الظن وضرورة الاحتكام بالحجة والرهان والحوار المنهجي .  والتزام أصوله الفكرية والأخلاقية . </a:t>
            </a:r>
            <a:endParaRPr lang="ar-SA" sz="24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78DE2742-1E9E-4143-9D90-F4AD92C659C3}"/>
              </a:ext>
            </a:extLst>
          </p:cNvPr>
          <p:cNvSpPr/>
          <p:nvPr/>
        </p:nvSpPr>
        <p:spPr>
          <a:xfrm>
            <a:off x="1631504" y="1"/>
            <a:ext cx="8820980" cy="6555641"/>
          </a:xfrm>
          <a:prstGeom prst="rect">
            <a:avLst/>
          </a:prstGeom>
          <a:noFill/>
        </p:spPr>
        <p:txBody>
          <a:bodyPr wrap="square">
            <a:spAutoFit/>
          </a:bodyPr>
          <a:lstStyle/>
          <a:p>
            <a:pPr algn="r" rtl="1">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7- النزعة الأخلاقية : من ميزات الحضارة العربية الإسلامية </a:t>
            </a:r>
            <a:r>
              <a:rPr lang="ar-SA"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a:t>
            </a: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أنها أخلاقية في مبادئها وأهدافها وتوجهاتها .في العمل والعلم والتشريع والحرب والسلم والاقتصاد والإسلام يربط الأخلاق بالعقيدة .( فهي وسيلة نظيفة مؤدية إلى غاية شريفة )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8- الأمر بالمعروف والنهي عن المنكر :  إحقاق الحق ومقاومة البغي على الفرد والجماعة والدولة وهو واجب ديني شرعي ويقترن بالإيمان .وهي مسؤولية الجميع لحماية المجتمع من الفساد والانحلال فالسكوت عن المنكر جريمة تستوجب العقاب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9- التأمين والضمان الاجتماعي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كانت الخدمة الاجتماعية في المجتمع الإسلامي منذ بداية الدعوة كوصايا الرسول ( ص ) على الجار وعمر ( رضي الله عنه ) دفع الرواتب من بيت مال المسلمين لكبار السن من أهل الذمّة وفي العصر العباسي تقدم الخدمات مجاناً  لغير القادرين .  والعلاج المجاني في المستشفيات .</a:t>
            </a:r>
          </a:p>
          <a:p>
            <a:pPr algn="r" rtl="1">
              <a:defRPr/>
            </a:pPr>
            <a:endParaRPr lang="ar-SA"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p:txBody>
      </p:sp>
    </p:spTree>
    <p:custDataLst>
      <p:tags r:id="rId1"/>
    </p:custDataLst>
  </p:cSld>
  <p:clrMapOvr>
    <a:masterClrMapping/>
  </p:clrMapOvr>
  <p:transition>
    <p:zoom dir="in"/>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75E2B4B0-AE86-4DC6-B683-0E64AA023B90}"/>
              </a:ext>
            </a:extLst>
          </p:cNvPr>
          <p:cNvSpPr/>
          <p:nvPr/>
        </p:nvSpPr>
        <p:spPr>
          <a:xfrm>
            <a:off x="1524000" y="944724"/>
            <a:ext cx="9000492" cy="4832092"/>
          </a:xfrm>
          <a:prstGeom prst="rect">
            <a:avLst/>
          </a:prstGeom>
          <a:noFill/>
        </p:spPr>
        <p:txBody>
          <a:bodyPr>
            <a:spAutoFit/>
          </a:bodyPr>
          <a:lstStyle/>
          <a:p>
            <a:pPr algn="ctr" rtl="1">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ct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10-الحضارة العربية الإسلامية حضارة عملية : العمل واجب شرعي وعمارة</a:t>
            </a:r>
          </a:p>
          <a:p>
            <a:pPr algn="ct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الأرض بالزراعة  مسؤولية الإنسان ويحثنا على إتقان العمل بأيدينا  .</a:t>
            </a:r>
          </a:p>
          <a:p>
            <a:pPr algn="ctr" rtl="1">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11- الجهاد : وجهاد النفس ضد شهواتها وأهوائها ويجب قتال الأعداء لآن الجهاد فريضة على المؤمنين وضرورة للحفاظ على العقيدة . </a:t>
            </a:r>
          </a:p>
          <a:p>
            <a:pPr algn="r" rtl="1">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12- التوازن بين المادة والروح : الحضارة العربية الإسلامية لا مادية بحتة ولا روحانية بحتة بل هي توازن بين المادة والروح لأن الإسلام  دين الوسط في كل شيء بحيث لا يطغى العقل على الوحي ولا يمنع الإيمان  العقل من الاعتماد على التجربة والبحث العلمي . </a:t>
            </a:r>
          </a:p>
        </p:txBody>
      </p:sp>
    </p:spTree>
  </p:cSld>
  <p:clrMapOvr>
    <a:masterClrMapping/>
  </p:clrMapOvr>
  <p:transition>
    <p:zoom dir="in"/>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75E2B4B0-AE86-4DC6-B683-0E64AA023B90}"/>
              </a:ext>
            </a:extLst>
          </p:cNvPr>
          <p:cNvSpPr/>
          <p:nvPr/>
        </p:nvSpPr>
        <p:spPr>
          <a:xfrm>
            <a:off x="1658870" y="908721"/>
            <a:ext cx="9000492" cy="5262979"/>
          </a:xfrm>
          <a:prstGeom prst="rect">
            <a:avLst/>
          </a:prstGeom>
          <a:noFill/>
        </p:spPr>
        <p:txBody>
          <a:bodyPr>
            <a:spAutoFit/>
          </a:bodyPr>
          <a:lstStyle/>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طرق انتقال الحضارة العربية الإسلامية إلى أوروبا : </a:t>
            </a:r>
          </a:p>
          <a:p>
            <a:pPr algn="r" rtl="1">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*أسباب تراجع العالم العربي الإسلامي حضارياً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1- التفكك الداخلي للمجتمع نظراً للخلافات السياسية والأيديولوجية وغارات المغول والتتار والحروب الصليبية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وقد انتقلت الحضارة إلى أوروبا :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1- عن طريق الأندلس : إن قضاء ثمانية قرو ن جعلت السكان يتقنون العربية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وأوروبا قدمت لأخذ العلوم العربية من الأندلس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2- الحروب الصليبية : قدومهم إلى بلاد مزدهرة بالحضارة استفادوا منها .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3- </a:t>
            </a:r>
            <a:r>
              <a:rPr lang="ar-JO" sz="2800" b="1" dirty="0" err="1">
                <a:ln w="12700">
                  <a:solidFill>
                    <a:schemeClr val="tx2">
                      <a:satMod val="155000"/>
                    </a:schemeClr>
                  </a:solidFill>
                  <a:prstDash val="solid"/>
                </a:ln>
                <a:latin typeface="Simplified Arabic" panose="02020603050405020304" pitchFamily="18" charset="-78"/>
                <a:cs typeface="Simplified Arabic" panose="02020603050405020304" pitchFamily="18" charset="-78"/>
              </a:rPr>
              <a:t>سالرنو</a:t>
            </a: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 استفادوا من مدينة أبقراط في إيطاليا بالعربية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4- جزيرة صقلية : حكمها العرب 200 سبة نشروا فيها العلم والحضارة.  </a:t>
            </a:r>
            <a:endParaRPr lang="ar-SA"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415816208"/>
      </p:ext>
    </p:extLst>
  </p:cSld>
  <p:clrMapOvr>
    <a:masterClrMapping/>
  </p:clrMapOvr>
  <p:transition>
    <p:zoom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4449E194-F511-4402-84FA-7C4A49BCA3A8}"/>
              </a:ext>
            </a:extLst>
          </p:cNvPr>
          <p:cNvSpPr/>
          <p:nvPr/>
        </p:nvSpPr>
        <p:spPr>
          <a:xfrm>
            <a:off x="1524000" y="1232756"/>
            <a:ext cx="9144000" cy="3970318"/>
          </a:xfrm>
          <a:prstGeom prst="rect">
            <a:avLst/>
          </a:prstGeom>
          <a:noFill/>
        </p:spPr>
        <p:txBody>
          <a:bodyPr>
            <a:spAutoFit/>
          </a:bodyPr>
          <a:lstStyle/>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العوامل التي ساهمت في نشوء وتطور الحضارة العربية الإسلامية :</a:t>
            </a:r>
          </a:p>
          <a:p>
            <a:pPr algn="r" rtl="1">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1- العوامل الداخلية : أساسها القرآن الكريم </a:t>
            </a:r>
            <a:r>
              <a:rPr lang="ar-SA"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a:t>
            </a: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والحديث الشريف وفهمهما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والتفسير لغوياً وبلاغياً واجتماعياً وثقافياً فظهر (علم التفسير وعلم القراءات )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والاهتمام باللغة العربية فظهر علم النحو والعروص والاهتمام بالحديث الشريف وجمعه وتفسيره فظهر رواة الحديث ونقدهم .</a:t>
            </a:r>
          </a:p>
          <a:p>
            <a:pPr algn="r" rtl="1">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 تصنيف الأحاديث الشريفة وتبويبها بطريقتين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1- طريقة المسانيد ( عن فلان وفلان )</a:t>
            </a:r>
          </a:p>
        </p:txBody>
      </p:sp>
    </p:spTree>
  </p:cSld>
  <p:clrMapOvr>
    <a:masterClrMapping/>
  </p:clrMapOvr>
  <p:transition spd="slow">
    <p:diamon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4449E194-F511-4402-84FA-7C4A49BCA3A8}"/>
              </a:ext>
            </a:extLst>
          </p:cNvPr>
          <p:cNvSpPr/>
          <p:nvPr/>
        </p:nvSpPr>
        <p:spPr>
          <a:xfrm>
            <a:off x="1415480" y="1448780"/>
            <a:ext cx="9144000" cy="3970318"/>
          </a:xfrm>
          <a:prstGeom prst="rect">
            <a:avLst/>
          </a:prstGeom>
          <a:noFill/>
        </p:spPr>
        <p:txBody>
          <a:bodyPr>
            <a:spAutoFit/>
          </a:bodyPr>
          <a:lstStyle/>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2- طريقة الجوامع :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ترتيبها حسب موضوعاتها .وهذا هو نهج كتب ( الصحاح )  في الدقة وصحة الرواية .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اشتمل القرآن الكريم والحديث الشريف على أحكام شرعية مع ما كان يقرره الصحابة بعد وفاة الرسول ( صلى الله عليه وسلم ) نظراً لتطور المجتمع الإسلامي .</a:t>
            </a:r>
          </a:p>
          <a:p>
            <a:pPr algn="r" rtl="1">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وفي هذه الفترة ظهرت علوم ( الاجتهاد </a:t>
            </a:r>
            <a:r>
              <a:rPr lang="ar-JO" sz="2800" b="1" dirty="0" err="1">
                <a:ln w="12700">
                  <a:solidFill>
                    <a:schemeClr val="tx2">
                      <a:satMod val="155000"/>
                    </a:schemeClr>
                  </a:solidFill>
                  <a:prstDash val="solid"/>
                </a:ln>
                <a:latin typeface="Simplified Arabic" panose="02020603050405020304" pitchFamily="18" charset="-78"/>
                <a:cs typeface="Simplified Arabic" panose="02020603050405020304" pitchFamily="18" charset="-78"/>
              </a:rPr>
              <a:t>والتفقه</a:t>
            </a: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في الدين وسمي ( الفقه)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لإعمال الفكر والاجتهاد لاستنباط الأحكام الشرعية .</a:t>
            </a:r>
            <a:endParaRPr lang="ar-SA"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142897408"/>
      </p:ext>
    </p:extLst>
  </p:cSld>
  <p:clrMapOvr>
    <a:masterClrMapping/>
  </p:clrMapOvr>
  <p:transition spd="slow">
    <p:diamon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901CD151-E65F-432D-B20C-4C85C5C9413E}"/>
              </a:ext>
            </a:extLst>
          </p:cNvPr>
          <p:cNvSpPr/>
          <p:nvPr/>
        </p:nvSpPr>
        <p:spPr>
          <a:xfrm>
            <a:off x="1415480" y="1268761"/>
            <a:ext cx="9144000" cy="4401205"/>
          </a:xfrm>
          <a:prstGeom prst="rect">
            <a:avLst/>
          </a:prstGeom>
          <a:noFill/>
        </p:spPr>
        <p:txBody>
          <a:bodyPr>
            <a:spAutoFit/>
          </a:bodyPr>
          <a:lstStyle/>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وكان أول العلماء الذين ظهروا  في هذا الموضوع :</a:t>
            </a:r>
          </a:p>
          <a:p>
            <a:pPr algn="r" rtl="1">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الإمام الشافعي ) الذي وضع أسس البحث الفقهي فظهر (علم أصول الفقه) وظهرت حركة علمية نشطة في المجتمع الإسلامي ( التأليف والمنهج العلمي ) وذلك قبل الاحتكاك بالثقافات الأجنبية )</a:t>
            </a:r>
          </a:p>
          <a:p>
            <a:pPr algn="r" rtl="1">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وهكذا نشأت العلوم النقلية ومرجعها القرآن الكريم والسنّة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علوم القرآن والحديث والفقه وعلم أصول الدين والنص الشرعي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إن هذا الاهتمام من قبل علمائنا والخلفاء والأمراء وتشجيعهم كان له اثر الكبير في تطر الحضارة العربية الإسلامية .</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901CD151-E65F-432D-B20C-4C85C5C9413E}"/>
              </a:ext>
            </a:extLst>
          </p:cNvPr>
          <p:cNvSpPr/>
          <p:nvPr/>
        </p:nvSpPr>
        <p:spPr>
          <a:xfrm>
            <a:off x="1530569" y="1736813"/>
            <a:ext cx="9144000" cy="3108543"/>
          </a:xfrm>
          <a:prstGeom prst="rect">
            <a:avLst/>
          </a:prstGeom>
          <a:noFill/>
        </p:spPr>
        <p:txBody>
          <a:bodyPr>
            <a:spAutoFit/>
          </a:bodyPr>
          <a:lstStyle/>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2-العوامل الخارجية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كان لاحتكاك المسلمين بالحضارات الأخرى من ترجمة مؤلفات علمية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فلسفية شرحاً ونقداً وتدوينها بما يسمى العلوم العقلية فيزياء وكيمياء وطب</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ورياضيات وزراعة العلوم التي سميت ( علوم الأوائل – والدخيلة وعلوم الدنيا ).</a:t>
            </a:r>
          </a:p>
          <a:p>
            <a:pPr algn="r" rtl="1">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كانت العلوم العقلية عند اليونان مرتبطة بالفلسفة لهذا ظهرت حركة الترجمة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إلى العربية ( حنين بن اسحق / ثابت بن قرة )</a:t>
            </a:r>
            <a:endParaRPr lang="ar-SA"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91609299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1760B6ED-476D-4E45-AB46-0212C2697BB0}"/>
              </a:ext>
            </a:extLst>
          </p:cNvPr>
          <p:cNvSpPr/>
          <p:nvPr/>
        </p:nvSpPr>
        <p:spPr>
          <a:xfrm>
            <a:off x="1631505" y="33548"/>
            <a:ext cx="9097354" cy="6494085"/>
          </a:xfrm>
          <a:prstGeom prst="rect">
            <a:avLst/>
          </a:prstGeom>
          <a:noFill/>
        </p:spPr>
        <p:txBody>
          <a:bodyPr wrap="square">
            <a:spAutoFit/>
          </a:bodyPr>
          <a:lstStyle/>
          <a:p>
            <a:pPr algn="ct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a:t>
            </a:r>
            <a:r>
              <a:rPr lang="ar-JO" sz="4000" b="1" u="sng"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المكتبات والمجالس العلمية إبان الحضارة</a:t>
            </a:r>
          </a:p>
          <a:p>
            <a:pPr algn="ctr" rtl="1">
              <a:defRPr/>
            </a:pPr>
            <a:r>
              <a:rPr lang="ar-JO" sz="4000" b="1" u="sng"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العربية الإسلامية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لقد شجع الخلفاء والأمراء جميع ( العلماء والكتب والترجمة والمكتبات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فقد أنشأ الخليفة ( هارون الرشيد ) (بيت الحكمة )في بغداد وفي عهد المأمون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اعتم بترجمة الكتب وقد تم أخذ الكتب من اليونان والروم وعمل على ترجمتها .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وسار ( الحاكم بأمر الله ) على أثرهم فقام بتأسيس ( بيت الحكمة ) في القاهرة. </a:t>
            </a:r>
          </a:p>
          <a:p>
            <a:pPr algn="r" rtl="1">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في عام 395 هـ وكانت المكتبة تؤدي ما كانت تؤديه معاهد العلم والجامعات</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والجمعيات حاضراً ونشأت المكتبات الخاصة ( في الدراسة وإعارة الكتب للمواطنين لقد كان لتشجيع الخلفاء واهتمامهم بالعلوم ومجالس العلم الأثر الكبير في المجتمع حتى أن قصورهم كانت مقراً للعلماء ( معاوية – عبد الملك بن مروان – الوليد بن عبد الملك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وفي عهد الدولة العباسية كان الاهتمام بالمجالس العلمية وتنوعت العلوم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الأدبي والعلمي .   </a:t>
            </a:r>
            <a:endParaRPr lang="ar-SA"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F49A7C21-EAAD-4157-986B-A2E4A7881EA7}"/>
              </a:ext>
            </a:extLst>
          </p:cNvPr>
          <p:cNvSpPr/>
          <p:nvPr/>
        </p:nvSpPr>
        <p:spPr>
          <a:xfrm>
            <a:off x="1524000" y="-144216"/>
            <a:ext cx="9144000" cy="6986528"/>
          </a:xfrm>
          <a:prstGeom prst="rect">
            <a:avLst/>
          </a:prstGeom>
          <a:noFill/>
        </p:spPr>
        <p:txBody>
          <a:bodyPr>
            <a:spAutoFit/>
          </a:bodyPr>
          <a:lstStyle/>
          <a:p>
            <a:pPr algn="r" rtl="1">
              <a:defRPr/>
            </a:pPr>
            <a:endParaRPr lang="ar-JO" sz="32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32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لقد كان عهد الخليفة المأمون العصر الذهبي لمجالس العلماء </a:t>
            </a:r>
          </a:p>
          <a:p>
            <a:pPr algn="r" rtl="1">
              <a:defRPr/>
            </a:pPr>
            <a:r>
              <a:rPr lang="ar-JO" sz="32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حيث كان يجمع العلماء لدراسة مختلف العلوم والأدب والشعر والطب والحديث والفلسفة من العالم أجمع . </a:t>
            </a:r>
          </a:p>
          <a:p>
            <a:pPr algn="r" rtl="1">
              <a:defRPr/>
            </a:pPr>
            <a:r>
              <a:rPr lang="ar-JO" sz="32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حتى أن دور العبادة انتشرت فيها المجالس العلمية ( كمسجد قبا وجامع المنصورة والجامع الأموي والجامع الأزهر وقرطبة والأندلس ومسجد القرويين في مراكش والجامع الكبير في صنعاء لدراسة </a:t>
            </a:r>
          </a:p>
          <a:p>
            <a:pPr algn="r" rtl="1">
              <a:defRPr/>
            </a:pPr>
            <a:r>
              <a:rPr lang="ar-JO" sz="32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العلوم الشرعية والمنطق واللغة والطب ) .</a:t>
            </a:r>
          </a:p>
          <a:p>
            <a:pPr algn="r" rtl="1">
              <a:defRPr/>
            </a:pPr>
            <a:r>
              <a:rPr lang="ar-JO" sz="32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ونظراً لكثرة الدارسين وصعوبة الجمع بين الصلاة والدراسة انتقلت من دور العبادة إلى المدارس ودراسة الطب في المستشفيات والتطبيق العملي على المرضى . لقد درسوا الكتب المترجمة وألّفوا ومدونات الأقدمين في مختلف التخصصات . </a:t>
            </a:r>
          </a:p>
          <a:p>
            <a:pPr algn="r" rtl="1">
              <a:defRPr/>
            </a:pPr>
            <a:r>
              <a:rPr lang="ar-JO" sz="32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الكندي – الفارابي – إخوان الصفا – ابن سينا ) في المشرق</a:t>
            </a:r>
          </a:p>
          <a:p>
            <a:pPr algn="r" rtl="1">
              <a:defRPr/>
            </a:pPr>
            <a:r>
              <a:rPr lang="ar-JO" sz="32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وابن </a:t>
            </a:r>
            <a:r>
              <a:rPr lang="ar-JO" sz="3200" b="1" dirty="0" err="1">
                <a:ln w="12700">
                  <a:solidFill>
                    <a:schemeClr val="tx2">
                      <a:satMod val="155000"/>
                    </a:schemeClr>
                  </a:solidFill>
                  <a:prstDash val="solid"/>
                </a:ln>
                <a:latin typeface="Simplified Arabic" panose="02020603050405020304" pitchFamily="18" charset="-78"/>
                <a:cs typeface="Simplified Arabic" panose="02020603050405020304" pitchFamily="18" charset="-78"/>
              </a:rPr>
              <a:t>باجه</a:t>
            </a:r>
            <a:r>
              <a:rPr lang="ar-JO" sz="32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 وابن طفيل – وابن رشد في المغرب . </a:t>
            </a:r>
            <a:endParaRPr lang="ar-SA" sz="32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FCE50EEB-062A-4CCB-A07F-375CC975CDF5}"/>
              </a:ext>
            </a:extLst>
          </p:cNvPr>
          <p:cNvSpPr/>
          <p:nvPr/>
        </p:nvSpPr>
        <p:spPr>
          <a:xfrm>
            <a:off x="2567608" y="548680"/>
            <a:ext cx="7534498" cy="6124754"/>
          </a:xfrm>
          <a:prstGeom prst="rect">
            <a:avLst/>
          </a:prstGeom>
          <a:noFill/>
        </p:spPr>
        <p:txBody>
          <a:bodyPr wrap="none">
            <a:spAutoFit/>
          </a:bodyPr>
          <a:lstStyle/>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العوامل التي ساهمت في تطور العلم عند العرب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1- قابلوه بروح النقد في البحث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2- وجود المنهج العلمي الاستقرائي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3- استخدموه في جميع المجالات .</a:t>
            </a:r>
          </a:p>
          <a:p>
            <a:pPr algn="r" rtl="1">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وكان يستخدم العلوم من الخارج مع وجود المنهج العلمي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وخصوبة في النتائج بظهور حضارة جديدة متكاملة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وخاصة فضل اليونان في ميدان الفلسفة فكان فضل العرب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في ميدان العلم والمنهج .يقول ( </a:t>
            </a:r>
            <a:r>
              <a:rPr lang="ar-JO" sz="2800" b="1" dirty="0" err="1">
                <a:ln w="12700">
                  <a:solidFill>
                    <a:schemeClr val="tx2">
                      <a:satMod val="155000"/>
                    </a:schemeClr>
                  </a:solidFill>
                  <a:prstDash val="solid"/>
                </a:ln>
                <a:latin typeface="Simplified Arabic" panose="02020603050405020304" pitchFamily="18" charset="-78"/>
                <a:cs typeface="Simplified Arabic" panose="02020603050405020304" pitchFamily="18" charset="-78"/>
              </a:rPr>
              <a:t>سارتون</a:t>
            </a: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 في كتابه :</a:t>
            </a:r>
          </a:p>
          <a:p>
            <a:pPr algn="r" rtl="1">
              <a:defRPr/>
            </a:pPr>
            <a:endPar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endParaRP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مدخل إلى تاريخ العلم ) يشيد بالإنجازات العلمية لعلماء العرب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مؤكّداً أن معظم النتائج العلمية لمدة أربعة قرون إنما كانت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صادرة عن العبقرية الإسلامية . </a:t>
            </a:r>
          </a:p>
          <a:p>
            <a:pPr algn="r" rtl="1">
              <a:defRPr/>
            </a:pPr>
            <a:r>
              <a:rPr lang="ar-JO"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a:t>
            </a:r>
            <a:r>
              <a:rPr lang="ar-SA" sz="2800" b="1" dirty="0">
                <a:ln w="12700">
                  <a:solidFill>
                    <a:schemeClr val="tx2">
                      <a:satMod val="155000"/>
                    </a:schemeClr>
                  </a:solidFill>
                  <a:prstDash val="solid"/>
                </a:ln>
                <a:latin typeface="Simplified Arabic" panose="02020603050405020304" pitchFamily="18" charset="-78"/>
                <a:cs typeface="Simplified Arabic" panose="02020603050405020304" pitchFamily="18" charset="-78"/>
              </a:rPr>
              <a:t> </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WER3D SOUND" val="Twirling Diamond"/>
  <p:tag name="POWER3D OPTIONS" val="Medium "/>
  <p:tag name="POWER3D TRANSITION" val="Diamond.p3d 0"/>
</p:tagLst>
</file>

<file path=ppt/tags/tag2.xml><?xml version="1.0" encoding="utf-8"?>
<p:tagLst xmlns:a="http://schemas.openxmlformats.org/drawingml/2006/main" xmlns:r="http://schemas.openxmlformats.org/officeDocument/2006/relationships" xmlns:p="http://schemas.openxmlformats.org/presentationml/2006/main">
  <p:tag name="POWER3D SOUND" val="Twirling Diamond"/>
  <p:tag name="POWER3D OPTIONS" val="Medium "/>
  <p:tag name="POWER3D TRANSITION" val="Diamond.p3d 0"/>
</p:tagLst>
</file>

<file path=ppt/tags/tag3.xml><?xml version="1.0" encoding="utf-8"?>
<p:tagLst xmlns:a="http://schemas.openxmlformats.org/drawingml/2006/main" xmlns:r="http://schemas.openxmlformats.org/officeDocument/2006/relationships" xmlns:p="http://schemas.openxmlformats.org/presentationml/2006/main">
  <p:tag name="POWER3D SOUND" val="Slab Flip"/>
  <p:tag name="POWER3D IMAGE1" val="PINBUMP.TGA"/>
  <p:tag name="POWER3D IMAGE0" val="PINBUMP.TGA"/>
  <p:tag name="POWER3D OPTIONS" val="Medium "/>
  <p:tag name="POWER3D TRANSITION" val="Slabflip.p3d 0"/>
</p:tagLst>
</file>

<file path=ppt/tags/tag4.xml><?xml version="1.0" encoding="utf-8"?>
<p:tagLst xmlns:a="http://schemas.openxmlformats.org/drawingml/2006/main" xmlns:r="http://schemas.openxmlformats.org/officeDocument/2006/relationships" xmlns:p="http://schemas.openxmlformats.org/presentationml/2006/main">
  <p:tag name="POWER3D SOUND" val="Slab Flip"/>
  <p:tag name="POWER3D IMAGE1" val="PINBUMP.TGA"/>
  <p:tag name="POWER3D IMAGE0" val="PINBUMP.TGA"/>
  <p:tag name="POWER3D OPTIONS" val="Medium "/>
  <p:tag name="POWER3D TRANSITION" val="Slabflip.p3d 0"/>
</p:tagLst>
</file>

<file path=ppt/tags/tag5.xml><?xml version="1.0" encoding="utf-8"?>
<p:tagLst xmlns:a="http://schemas.openxmlformats.org/drawingml/2006/main" xmlns:r="http://schemas.openxmlformats.org/officeDocument/2006/relationships" xmlns:p="http://schemas.openxmlformats.org/presentationml/2006/main">
  <p:tag name="POWER3D SOUND" val="Slab Flip"/>
  <p:tag name="POWER3D IMAGE1" val="PINBUMP.TGA"/>
  <p:tag name="POWER3D IMAGE0" val="PINBUMP.TGA"/>
  <p:tag name="POWER3D OPTIONS" val="Medium "/>
  <p:tag name="POWER3D TRANSITION" val="Slabflip.p3d 0"/>
</p:tagLst>
</file>

<file path=ppt/tags/tag6.xml><?xml version="1.0" encoding="utf-8"?>
<p:tagLst xmlns:a="http://schemas.openxmlformats.org/drawingml/2006/main" xmlns:r="http://schemas.openxmlformats.org/officeDocument/2006/relationships" xmlns:p="http://schemas.openxmlformats.org/presentationml/2006/main">
  <p:tag name="POWER3D SOUND" val="Twirling Diamond"/>
  <p:tag name="POWER3D OPTIONS" val="Medium "/>
  <p:tag name="POWER3D TRANSITION" val="Diamond.p3d 0"/>
</p:tagLst>
</file>

<file path=ppt/tags/tag7.xml><?xml version="1.0" encoding="utf-8"?>
<p:tagLst xmlns:a="http://schemas.openxmlformats.org/drawingml/2006/main" xmlns:r="http://schemas.openxmlformats.org/officeDocument/2006/relationships" xmlns:p="http://schemas.openxmlformats.org/presentationml/2006/main">
  <p:tag name="POWER3D SOUND" val="Twirling Diamond"/>
  <p:tag name="POWER3D OPTIONS" val="Medium "/>
  <p:tag name="POWER3D TRANSITION" val="Diamond.p3d 0"/>
</p:tagLst>
</file>

<file path=ppt/tags/tag8.xml><?xml version="1.0" encoding="utf-8"?>
<p:tagLst xmlns:a="http://schemas.openxmlformats.org/drawingml/2006/main" xmlns:r="http://schemas.openxmlformats.org/officeDocument/2006/relationships" xmlns:p="http://schemas.openxmlformats.org/presentationml/2006/main">
  <p:tag name="POWER3D SOUND" val="Reassembling Tiles"/>
  <p:tag name="POWER3D OPTIONS" val="Medium "/>
  <p:tag name="POWER3D TRANSITION" val="RasTiles.p3d 0"/>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TotalTime>
  <Words>2977</Words>
  <Application>Microsoft Office PowerPoint</Application>
  <PresentationFormat>Widescreen</PresentationFormat>
  <Paragraphs>230</Paragraphs>
  <Slides>29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Arial</vt:lpstr>
      <vt:lpstr>Simplified Arabic</vt:lpstr>
      <vt:lpstr>Tahoma</vt:lpstr>
      <vt:lpstr>Times New Roman</vt:lpstr>
      <vt:lpstr>Traditional Arabic</vt:lpstr>
      <vt:lpstr>Trebuchet MS</vt:lpstr>
      <vt:lpstr>Wingdings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manar</dc:creator>
  <cp:lastModifiedBy>manar</cp:lastModifiedBy>
  <cp:revision>6</cp:revision>
  <dcterms:created xsi:type="dcterms:W3CDTF">2022-10-21T13:03:48Z</dcterms:created>
  <dcterms:modified xsi:type="dcterms:W3CDTF">2022-10-21T17:19:17Z</dcterms:modified>
</cp:coreProperties>
</file>