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509" r:id="rId2"/>
    <p:sldId id="510" r:id="rId3"/>
    <p:sldId id="511" r:id="rId4"/>
    <p:sldId id="512" r:id="rId5"/>
    <p:sldId id="513" r:id="rId6"/>
    <p:sldId id="347" r:id="rId7"/>
    <p:sldId id="551" r:id="rId8"/>
    <p:sldId id="580" r:id="rId9"/>
    <p:sldId id="520" r:id="rId10"/>
    <p:sldId id="579" r:id="rId11"/>
    <p:sldId id="52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252219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185174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8682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1451496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8457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2699748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615878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2465582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عنوان وأربعة من المحتوى">
    <p:spTree>
      <p:nvGrpSpPr>
        <p:cNvPr id="1" name=""/>
        <p:cNvGrpSpPr/>
        <p:nvPr/>
      </p:nvGrpSpPr>
      <p:grpSpPr>
        <a:xfrm>
          <a:off x="0" y="0"/>
          <a:ext cx="0" cy="0"/>
          <a:chOff x="0" y="0"/>
          <a:chExt cx="0" cy="0"/>
        </a:xfrm>
      </p:grpSpPr>
      <p:sp>
        <p:nvSpPr>
          <p:cNvPr id="2" name="عنوان 1"/>
          <p:cNvSpPr>
            <a:spLocks noGrp="1"/>
          </p:cNvSpPr>
          <p:nvPr>
            <p:ph type="title" sz="quarter"/>
          </p:nvPr>
        </p:nvSpPr>
        <p:spPr>
          <a:xfrm>
            <a:off x="609600" y="292100"/>
            <a:ext cx="10972800" cy="1384300"/>
          </a:xfrm>
        </p:spPr>
        <p:txBody>
          <a:bodyPr/>
          <a:lstStyle/>
          <a:p>
            <a:r>
              <a:rPr lang="ar-SA"/>
              <a:t>انقر لتحرير نمط العنوان الرئيسي</a:t>
            </a:r>
            <a:endParaRPr lang="ar-JO"/>
          </a:p>
        </p:txBody>
      </p:sp>
      <p:sp>
        <p:nvSpPr>
          <p:cNvPr id="3" name="عنصر نائب للمحتوى 2"/>
          <p:cNvSpPr>
            <a:spLocks noGrp="1"/>
          </p:cNvSpPr>
          <p:nvPr>
            <p:ph sz="quarter" idx="1"/>
          </p:nvPr>
        </p:nvSpPr>
        <p:spPr>
          <a:xfrm>
            <a:off x="609600" y="19050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محتوى 3"/>
          <p:cNvSpPr>
            <a:spLocks noGrp="1"/>
          </p:cNvSpPr>
          <p:nvPr>
            <p:ph sz="quarter" idx="2"/>
          </p:nvPr>
        </p:nvSpPr>
        <p:spPr>
          <a:xfrm>
            <a:off x="6197600" y="19050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5" name="عنصر نائب للمحتوى 4"/>
          <p:cNvSpPr>
            <a:spLocks noGrp="1"/>
          </p:cNvSpPr>
          <p:nvPr>
            <p:ph sz="quarter" idx="3"/>
          </p:nvPr>
        </p:nvSpPr>
        <p:spPr>
          <a:xfrm>
            <a:off x="609600" y="40386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عنصر نائب للمحتوى 5"/>
          <p:cNvSpPr>
            <a:spLocks noGrp="1"/>
          </p:cNvSpPr>
          <p:nvPr>
            <p:ph sz="quarter" idx="4"/>
          </p:nvPr>
        </p:nvSpPr>
        <p:spPr>
          <a:xfrm>
            <a:off x="6197600" y="40386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7" name="Rectangle 4">
            <a:extLst>
              <a:ext uri="{FF2B5EF4-FFF2-40B4-BE49-F238E27FC236}">
                <a16:creationId xmlns:a16="http://schemas.microsoft.com/office/drawing/2014/main" id="{0036CD21-C279-4EFF-8E86-3F1AB9D2BD8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0AAC3B2-390D-4BFD-A45A-B9FF57DAB4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52989F2-8DF3-4470-867F-C95D751D041E}"/>
              </a:ext>
            </a:extLst>
          </p:cNvPr>
          <p:cNvSpPr>
            <a:spLocks noGrp="1" noChangeArrowheads="1"/>
          </p:cNvSpPr>
          <p:nvPr>
            <p:ph type="sldNum" sz="quarter" idx="12"/>
          </p:nvPr>
        </p:nvSpPr>
        <p:spPr>
          <a:ln/>
        </p:spPr>
        <p:txBody>
          <a:bodyPr/>
          <a:lstStyle>
            <a:lvl1pPr>
              <a:defRPr/>
            </a:lvl1pPr>
          </a:lstStyle>
          <a:p>
            <a:fld id="{04656D5E-7FA4-4728-BB18-626AC2B31F59}" type="slidenum">
              <a:rPr lang="ar-SA" altLang="en-US"/>
              <a:pPr/>
              <a:t>‹#›</a:t>
            </a:fld>
            <a:endParaRPr lang="en-US" altLang="en-US"/>
          </a:p>
        </p:txBody>
      </p:sp>
    </p:spTree>
    <p:extLst>
      <p:ext uri="{BB962C8B-B14F-4D97-AF65-F5344CB8AC3E}">
        <p14:creationId xmlns:p14="http://schemas.microsoft.com/office/powerpoint/2010/main" val="19385526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329761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0011-B960-4419-AC21-8AC90E958E9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2578999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F70011-B960-4419-AC21-8AC90E958E9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307082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70011-B960-4419-AC21-8AC90E958E9E}"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103580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F70011-B960-4419-AC21-8AC90E958E9E}"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416320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70011-B960-4419-AC21-8AC90E958E9E}"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32309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F70011-B960-4419-AC21-8AC90E958E9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6431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70011-B960-4419-AC21-8AC90E958E9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D7347-A2A2-4619-BDA4-3E148B1C8C20}" type="slidenum">
              <a:rPr lang="en-US" smtClean="0"/>
              <a:t>‹#›</a:t>
            </a:fld>
            <a:endParaRPr lang="en-US"/>
          </a:p>
        </p:txBody>
      </p:sp>
    </p:spTree>
    <p:extLst>
      <p:ext uri="{BB962C8B-B14F-4D97-AF65-F5344CB8AC3E}">
        <p14:creationId xmlns:p14="http://schemas.microsoft.com/office/powerpoint/2010/main" val="293265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F70011-B960-4419-AC21-8AC90E958E9E}" type="datetimeFigureOut">
              <a:rPr lang="en-US" smtClean="0"/>
              <a:t>10/21/2022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D1D7347-A2A2-4619-BDA4-3E148B1C8C20}" type="slidenum">
              <a:rPr lang="en-US" smtClean="0"/>
              <a:t>‹#›</a:t>
            </a:fld>
            <a:endParaRPr lang="en-US"/>
          </a:p>
        </p:txBody>
      </p:sp>
    </p:spTree>
    <p:extLst>
      <p:ext uri="{BB962C8B-B14F-4D97-AF65-F5344CB8AC3E}">
        <p14:creationId xmlns:p14="http://schemas.microsoft.com/office/powerpoint/2010/main" val="2106978482"/>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36FC4A35-1D80-4E4A-9D69-4446B6F2C185}"/>
              </a:ext>
            </a:extLst>
          </p:cNvPr>
          <p:cNvSpPr/>
          <p:nvPr/>
        </p:nvSpPr>
        <p:spPr>
          <a:xfrm>
            <a:off x="629778" y="108103"/>
            <a:ext cx="9025209" cy="7417415"/>
          </a:xfrm>
          <a:prstGeom prst="rect">
            <a:avLst/>
          </a:prstGeom>
          <a:noFill/>
        </p:spPr>
        <p:txBody>
          <a:bodyPr wrap="square">
            <a:spAutoFit/>
          </a:bodyPr>
          <a:lstStyle/>
          <a:p>
            <a:pPr algn="ct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الفصل الثاني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العلاقة الجدلية بين الفكر والواقع:</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تمهيد : العقل _ هو أهم المقومات الأساسية للوجود الإنساني  وهو أداة ومحتوى التفكير – هو نشاط العقل وفاعليته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والعلاقة بينهما جدلية والمعرفة هي نتاج هذه العلاقة .</a:t>
            </a:r>
          </a:p>
          <a:p>
            <a:pPr marL="457200" indent="-457200" algn="r" rtl="1">
              <a:buFont typeface="Arial" panose="020B0604020202020204" pitchFamily="34" charset="0"/>
              <a:buChar cha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أصناف المعرفة :   الأسطورية / الدينية / الفلسفية / العلمية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marL="457200" indent="-457200" algn="r" rtl="1">
              <a:buFont typeface="Arial" panose="020B0604020202020204" pitchFamily="34" charset="0"/>
              <a:buChar cha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أنماط التفكير : الأسطوري / السحري / الديني / الفلسفي / العملي.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مفهوم التفكير : هو عملية عقلية ونشاط وفاعلية ذهنية أو عقلية يقوم بها الجهاز العصبي المركزي . ويرتبط بالتذكر والتخيل والذكاء والإدراك وهدف التفكير حل المشاكل التي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يواجهها</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الإنسان وفهم الواقع وما يحيط به من ظواهر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a:p>
            <a:pPr algn="r" rtl="1">
              <a:defRPr/>
            </a:pPr>
            <a:r>
              <a:rPr lang="ar-JO" sz="36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a:p>
            <a:pPr algn="r" rtl="1">
              <a:defRPr/>
            </a:pPr>
            <a:r>
              <a:rPr lang="ar-SA" sz="36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96B018B-2382-46A1-A8A4-55B5DD3B5E3C}"/>
              </a:ext>
            </a:extLst>
          </p:cNvPr>
          <p:cNvSpPr/>
          <p:nvPr/>
        </p:nvSpPr>
        <p:spPr>
          <a:xfrm>
            <a:off x="573742" y="515725"/>
            <a:ext cx="9143999" cy="4154984"/>
          </a:xfrm>
          <a:prstGeom prst="rect">
            <a:avLst/>
          </a:prstGeom>
          <a:noFill/>
        </p:spPr>
        <p:txBody>
          <a:bodyPr>
            <a:spAutoFit/>
          </a:bodyPr>
          <a:lstStyle/>
          <a:p>
            <a:pPr algn="r" rtl="1">
              <a:defRPr/>
            </a:pPr>
            <a:r>
              <a:rPr lang="ar-JO" sz="24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تطور مفهوم الفلسفة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فلاسفة اليونان :  ( الشعر الحكمي م الخيال الأسطوري ) أشعار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(هوميروس ) وشعر الإلياذة </a:t>
            </a:r>
            <a:r>
              <a:rPr lang="ar-JO" sz="24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والأوديسة</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تفكيرهم صوب الكون ( طاليس ) اليوناني ( إن الماء هو الأصل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بينما يقول ( </a:t>
            </a:r>
            <a:r>
              <a:rPr lang="ar-JO" sz="24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الكسيمانس</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أن الهواء هو الأصل في الوجود .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لقد أرجع بعضهم الكون ( إلى عناصره الأربعة ( الماء والهواء</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والنار والتراب ) ثم ظهر السفسطائيون الذين برعوا في الجدل فيمدحون</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الشيء ويمدحون  ضده في نفس الوقت لإثبات مقدرتهم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73033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E7083634-B41B-4569-8846-E941844115E0}"/>
              </a:ext>
            </a:extLst>
          </p:cNvPr>
          <p:cNvSpPr/>
          <p:nvPr/>
        </p:nvSpPr>
        <p:spPr>
          <a:xfrm>
            <a:off x="493059" y="181957"/>
            <a:ext cx="8928484" cy="6494085"/>
          </a:xfrm>
          <a:prstGeom prst="rect">
            <a:avLst/>
          </a:prstGeom>
          <a:noFill/>
        </p:spPr>
        <p:txBody>
          <a:bodyPr>
            <a:spAutoFit/>
          </a:bodyPr>
          <a:lstStyle/>
          <a:p>
            <a:pPr algn="ctr" rtl="1">
              <a:defRPr/>
            </a:pPr>
            <a:r>
              <a:rPr lang="ar-SA"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ct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آراء لمجموعة من الفلاسفة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الفيلسوف (سقراط ) : اتجه لدراسة الإنسان بدلاً من الطبيعة ودراسة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السياسة والأخلاق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الفيلسوف (أفلاطون ) : دراسة معرفة النفس الإنسانية هي البداية وتناول اهتمامه ( الطبيعة والنفس والأخلاق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الفيلسوف ( أرسطو ) عرّف الفلسفة بأنها هي كل ضروب المعرفة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 زينون وأبيقور ) الفلسفة أصبغوها الصبغة الأخلاقية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لقد كان يقال : الحقيقة الفلسفية مصدرها العقل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والحقيقة الدينية مصدرها الوحي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وهناك محاولة التوفيق بين هذه الحقائق .</a:t>
            </a:r>
          </a:p>
          <a:p>
            <a:pPr algn="ctr" rtl="1">
              <a:defRPr/>
            </a:pP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C060698-DE5E-4F75-A96D-7BF690941416}"/>
              </a:ext>
            </a:extLst>
          </p:cNvPr>
          <p:cNvSpPr/>
          <p:nvPr/>
        </p:nvSpPr>
        <p:spPr>
          <a:xfrm>
            <a:off x="1703512" y="584684"/>
            <a:ext cx="8424738" cy="5016758"/>
          </a:xfrm>
          <a:prstGeom prst="rect">
            <a:avLst/>
          </a:prstGeom>
          <a:noFill/>
        </p:spPr>
        <p:txBody>
          <a:bodyPr wrap="square">
            <a:spAutoFit/>
          </a:bodyPr>
          <a:lstStyle/>
          <a:p>
            <a:pPr algn="ctr" rtl="1">
              <a:defRPr/>
            </a:pPr>
            <a:r>
              <a:rPr lang="ar-SA" sz="4000" b="1" u="sng" dirty="0">
                <a:ln w="12700">
                  <a:solidFill>
                    <a:schemeClr val="tx2">
                      <a:satMod val="155000"/>
                    </a:schemeClr>
                  </a:solidFill>
                  <a:prstDash val="solid"/>
                </a:ln>
                <a:latin typeface="Simplified Arabic" pitchFamily="18" charset="-78"/>
                <a:cs typeface="Simplified Arabic" pitchFamily="18" charset="-78"/>
              </a:rPr>
              <a:t>ا</a:t>
            </a:r>
            <a:r>
              <a:rPr lang="ar-JO" sz="4000" b="1" u="sng" dirty="0">
                <a:ln w="12700">
                  <a:solidFill>
                    <a:schemeClr val="tx2">
                      <a:satMod val="155000"/>
                    </a:schemeClr>
                  </a:solidFill>
                  <a:prstDash val="solid"/>
                </a:ln>
                <a:latin typeface="Simplified Arabic" pitchFamily="18" charset="-78"/>
                <a:cs typeface="Simplified Arabic" pitchFamily="18" charset="-78"/>
              </a:rPr>
              <a:t>لتفكير الأسطوري – السحري</a:t>
            </a:r>
          </a:p>
          <a:p>
            <a:pPr algn="ctr">
              <a:defRPr/>
            </a:pPr>
            <a:endParaRPr lang="ar-JO" sz="28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لكل أمة أساطيرها فعندما ألقى الإنسان نظرة إلى الكون ونظر إلى الأشياء غير الحيّة لاحظ أن هناك عناصر الطبيعة لها روح ومقدسات .</a:t>
            </a: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فتكونت لدى الإنسان الأسطورة في أول عهده بالوعي وصعب على أي فرد الخروج عما تعارف عليه مجتمعه .</a:t>
            </a:r>
          </a:p>
          <a:p>
            <a:pPr algn="r" rtl="1">
              <a:defRPr/>
            </a:pPr>
            <a:endParaRPr lang="ar-JO" sz="2800" b="1" dirty="0">
              <a:ln w="12700">
                <a:solidFill>
                  <a:schemeClr val="tx2">
                    <a:satMod val="155000"/>
                  </a:schemeClr>
                </a:solidFill>
                <a:prstDash val="solid"/>
              </a:ln>
              <a:latin typeface="Simplified Arabic" pitchFamily="18" charset="-78"/>
              <a:cs typeface="Simplified Arabic" pitchFamily="18" charset="-78"/>
            </a:endParaRP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فكثرت الأساطير والسحر وعبادة  الأوثان يقدسونها ويحتفلون بمناسباتها ( خيالات وأوهام في جميع المجالات ) فلكل عشيرة مقدساتها وطقوسها وسحرها وكهانها لإرضاء الآلهة بتقديم القرابين وتقام</a:t>
            </a: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الحفلات . </a:t>
            </a:r>
            <a:endParaRPr lang="ar-SA" sz="2800" b="1" dirty="0">
              <a:ln w="12700">
                <a:solidFill>
                  <a:schemeClr val="tx2">
                    <a:satMod val="155000"/>
                  </a:schemeClr>
                </a:solidFill>
                <a:prstDash val="solid"/>
              </a:ln>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369ED2B1-1222-4817-9147-6D7819469E7A}"/>
              </a:ext>
            </a:extLst>
          </p:cNvPr>
          <p:cNvSpPr/>
          <p:nvPr/>
        </p:nvSpPr>
        <p:spPr>
          <a:xfrm>
            <a:off x="-107577" y="914781"/>
            <a:ext cx="9583271" cy="4154984"/>
          </a:xfrm>
          <a:prstGeom prst="rect">
            <a:avLst/>
          </a:prstGeom>
          <a:noFill/>
        </p:spPr>
        <p:txBody>
          <a:bodyPr wrap="square">
            <a:spAutoFit/>
          </a:bodyPr>
          <a:lstStyle/>
          <a:p>
            <a:pPr algn="ct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a:t>
            </a:r>
            <a:r>
              <a:rPr lang="ar-JO" sz="2400" b="1" u="sng"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وهناك آراء لبعض </a:t>
            </a:r>
            <a:r>
              <a:rPr lang="ar-SA" sz="2400" b="1" u="sng"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ا</a:t>
            </a:r>
            <a:r>
              <a:rPr lang="ar-JO" sz="2400" b="1" u="sng"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لمفكرين :</a:t>
            </a:r>
          </a:p>
          <a:p>
            <a:pPr algn="ctr" rtl="1">
              <a:defRPr/>
            </a:pPr>
            <a:endParaRPr lang="ar-JO" sz="2400" b="1" u="sng"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1- العالم الفرنسي ( ليفي برول ): هو أول عالم يكتب </a:t>
            </a: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عن العقلية البدائية له ستة كتب أهمها :كتاب(  العقلية البدائية ):</a:t>
            </a: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يقول أن هناك فرق بين ( العقلية البدائية والعقلية المتحضرة ) لأن البدوي لا يميز بين الواقع والحلم وبين الذاتي والموضوعي .</a:t>
            </a: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فالبداوة رهائن الخوف والرجاء والرهبة والرغبة والغضب والرضا .</a:t>
            </a:r>
          </a:p>
          <a:p>
            <a:pPr algn="r" rtl="1">
              <a:defRPr/>
            </a:pPr>
            <a:endPar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2- أما العالم ( دور </a:t>
            </a:r>
            <a:r>
              <a:rPr lang="ar-JO" sz="2400" b="1" dirty="0" err="1">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كايم</a:t>
            </a: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 فهو يخالف رأي ليفي برول في :</a:t>
            </a: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انفصال بين عقلية بدائية تختلط فيها الأشياء وبين عقلية</a:t>
            </a:r>
          </a:p>
          <a:p>
            <a:pPr algn="r" rtl="1">
              <a:defRPr/>
            </a:pPr>
            <a:r>
              <a:rPr lang="ar-JO"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متحضرة تقوم على التميز والنقد ) .</a:t>
            </a:r>
            <a:endParaRPr lang="ar-SA" sz="2400" b="1"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3FD9FEB5-545F-4E64-AB8A-F9A06D80B698}"/>
              </a:ext>
            </a:extLst>
          </p:cNvPr>
          <p:cNvSpPr/>
          <p:nvPr/>
        </p:nvSpPr>
        <p:spPr>
          <a:xfrm>
            <a:off x="880792" y="242865"/>
            <a:ext cx="8222709" cy="6740307"/>
          </a:xfrm>
          <a:prstGeom prst="rect">
            <a:avLst/>
          </a:prstGeom>
          <a:noFill/>
        </p:spPr>
        <p:txBody>
          <a:bodyPr>
            <a:spAutoFit/>
          </a:bodyPr>
          <a:lstStyle/>
          <a:p>
            <a:pPr algn="ct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الأسطورة والحقيقة :</a:t>
            </a: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وهي محاولة بدائية للإجابة عن أسئلة لتفسير الظواهر المحيطة به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الأسطورة : هي وصف لمعتقدات وتصورات الإنسان البدائي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الحقيقة : نظرة للتقدم العلمي والتقني وما نشهده اليوم من تطور وتقدم ونهوض وارتقاء  منطق الأسطورة يستند إلى التوحيد بين الإنسان والكون .والأسطورة بالنسبة للبدائي كانت أول محاولة  للتفكير الإنساني لإنقاذه من الجهل بأسرار الطبيعة . </a:t>
            </a:r>
          </a:p>
          <a:p>
            <a:pPr algn="ct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ومرحلة الأسطورة في عمر الحضارة كمرحلة الطفولة للإنسان . فهي شيء طبيعي في  حياة الإنسان ولا يجوز النظر لها باستهزاء واستخفاف . فالأسطورة إنجاز بشري مبكر في ظرف صعب ثم انتقل إلى مرحلة الحقيقة  بشكل تدريجي .وهناك نظريات كانت أسطورة </a:t>
            </a: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وأصبحت حقيقة مع الزمن .</a:t>
            </a:r>
          </a:p>
          <a:p>
            <a:pPr algn="ctr" rtl="1">
              <a:defRPr/>
            </a:pP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530B0EF8-43B6-40C9-B80B-CD185B5A866C}"/>
              </a:ext>
            </a:extLst>
          </p:cNvPr>
          <p:cNvSpPr/>
          <p:nvPr/>
        </p:nvSpPr>
        <p:spPr>
          <a:xfrm>
            <a:off x="676106" y="335845"/>
            <a:ext cx="8604252" cy="6186309"/>
          </a:xfrm>
          <a:prstGeom prst="rect">
            <a:avLst/>
          </a:prstGeom>
          <a:noFill/>
        </p:spPr>
        <p:txBody>
          <a:bodyPr>
            <a:spAutoFit/>
          </a:bodyPr>
          <a:lstStyle/>
          <a:p>
            <a:pPr algn="ct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من الأسطورة إلى الفلسفة :</a:t>
            </a:r>
          </a:p>
          <a:p>
            <a:pPr algn="ctr" rtl="1">
              <a:defRPr/>
            </a:pP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كانت الأساطير هي الشكل السائد للوعي الاجتماعي وبعد انهيار عصر الأسطورة ظهرت الفلسفة وأخذ الإنسان عوضاً عنها بتفكيره في الكون والحياة وفي ذاته فظهرت الفلسفة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إن ظهور الفيلسوف جعل الساحر والكاهن يعملان على مقاومته للحفاظ على التراث القديم . فالفيلسوف يؤمن بحكم العقل وطبعاً هذا لا يعجب الحكام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فهو لا يجامل في الحق  ولا يخشى أحداً  فالهدف تجديد يقظة الفكر المبدع وتمرد على الأفكار والاعتقادات السائدة وإن لقي في سبيل ذلك صنوف التعب والعذاب . </a:t>
            </a:r>
          </a:p>
          <a:p>
            <a:pPr algn="ctr" rtl="1">
              <a:defRPr/>
            </a:pPr>
            <a:endParaRPr lang="ar-SA"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0EFEBA2-B939-4A6B-8145-C3E5A4478145}"/>
              </a:ext>
            </a:extLst>
          </p:cNvPr>
          <p:cNvSpPr/>
          <p:nvPr/>
        </p:nvSpPr>
        <p:spPr>
          <a:xfrm>
            <a:off x="466164" y="598323"/>
            <a:ext cx="9699304" cy="4524315"/>
          </a:xfrm>
          <a:prstGeom prst="rect">
            <a:avLst/>
          </a:prstGeom>
          <a:noFill/>
        </p:spPr>
        <p:txBody>
          <a:bodyPr wrap="square">
            <a:spAutoFit/>
          </a:bodyPr>
          <a:lstStyle/>
          <a:p>
            <a:pPr algn="ct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ماهية الفلسفة :</a:t>
            </a:r>
          </a:p>
          <a:p>
            <a:pPr algn="ct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المعنى اللغوي للفلسفة : تعني محبة الحكمة </a:t>
            </a:r>
          </a:p>
          <a:p>
            <a:pPr algn="ct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والحكمة : تعني المعرفة الشمولية المتعلقة بالإنسان والكون والحياة </a:t>
            </a:r>
          </a:p>
          <a:p>
            <a:pPr algn="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ويعتبر الفيلسوف ( فيثاغورس ) واضع اسم الحكمة سمى نفسه محبّاً للحكمة لا حكيماً ( فيلسوفاً ) لأن الحكمة لا تضاف لغبر الآلهة .</a:t>
            </a:r>
          </a:p>
          <a:p>
            <a:pPr algn="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المعنى الاصطلاحي للفلسفة : هي جملة أفكار منسقة تتناول موضوعات عن الإنسان والكون والحياة . وهدفها : البحث عن الحقيقة ( وهي عملية تساؤل  مستمرة ) لا يوجد تعريف محدّد للفلسفة وهناك فلسفات كثيرة متعددة المشارب ولكل فيلسوف تعريفاته .</a:t>
            </a:r>
          </a:p>
          <a:p>
            <a:pPr algn="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نماذج من تعريفات الفلسفة : </a:t>
            </a:r>
          </a:p>
          <a:p>
            <a:pPr algn="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الفيلسوف ( أفلاطون ) : الفلسفة هي معرفة الحقيقة بصورة مطلقة .</a:t>
            </a:r>
          </a:p>
          <a:p>
            <a:pPr algn="r" rtl="1">
              <a:defRPr/>
            </a:pPr>
            <a:r>
              <a:rPr lang="ar-JO"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rPr>
              <a:t>    =     ( أرسطو ) : وهي التي تتمحور مباحثها حول الأخلاق والسياسة والمعرفة  بالوجود بما هو موجود . وعلاقة الفلسفة بالدين ومحاولة التوفيق بينهما ( الكندي – الفارابي – ابن سينا ) </a:t>
            </a:r>
            <a:endParaRPr lang="ar-SA" sz="2400" dirty="0">
              <a:ln w="12700">
                <a:solidFill>
                  <a:schemeClr val="tx2">
                    <a:satMod val="155000"/>
                  </a:schemeClr>
                </a:solidFill>
                <a:prstDash val="solid"/>
              </a:ln>
              <a:solidFill>
                <a:schemeClr val="tx1">
                  <a:lumMod val="95000"/>
                  <a:lumOff val="5000"/>
                </a:schemeClr>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BEA191E5-09A6-47E1-9F7B-3F6B50E8C395}"/>
              </a:ext>
            </a:extLst>
          </p:cNvPr>
          <p:cNvSpPr/>
          <p:nvPr/>
        </p:nvSpPr>
        <p:spPr>
          <a:xfrm>
            <a:off x="1307468" y="944724"/>
            <a:ext cx="9036496" cy="5232202"/>
          </a:xfrm>
          <a:prstGeom prst="rect">
            <a:avLst/>
          </a:prstGeom>
          <a:noFill/>
        </p:spPr>
        <p:txBody>
          <a:bodyPr>
            <a:spAutoFit/>
          </a:bodyPr>
          <a:lstStyle/>
          <a:p>
            <a:pPr algn="r" rtl="1">
              <a:defRPr/>
            </a:pPr>
            <a:r>
              <a:rPr lang="ar-JO" sz="5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الفيلسوف الكندي : دافع عن الفلسفة  لأنها الحق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أبو حامد الغزالي : يكفّر الفلاسفة في كتابه ( تهافت الفلاسفة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ابن رشد  المغربي : يرد على الغزالي في كتابه ( تهافت التهافت ) ويمدح الفلاسفة يثابون إن أصابوا ويعذرون إن أخطأوا  فلا خلاف بين الفلسفة والشريعة وبين العقل والدين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الفرنسي ديكارت : يعرف الفلسفة هي كالشجرة جذورها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الميثافيزيقا</a:t>
            </a: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وجذعها ( القلم الطبيعي ) . وغصونها ( هي كل العلوم الأخرى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BEA191E5-09A6-47E1-9F7B-3F6B50E8C395}"/>
              </a:ext>
            </a:extLst>
          </p:cNvPr>
          <p:cNvSpPr/>
          <p:nvPr/>
        </p:nvSpPr>
        <p:spPr>
          <a:xfrm>
            <a:off x="420398" y="650777"/>
            <a:ext cx="9036496" cy="4524315"/>
          </a:xfrm>
          <a:prstGeom prst="rect">
            <a:avLst/>
          </a:prstGeom>
          <a:noFill/>
        </p:spPr>
        <p:txBody>
          <a:bodyPr>
            <a:spAutoFit/>
          </a:bodyPr>
          <a:lstStyle/>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يعرف الألماني  الفلسفة هي الإجابة عن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ماذا يمكن أن نعرف ( المعلومات الثابتة اليقينية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ماذا ينبغي أن نعرف ( المسألة الأخلاقية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ماذا يجوز أن نأمل ( المسألة الدينية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وكانت معجب ( بالسماء ذات النجوم ) ( القانون الأخلاقي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الإنجليزي </a:t>
            </a:r>
            <a:r>
              <a:rPr lang="ar-JO" sz="24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برتراندرسل</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يقول إن مهمة الفلسفة البحث فيما لم يتيسر</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الحصول على جواب عنه من مسائل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تنوعت التعاريف وتنوعت المهام بتنوع القضايا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86028792"/>
      </p:ext>
    </p:extLst>
  </p:cSld>
  <p:clrMapOvr>
    <a:masterClrMapping/>
  </p:clrMapOvr>
  <p:transition spd="slow">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96B018B-2382-46A1-A8A4-55B5DD3B5E3C}"/>
              </a:ext>
            </a:extLst>
          </p:cNvPr>
          <p:cNvSpPr/>
          <p:nvPr/>
        </p:nvSpPr>
        <p:spPr>
          <a:xfrm>
            <a:off x="-233082" y="1169133"/>
            <a:ext cx="9931805" cy="3785652"/>
          </a:xfrm>
          <a:prstGeom prst="rect">
            <a:avLst/>
          </a:prstGeom>
          <a:noFill/>
        </p:spPr>
        <p:txBody>
          <a:bodyPr wrap="square">
            <a:spAutoFit/>
          </a:bodyPr>
          <a:lstStyle/>
          <a:p>
            <a:pPr algn="r" rtl="1">
              <a:defRPr/>
            </a:pPr>
            <a:r>
              <a:rPr lang="ar-JO" sz="24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قيمة الفلسفة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إن تقدم العلم وتطبيقاته جعل الفلسفة غير ذات قيمة مع أنها قديماً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كانت الفلسفة هي العلم الكلي في جميع العلوم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والآن انفصلت الفلسفة عن العلم ( الرياضيات – الهندسة – الميكانيك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والفيزياء – والكيمياء وأخيراً  استقلت العلوم الإنسانية وعلم الاجتماع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وبقيت الفلسفة في أسئلتها للعلوم ونتائجها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فبغير الفلسفة لا تكون حضارة وللفلاسفة دور هام الآن في عصر الذرة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وغزو الفضاء والأسلحة الكيماوية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TotalTime>
  <Words>987</Words>
  <Application>Microsoft Office PowerPoint</Application>
  <PresentationFormat>Widescreen</PresentationFormat>
  <Paragraphs>105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manar</dc:creator>
  <cp:lastModifiedBy>manar</cp:lastModifiedBy>
  <cp:revision>8</cp:revision>
  <dcterms:created xsi:type="dcterms:W3CDTF">2022-10-21T13:00:38Z</dcterms:created>
  <dcterms:modified xsi:type="dcterms:W3CDTF">2022-10-21T17:15:44Z</dcterms:modified>
</cp:coreProperties>
</file>