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36" r:id="rId1"/>
  </p:sldMasterIdLst>
  <p:notesMasterIdLst>
    <p:notesMasterId r:id="rId39"/>
  </p:notesMasterIdLst>
  <p:handoutMasterIdLst>
    <p:handoutMasterId r:id="rId40"/>
  </p:handoutMasterIdLst>
  <p:sldIdLst>
    <p:sldId id="260" r:id="rId2"/>
    <p:sldId id="296" r:id="rId3"/>
    <p:sldId id="342" r:id="rId4"/>
    <p:sldId id="500" r:id="rId5"/>
    <p:sldId id="349" r:id="rId6"/>
    <p:sldId id="352" r:id="rId7"/>
    <p:sldId id="355" r:id="rId8"/>
    <p:sldId id="501" r:id="rId9"/>
    <p:sldId id="502" r:id="rId10"/>
    <p:sldId id="503" r:id="rId11"/>
    <p:sldId id="504" r:id="rId12"/>
    <p:sldId id="505" r:id="rId13"/>
    <p:sldId id="506" r:id="rId14"/>
    <p:sldId id="507" r:id="rId15"/>
    <p:sldId id="257" r:id="rId16"/>
    <p:sldId id="380" r:id="rId17"/>
    <p:sldId id="383" r:id="rId18"/>
    <p:sldId id="259" r:id="rId19"/>
    <p:sldId id="509" r:id="rId20"/>
    <p:sldId id="261" r:id="rId21"/>
    <p:sldId id="444" r:id="rId22"/>
    <p:sldId id="447" r:id="rId23"/>
    <p:sldId id="483" r:id="rId24"/>
    <p:sldId id="449" r:id="rId25"/>
    <p:sldId id="462" r:id="rId26"/>
    <p:sldId id="464" r:id="rId27"/>
    <p:sldId id="469" r:id="rId28"/>
    <p:sldId id="470" r:id="rId29"/>
    <p:sldId id="484" r:id="rId30"/>
    <p:sldId id="485" r:id="rId31"/>
    <p:sldId id="486" r:id="rId32"/>
    <p:sldId id="487" r:id="rId33"/>
    <p:sldId id="489" r:id="rId34"/>
    <p:sldId id="490" r:id="rId35"/>
    <p:sldId id="491" r:id="rId36"/>
    <p:sldId id="510" r:id="rId37"/>
    <p:sldId id="493" r:id="rId38"/>
  </p:sldIdLst>
  <p:sldSz cx="1016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870" autoAdjust="0"/>
  </p:normalViewPr>
  <p:slideViewPr>
    <p:cSldViewPr>
      <p:cViewPr varScale="1">
        <p:scale>
          <a:sx n="55" d="100"/>
          <a:sy n="55" d="100"/>
        </p:scale>
        <p:origin x="600" y="44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EAC8A6A-76AA-4D60-9C30-98C210B0F1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3ABA2F-EE05-47B3-B20D-3D691150B2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D91A5-8E98-4025-8D67-A93353BAFAC5}" type="datetimeFigureOut">
              <a:rPr lang="en-GB" smtClean="0"/>
              <a:t>20/04/2020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ABC5A-1E28-4725-88E5-6EBA316837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9ADE7F-792D-4535-95BF-94DC57FFC0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A2319-7CD2-4E9D-AFD4-6AA72BF183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2403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57D409A0-DB14-4939-9D3C-CC3AC169F94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890F9BE-3CF3-491B-A62C-B31B81DAADEA}"/>
              </a:ext>
            </a:extLst>
          </p:cNvPr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4A577781-AE0E-4935-AEE4-894C1E5A8C9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A918B13-3717-4346-B1C5-06BD5B4A5E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19BB9CEE-7B07-41FA-ABD5-308DE14624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96368DED-377E-4C67-96C2-1BF7BE6FA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0203966-FCBF-4D56-8536-F4BBD0F5C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0" charset="0"/>
        <a:ea typeface="+mn-ea"/>
        <a:cs typeface="+mn-cs"/>
      </a:defRPr>
    </a:lvl1pPr>
    <a:lvl2pPr marL="4556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0" charset="0"/>
        <a:ea typeface="+mn-ea"/>
        <a:cs typeface="+mn-cs"/>
      </a:defRPr>
    </a:lvl2pPr>
    <a:lvl3pPr marL="9128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0" charset="0"/>
        <a:ea typeface="+mn-ea"/>
        <a:cs typeface="+mn-cs"/>
      </a:defRPr>
    </a:lvl3pPr>
    <a:lvl4pPr marL="13700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0" charset="0"/>
        <a:ea typeface="+mn-ea"/>
        <a:cs typeface="+mn-cs"/>
      </a:defRPr>
    </a:lvl4pPr>
    <a:lvl5pPr marL="182721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80" charset="0"/>
        <a:ea typeface="+mn-ea"/>
        <a:cs typeface="+mn-cs"/>
      </a:defRPr>
    </a:lvl5pPr>
    <a:lvl6pPr marL="2285863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36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8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0" algn="l" defTabSz="91434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AAAD32CC-0E53-4C92-99D0-B9A0B65A1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E3B43A5E-BD14-408C-BDB1-7B455D378DD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1267" name="Rectangle 1026">
            <a:extLst>
              <a:ext uri="{FF2B5EF4-FFF2-40B4-BE49-F238E27FC236}">
                <a16:creationId xmlns:a16="http://schemas.microsoft.com/office/drawing/2014/main" id="{504CD2E3-92D2-4AA3-840C-C1C92D3D3B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1027">
            <a:extLst>
              <a:ext uri="{FF2B5EF4-FFF2-40B4-BE49-F238E27FC236}">
                <a16:creationId xmlns:a16="http://schemas.microsoft.com/office/drawing/2014/main" id="{B9300499-8959-4ECA-BBBC-ADAF62D87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D0B7F5-E7DE-4E21-A093-8A3FAB7921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079F34-A340-4BDF-B5B1-59303E229CE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DB224BA-EC2B-4756-8F95-96240467C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7CDF041F-3D1F-44B4-BC77-C41A1B1E2E13}" type="slidenum">
              <a:rPr lang="en-US" altLang="en-US" sz="1200" smtClean="0"/>
              <a:pPr/>
              <a:t>22</a:t>
            </a:fld>
            <a:endParaRPr lang="en-US" altLang="en-US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ABAA55B-E397-463E-A677-98E0153F1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65FDBF6A-4D10-4EF9-9240-A436EBFAB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BFB2C2-4638-4A76-9FCA-58FE3BEA94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789552-7CF0-4BA3-A04F-A58FE8F47E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D400592-08CD-4628-9438-D13603461E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1CEB786C-E6FF-431C-AA16-69FC6F3B9D2D}" type="slidenum">
              <a:rPr lang="en-US" altLang="en-US" sz="1200" smtClean="0"/>
              <a:pPr/>
              <a:t>23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A540132-6815-4EE4-9AB4-1222086CB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F8D3DE12-56C3-4D49-8CBF-5F90A59B2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FD728A-EDE9-41FE-A4D1-6E1438BB81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F8C0B-12CA-4F2B-AD34-894F990E28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10A9F8C9-1478-4F12-871D-781B00B78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1EC62313-EB99-4B55-900E-05A58ABC884F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90C1A993-267A-4751-9F23-EC6F851D1B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721588AE-5924-416B-A13A-5CC14FACD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61022B-D516-4990-879E-50EEBDA71A9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E602F-17F7-409D-AFF0-8E68A7D6576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4B17334-96BB-4EED-B786-EBD08E80F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B9178DA4-589C-4E6E-8EBD-27F08B7B9906}" type="slidenum">
              <a:rPr lang="en-US" altLang="en-US" sz="1200" smtClean="0"/>
              <a:pPr/>
              <a:t>25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24C801EA-9DAB-44EE-B7B8-C534F15DB1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289AC71-C745-4D86-8ABB-9C1410A9F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E25D7D-07E6-4F24-930D-A758955B75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54535-A502-4883-B5B1-8522A1C9FB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D1A3F2C-83AB-4FFD-B94D-688B02F183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9B67227C-3076-4EF9-A114-9BA8F54152CE}" type="slidenum">
              <a:rPr lang="en-US" altLang="en-US" sz="1200" smtClean="0"/>
              <a:pPr/>
              <a:t>26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FDFC0E5-DBE6-4645-BD79-DFA59F90A7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F7F18E-6F36-4476-8AF9-B869560F6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B54CFD-F965-46E6-8ED0-147F1BF0D1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7EEB5-8E76-42BE-B179-955F250624D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F711340-8874-4779-AEFE-A63D63FFD1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FA26C94F-C4FC-4156-9748-4B6F59317AAE}" type="slidenum">
              <a:rPr lang="en-US" altLang="en-US" sz="1200" smtClean="0"/>
              <a:pPr/>
              <a:t>27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66E587B-2FFF-49F9-BCB0-39CABAB944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5371425C-A94E-4A55-9963-922AE707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B7D9BE-111E-4DAF-B5C6-1E52CEC725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0C2BDE-8867-4F51-8E38-CAC3ADBB15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EDBD4CDD-01F7-4B7A-8CC8-E4ABADB01C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4684E1ED-336E-4040-9AAA-20EE135DBD3F}" type="slidenum">
              <a:rPr lang="en-US" altLang="en-US" sz="1200" smtClean="0"/>
              <a:pPr/>
              <a:t>28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5DD4522D-C2E6-404E-9C6C-0C73D02CA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2EA57812-1548-46A6-9BB6-789411DC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8F6D2-B320-45A4-8D0B-F51F8FF53A3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6E0602-E89D-48FE-A5B1-47BEF71F0C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080333F-92CA-4964-85F4-93C97E90D2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CB682B0F-6FBA-48F8-96C6-D5595478FBA7}" type="slidenum">
              <a:rPr lang="en-US" altLang="en-US" sz="1200" smtClean="0"/>
              <a:pPr/>
              <a:t>29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BEFBFA1-9671-48B5-A0DD-28694898F2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33B2F3E8-3175-48A4-83AC-D96719EA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DA4CAB-9722-41F5-B375-7C1F34C2FC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29609D-A498-46C9-ABC6-51A168CF14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1D4C6F50-1AFA-4AF9-A569-59E181A814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ACB062C0-04A5-4035-A274-A26480B2DEE1}" type="slidenum">
              <a:rPr lang="en-US" altLang="en-US" sz="1200" smtClean="0"/>
              <a:pPr/>
              <a:t>30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71CE3D8C-C044-491D-AD5D-0D1440F6D4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61997A8-69E1-42BD-8C8E-1BF56EC42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993C8C-1365-47B7-AC2C-61264CDEF3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47B338-8B8C-490F-A2A4-9B4959CDCB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E1BF94B-F66B-4177-9B1C-9CAD65422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DE713C35-BD56-49B1-947B-7051FA31E19F}" type="slidenum">
              <a:rPr lang="en-US" altLang="en-US" sz="1200" smtClean="0"/>
              <a:pPr/>
              <a:t>31</a:t>
            </a:fld>
            <a:endParaRPr lang="en-US" altLang="en-US" sz="12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62E13711-0BD5-4F9A-9D4C-6A5AAF0485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8994E70A-2C75-4352-A512-2662B59D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448DA5-B82A-4DA8-82B6-9236CEA511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B6596-4894-4019-9628-C9020857F7A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21A543B-D7E2-403B-99B1-C21BFA14A5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7E350CC0-284B-481F-B00F-509E55300AD3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5363" name="Rectangle 1026">
            <a:extLst>
              <a:ext uri="{FF2B5EF4-FFF2-40B4-BE49-F238E27FC236}">
                <a16:creationId xmlns:a16="http://schemas.microsoft.com/office/drawing/2014/main" id="{034F2099-08FC-4DCE-ABB9-69C4E07413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1027">
            <a:extLst>
              <a:ext uri="{FF2B5EF4-FFF2-40B4-BE49-F238E27FC236}">
                <a16:creationId xmlns:a16="http://schemas.microsoft.com/office/drawing/2014/main" id="{B804CA4F-496B-45FF-BE80-FA995A9F7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435EE1-447F-45A4-9D04-7EBA7FF84B2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5EEFBB-EF72-4718-8D72-6E9FBB930C7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51BC676-0C94-45FA-A702-FD0F523418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4150721B-3EA7-4BCB-B721-1F497EE00D5A}" type="slidenum">
              <a:rPr lang="en-US" altLang="en-US" sz="1200" smtClean="0"/>
              <a:pPr/>
              <a:t>32</a:t>
            </a:fld>
            <a:endParaRPr lang="en-US" altLang="en-US" sz="12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0F1C9F8-6CAD-4DA9-AA52-728BB5683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F7B7D2AB-FE66-48D9-BFF5-75A98EFE0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CC2C4F-A821-4DBE-A9C8-CAA8F764F1E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3BB2E-9713-49B6-ABAD-C82602800C5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D3265B01-EE2B-4D4F-A87D-5A079B92F5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E9C43BC1-67FF-4CDC-8EDA-55B938DB3C34}" type="slidenum">
              <a:rPr lang="en-US" altLang="en-US" sz="1200" smtClean="0"/>
              <a:pPr/>
              <a:t>33</a:t>
            </a:fld>
            <a:endParaRPr lang="en-US" altLang="en-US" sz="12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DEF665C-ACB7-4DE5-822C-D056BABDB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C6F91F6-BD23-4885-A5EA-AF1BA40D4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9E100B-6AC7-4524-990C-C5935020F6F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CC8EE6-7076-4777-8556-4A9B1605984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7E3DD5F-BEFC-4566-A245-759E2077E9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D973AEE8-5858-45EF-AE23-407FAB21CE34}" type="slidenum">
              <a:rPr lang="en-US" altLang="en-US" sz="1200" smtClean="0"/>
              <a:pPr/>
              <a:t>34</a:t>
            </a:fld>
            <a:endParaRPr lang="en-US" altLang="en-US" sz="12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80C51C3C-F774-4DE0-995F-714DF1C3C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317EB7E-A93E-42CA-BFDD-8E7994525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7EFE715-7A6A-45E4-95CB-18415904D5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846C69-DE3A-489A-9D20-69440C783B0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57BF4761-3478-4AE6-AB01-16DB39B0D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813718BE-95E4-4520-87AE-7052002D80DB}" type="slidenum">
              <a:rPr lang="en-US" altLang="en-US" sz="1200" smtClean="0"/>
              <a:pPr/>
              <a:t>35</a:t>
            </a:fld>
            <a:endParaRPr lang="en-US" altLang="en-US" sz="12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95C0D14A-731D-40F3-8AF4-E85E3CD085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05621878-C5F6-4095-9C65-6ABE077BE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A992965-937E-4E77-AF32-F25CF13F69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B767EF-D090-4E9D-B3A3-73C93D8EA12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A0DA3B67-6F45-4BB1-B717-2FF8EFC5DF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E7396E31-10FA-4413-9EDE-FCBD0C544514}" type="slidenum">
              <a:rPr lang="en-US" altLang="en-US" sz="1200" smtClean="0"/>
              <a:pPr/>
              <a:t>37</a:t>
            </a:fld>
            <a:endParaRPr lang="en-US" altLang="en-US" sz="12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879042A2-025A-4180-8BBB-88E7FEEE65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F50B52CC-2BFE-4A80-817F-CD3286A8A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F12154-93C0-4B8A-B430-97DCBCB4026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DE6D4C-9130-47F2-A8B4-DADB4D52D3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CF7C9B5-AF48-4940-BE61-4EC68EAD6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0742A529-9B89-41D9-8F65-D178215DC1E4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19459" name="Rectangle 1026">
            <a:extLst>
              <a:ext uri="{FF2B5EF4-FFF2-40B4-BE49-F238E27FC236}">
                <a16:creationId xmlns:a16="http://schemas.microsoft.com/office/drawing/2014/main" id="{42B3CA9A-ABD9-4D56-B308-47AC0EF84C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1027">
            <a:extLst>
              <a:ext uri="{FF2B5EF4-FFF2-40B4-BE49-F238E27FC236}">
                <a16:creationId xmlns:a16="http://schemas.microsoft.com/office/drawing/2014/main" id="{8FFE86D7-6885-4CEE-8DEB-0C10DE2F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9981BC-9441-42B5-965D-FC2B58189D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71C58-5AA8-4C87-88F1-7F56C0F735F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19125201-EBF2-46A7-BA25-B6A8A4D4EA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A6A4A05E-6757-4D6C-93AD-2785C2BC777D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D0A5203E-0F36-47B4-A039-3BA866926C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E51E1590-779F-45FE-99A8-50D8C2804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D51200-D0C8-46E1-B8CF-96A3F6BA4C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B1AF81-7753-4EDD-BFE4-34CA2E3F9AE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AD7A426-40A5-4132-BCA1-17F3C28F48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95437A61-EF14-479B-8AB1-5D2D897B6EE6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A16960D-D831-422A-BFAC-EE2D7010FA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4D3BD74-0DD2-4CCE-A8B5-738A4C498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7354B0-9986-417A-BBBC-92444B9596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0BB4F-D62D-4122-9AA9-74A338E2AAC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1FF71471-0DD1-4476-A7C2-724C27740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252311CC-BB1B-4D11-92B4-7B974381DBD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70FB1327-B2A5-4D6B-B5B7-12ABFB3780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D6041C27-1DA3-43EE-B475-EE905FF92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7C277-C43A-4C5D-8865-781FB9FB627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A3B5C-5A85-4EAE-ABBF-86E19E6BC0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10DB869-197D-49BE-AB6A-819671D01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DCAEF5FA-8E2A-40A3-8EEC-A16201F42543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61350B0-0F2B-4215-BAA4-7F021E2BA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9E38FCD-20A8-4785-88B2-3D91B0849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6466B1-2A83-4499-906D-0FE0A92C030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9035CE-A2E3-4210-BC3D-ED8EB0A2163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BE6EB81E-D69B-4460-84C8-B4615F1271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214D4E65-D642-498E-A1AF-1B02949DED6F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CD22E39-B01C-4BE7-9CD7-D7820EC5C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9C10835E-8346-4053-BD7D-0DF7CDE24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A6FB50-37CF-4573-9D2F-758D4964F6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750474-6745-441F-91D8-1787D4B8804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C146396-A58A-4A35-B416-39D3EAA93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 marL="742950" indent="-28575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 marL="11430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 marL="16002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 marL="2057400" indent="-228600"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fld id="{A40D5B06-D348-410D-8807-9E6250C44523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B08EC7A-14A6-4133-AF73-90B70D8F08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623EA61-DDC0-4506-A4DA-8136C61EA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7D94E6-9A2A-420F-B5FF-550CA2C2A6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55237-A96A-4E3F-B3FE-6BC3F12A5CC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2577" y="891444"/>
            <a:ext cx="6242794" cy="2823812"/>
          </a:xfrm>
        </p:spPr>
        <p:txBody>
          <a:bodyPr bIns="0"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2577" y="3923561"/>
            <a:ext cx="6242794" cy="10862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78" b="0" cap="all" baseline="0">
                <a:solidFill>
                  <a:schemeClr val="tx1"/>
                </a:solidFill>
              </a:defRPr>
            </a:lvl1pPr>
            <a:lvl2pPr marL="380996" indent="0" algn="ctr">
              <a:buNone/>
              <a:defRPr sz="1667"/>
            </a:lvl2pPr>
            <a:lvl3pPr marL="761992" indent="0" algn="ctr">
              <a:buNone/>
              <a:defRPr sz="1500"/>
            </a:lvl3pPr>
            <a:lvl4pPr marL="1142989" indent="0" algn="ctr">
              <a:buNone/>
              <a:defRPr sz="1333"/>
            </a:lvl4pPr>
            <a:lvl5pPr marL="1523985" indent="0" algn="ctr">
              <a:buNone/>
              <a:defRPr sz="1333"/>
            </a:lvl5pPr>
            <a:lvl6pPr marL="1904981" indent="0" algn="ctr">
              <a:buNone/>
              <a:defRPr sz="1333"/>
            </a:lvl6pPr>
            <a:lvl7pPr marL="2285977" indent="0" algn="ctr">
              <a:buNone/>
              <a:defRPr sz="1333"/>
            </a:lvl7pPr>
            <a:lvl8pPr marL="2666973" indent="0" algn="ctr">
              <a:buNone/>
              <a:defRPr sz="1333"/>
            </a:lvl8pPr>
            <a:lvl9pPr marL="3047970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06C5A-8899-4E78-82DD-90F5D640F11A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2577" y="365898"/>
            <a:ext cx="3429213" cy="343557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4115" y="887748"/>
            <a:ext cx="891117" cy="559531"/>
          </a:xfrm>
        </p:spPr>
        <p:txBody>
          <a:bodyPr/>
          <a:lstStyle/>
          <a:p>
            <a:pPr>
              <a:defRPr/>
            </a:pPr>
            <a:fld id="{705FAAE5-4B43-48C6-9C9A-C977F973B1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62577" y="3920602"/>
            <a:ext cx="62427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2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603880" y="2052320"/>
            <a:ext cx="73014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78894-0248-499A-8808-20397C16BA8E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C468E9-2888-4BE3-8720-53856399E7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25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6698" y="887750"/>
            <a:ext cx="1225586" cy="517765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3879" y="887750"/>
            <a:ext cx="5890106" cy="5177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2379C9-3BF1-4E16-ABEE-81309DC8356E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8CE3C-9BCB-4CE0-9422-8F125D011B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86698" y="887750"/>
            <a:ext cx="0" cy="517765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70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1771AE-6AB7-4E9E-AE3F-A7A6A12D1CD3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03880" y="2052320"/>
            <a:ext cx="73014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18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79" y="1951256"/>
            <a:ext cx="6241113" cy="2097722"/>
          </a:xfrm>
        </p:spPr>
        <p:txBody>
          <a:bodyPr anchor="b">
            <a:normAutofit/>
          </a:bodyPr>
          <a:lstStyle>
            <a:lvl1pPr algn="l"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880" y="4229107"/>
            <a:ext cx="6241113" cy="1125477"/>
          </a:xfrm>
        </p:spPr>
        <p:txBody>
          <a:bodyPr tIns="9144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380996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8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8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8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77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97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35F83-A106-420E-828F-3E0EA6C91209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A0443-E2E7-44F5-9B67-75FAB0D24C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603879" y="4227761"/>
            <a:ext cx="62411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61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80" y="894323"/>
            <a:ext cx="7301492" cy="11770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3878" y="2237707"/>
            <a:ext cx="3473190" cy="3819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4" y="2237707"/>
            <a:ext cx="3472947" cy="3819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DD2786-F82B-4C24-B8AA-9D945A43DCC4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B4DB7-C8BA-43EB-B9C4-0F0AB0777D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603880" y="2052320"/>
            <a:ext cx="73014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8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603880" y="2052320"/>
            <a:ext cx="73014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879" y="893516"/>
            <a:ext cx="7301493" cy="11736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879" y="2243945"/>
            <a:ext cx="3473073" cy="89104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3879" y="3138078"/>
            <a:ext cx="3473073" cy="29382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424" y="2247783"/>
            <a:ext cx="3472947" cy="89137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44" b="0" cap="all" baseline="0">
                <a:solidFill>
                  <a:schemeClr val="accent1"/>
                </a:solidFill>
              </a:defRPr>
            </a:lvl1pPr>
            <a:lvl2pPr marL="380996" indent="0">
              <a:buNone/>
              <a:defRPr sz="1667" b="1"/>
            </a:lvl2pPr>
            <a:lvl3pPr marL="761992" indent="0">
              <a:buNone/>
              <a:defRPr sz="1500" b="1"/>
            </a:lvl3pPr>
            <a:lvl4pPr marL="1142989" indent="0">
              <a:buNone/>
              <a:defRPr sz="1333" b="1"/>
            </a:lvl4pPr>
            <a:lvl5pPr marL="1523985" indent="0">
              <a:buNone/>
              <a:defRPr sz="1333" b="1"/>
            </a:lvl5pPr>
            <a:lvl6pPr marL="1904981" indent="0">
              <a:buNone/>
              <a:defRPr sz="1333" b="1"/>
            </a:lvl6pPr>
            <a:lvl7pPr marL="2285977" indent="0">
              <a:buNone/>
              <a:defRPr sz="1333" b="1"/>
            </a:lvl7pPr>
            <a:lvl8pPr marL="2666973" indent="0">
              <a:buNone/>
              <a:defRPr sz="1333" b="1"/>
            </a:lvl8pPr>
            <a:lvl9pPr marL="3047970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424" y="3134991"/>
            <a:ext cx="3472947" cy="2930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3F6D5D-5165-4358-ADE0-20B2A459E8DC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891D4-4D16-4EEF-B933-7FBAC31130B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82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603880" y="2052320"/>
            <a:ext cx="730149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5AC0B4-E9AB-4C80-8886-D122899F3721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82823-2816-43CB-BF8B-1B6B989016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8291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BF3E34-0C28-4392-9E1D-F7879EB8C3C2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0AC47D-FB2F-4C43-B711-A055A5D862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61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936" y="887748"/>
            <a:ext cx="2695500" cy="2496797"/>
          </a:xfrm>
        </p:spPr>
        <p:txBody>
          <a:bodyPr anchor="b">
            <a:normAutofit/>
          </a:bodyPr>
          <a:lstStyle>
            <a:lvl1pPr algn="l">
              <a:defRPr sz="26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840" y="887749"/>
            <a:ext cx="4253531" cy="517647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8936" y="3561658"/>
            <a:ext cx="2697077" cy="2497979"/>
          </a:xfrm>
        </p:spPr>
        <p:txBody>
          <a:bodyPr>
            <a:normAutofit/>
          </a:bodyPr>
          <a:lstStyle>
            <a:lvl1pPr marL="0" indent="0" algn="l">
              <a:buNone/>
              <a:defRPr sz="1778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D3F260-9713-4358-8647-2C152ECA4A33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0EB10-AB50-4F15-8D0E-7F614DD2C52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01942" y="3561657"/>
            <a:ext cx="26925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2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51668" y="535746"/>
            <a:ext cx="3901541" cy="5721223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610" y="1255015"/>
            <a:ext cx="3605483" cy="2033982"/>
          </a:xfrm>
        </p:spPr>
        <p:txBody>
          <a:bodyPr anchor="b">
            <a:normAutofit/>
          </a:bodyPr>
          <a:lstStyle>
            <a:lvl1pPr>
              <a:defRPr sz="355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6809" y="1247271"/>
            <a:ext cx="2483331" cy="4295919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67"/>
            </a:lvl1pPr>
            <a:lvl2pPr marL="380996" indent="0">
              <a:buNone/>
              <a:defRPr sz="2333"/>
            </a:lvl2pPr>
            <a:lvl3pPr marL="761992" indent="0">
              <a:buNone/>
              <a:defRPr sz="2000"/>
            </a:lvl3pPr>
            <a:lvl4pPr marL="1142989" indent="0">
              <a:buNone/>
              <a:defRPr sz="1667"/>
            </a:lvl4pPr>
            <a:lvl5pPr marL="1523985" indent="0">
              <a:buNone/>
              <a:defRPr sz="1667"/>
            </a:lvl5pPr>
            <a:lvl6pPr marL="1904981" indent="0">
              <a:buNone/>
              <a:defRPr sz="1667"/>
            </a:lvl6pPr>
            <a:lvl7pPr marL="2285977" indent="0">
              <a:buNone/>
              <a:defRPr sz="1667"/>
            </a:lvl7pPr>
            <a:lvl8pPr marL="2666973" indent="0">
              <a:buNone/>
              <a:defRPr sz="1667"/>
            </a:lvl8pPr>
            <a:lvl9pPr marL="3047970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3880" y="3495547"/>
            <a:ext cx="3600318" cy="222638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380996" indent="0">
              <a:buNone/>
              <a:defRPr sz="1167"/>
            </a:lvl2pPr>
            <a:lvl3pPr marL="761992" indent="0">
              <a:buNone/>
              <a:defRPr sz="1000"/>
            </a:lvl3pPr>
            <a:lvl4pPr marL="1142989" indent="0">
              <a:buNone/>
              <a:defRPr sz="833"/>
            </a:lvl4pPr>
            <a:lvl5pPr marL="1523985" indent="0">
              <a:buNone/>
              <a:defRPr sz="833"/>
            </a:lvl5pPr>
            <a:lvl6pPr marL="1904981" indent="0">
              <a:buNone/>
              <a:defRPr sz="833"/>
            </a:lvl6pPr>
            <a:lvl7pPr marL="2285977" indent="0">
              <a:buNone/>
              <a:defRPr sz="833"/>
            </a:lvl7pPr>
            <a:lvl8pPr marL="2666973" indent="0">
              <a:buNone/>
              <a:defRPr sz="833"/>
            </a:lvl8pPr>
            <a:lvl9pPr marL="3047970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96293" y="6077620"/>
            <a:ext cx="3613800" cy="355692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20914A2-E6E8-4EC9-8616-D1EFB0718BFC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256" y="354046"/>
            <a:ext cx="3612837" cy="35659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71D43A-4611-496E-9338-A5B34AEDF98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601423" y="3492894"/>
            <a:ext cx="360223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03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39704"/>
            <a:ext cx="10160000" cy="45328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72504"/>
            <a:ext cx="10160001" cy="86080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79030"/>
            <a:ext cx="10160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3880" y="893912"/>
            <a:ext cx="7301492" cy="11658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3880" y="2239704"/>
            <a:ext cx="7301492" cy="383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3935" y="367078"/>
            <a:ext cx="2631436" cy="343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24EE2-5D76-4EED-B56C-31414792BF8D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3879" y="365898"/>
            <a:ext cx="4482227" cy="3435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1917" y="887748"/>
            <a:ext cx="884162" cy="55953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11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884B426-C44E-46F6-9DA6-3CB9DACAF41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81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dt="0"/>
  <p:txStyles>
    <p:titleStyle>
      <a:lvl1pPr algn="l" defTabSz="761992" rtl="0" eaLnBrk="1" latinLnBrk="0" hangingPunct="1">
        <a:lnSpc>
          <a:spcPct val="90000"/>
        </a:lnSpc>
        <a:spcBef>
          <a:spcPct val="0"/>
        </a:spcBef>
        <a:buNone/>
        <a:defRPr sz="3556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3997" indent="-253997" algn="l" defTabSz="761992" rtl="0" eaLnBrk="1" latinLnBrk="0" hangingPunct="1">
        <a:lnSpc>
          <a:spcPct val="120000"/>
        </a:lnSpc>
        <a:spcBef>
          <a:spcPts val="111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22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199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6998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78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77982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56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85977" indent="-253997" algn="l" defTabSz="761992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lnSpc>
          <a:spcPct val="120000"/>
        </a:lnSpc>
        <a:spcBef>
          <a:spcPts val="556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3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96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92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89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85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81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77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973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970" algn="l" defTabSz="76199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23459D97-1A8F-4813-B62F-4622A1260F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2800" y="2590800"/>
            <a:ext cx="8839200" cy="1773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dirty="0"/>
              <a:t>Scrum Methodology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FC038-2A51-42C3-8E6B-918C62B90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97572-1AC7-4F4E-B602-CB2563C3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929B-50E7-432A-9FCC-4F31A24BF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Sprint Backlog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785D2F3D-8220-49E2-8713-FB2519ECC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1666875"/>
            <a:ext cx="8890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Contains the set of </a:t>
            </a:r>
            <a:r>
              <a:rPr lang="en-GB" sz="2667" b="1" dirty="0">
                <a:solidFill>
                  <a:srgbClr val="990000"/>
                </a:solidFill>
                <a:latin typeface="Lucida Sans Unicode" pitchFamily="34" charset="0"/>
                <a:cs typeface="Lucida Sans Unicode" pitchFamily="34" charset="0"/>
              </a:rPr>
              <a:t>prioritised</a:t>
            </a: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Product Backlog items that are currently being worked on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Are </a:t>
            </a:r>
            <a:r>
              <a:rPr lang="en-GB" sz="2667" b="1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not</a:t>
            </a: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to be changed during the Sprint</a:t>
            </a:r>
          </a:p>
          <a:p>
            <a:pPr eaLnBrk="1" hangingPunct="1">
              <a:spcBef>
                <a:spcPts val="1333"/>
              </a:spcBef>
              <a:defRPr/>
            </a:pPr>
            <a:endParaRPr lang="en-GB" sz="2667" dirty="0">
              <a:solidFill>
                <a:srgbClr val="800080"/>
              </a:solidFill>
              <a:latin typeface="Arial MT" charset="0"/>
              <a:cs typeface="Arial" charset="0"/>
            </a:endParaRPr>
          </a:p>
        </p:txBody>
      </p:sp>
      <p:pic>
        <p:nvPicPr>
          <p:cNvPr id="28676" name="Picture 6">
            <a:extLst>
              <a:ext uri="{FF2B5EF4-FFF2-40B4-BE49-F238E27FC236}">
                <a16:creationId xmlns:a16="http://schemas.microsoft.com/office/drawing/2014/main" id="{83157DE6-14DB-4F55-A37F-49B67E76A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75" y="5000625"/>
            <a:ext cx="305435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15EEB17-8152-43C7-971C-58CA2B0C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079433-9701-4BEA-87FF-ECB4A21D2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CDE66-F14F-48D2-B997-8395765D7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Sprint</a:t>
            </a:r>
            <a:endParaRPr lang="en-GB" dirty="0"/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21ED4E6A-8118-4D0A-8C36-988741659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666875"/>
            <a:ext cx="889000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333"/>
              </a:spcBef>
              <a:defRPr/>
            </a:pPr>
            <a:endParaRPr lang="en-GB" sz="2667" dirty="0">
              <a:solidFill>
                <a:srgbClr val="800080"/>
              </a:solidFill>
              <a:latin typeface="Arial MT" charset="0"/>
              <a:cs typeface="Arial" charset="0"/>
            </a:endParaRP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  Is a fixed period of </a:t>
            </a:r>
            <a:r>
              <a:rPr lang="en-GB" sz="2667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development and testing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marL="400399" indent="-400399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Results in an incremental delivery of usable product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  Usually lasts 2 to 4 weeks</a:t>
            </a:r>
          </a:p>
          <a:p>
            <a:pPr eaLnBrk="1" hangingPunct="1">
              <a:spcBef>
                <a:spcPts val="1333"/>
              </a:spcBef>
              <a:defRPr/>
            </a:pPr>
            <a:endParaRPr lang="en-GB" sz="2667" dirty="0">
              <a:solidFill>
                <a:srgbClr val="800080"/>
              </a:solidFill>
              <a:latin typeface="Arial MT" charset="0"/>
              <a:cs typeface="Arial" charset="0"/>
            </a:endParaRPr>
          </a:p>
        </p:txBody>
      </p:sp>
      <p:pic>
        <p:nvPicPr>
          <p:cNvPr id="29700" name="Picture 6">
            <a:extLst>
              <a:ext uri="{FF2B5EF4-FFF2-40B4-BE49-F238E27FC236}">
                <a16:creationId xmlns:a16="http://schemas.microsoft.com/office/drawing/2014/main" id="{D3D77134-96B4-453F-8C15-C9AD3BBA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4603750"/>
            <a:ext cx="2368550" cy="19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2882E8-D932-40FC-8B9F-97BA833A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0A0A6C-4426-4EB3-A5CC-3C18A1EE3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6242-EF43-4479-8B70-DFD889EA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Daily SCRUM Meeting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69029F86-0326-41DD-A313-DF2FF8585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35125"/>
            <a:ext cx="88900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333"/>
              </a:spcBef>
              <a:defRPr/>
            </a:pPr>
            <a:endParaRPr lang="en-GB" sz="2667" dirty="0">
              <a:solidFill>
                <a:srgbClr val="800080"/>
              </a:solidFill>
              <a:latin typeface="Arial MT" charset="0"/>
              <a:cs typeface="Arial" charset="0"/>
            </a:endParaRPr>
          </a:p>
          <a:p>
            <a:pPr marL="400399" indent="-400399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Brief ‘Stand-up’ meeting each morning with SCRUM Team </a:t>
            </a:r>
            <a:r>
              <a:rPr lang="en-GB" sz="2667" b="1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only</a:t>
            </a:r>
            <a:endParaRPr lang="en-GB" sz="2667" dirty="0">
              <a:solidFill>
                <a:srgbClr val="80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  </a:t>
            </a:r>
            <a:r>
              <a:rPr lang="en-GB" sz="2222" dirty="0">
                <a:latin typeface="Lucida Sans Unicode" pitchFamily="34" charset="0"/>
                <a:cs typeface="Lucida Sans Unicode" pitchFamily="34" charset="0"/>
              </a:rPr>
              <a:t>What value did you add yesterday?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222" dirty="0">
                <a:latin typeface="Lucida Sans Unicode" pitchFamily="34" charset="0"/>
                <a:cs typeface="Lucida Sans Unicode" pitchFamily="34" charset="0"/>
              </a:rPr>
              <a:t>    What value will you add today?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222" dirty="0">
                <a:latin typeface="Lucida Sans Unicode" pitchFamily="34" charset="0"/>
                <a:cs typeface="Lucida Sans Unicode" pitchFamily="34" charset="0"/>
              </a:rPr>
              <a:t>    What will stop you making progress?</a:t>
            </a:r>
          </a:p>
          <a:p>
            <a:pPr eaLnBrk="1" hangingPunct="1">
              <a:spcBef>
                <a:spcPts val="1333"/>
              </a:spcBef>
              <a:defRPr/>
            </a:pPr>
            <a:endParaRPr lang="en-GB" sz="2667" dirty="0">
              <a:solidFill>
                <a:srgbClr val="800080"/>
              </a:solidFill>
              <a:latin typeface="Arial MT" charset="0"/>
              <a:cs typeface="Arial" charset="0"/>
            </a:endParaRPr>
          </a:p>
        </p:txBody>
      </p:sp>
      <p:pic>
        <p:nvPicPr>
          <p:cNvPr id="30724" name="Picture 6">
            <a:extLst>
              <a:ext uri="{FF2B5EF4-FFF2-40B4-BE49-F238E27FC236}">
                <a16:creationId xmlns:a16="http://schemas.microsoft.com/office/drawing/2014/main" id="{D0F7D215-0D7F-4991-85F1-9249C7B9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714432"/>
            <a:ext cx="2211308" cy="20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2A626DE-9687-403D-9700-5F87D31D3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7A69226-BDEB-45E4-A0FF-F47F7EF6E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95C39-89F0-443F-A577-E29734F13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Burndown Chart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E704B578-CD8D-4986-B9D3-2EF4D1179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587500"/>
            <a:ext cx="88900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Charts delivery of the </a:t>
            </a:r>
            <a:r>
              <a:rPr lang="en-GB" sz="2667" b="1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Sprint Backlog </a:t>
            </a: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against </a:t>
            </a:r>
            <a:r>
              <a:rPr lang="en-GB" sz="2667" b="1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Sprint Duration</a:t>
            </a: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.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Simple, at-a-glance view of progress showing velocity and traction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2667" dirty="0">
              <a:latin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2667" dirty="0">
                <a:latin typeface="Lucida Sans Unicode" pitchFamily="34" charset="0"/>
                <a:cs typeface="Lucida Sans Unicode" pitchFamily="34" charset="0"/>
              </a:rPr>
              <a:t>   Easy to keep updated</a:t>
            </a: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5F7E912A-A464-40B1-BF67-1B4808555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687147"/>
            <a:ext cx="34480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FF8E9C8-2BE4-48CD-A78B-E061A1C79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72994C3-31CC-4DE4-A1A9-1358FEF3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54FA-1B1C-49A0-84EF-781156716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Incremental Delivery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4" name="Text Box 1030">
            <a:extLst>
              <a:ext uri="{FF2B5EF4-FFF2-40B4-BE49-F238E27FC236}">
                <a16:creationId xmlns:a16="http://schemas.microsoft.com/office/drawing/2014/main" id="{565A68CA-E86B-4D72-BE68-830012EAC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35125"/>
            <a:ext cx="8890000" cy="39655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333"/>
              </a:spcBef>
              <a:defRPr/>
            </a:pPr>
            <a:endParaRPr lang="en-GB" altLang="en-US" sz="2667" dirty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1333"/>
              </a:spcBef>
              <a:defRPr/>
            </a:pPr>
            <a:r>
              <a:rPr lang="en-GB" altLang="en-US" sz="2667" dirty="0">
                <a:latin typeface="Lucida Sans Unicode" panose="020B0602030504020204" pitchFamily="34" charset="0"/>
              </a:rPr>
              <a:t>   </a:t>
            </a:r>
            <a:r>
              <a:rPr lang="en-GB" altLang="en-US" sz="2667" dirty="0">
                <a:solidFill>
                  <a:srgbClr val="800000"/>
                </a:solidFill>
                <a:latin typeface="Lucida Sans Unicode" panose="020B0602030504020204" pitchFamily="34" charset="0"/>
              </a:rPr>
              <a:t>Output</a:t>
            </a:r>
            <a:r>
              <a:rPr lang="en-GB" altLang="en-US" sz="2667" dirty="0">
                <a:latin typeface="Lucida Sans Unicode" panose="020B0602030504020204" pitchFamily="34" charset="0"/>
              </a:rPr>
              <a:t> of the Sprint</a:t>
            </a:r>
          </a:p>
          <a:p>
            <a:pPr eaLnBrk="1" hangingPunct="1">
              <a:spcBef>
                <a:spcPts val="1333"/>
              </a:spcBef>
              <a:defRPr/>
            </a:pPr>
            <a:endParaRPr lang="en-GB" altLang="en-US" sz="2667" dirty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1333"/>
              </a:spcBef>
              <a:defRPr/>
            </a:pPr>
            <a:r>
              <a:rPr lang="en-GB" altLang="en-US" sz="2667" dirty="0">
                <a:latin typeface="Lucida Sans Unicode" panose="020B0602030504020204" pitchFamily="34" charset="0"/>
              </a:rPr>
              <a:t>   </a:t>
            </a:r>
            <a:r>
              <a:rPr lang="en-GB" altLang="en-US" sz="2667" dirty="0">
                <a:solidFill>
                  <a:srgbClr val="800000"/>
                </a:solidFill>
                <a:latin typeface="Lucida Sans Unicode" panose="020B0602030504020204" pitchFamily="34" charset="0"/>
              </a:rPr>
              <a:t>Working functionality </a:t>
            </a:r>
            <a:r>
              <a:rPr lang="en-GB" altLang="en-US" sz="2667" dirty="0">
                <a:latin typeface="Lucida Sans Unicode" panose="020B0602030504020204" pitchFamily="34" charset="0"/>
              </a:rPr>
              <a:t>that can be deployed</a:t>
            </a:r>
          </a:p>
          <a:p>
            <a:pPr eaLnBrk="1" hangingPunct="1">
              <a:spcBef>
                <a:spcPts val="1333"/>
              </a:spcBef>
              <a:defRPr/>
            </a:pPr>
            <a:endParaRPr lang="en-GB" altLang="en-US" sz="2667" dirty="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1333"/>
              </a:spcBef>
              <a:defRPr/>
            </a:pPr>
            <a:r>
              <a:rPr lang="en-GB" altLang="en-US" sz="2667" dirty="0">
                <a:latin typeface="Lucida Sans Unicode" panose="020B0602030504020204" pitchFamily="34" charset="0"/>
              </a:rPr>
              <a:t>   Delivered every 2 to 4 weeks, tested and working</a:t>
            </a:r>
          </a:p>
          <a:p>
            <a:pPr eaLnBrk="1" hangingPunct="1">
              <a:spcBef>
                <a:spcPts val="1333"/>
              </a:spcBef>
              <a:buFontTx/>
              <a:buNone/>
              <a:defRPr/>
            </a:pPr>
            <a:endParaRPr lang="en-GB" altLang="en-US" sz="2667" dirty="0">
              <a:solidFill>
                <a:srgbClr val="800080"/>
              </a:solidFill>
              <a:latin typeface="Arial MT" charset="0"/>
            </a:endParaRPr>
          </a:p>
        </p:txBody>
      </p:sp>
      <p:pic>
        <p:nvPicPr>
          <p:cNvPr id="32772" name="Picture 6">
            <a:extLst>
              <a:ext uri="{FF2B5EF4-FFF2-40B4-BE49-F238E27FC236}">
                <a16:creationId xmlns:a16="http://schemas.microsoft.com/office/drawing/2014/main" id="{EF5ADC45-C7C9-41AD-8D15-E7F9A6744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5397500"/>
            <a:ext cx="34147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18EAA1-2FF6-48A2-B0E1-FC9E716DB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A99CDAC-0209-4DF1-957B-4CF0E41D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>
            <a:extLst>
              <a:ext uri="{FF2B5EF4-FFF2-40B4-BE49-F238E27FC236}">
                <a16:creationId xmlns:a16="http://schemas.microsoft.com/office/drawing/2014/main" id="{0E6BFF2E-2982-4663-9C56-DF6110D0BE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694" y="289278"/>
            <a:ext cx="7196667" cy="1270000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en-US"/>
              <a:t>Quick Overview I</a:t>
            </a:r>
          </a:p>
        </p:txBody>
      </p:sp>
      <p:sp>
        <p:nvSpPr>
          <p:cNvPr id="9223" name="AutoShape 5">
            <a:extLst>
              <a:ext uri="{FF2B5EF4-FFF2-40B4-BE49-F238E27FC236}">
                <a16:creationId xmlns:a16="http://schemas.microsoft.com/office/drawing/2014/main" id="{DAF8DBEF-BD7C-4D8D-92AC-624DC5A5F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1649413"/>
            <a:ext cx="1281112" cy="1441450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3556"/>
          </a:p>
        </p:txBody>
      </p:sp>
      <p:sp>
        <p:nvSpPr>
          <p:cNvPr id="9224" name="AutoShape 6">
            <a:extLst>
              <a:ext uri="{FF2B5EF4-FFF2-40B4-BE49-F238E27FC236}">
                <a16:creationId xmlns:a16="http://schemas.microsoft.com/office/drawing/2014/main" id="{2198AC59-A969-477C-9742-754608776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9213" y="3889375"/>
            <a:ext cx="1041400" cy="1201738"/>
          </a:xfrm>
          <a:prstGeom prst="vertic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3556"/>
          </a:p>
        </p:txBody>
      </p:sp>
      <p:sp>
        <p:nvSpPr>
          <p:cNvPr id="9225" name="AutoShape 7">
            <a:extLst>
              <a:ext uri="{FF2B5EF4-FFF2-40B4-BE49-F238E27FC236}">
                <a16:creationId xmlns:a16="http://schemas.microsoft.com/office/drawing/2014/main" id="{FF953520-9EC6-4096-B618-A679478D4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889625"/>
            <a:ext cx="1681163" cy="879475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3556"/>
          </a:p>
        </p:txBody>
      </p:sp>
      <p:grpSp>
        <p:nvGrpSpPr>
          <p:cNvPr id="37895" name="Group 15">
            <a:extLst>
              <a:ext uri="{FF2B5EF4-FFF2-40B4-BE49-F238E27FC236}">
                <a16:creationId xmlns:a16="http://schemas.microsoft.com/office/drawing/2014/main" id="{0846CAE5-B273-471F-BE3E-2967D89CE1F1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809750"/>
            <a:ext cx="481013" cy="958850"/>
            <a:chOff x="2290" y="1026"/>
            <a:chExt cx="272" cy="544"/>
          </a:xfrm>
        </p:grpSpPr>
        <p:sp>
          <p:nvSpPr>
            <p:cNvPr id="9254" name="Line 9">
              <a:extLst>
                <a:ext uri="{FF2B5EF4-FFF2-40B4-BE49-F238E27FC236}">
                  <a16:creationId xmlns:a16="http://schemas.microsoft.com/office/drawing/2014/main" id="{61237C82-B164-424A-ACB2-30DD8AC2B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16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5" name="Oval 10">
              <a:extLst>
                <a:ext uri="{FF2B5EF4-FFF2-40B4-BE49-F238E27FC236}">
                  <a16:creationId xmlns:a16="http://schemas.microsoft.com/office/drawing/2014/main" id="{04074667-6A43-495A-A8ED-709D3EE6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026"/>
              <a:ext cx="181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z="3556"/>
            </a:p>
          </p:txBody>
        </p:sp>
        <p:sp>
          <p:nvSpPr>
            <p:cNvPr id="9256" name="Line 11">
              <a:extLst>
                <a:ext uri="{FF2B5EF4-FFF2-40B4-BE49-F238E27FC236}">
                  <a16:creationId xmlns:a16="http://schemas.microsoft.com/office/drawing/2014/main" id="{67780D03-8A2F-4CC9-9C74-213C0D79EA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138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7" name="Line 12">
              <a:extLst>
                <a:ext uri="{FF2B5EF4-FFF2-40B4-BE49-F238E27FC236}">
                  <a16:creationId xmlns:a16="http://schemas.microsoft.com/office/drawing/2014/main" id="{30B0581D-7978-4423-8F4E-EB828E73D9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38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8" name="Line 13">
              <a:extLst>
                <a:ext uri="{FF2B5EF4-FFF2-40B4-BE49-F238E27FC236}">
                  <a16:creationId xmlns:a16="http://schemas.microsoft.com/office/drawing/2014/main" id="{66853CA1-39EE-4B30-8BB1-4796740DF9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2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9" name="Line 14">
              <a:extLst>
                <a:ext uri="{FF2B5EF4-FFF2-40B4-BE49-F238E27FC236}">
                  <a16:creationId xmlns:a16="http://schemas.microsoft.com/office/drawing/2014/main" id="{E3F60B01-B073-4D92-AEE5-F3319652F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1162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</p:grpSp>
      <p:grpSp>
        <p:nvGrpSpPr>
          <p:cNvPr id="37896" name="Group 16">
            <a:extLst>
              <a:ext uri="{FF2B5EF4-FFF2-40B4-BE49-F238E27FC236}">
                <a16:creationId xmlns:a16="http://schemas.microsoft.com/office/drawing/2014/main" id="{619BFA26-7653-4463-8E3F-AD91B2B44003}"/>
              </a:ext>
            </a:extLst>
          </p:cNvPr>
          <p:cNvGrpSpPr>
            <a:grpSpLocks/>
          </p:cNvGrpSpPr>
          <p:nvPr/>
        </p:nvGrpSpPr>
        <p:grpSpPr bwMode="auto">
          <a:xfrm>
            <a:off x="4519613" y="4049713"/>
            <a:ext cx="479425" cy="960437"/>
            <a:chOff x="2290" y="1026"/>
            <a:chExt cx="272" cy="544"/>
          </a:xfrm>
        </p:grpSpPr>
        <p:sp>
          <p:nvSpPr>
            <p:cNvPr id="9248" name="Line 17">
              <a:extLst>
                <a:ext uri="{FF2B5EF4-FFF2-40B4-BE49-F238E27FC236}">
                  <a16:creationId xmlns:a16="http://schemas.microsoft.com/office/drawing/2014/main" id="{A4538991-144F-4C9F-B3FE-8151E4531F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16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49" name="Oval 18">
              <a:extLst>
                <a:ext uri="{FF2B5EF4-FFF2-40B4-BE49-F238E27FC236}">
                  <a16:creationId xmlns:a16="http://schemas.microsoft.com/office/drawing/2014/main" id="{79E6CEDE-EA75-418E-8566-DE8D48C36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026"/>
              <a:ext cx="181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z="3556"/>
            </a:p>
          </p:txBody>
        </p:sp>
        <p:sp>
          <p:nvSpPr>
            <p:cNvPr id="9250" name="Line 19">
              <a:extLst>
                <a:ext uri="{FF2B5EF4-FFF2-40B4-BE49-F238E27FC236}">
                  <a16:creationId xmlns:a16="http://schemas.microsoft.com/office/drawing/2014/main" id="{8834BBF2-BDAE-4BB8-A495-9DB6A7C83B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1389"/>
              <a:ext cx="9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1" name="Line 20">
              <a:extLst>
                <a:ext uri="{FF2B5EF4-FFF2-40B4-BE49-F238E27FC236}">
                  <a16:creationId xmlns:a16="http://schemas.microsoft.com/office/drawing/2014/main" id="{89B8C2CD-C225-413D-AA29-F30B02A13A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38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2" name="Line 21">
              <a:extLst>
                <a:ext uri="{FF2B5EF4-FFF2-40B4-BE49-F238E27FC236}">
                  <a16:creationId xmlns:a16="http://schemas.microsoft.com/office/drawing/2014/main" id="{61148367-D119-49EF-B1B1-1CB0F9F85C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2"/>
              <a:ext cx="1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53" name="Line 22">
              <a:extLst>
                <a:ext uri="{FF2B5EF4-FFF2-40B4-BE49-F238E27FC236}">
                  <a16:creationId xmlns:a16="http://schemas.microsoft.com/office/drawing/2014/main" id="{DE80C20D-BE86-46E3-B84B-7EFA86A0A7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1162"/>
              <a:ext cx="1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</p:grpSp>
      <p:grpSp>
        <p:nvGrpSpPr>
          <p:cNvPr id="37897" name="Group 23">
            <a:extLst>
              <a:ext uri="{FF2B5EF4-FFF2-40B4-BE49-F238E27FC236}">
                <a16:creationId xmlns:a16="http://schemas.microsoft.com/office/drawing/2014/main" id="{9746F90A-6725-4EE9-861F-3F7AECBF276A}"/>
              </a:ext>
            </a:extLst>
          </p:cNvPr>
          <p:cNvGrpSpPr>
            <a:grpSpLocks/>
          </p:cNvGrpSpPr>
          <p:nvPr/>
        </p:nvGrpSpPr>
        <p:grpSpPr bwMode="auto">
          <a:xfrm>
            <a:off x="3640138" y="4049713"/>
            <a:ext cx="481012" cy="960437"/>
            <a:chOff x="2290" y="1026"/>
            <a:chExt cx="272" cy="544"/>
          </a:xfrm>
        </p:grpSpPr>
        <p:sp>
          <p:nvSpPr>
            <p:cNvPr id="9242" name="Line 24">
              <a:extLst>
                <a:ext uri="{FF2B5EF4-FFF2-40B4-BE49-F238E27FC236}">
                  <a16:creationId xmlns:a16="http://schemas.microsoft.com/office/drawing/2014/main" id="{13E3AF7D-DAEA-4A19-B88A-20A4AD2341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162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43" name="Oval 25">
              <a:extLst>
                <a:ext uri="{FF2B5EF4-FFF2-40B4-BE49-F238E27FC236}">
                  <a16:creationId xmlns:a16="http://schemas.microsoft.com/office/drawing/2014/main" id="{44978201-C1DA-4BB6-A6A2-B1718F484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" y="1026"/>
              <a:ext cx="181" cy="1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GB" altLang="en-US" sz="3556"/>
            </a:p>
          </p:txBody>
        </p:sp>
        <p:sp>
          <p:nvSpPr>
            <p:cNvPr id="9244" name="Line 26">
              <a:extLst>
                <a:ext uri="{FF2B5EF4-FFF2-40B4-BE49-F238E27FC236}">
                  <a16:creationId xmlns:a16="http://schemas.microsoft.com/office/drawing/2014/main" id="{F0C36176-F24A-4064-8708-F730E868CD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6" y="138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45" name="Line 27">
              <a:extLst>
                <a:ext uri="{FF2B5EF4-FFF2-40B4-BE49-F238E27FC236}">
                  <a16:creationId xmlns:a16="http://schemas.microsoft.com/office/drawing/2014/main" id="{74287998-E279-46C9-A9A7-72E09DFD2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389"/>
              <a:ext cx="91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46" name="Line 28">
              <a:extLst>
                <a:ext uri="{FF2B5EF4-FFF2-40B4-BE49-F238E27FC236}">
                  <a16:creationId xmlns:a16="http://schemas.microsoft.com/office/drawing/2014/main" id="{1474ED0B-2B7E-43EB-826E-CA0E441629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0" y="1162"/>
              <a:ext cx="1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  <p:sp>
          <p:nvSpPr>
            <p:cNvPr id="9247" name="Line 29">
              <a:extLst>
                <a:ext uri="{FF2B5EF4-FFF2-40B4-BE49-F238E27FC236}">
                  <a16:creationId xmlns:a16="http://schemas.microsoft.com/office/drawing/2014/main" id="{BC02CBE5-7D38-47F1-9755-38D7C9B05E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26" y="1162"/>
              <a:ext cx="136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3556"/>
            </a:p>
          </p:txBody>
        </p:sp>
      </p:grpSp>
      <p:cxnSp>
        <p:nvCxnSpPr>
          <p:cNvPr id="37898" name="AutoShape 31">
            <a:extLst>
              <a:ext uri="{FF2B5EF4-FFF2-40B4-BE49-F238E27FC236}">
                <a16:creationId xmlns:a16="http://schemas.microsoft.com/office/drawing/2014/main" id="{2BA67D11-7B56-456E-A3D9-37F25C9D93B4}"/>
              </a:ext>
            </a:extLst>
          </p:cNvPr>
          <p:cNvCxnSpPr>
            <a:cxnSpLocks noChangeShapeType="1"/>
            <a:stCxn id="9224" idx="2"/>
            <a:endCxn id="9225" idx="0"/>
          </p:cNvCxnSpPr>
          <p:nvPr/>
        </p:nvCxnSpPr>
        <p:spPr bwMode="auto">
          <a:xfrm>
            <a:off x="1839913" y="5091113"/>
            <a:ext cx="1587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AutoShape 32">
            <a:extLst>
              <a:ext uri="{FF2B5EF4-FFF2-40B4-BE49-F238E27FC236}">
                <a16:creationId xmlns:a16="http://schemas.microsoft.com/office/drawing/2014/main" id="{51C89945-C99D-4EF4-BDEB-4B3272CDCE5C}"/>
              </a:ext>
            </a:extLst>
          </p:cNvPr>
          <p:cNvCxnSpPr>
            <a:cxnSpLocks noChangeShapeType="1"/>
            <a:stCxn id="9223" idx="2"/>
          </p:cNvCxnSpPr>
          <p:nvPr/>
        </p:nvCxnSpPr>
        <p:spPr bwMode="auto">
          <a:xfrm>
            <a:off x="1879600" y="3090863"/>
            <a:ext cx="0" cy="798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31" name="Line 33">
            <a:extLst>
              <a:ext uri="{FF2B5EF4-FFF2-40B4-BE49-F238E27FC236}">
                <a16:creationId xmlns:a16="http://schemas.microsoft.com/office/drawing/2014/main" id="{57AA0B36-6083-4889-A8B8-935114886C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9988" y="2370138"/>
            <a:ext cx="1519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3556"/>
          </a:p>
        </p:txBody>
      </p:sp>
      <p:sp>
        <p:nvSpPr>
          <p:cNvPr id="9232" name="Line 34">
            <a:extLst>
              <a:ext uri="{FF2B5EF4-FFF2-40B4-BE49-F238E27FC236}">
                <a16:creationId xmlns:a16="http://schemas.microsoft.com/office/drawing/2014/main" id="{6E62EA7C-DD67-44DB-85BB-697DFB4818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1238" y="46101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GB" sz="3556"/>
          </a:p>
        </p:txBody>
      </p:sp>
      <p:sp>
        <p:nvSpPr>
          <p:cNvPr id="9233" name="Text Box 35">
            <a:extLst>
              <a:ext uri="{FF2B5EF4-FFF2-40B4-BE49-F238E27FC236}">
                <a16:creationId xmlns:a16="http://schemas.microsoft.com/office/drawing/2014/main" id="{A5C6065F-B44C-4FFE-9C23-94698A722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2049463"/>
            <a:ext cx="1279525" cy="5032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333"/>
              <a:t>Product Owner</a:t>
            </a:r>
          </a:p>
        </p:txBody>
      </p:sp>
      <p:sp>
        <p:nvSpPr>
          <p:cNvPr id="9234" name="Text Box 36">
            <a:extLst>
              <a:ext uri="{FF2B5EF4-FFF2-40B4-BE49-F238E27FC236}">
                <a16:creationId xmlns:a16="http://schemas.microsoft.com/office/drawing/2014/main" id="{8C9A7163-1BAF-4955-9ED6-CD682A14D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0863" y="5091113"/>
            <a:ext cx="127952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333"/>
              <a:t>Scrum Master</a:t>
            </a:r>
          </a:p>
        </p:txBody>
      </p:sp>
      <p:sp>
        <p:nvSpPr>
          <p:cNvPr id="9235" name="Text Box 37">
            <a:extLst>
              <a:ext uri="{FF2B5EF4-FFF2-40B4-BE49-F238E27FC236}">
                <a16:creationId xmlns:a16="http://schemas.microsoft.com/office/drawing/2014/main" id="{FB427DA2-3C88-4B93-BED7-91F2176F2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25" y="5091113"/>
            <a:ext cx="1281113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333"/>
              <a:t>Scrum Team</a:t>
            </a:r>
          </a:p>
        </p:txBody>
      </p:sp>
      <p:sp>
        <p:nvSpPr>
          <p:cNvPr id="9236" name="Text Box 38">
            <a:extLst>
              <a:ext uri="{FF2B5EF4-FFF2-40B4-BE49-F238E27FC236}">
                <a16:creationId xmlns:a16="http://schemas.microsoft.com/office/drawing/2014/main" id="{9E851419-087B-4E20-9AD6-7A119CE18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2209800"/>
            <a:ext cx="800100" cy="5207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111"/>
              <a:t>Product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altLang="en-US" sz="1111"/>
              <a:t>Backlog</a:t>
            </a:r>
          </a:p>
        </p:txBody>
      </p:sp>
      <p:sp>
        <p:nvSpPr>
          <p:cNvPr id="9237" name="Text Box 39">
            <a:extLst>
              <a:ext uri="{FF2B5EF4-FFF2-40B4-BE49-F238E27FC236}">
                <a16:creationId xmlns:a16="http://schemas.microsoft.com/office/drawing/2014/main" id="{F4B35FBA-A6C1-4C12-AFFE-894B6A089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4049713"/>
            <a:ext cx="72072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111"/>
              <a:t>Sprint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de-DE" altLang="en-US" sz="1111"/>
              <a:t>Backlog</a:t>
            </a:r>
          </a:p>
        </p:txBody>
      </p:sp>
      <p:sp>
        <p:nvSpPr>
          <p:cNvPr id="9238" name="Text Box 40">
            <a:extLst>
              <a:ext uri="{FF2B5EF4-FFF2-40B4-BE49-F238E27FC236}">
                <a16:creationId xmlns:a16="http://schemas.microsoft.com/office/drawing/2014/main" id="{61369412-C374-49F5-9C77-B69161D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6049963"/>
            <a:ext cx="1362075" cy="4349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altLang="en-US" sz="1111"/>
              <a:t>Executable Product Increment</a:t>
            </a:r>
          </a:p>
        </p:txBody>
      </p:sp>
      <p:sp>
        <p:nvSpPr>
          <p:cNvPr id="9239" name="Rectangle 41">
            <a:extLst>
              <a:ext uri="{FF2B5EF4-FFF2-40B4-BE49-F238E27FC236}">
                <a16:creationId xmlns:a16="http://schemas.microsoft.com/office/drawing/2014/main" id="{FF1028F4-5274-4229-A338-26ECEB3DD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1889125"/>
            <a:ext cx="800100" cy="320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GB" altLang="en-US" sz="3556"/>
          </a:p>
        </p:txBody>
      </p:sp>
      <p:sp>
        <p:nvSpPr>
          <p:cNvPr id="9240" name="Text Box 42">
            <a:extLst>
              <a:ext uri="{FF2B5EF4-FFF2-40B4-BE49-F238E27FC236}">
                <a16:creationId xmlns:a16="http://schemas.microsoft.com/office/drawing/2014/main" id="{17093215-85D3-422E-B312-E5CBDFE9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875" y="5330825"/>
            <a:ext cx="1281113" cy="3317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556" i="1"/>
              <a:t>Sprint</a:t>
            </a:r>
          </a:p>
        </p:txBody>
      </p:sp>
      <p:sp>
        <p:nvSpPr>
          <p:cNvPr id="9241" name="Text Box 43">
            <a:extLst>
              <a:ext uri="{FF2B5EF4-FFF2-40B4-BE49-F238E27FC236}">
                <a16:creationId xmlns:a16="http://schemas.microsoft.com/office/drawing/2014/main" id="{BA8A7206-1467-4E99-A7A9-4CE62B1F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3249613"/>
            <a:ext cx="3279775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altLang="en-US" sz="1556" i="1"/>
              <a:t>Sprint Planning Meeting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E2FF79-70A8-4C2C-B06E-DA3F04E1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C35E1-989B-4E4F-BCDA-3055DF1C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ACEE205-ABB3-4832-BE6C-9B284DCDF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76164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Scrum framework</a:t>
            </a:r>
          </a:p>
        </p:txBody>
      </p:sp>
      <p:grpSp>
        <p:nvGrpSpPr>
          <p:cNvPr id="39939" name="Group 2">
            <a:extLst>
              <a:ext uri="{FF2B5EF4-FFF2-40B4-BE49-F238E27FC236}">
                <a16:creationId xmlns:a16="http://schemas.microsoft.com/office/drawing/2014/main" id="{23281E48-373B-4B8E-A622-85FDBD435EC5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079500"/>
            <a:ext cx="4140200" cy="2044700"/>
            <a:chOff x="0" y="0"/>
            <a:chExt cx="2608" cy="1288"/>
          </a:xfrm>
        </p:grpSpPr>
        <p:sp>
          <p:nvSpPr>
            <p:cNvPr id="39958" name="AutoShape 3">
              <a:extLst>
                <a:ext uri="{FF2B5EF4-FFF2-40B4-BE49-F238E27FC236}">
                  <a16:creationId xmlns:a16="http://schemas.microsoft.com/office/drawing/2014/main" id="{1E7BCF6F-9A58-4C51-ABBE-5CDAB9DE6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39959" name="Rectangle 4">
              <a:extLst>
                <a:ext uri="{FF2B5EF4-FFF2-40B4-BE49-F238E27FC236}">
                  <a16:creationId xmlns:a16="http://schemas.microsoft.com/office/drawing/2014/main" id="{D2279480-B258-4EFA-9868-1446813C8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Product owner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ScrumMaster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Team</a:t>
              </a:r>
            </a:p>
          </p:txBody>
        </p:sp>
        <p:sp>
          <p:nvSpPr>
            <p:cNvPr id="39960" name="Rectangle 5">
              <a:extLst>
                <a:ext uri="{FF2B5EF4-FFF2-40B4-BE49-F238E27FC236}">
                  <a16:creationId xmlns:a16="http://schemas.microsoft.com/office/drawing/2014/main" id="{0BA24DBE-7EE8-44EA-BA95-DC1F90550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61" name="AutoShape 6">
              <a:extLst>
                <a:ext uri="{FF2B5EF4-FFF2-40B4-BE49-F238E27FC236}">
                  <a16:creationId xmlns:a16="http://schemas.microsoft.com/office/drawing/2014/main" id="{B4330F77-1B30-4F6A-B233-7C09AC4FAD6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2" name="AutoShape 7">
              <a:extLst>
                <a:ext uri="{FF2B5EF4-FFF2-40B4-BE49-F238E27FC236}">
                  <a16:creationId xmlns:a16="http://schemas.microsoft.com/office/drawing/2014/main" id="{E2A205AA-8BA8-43AD-8EB5-5C3AEB411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63" name="Rectangle 8">
              <a:extLst>
                <a:ext uri="{FF2B5EF4-FFF2-40B4-BE49-F238E27FC236}">
                  <a16:creationId xmlns:a16="http://schemas.microsoft.com/office/drawing/2014/main" id="{09B23503-3211-486E-80CF-89DA66AF5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64" name="Rectangle 9">
              <a:extLst>
                <a:ext uri="{FF2B5EF4-FFF2-40B4-BE49-F238E27FC236}">
                  <a16:creationId xmlns:a16="http://schemas.microsoft.com/office/drawing/2014/main" id="{796176A0-B6C4-48C0-A6CF-A775FB3B9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65" name="Rectangle 10">
              <a:extLst>
                <a:ext uri="{FF2B5EF4-FFF2-40B4-BE49-F238E27FC236}">
                  <a16:creationId xmlns:a16="http://schemas.microsoft.com/office/drawing/2014/main" id="{AFD19977-D29E-4648-8BCC-6B7B47C7F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Roles</a:t>
              </a:r>
            </a:p>
          </p:txBody>
        </p:sp>
      </p:grpSp>
      <p:grpSp>
        <p:nvGrpSpPr>
          <p:cNvPr id="39940" name="Group 11">
            <a:extLst>
              <a:ext uri="{FF2B5EF4-FFF2-40B4-BE49-F238E27FC236}">
                <a16:creationId xmlns:a16="http://schemas.microsoft.com/office/drawing/2014/main" id="{67850BCF-BBAE-44B7-8352-71D30B4C1490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2692400"/>
            <a:ext cx="4140200" cy="2527300"/>
            <a:chOff x="0" y="0"/>
            <a:chExt cx="2608" cy="1592"/>
          </a:xfrm>
        </p:grpSpPr>
        <p:sp>
          <p:nvSpPr>
            <p:cNvPr id="39950" name="AutoShape 12">
              <a:extLst>
                <a:ext uri="{FF2B5EF4-FFF2-40B4-BE49-F238E27FC236}">
                  <a16:creationId xmlns:a16="http://schemas.microsoft.com/office/drawing/2014/main" id="{870EA741-980F-4DA8-A80B-9D61D8A12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39951" name="Rectangle 13">
              <a:extLst>
                <a:ext uri="{FF2B5EF4-FFF2-40B4-BE49-F238E27FC236}">
                  <a16:creationId xmlns:a16="http://schemas.microsoft.com/office/drawing/2014/main" id="{F432B60C-7C81-4A5F-B525-CD3FC3654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planning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review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retrospective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Daily scrum meeting</a:t>
              </a:r>
            </a:p>
          </p:txBody>
        </p:sp>
        <p:sp>
          <p:nvSpPr>
            <p:cNvPr id="39952" name="Rectangle 14">
              <a:extLst>
                <a:ext uri="{FF2B5EF4-FFF2-40B4-BE49-F238E27FC236}">
                  <a16:creationId xmlns:a16="http://schemas.microsoft.com/office/drawing/2014/main" id="{9241C688-7FF3-4AB8-B848-AD1D179CC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53" name="AutoShape 15">
              <a:extLst>
                <a:ext uri="{FF2B5EF4-FFF2-40B4-BE49-F238E27FC236}">
                  <a16:creationId xmlns:a16="http://schemas.microsoft.com/office/drawing/2014/main" id="{BB15A320-F563-447E-808D-B9F223E43A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4" name="AutoShape 16">
              <a:extLst>
                <a:ext uri="{FF2B5EF4-FFF2-40B4-BE49-F238E27FC236}">
                  <a16:creationId xmlns:a16="http://schemas.microsoft.com/office/drawing/2014/main" id="{22253D96-06D6-42A8-BC8D-B23438AE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5" name="Rectangle 17">
              <a:extLst>
                <a:ext uri="{FF2B5EF4-FFF2-40B4-BE49-F238E27FC236}">
                  <a16:creationId xmlns:a16="http://schemas.microsoft.com/office/drawing/2014/main" id="{AB355D35-3DFB-4ACB-95E3-91F6C7618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56" name="Rectangle 18">
              <a:extLst>
                <a:ext uri="{FF2B5EF4-FFF2-40B4-BE49-F238E27FC236}">
                  <a16:creationId xmlns:a16="http://schemas.microsoft.com/office/drawing/2014/main" id="{E10C9712-197A-4701-A4C5-47F32F29B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57" name="Rectangle 19">
              <a:extLst>
                <a:ext uri="{FF2B5EF4-FFF2-40B4-BE49-F238E27FC236}">
                  <a16:creationId xmlns:a16="http://schemas.microsoft.com/office/drawing/2014/main" id="{68D3BFEA-F0F3-47CD-99F2-934738694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488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Ceremonies</a:t>
              </a:r>
            </a:p>
          </p:txBody>
        </p:sp>
      </p:grpSp>
      <p:grpSp>
        <p:nvGrpSpPr>
          <p:cNvPr id="39941" name="Group 20">
            <a:extLst>
              <a:ext uri="{FF2B5EF4-FFF2-40B4-BE49-F238E27FC236}">
                <a16:creationId xmlns:a16="http://schemas.microsoft.com/office/drawing/2014/main" id="{22D8FA4C-C199-479E-B762-2E1F7B48F435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105400"/>
            <a:ext cx="4140200" cy="2044700"/>
            <a:chOff x="0" y="0"/>
            <a:chExt cx="2608" cy="1288"/>
          </a:xfrm>
        </p:grpSpPr>
        <p:sp>
          <p:nvSpPr>
            <p:cNvPr id="39942" name="AutoShape 21">
              <a:extLst>
                <a:ext uri="{FF2B5EF4-FFF2-40B4-BE49-F238E27FC236}">
                  <a16:creationId xmlns:a16="http://schemas.microsoft.com/office/drawing/2014/main" id="{F76A3BAA-B747-43B3-B59B-572E535E7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39943" name="Rectangle 22">
              <a:extLst>
                <a:ext uri="{FF2B5EF4-FFF2-40B4-BE49-F238E27FC236}">
                  <a16:creationId xmlns:a16="http://schemas.microsoft.com/office/drawing/2014/main" id="{196746A8-A341-4070-8EB6-28A3182AE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Product backlog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backlog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Burndown charts</a:t>
              </a:r>
            </a:p>
          </p:txBody>
        </p:sp>
        <p:sp>
          <p:nvSpPr>
            <p:cNvPr id="39944" name="Rectangle 23">
              <a:extLst>
                <a:ext uri="{FF2B5EF4-FFF2-40B4-BE49-F238E27FC236}">
                  <a16:creationId xmlns:a16="http://schemas.microsoft.com/office/drawing/2014/main" id="{389430E3-3DBD-43AB-8D3A-CCD4B4B3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45" name="AutoShape 24">
              <a:extLst>
                <a:ext uri="{FF2B5EF4-FFF2-40B4-BE49-F238E27FC236}">
                  <a16:creationId xmlns:a16="http://schemas.microsoft.com/office/drawing/2014/main" id="{8DD09506-EBF1-4355-9BB0-2C501100BE6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46" name="AutoShape 25">
              <a:extLst>
                <a:ext uri="{FF2B5EF4-FFF2-40B4-BE49-F238E27FC236}">
                  <a16:creationId xmlns:a16="http://schemas.microsoft.com/office/drawing/2014/main" id="{7C7FE22E-31C8-4B65-9B0E-932577A1C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47" name="Rectangle 26">
              <a:extLst>
                <a:ext uri="{FF2B5EF4-FFF2-40B4-BE49-F238E27FC236}">
                  <a16:creationId xmlns:a16="http://schemas.microsoft.com/office/drawing/2014/main" id="{7DA01B56-9EB0-48AA-8552-EBBF39F81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48" name="Rectangle 27">
              <a:extLst>
                <a:ext uri="{FF2B5EF4-FFF2-40B4-BE49-F238E27FC236}">
                  <a16:creationId xmlns:a16="http://schemas.microsoft.com/office/drawing/2014/main" id="{B00BCB67-D199-46ED-B6CF-4A53AAEA7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39949" name="Rectangle 28">
              <a:extLst>
                <a:ext uri="{FF2B5EF4-FFF2-40B4-BE49-F238E27FC236}">
                  <a16:creationId xmlns:a16="http://schemas.microsoft.com/office/drawing/2014/main" id="{C9D15B11-9D3F-48AC-9D7D-11440F13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Artifacts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52BC8-1D0E-42B5-A4BD-DB95831F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E0C0B-B82F-4F57-8854-CD68D180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7619" y="406210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>
            <a:extLst>
              <a:ext uri="{FF2B5EF4-FFF2-40B4-BE49-F238E27FC236}">
                <a16:creationId xmlns:a16="http://schemas.microsoft.com/office/drawing/2014/main" id="{DDDBCC5F-CB90-4112-A4F4-DBF3E1C69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152400"/>
            <a:ext cx="9144000" cy="9140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Scrum framework</a:t>
            </a:r>
          </a:p>
        </p:txBody>
      </p:sp>
      <p:grpSp>
        <p:nvGrpSpPr>
          <p:cNvPr id="41987" name="Group 2">
            <a:extLst>
              <a:ext uri="{FF2B5EF4-FFF2-40B4-BE49-F238E27FC236}">
                <a16:creationId xmlns:a16="http://schemas.microsoft.com/office/drawing/2014/main" id="{354B9F37-E581-48F5-84AA-CC67B333168F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2692400"/>
            <a:ext cx="4140200" cy="2527300"/>
            <a:chOff x="0" y="0"/>
            <a:chExt cx="2608" cy="1592"/>
          </a:xfrm>
        </p:grpSpPr>
        <p:sp>
          <p:nvSpPr>
            <p:cNvPr id="42005" name="AutoShape 3">
              <a:extLst>
                <a:ext uri="{FF2B5EF4-FFF2-40B4-BE49-F238E27FC236}">
                  <a16:creationId xmlns:a16="http://schemas.microsoft.com/office/drawing/2014/main" id="{0EBEAADD-B9AB-422F-988A-E3CD1EA68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42006" name="Rectangle 4">
              <a:extLst>
                <a:ext uri="{FF2B5EF4-FFF2-40B4-BE49-F238E27FC236}">
                  <a16:creationId xmlns:a16="http://schemas.microsoft.com/office/drawing/2014/main" id="{B92668C6-4D00-4B1A-82C5-138B757C6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planning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review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retrospective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Daily scrum meeting</a:t>
              </a:r>
            </a:p>
          </p:txBody>
        </p:sp>
        <p:sp>
          <p:nvSpPr>
            <p:cNvPr id="42007" name="Rectangle 5">
              <a:extLst>
                <a:ext uri="{FF2B5EF4-FFF2-40B4-BE49-F238E27FC236}">
                  <a16:creationId xmlns:a16="http://schemas.microsoft.com/office/drawing/2014/main" id="{246B7046-EC97-441F-B029-BA5EB8A4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08" name="AutoShape 6">
              <a:extLst>
                <a:ext uri="{FF2B5EF4-FFF2-40B4-BE49-F238E27FC236}">
                  <a16:creationId xmlns:a16="http://schemas.microsoft.com/office/drawing/2014/main" id="{3172E43C-253B-4D9B-84BD-BBC1B19512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9" name="AutoShape 7">
              <a:extLst>
                <a:ext uri="{FF2B5EF4-FFF2-40B4-BE49-F238E27FC236}">
                  <a16:creationId xmlns:a16="http://schemas.microsoft.com/office/drawing/2014/main" id="{A844B9DB-EB87-4C95-8ED8-D6153C159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10" name="Rectangle 8">
              <a:extLst>
                <a:ext uri="{FF2B5EF4-FFF2-40B4-BE49-F238E27FC236}">
                  <a16:creationId xmlns:a16="http://schemas.microsoft.com/office/drawing/2014/main" id="{9D060B98-7194-49F5-AD81-135EE52F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11" name="Rectangle 9">
              <a:extLst>
                <a:ext uri="{FF2B5EF4-FFF2-40B4-BE49-F238E27FC236}">
                  <a16:creationId xmlns:a16="http://schemas.microsoft.com/office/drawing/2014/main" id="{A8E74224-2911-434B-AA0B-55461FC3A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12" name="Rectangle 10">
              <a:extLst>
                <a:ext uri="{FF2B5EF4-FFF2-40B4-BE49-F238E27FC236}">
                  <a16:creationId xmlns:a16="http://schemas.microsoft.com/office/drawing/2014/main" id="{2E3497AF-4183-4B57-9E0B-9CD1F3EFB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Ceremonies</a:t>
              </a:r>
            </a:p>
          </p:txBody>
        </p:sp>
      </p:grpSp>
      <p:sp>
        <p:nvSpPr>
          <p:cNvPr id="41988" name="AutoShape 11">
            <a:extLst>
              <a:ext uri="{FF2B5EF4-FFF2-40B4-BE49-F238E27FC236}">
                <a16:creationId xmlns:a16="http://schemas.microsoft.com/office/drawing/2014/main" id="{B6515862-F061-4224-9CC6-F961CE87CD31}"/>
              </a:ext>
            </a:extLst>
          </p:cNvPr>
          <p:cNvSpPr>
            <a:spLocks/>
          </p:cNvSpPr>
          <p:nvPr/>
        </p:nvSpPr>
        <p:spPr bwMode="auto">
          <a:xfrm>
            <a:off x="5118100" y="5105400"/>
            <a:ext cx="4127500" cy="2044700"/>
          </a:xfrm>
          <a:prstGeom prst="roundRect">
            <a:avLst>
              <a:gd name="adj" fmla="val 14903"/>
            </a:avLst>
          </a:prstGeom>
          <a:solidFill>
            <a:srgbClr val="E6E6E6"/>
          </a:solidFill>
          <a:ln w="25400">
            <a:solidFill>
              <a:srgbClr val="B3B3B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/>
          </a:p>
        </p:txBody>
      </p:sp>
      <p:sp>
        <p:nvSpPr>
          <p:cNvPr id="41989" name="Rectangle 12">
            <a:extLst>
              <a:ext uri="{FF2B5EF4-FFF2-40B4-BE49-F238E27FC236}">
                <a16:creationId xmlns:a16="http://schemas.microsoft.com/office/drawing/2014/main" id="{0280DD87-9DC6-4504-80AD-138B5898D658}"/>
              </a:ext>
            </a:extLst>
          </p:cNvPr>
          <p:cNvSpPr>
            <a:spLocks/>
          </p:cNvSpPr>
          <p:nvPr/>
        </p:nvSpPr>
        <p:spPr bwMode="auto">
          <a:xfrm>
            <a:off x="5257800" y="5727700"/>
            <a:ext cx="3771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B3B3B3"/>
              </a:buClr>
              <a:buSzPct val="125000"/>
              <a:buFont typeface="Lucida Grande" pitchFamily="80" charset="0"/>
              <a:buChar char="•"/>
            </a:pPr>
            <a:r>
              <a:rPr lang="en-US" altLang="en-US" sz="2800">
                <a:solidFill>
                  <a:srgbClr val="B3B3B3"/>
                </a:solidFill>
                <a:latin typeface="Gill Sans" pitchFamily="80" charset="0"/>
              </a:rPr>
              <a:t>Product backlog</a:t>
            </a:r>
          </a:p>
          <a:p>
            <a:pPr eaLnBrk="1" hangingPunct="1">
              <a:spcBef>
                <a:spcPct val="0"/>
              </a:spcBef>
              <a:buClr>
                <a:srgbClr val="B3B3B3"/>
              </a:buClr>
              <a:buSzPct val="125000"/>
              <a:buFont typeface="Lucida Grande" pitchFamily="80" charset="0"/>
              <a:buChar char="•"/>
            </a:pPr>
            <a:r>
              <a:rPr lang="en-US" altLang="en-US" sz="2800">
                <a:solidFill>
                  <a:srgbClr val="B3B3B3"/>
                </a:solidFill>
                <a:latin typeface="Gill Sans" pitchFamily="80" charset="0"/>
              </a:rPr>
              <a:t>Sprint backlog</a:t>
            </a:r>
          </a:p>
          <a:p>
            <a:pPr eaLnBrk="1" hangingPunct="1">
              <a:spcBef>
                <a:spcPct val="0"/>
              </a:spcBef>
              <a:buClr>
                <a:srgbClr val="B3B3B3"/>
              </a:buClr>
              <a:buSzPct val="125000"/>
              <a:buFont typeface="Lucida Grande" pitchFamily="80" charset="0"/>
              <a:buChar char="•"/>
            </a:pPr>
            <a:r>
              <a:rPr lang="en-US" altLang="en-US" sz="2800">
                <a:solidFill>
                  <a:srgbClr val="B3B3B3"/>
                </a:solidFill>
                <a:latin typeface="Gill Sans" pitchFamily="80" charset="0"/>
              </a:rPr>
              <a:t>Burndown charts</a:t>
            </a:r>
          </a:p>
        </p:txBody>
      </p:sp>
      <p:sp>
        <p:nvSpPr>
          <p:cNvPr id="41990" name="Rectangle 13">
            <a:extLst>
              <a:ext uri="{FF2B5EF4-FFF2-40B4-BE49-F238E27FC236}">
                <a16:creationId xmlns:a16="http://schemas.microsoft.com/office/drawing/2014/main" id="{49042B76-E79A-4D0A-9D89-A291330ECDFE}"/>
              </a:ext>
            </a:extLst>
          </p:cNvPr>
          <p:cNvSpPr>
            <a:spLocks/>
          </p:cNvSpPr>
          <p:nvPr/>
        </p:nvSpPr>
        <p:spPr bwMode="auto">
          <a:xfrm>
            <a:off x="5588000" y="5105400"/>
            <a:ext cx="1905000" cy="5969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41991" name="AutoShape 14">
            <a:extLst>
              <a:ext uri="{FF2B5EF4-FFF2-40B4-BE49-F238E27FC236}">
                <a16:creationId xmlns:a16="http://schemas.microsoft.com/office/drawing/2014/main" id="{3CBEDE78-7AA9-4CF4-8B5F-8B20E4C11D8A}"/>
              </a:ext>
            </a:extLst>
          </p:cNvPr>
          <p:cNvSpPr>
            <a:spLocks/>
          </p:cNvSpPr>
          <p:nvPr/>
        </p:nvSpPr>
        <p:spPr bwMode="auto">
          <a:xfrm rot="10800000">
            <a:off x="7378700" y="52451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41992" name="AutoShape 15">
            <a:extLst>
              <a:ext uri="{FF2B5EF4-FFF2-40B4-BE49-F238E27FC236}">
                <a16:creationId xmlns:a16="http://schemas.microsoft.com/office/drawing/2014/main" id="{F93FCA6E-FAA0-41F7-9594-2159BDF29716}"/>
              </a:ext>
            </a:extLst>
          </p:cNvPr>
          <p:cNvSpPr>
            <a:spLocks/>
          </p:cNvSpPr>
          <p:nvPr/>
        </p:nvSpPr>
        <p:spPr bwMode="auto">
          <a:xfrm>
            <a:off x="5105400" y="51054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41993" name="Rectangle 16">
            <a:extLst>
              <a:ext uri="{FF2B5EF4-FFF2-40B4-BE49-F238E27FC236}">
                <a16:creationId xmlns:a16="http://schemas.microsoft.com/office/drawing/2014/main" id="{31F154A1-6E00-449E-B35E-CA43F69086D7}"/>
              </a:ext>
            </a:extLst>
          </p:cNvPr>
          <p:cNvSpPr>
            <a:spLocks/>
          </p:cNvSpPr>
          <p:nvPr/>
        </p:nvSpPr>
        <p:spPr bwMode="auto">
          <a:xfrm>
            <a:off x="5105400" y="5448300"/>
            <a:ext cx="622300" cy="254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41994" name="Rectangle 17">
            <a:extLst>
              <a:ext uri="{FF2B5EF4-FFF2-40B4-BE49-F238E27FC236}">
                <a16:creationId xmlns:a16="http://schemas.microsoft.com/office/drawing/2014/main" id="{CBCE2958-F9E3-47ED-8A2E-DAEBFF393265}"/>
              </a:ext>
            </a:extLst>
          </p:cNvPr>
          <p:cNvSpPr>
            <a:spLocks/>
          </p:cNvSpPr>
          <p:nvPr/>
        </p:nvSpPr>
        <p:spPr bwMode="auto">
          <a:xfrm>
            <a:off x="7251700" y="5105400"/>
            <a:ext cx="622300" cy="254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41995" name="Rectangle 18">
            <a:extLst>
              <a:ext uri="{FF2B5EF4-FFF2-40B4-BE49-F238E27FC236}">
                <a16:creationId xmlns:a16="http://schemas.microsoft.com/office/drawing/2014/main" id="{32907090-59AF-457B-A78B-4F22F5B45A19}"/>
              </a:ext>
            </a:extLst>
          </p:cNvPr>
          <p:cNvSpPr>
            <a:spLocks/>
          </p:cNvSpPr>
          <p:nvPr/>
        </p:nvSpPr>
        <p:spPr bwMode="auto">
          <a:xfrm>
            <a:off x="5270500" y="5118100"/>
            <a:ext cx="2120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>
                <a:solidFill>
                  <a:srgbClr val="FFFFFF"/>
                </a:solidFill>
                <a:latin typeface="Gill Sans" pitchFamily="80" charset="0"/>
              </a:rPr>
              <a:t>Artifacts</a:t>
            </a:r>
          </a:p>
        </p:txBody>
      </p:sp>
      <p:grpSp>
        <p:nvGrpSpPr>
          <p:cNvPr id="41996" name="Group 19">
            <a:extLst>
              <a:ext uri="{FF2B5EF4-FFF2-40B4-BE49-F238E27FC236}">
                <a16:creationId xmlns:a16="http://schemas.microsoft.com/office/drawing/2014/main" id="{6B420238-1849-415D-A962-E1DC9A102494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079500"/>
            <a:ext cx="4140200" cy="2044700"/>
            <a:chOff x="0" y="0"/>
            <a:chExt cx="2608" cy="1288"/>
          </a:xfrm>
        </p:grpSpPr>
        <p:sp>
          <p:nvSpPr>
            <p:cNvPr id="41997" name="AutoShape 20">
              <a:extLst>
                <a:ext uri="{FF2B5EF4-FFF2-40B4-BE49-F238E27FC236}">
                  <a16:creationId xmlns:a16="http://schemas.microsoft.com/office/drawing/2014/main" id="{FC300B58-E374-4E0A-B50C-B7024D1D0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41998" name="Rectangle 21">
              <a:extLst>
                <a:ext uri="{FF2B5EF4-FFF2-40B4-BE49-F238E27FC236}">
                  <a16:creationId xmlns:a16="http://schemas.microsoft.com/office/drawing/2014/main" id="{3D97BB50-6FD7-4BD6-AC72-DE4BAD338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Product owner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ScrumMaster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Team</a:t>
              </a:r>
            </a:p>
          </p:txBody>
        </p:sp>
        <p:sp>
          <p:nvSpPr>
            <p:cNvPr id="41999" name="Rectangle 22">
              <a:extLst>
                <a:ext uri="{FF2B5EF4-FFF2-40B4-BE49-F238E27FC236}">
                  <a16:creationId xmlns:a16="http://schemas.microsoft.com/office/drawing/2014/main" id="{3DCDE332-B8A5-428D-976D-48AD727AB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00" name="AutoShape 23">
              <a:extLst>
                <a:ext uri="{FF2B5EF4-FFF2-40B4-BE49-F238E27FC236}">
                  <a16:creationId xmlns:a16="http://schemas.microsoft.com/office/drawing/2014/main" id="{F56CE28F-B907-4F8B-AD5B-2EC3DE3765C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1" name="AutoShape 24">
              <a:extLst>
                <a:ext uri="{FF2B5EF4-FFF2-40B4-BE49-F238E27FC236}">
                  <a16:creationId xmlns:a16="http://schemas.microsoft.com/office/drawing/2014/main" id="{9DE4F46C-5391-4237-80FA-A38FC5523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002" name="Rectangle 25">
              <a:extLst>
                <a:ext uri="{FF2B5EF4-FFF2-40B4-BE49-F238E27FC236}">
                  <a16:creationId xmlns:a16="http://schemas.microsoft.com/office/drawing/2014/main" id="{22C65EF9-F9FB-4F5A-BABB-B68A9A14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03" name="Rectangle 26">
              <a:extLst>
                <a:ext uri="{FF2B5EF4-FFF2-40B4-BE49-F238E27FC236}">
                  <a16:creationId xmlns:a16="http://schemas.microsoft.com/office/drawing/2014/main" id="{261614E9-FE4B-42AC-800C-1D4D4D85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42004" name="Rectangle 27">
              <a:extLst>
                <a:ext uri="{FF2B5EF4-FFF2-40B4-BE49-F238E27FC236}">
                  <a16:creationId xmlns:a16="http://schemas.microsoft.com/office/drawing/2014/main" id="{173E5DFE-B0FF-4F10-A16F-81FADBDC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Roles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E3D5B-2E97-459A-8E42-EBDF436FD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30482-C3BF-4016-9DDD-C684387ED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91852" y="843980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>
            <a:extLst>
              <a:ext uri="{FF2B5EF4-FFF2-40B4-BE49-F238E27FC236}">
                <a16:creationId xmlns:a16="http://schemas.microsoft.com/office/drawing/2014/main" id="{E29DD04C-0601-42D4-9B3D-D315D9091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0466" y="703043"/>
            <a:ext cx="7301492" cy="1165817"/>
          </a:xfrm>
        </p:spPr>
        <p:txBody>
          <a:bodyPr/>
          <a:lstStyle/>
          <a:p>
            <a:pPr eaLnBrk="1" hangingPunct="1"/>
            <a:r>
              <a:rPr lang="de-DE" altLang="en-US" dirty="0"/>
              <a:t>Scrum Roles: Product Owner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4D10624C-7862-4295-893D-B761027C70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222" b="1" dirty="0"/>
              <a:t>Represents</a:t>
            </a:r>
            <a:r>
              <a:rPr lang="en-US" altLang="en-US" sz="2222" dirty="0"/>
              <a:t> the interests of all stakeholders in the project and resulting system</a:t>
            </a:r>
          </a:p>
          <a:p>
            <a:pPr eaLnBrk="1" hangingPunct="1"/>
            <a:endParaRPr lang="en-US" altLang="en-US" sz="2222" dirty="0"/>
          </a:p>
          <a:p>
            <a:pPr eaLnBrk="1" hangingPunct="1"/>
            <a:r>
              <a:rPr lang="en-US" altLang="en-US" sz="2222" b="1" dirty="0"/>
              <a:t>Tasks/Responsibilities:</a:t>
            </a:r>
          </a:p>
          <a:p>
            <a:pPr lvl="1" eaLnBrk="1" hangingPunct="1"/>
            <a:r>
              <a:rPr lang="en-US" altLang="en-US" sz="2000" dirty="0"/>
              <a:t>is the only</a:t>
            </a:r>
            <a:r>
              <a:rPr lang="en-US" altLang="en-US" sz="2000" b="1" dirty="0"/>
              <a:t> </a:t>
            </a:r>
            <a:r>
              <a:rPr lang="en-US" altLang="en-US" sz="2000" dirty="0"/>
              <a:t>person in charge of the Product Backlog</a:t>
            </a:r>
          </a:p>
          <a:p>
            <a:pPr lvl="2" eaLnBrk="1" hangingPunct="1"/>
            <a:r>
              <a:rPr lang="en-US" altLang="en-US" sz="2000" dirty="0"/>
              <a:t>maintains and sustains content</a:t>
            </a:r>
          </a:p>
          <a:p>
            <a:pPr lvl="2" eaLnBrk="1" hangingPunct="1"/>
            <a:r>
              <a:rPr lang="en-US" altLang="en-US" sz="2000" dirty="0"/>
              <a:t>prioritizes Product Backlog items</a:t>
            </a:r>
          </a:p>
          <a:p>
            <a:pPr lvl="2" eaLnBrk="1" hangingPunct="1"/>
            <a:r>
              <a:rPr lang="en-US" altLang="en-US" sz="2000" dirty="0"/>
              <a:t>estimates Product Backlog effort</a:t>
            </a:r>
          </a:p>
          <a:p>
            <a:pPr lvl="1" eaLnBrk="1" hangingPunct="1"/>
            <a:r>
              <a:rPr lang="en-US" altLang="en-US" sz="2000" dirty="0"/>
              <a:t>is responsible for initial and ongoing funding</a:t>
            </a:r>
          </a:p>
          <a:p>
            <a:pPr eaLnBrk="1" hangingPunct="1"/>
            <a:endParaRPr lang="en-US" altLang="en-US" sz="2222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EEC545A-EBC1-49EB-897B-09B1CD9D2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32" y="389601"/>
            <a:ext cx="1944963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D83F12-F41B-46C8-9352-0C8BE326C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EF5032-2BA4-43CA-81A0-F4A81046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9400" y="1140488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>
            <a:extLst>
              <a:ext uri="{FF2B5EF4-FFF2-40B4-BE49-F238E27FC236}">
                <a16:creationId xmlns:a16="http://schemas.microsoft.com/office/drawing/2014/main" id="{F6196273-61FA-49B5-A964-660157A8F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Scrum Roles: Scrum Master</a:t>
            </a:r>
          </a:p>
        </p:txBody>
      </p:sp>
      <p:sp>
        <p:nvSpPr>
          <p:cNvPr id="14342" name="Rectangle 3">
            <a:extLst>
              <a:ext uri="{FF2B5EF4-FFF2-40B4-BE49-F238E27FC236}">
                <a16:creationId xmlns:a16="http://schemas.microsoft.com/office/drawing/2014/main" id="{8651D5C8-D584-4477-8663-6FEADD243E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222" b="1"/>
              <a:t>Represents</a:t>
            </a:r>
            <a:r>
              <a:rPr lang="en-US" altLang="en-US" sz="2222"/>
              <a:t> management and team to each other</a:t>
            </a:r>
          </a:p>
          <a:p>
            <a:pPr eaLnBrk="1" hangingPunct="1"/>
            <a:endParaRPr lang="en-US" altLang="en-US" sz="2222"/>
          </a:p>
          <a:p>
            <a:pPr eaLnBrk="1" hangingPunct="1"/>
            <a:r>
              <a:rPr lang="en-US" altLang="en-US" sz="2222" b="1"/>
              <a:t>Tasks/Responsibilities:</a:t>
            </a:r>
          </a:p>
          <a:p>
            <a:pPr lvl="1" eaLnBrk="1" hangingPunct="1"/>
            <a:r>
              <a:rPr lang="en-US" altLang="en-US"/>
              <a:t>ensures that Scrum values, practices and rules are enacted and enforced</a:t>
            </a:r>
          </a:p>
          <a:p>
            <a:pPr lvl="1" eaLnBrk="1" hangingPunct="1"/>
            <a:r>
              <a:rPr lang="en-US" altLang="en-US"/>
              <a:t>plans and initiates Sprints together with the team</a:t>
            </a:r>
          </a:p>
          <a:p>
            <a:pPr lvl="1" eaLnBrk="1" hangingPunct="1"/>
            <a:r>
              <a:rPr lang="en-US" altLang="en-US"/>
              <a:t>conducts Daily Scrums and ensures that impediments are promptly removed</a:t>
            </a:r>
          </a:p>
          <a:p>
            <a:pPr lvl="1" eaLnBrk="1" hangingPunct="1"/>
            <a:r>
              <a:rPr lang="en-US" altLang="en-US"/>
              <a:t>controls progress and takes appropriate measures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06B6B7B-FD55-48D5-B012-34AF8C874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567438"/>
            <a:ext cx="142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239AB2-C811-449F-93F2-A2047F021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71C96-0BB4-4301-836A-4E95A83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415837A7-4C23-42BC-89BB-B4347001DE02}"/>
              </a:ext>
            </a:extLst>
          </p:cNvPr>
          <p:cNvSpPr>
            <a:spLocks/>
          </p:cNvSpPr>
          <p:nvPr/>
        </p:nvSpPr>
        <p:spPr bwMode="auto">
          <a:xfrm>
            <a:off x="330200" y="444500"/>
            <a:ext cx="9398000" cy="6045200"/>
          </a:xfrm>
          <a:prstGeom prst="roundRect">
            <a:avLst>
              <a:gd name="adj" fmla="val 5042"/>
            </a:avLst>
          </a:prstGeom>
          <a:solidFill>
            <a:schemeClr val="accent1"/>
          </a:solidFill>
          <a:ln w="50800">
            <a:solidFill>
              <a:srgbClr val="910000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3F2E163-E7E1-4252-B4F2-232CE7B25D45}"/>
              </a:ext>
            </a:extLst>
          </p:cNvPr>
          <p:cNvSpPr>
            <a:spLocks/>
          </p:cNvSpPr>
          <p:nvPr/>
        </p:nvSpPr>
        <p:spPr bwMode="auto">
          <a:xfrm>
            <a:off x="584200" y="1460500"/>
            <a:ext cx="8915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223838" indent="-223838"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Pct val="125000"/>
              <a:buFont typeface="Gill Sans" pitchFamily="80" charset="0"/>
              <a:buChar char="•"/>
            </a:pPr>
            <a:r>
              <a:rPr lang="en-US" altLang="en-US" sz="2800">
                <a:latin typeface="Gill Sans" pitchFamily="80" charset="0"/>
              </a:rPr>
              <a:t>Scrum is an agile process that allows</a:t>
            </a:r>
            <a:r>
              <a:rPr lang="en-US" altLang="en-US" sz="3200">
                <a:latin typeface="Gill Sans" pitchFamily="80" charset="0"/>
              </a:rPr>
              <a:t> </a:t>
            </a:r>
            <a:r>
              <a:rPr lang="en-US" altLang="en-US" sz="2800">
                <a:latin typeface="Gill Sans" pitchFamily="80" charset="0"/>
              </a:rPr>
              <a:t>us to focus on delivering the highest business value in the shortest time. </a:t>
            </a:r>
          </a:p>
          <a:p>
            <a:pPr eaLnBrk="1" hangingPunct="1">
              <a:spcBef>
                <a:spcPct val="0"/>
              </a:spcBef>
              <a:buClrTx/>
              <a:buSzPct val="125000"/>
              <a:buFont typeface="Gill Sans" pitchFamily="80" charset="0"/>
              <a:buChar char="•"/>
            </a:pPr>
            <a:r>
              <a:rPr lang="en-US" altLang="en-US" sz="2800">
                <a:latin typeface="Gill Sans" pitchFamily="80" charset="0"/>
              </a:rPr>
              <a:t>It allows us to rapidly and repeatedly inspect actual working software (every two weeks to one month).</a:t>
            </a:r>
          </a:p>
          <a:p>
            <a:pPr eaLnBrk="1" hangingPunct="1">
              <a:spcBef>
                <a:spcPct val="0"/>
              </a:spcBef>
              <a:buClrTx/>
              <a:buSzPct val="125000"/>
              <a:buFont typeface="Gill Sans" pitchFamily="80" charset="0"/>
              <a:buChar char="•"/>
            </a:pPr>
            <a:r>
              <a:rPr lang="en-US" altLang="en-US" sz="2800">
                <a:latin typeface="Gill Sans" pitchFamily="80" charset="0"/>
              </a:rPr>
              <a:t>The business sets the priorities. Teams self-organize to determine the best way to deliver the highest priority features. </a:t>
            </a:r>
          </a:p>
          <a:p>
            <a:pPr eaLnBrk="1" hangingPunct="1">
              <a:spcBef>
                <a:spcPct val="0"/>
              </a:spcBef>
              <a:buClrTx/>
              <a:buSzPct val="125000"/>
              <a:buFont typeface="Gill Sans" pitchFamily="80" charset="0"/>
              <a:buChar char="•"/>
            </a:pPr>
            <a:r>
              <a:rPr lang="en-US" altLang="en-US" sz="2800">
                <a:latin typeface="Gill Sans" pitchFamily="80" charset="0"/>
              </a:rPr>
              <a:t>Every two weeks to a month anyone can see real working software and decide to release it as is or continue to enhance it for another sprint.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C9637B7A-1BDD-4D04-8799-0E77F45EDEC2}"/>
              </a:ext>
            </a:extLst>
          </p:cNvPr>
          <p:cNvSpPr>
            <a:spLocks/>
          </p:cNvSpPr>
          <p:nvPr/>
        </p:nvSpPr>
        <p:spPr bwMode="auto">
          <a:xfrm>
            <a:off x="812800" y="698500"/>
            <a:ext cx="4495800" cy="736600"/>
          </a:xfrm>
          <a:prstGeom prst="rect">
            <a:avLst/>
          </a:prstGeom>
          <a:solidFill>
            <a:srgbClr val="91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16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14341" name="AutoShape 5">
            <a:extLst>
              <a:ext uri="{FF2B5EF4-FFF2-40B4-BE49-F238E27FC236}">
                <a16:creationId xmlns:a16="http://schemas.microsoft.com/office/drawing/2014/main" id="{C1DA8266-638C-4D35-9ABD-DACCBF73BDEE}"/>
              </a:ext>
            </a:extLst>
          </p:cNvPr>
          <p:cNvSpPr>
            <a:spLocks/>
          </p:cNvSpPr>
          <p:nvPr/>
        </p:nvSpPr>
        <p:spPr bwMode="auto">
          <a:xfrm rot="10800000">
            <a:off x="4914900" y="9779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1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DD2DEAA2-DD4D-4CDD-867D-78BCABA25CF3}"/>
              </a:ext>
            </a:extLst>
          </p:cNvPr>
          <p:cNvSpPr>
            <a:spLocks/>
          </p:cNvSpPr>
          <p:nvPr/>
        </p:nvSpPr>
        <p:spPr bwMode="auto">
          <a:xfrm>
            <a:off x="330200" y="6731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91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8C155E3B-2BE5-4B47-86CD-F908C40CEBE2}"/>
              </a:ext>
            </a:extLst>
          </p:cNvPr>
          <p:cNvSpPr>
            <a:spLocks/>
          </p:cNvSpPr>
          <p:nvPr/>
        </p:nvSpPr>
        <p:spPr bwMode="auto">
          <a:xfrm>
            <a:off x="330200" y="1117600"/>
            <a:ext cx="584200" cy="317500"/>
          </a:xfrm>
          <a:prstGeom prst="rect">
            <a:avLst/>
          </a:prstGeom>
          <a:solidFill>
            <a:srgbClr val="91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73AF2EC6-D830-4885-A7F9-A429E9ACF69C}"/>
              </a:ext>
            </a:extLst>
          </p:cNvPr>
          <p:cNvSpPr>
            <a:spLocks/>
          </p:cNvSpPr>
          <p:nvPr/>
        </p:nvSpPr>
        <p:spPr bwMode="auto">
          <a:xfrm>
            <a:off x="4826000" y="685800"/>
            <a:ext cx="584200" cy="330200"/>
          </a:xfrm>
          <a:prstGeom prst="rect">
            <a:avLst/>
          </a:prstGeom>
          <a:solidFill>
            <a:srgbClr val="91000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F5074A32-B4C7-4359-B099-77FB5FD83CB5}"/>
              </a:ext>
            </a:extLst>
          </p:cNvPr>
          <p:cNvSpPr>
            <a:spLocks/>
          </p:cNvSpPr>
          <p:nvPr/>
        </p:nvSpPr>
        <p:spPr bwMode="auto">
          <a:xfrm>
            <a:off x="647700" y="698500"/>
            <a:ext cx="49657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FFFFFF"/>
                </a:solidFill>
                <a:latin typeface="Gill Sans" pitchFamily="80" charset="0"/>
              </a:rPr>
              <a:t>Scrum in 100 words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69DC2-FE02-49CA-8567-D0E195B5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8E27-9436-4C09-B1E5-339063A59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>
            <a:extLst>
              <a:ext uri="{FF2B5EF4-FFF2-40B4-BE49-F238E27FC236}">
                <a16:creationId xmlns:a16="http://schemas.microsoft.com/office/drawing/2014/main" id="{1A91B841-5B78-4FC1-9CAE-7754BC249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Scrum Roles: Scrum Team</a:t>
            </a:r>
          </a:p>
        </p:txBody>
      </p:sp>
      <p:sp>
        <p:nvSpPr>
          <p:cNvPr id="15366" name="Rectangle 3">
            <a:extLst>
              <a:ext uri="{FF2B5EF4-FFF2-40B4-BE49-F238E27FC236}">
                <a16:creationId xmlns:a16="http://schemas.microsoft.com/office/drawing/2014/main" id="{28C37978-A87C-4FD7-8FE3-58E4022B13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5600" y="2059729"/>
            <a:ext cx="9601200" cy="466635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222" b="1" dirty="0"/>
              <a:t>Tasks/Responsibilities: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formulates a Sprint Goal at the Sprint Planning Meeting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commits to turn a set of Product Backlog into a working product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self-organizes (assigns, works on, modifies and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/>
              <a:t>	(re-)estimates tasks)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→	responsible for doing all analysis, design, coding, testing and user documentation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>
                <a:cs typeface="Times New Roman" panose="02020603050405020304" pitchFamily="18" charset="0"/>
              </a:rPr>
              <a:t>→</a:t>
            </a:r>
            <a:r>
              <a:rPr lang="en-US" altLang="en-US" sz="2000" dirty="0"/>
              <a:t> has full authority to do whatever is necessary to meet the Sprint Goal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22" b="1" dirty="0"/>
              <a:t>Team size:</a:t>
            </a:r>
            <a:r>
              <a:rPr lang="en-US" altLang="en-US" sz="2222" dirty="0"/>
              <a:t> seven people, plus or minus two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222" b="1" dirty="0"/>
              <a:t>Team composition:</a:t>
            </a:r>
            <a:r>
              <a:rPr lang="en-US" altLang="en-US" sz="2222" dirty="0"/>
              <a:t> cross-functional </a:t>
            </a:r>
            <a:r>
              <a:rPr lang="en-US" altLang="en-US" sz="2222" dirty="0">
                <a:cs typeface="Times New Roman" panose="02020603050405020304" pitchFamily="18" charset="0"/>
              </a:rPr>
              <a:t>→ analysts, designers, coding engineers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>
              <a:cs typeface="Times New Roman" panose="02020603050405020304" pitchFamily="18" charset="0"/>
            </a:endParaRPr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5928D019-11CC-415C-87BE-9C4DF18CB1F5}"/>
              </a:ext>
            </a:extLst>
          </p:cNvPr>
          <p:cNvGrpSpPr>
            <a:grpSpLocks/>
          </p:cNvGrpSpPr>
          <p:nvPr/>
        </p:nvGrpSpPr>
        <p:grpSpPr bwMode="auto">
          <a:xfrm>
            <a:off x="8244972" y="209215"/>
            <a:ext cx="1320799" cy="1484118"/>
            <a:chOff x="0" y="0"/>
            <a:chExt cx="1704" cy="1346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D05BCC58-37AD-4412-92C5-A7F7307D4C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" y="453"/>
              <a:ext cx="507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5">
              <a:extLst>
                <a:ext uri="{FF2B5EF4-FFF2-40B4-BE49-F238E27FC236}">
                  <a16:creationId xmlns:a16="http://schemas.microsoft.com/office/drawing/2014/main" id="{B0880926-DCA9-463B-ABB0-5500D4C9E8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704" cy="1346"/>
              <a:chOff x="0" y="0"/>
              <a:chExt cx="1704" cy="1346"/>
            </a:xfrm>
          </p:grpSpPr>
          <p:grpSp>
            <p:nvGrpSpPr>
              <p:cNvPr id="11" name="Group 6">
                <a:extLst>
                  <a:ext uri="{FF2B5EF4-FFF2-40B4-BE49-F238E27FC236}">
                    <a16:creationId xmlns:a16="http://schemas.microsoft.com/office/drawing/2014/main" id="{6B3CD01A-DDBF-48A0-A522-21FBBC0B7F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704" cy="440"/>
                <a:chOff x="0" y="0"/>
                <a:chExt cx="1704" cy="440"/>
              </a:xfrm>
            </p:grpSpPr>
            <p:pic>
              <p:nvPicPr>
                <p:cNvPr id="17" name="Picture 7">
                  <a:extLst>
                    <a:ext uri="{FF2B5EF4-FFF2-40B4-BE49-F238E27FC236}">
                      <a16:creationId xmlns:a16="http://schemas.microsoft.com/office/drawing/2014/main" id="{F4C30231-067E-4D5C-943F-DF385665A69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8">
                  <a:extLst>
                    <a:ext uri="{FF2B5EF4-FFF2-40B4-BE49-F238E27FC236}">
                      <a16:creationId xmlns:a16="http://schemas.microsoft.com/office/drawing/2014/main" id="{FDD4169D-AC05-4C8D-AD42-24C028484E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9">
                  <a:extLst>
                    <a:ext uri="{FF2B5EF4-FFF2-40B4-BE49-F238E27FC236}">
                      <a16:creationId xmlns:a16="http://schemas.microsoft.com/office/drawing/2014/main" id="{31A0DB8F-F95A-4847-94B2-5BB4134C0A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2" name="Picture 10">
                <a:extLst>
                  <a:ext uri="{FF2B5EF4-FFF2-40B4-BE49-F238E27FC236}">
                    <a16:creationId xmlns:a16="http://schemas.microsoft.com/office/drawing/2014/main" id="{317EE420-6E64-4C34-A8D8-68CF50C9C5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469"/>
                <a:ext cx="507" cy="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" name="Group 11">
                <a:extLst>
                  <a:ext uri="{FF2B5EF4-FFF2-40B4-BE49-F238E27FC236}">
                    <a16:creationId xmlns:a16="http://schemas.microsoft.com/office/drawing/2014/main" id="{2F5CC397-FCD2-49B5-B40A-945CF08E8E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06"/>
                <a:ext cx="1704" cy="440"/>
                <a:chOff x="0" y="0"/>
                <a:chExt cx="1704" cy="440"/>
              </a:xfrm>
            </p:grpSpPr>
            <p:pic>
              <p:nvPicPr>
                <p:cNvPr id="14" name="Picture 12">
                  <a:extLst>
                    <a:ext uri="{FF2B5EF4-FFF2-40B4-BE49-F238E27FC236}">
                      <a16:creationId xmlns:a16="http://schemas.microsoft.com/office/drawing/2014/main" id="{B1B19E13-BE0F-46F0-A701-B67C977D83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"/>
                  <a:ext cx="507" cy="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5" name="Picture 13">
                  <a:extLst>
                    <a:ext uri="{FF2B5EF4-FFF2-40B4-BE49-F238E27FC236}">
                      <a16:creationId xmlns:a16="http://schemas.microsoft.com/office/drawing/2014/main" id="{98D91D5F-E380-40F8-B37F-A3DB74B9C4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96" y="0"/>
                  <a:ext cx="508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14">
                  <a:extLst>
                    <a:ext uri="{FF2B5EF4-FFF2-40B4-BE49-F238E27FC236}">
                      <a16:creationId xmlns:a16="http://schemas.microsoft.com/office/drawing/2014/main" id="{B447972C-DA04-436D-906D-8F4DA3C3CB0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8" y="0"/>
                  <a:ext cx="507" cy="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6FC9B4-C209-47F9-B265-BC78B67FE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212B6-A3E6-44DB-A17C-3C4EB8C9E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1">
            <a:extLst>
              <a:ext uri="{FF2B5EF4-FFF2-40B4-BE49-F238E27FC236}">
                <a16:creationId xmlns:a16="http://schemas.microsoft.com/office/drawing/2014/main" id="{9FD426C8-F07A-4371-8618-665185B6834D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079500"/>
            <a:ext cx="4140200" cy="2044700"/>
            <a:chOff x="0" y="0"/>
            <a:chExt cx="2608" cy="1288"/>
          </a:xfrm>
        </p:grpSpPr>
        <p:sp>
          <p:nvSpPr>
            <p:cNvPr id="50198" name="AutoShape 2">
              <a:extLst>
                <a:ext uri="{FF2B5EF4-FFF2-40B4-BE49-F238E27FC236}">
                  <a16:creationId xmlns:a16="http://schemas.microsoft.com/office/drawing/2014/main" id="{44990880-EBEF-4489-81D8-AE23F6AF9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0199" name="Rectangle 3">
              <a:extLst>
                <a:ext uri="{FF2B5EF4-FFF2-40B4-BE49-F238E27FC236}">
                  <a16:creationId xmlns:a16="http://schemas.microsoft.com/office/drawing/2014/main" id="{C3B61E5C-540B-4E51-9D63-DB2AA735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Product owner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ScrumMaster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Team</a:t>
              </a:r>
            </a:p>
          </p:txBody>
        </p:sp>
        <p:sp>
          <p:nvSpPr>
            <p:cNvPr id="50200" name="Rectangle 4">
              <a:extLst>
                <a:ext uri="{FF2B5EF4-FFF2-40B4-BE49-F238E27FC236}">
                  <a16:creationId xmlns:a16="http://schemas.microsoft.com/office/drawing/2014/main" id="{27905A13-E81D-4558-91D7-D96A2417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201" name="AutoShape 5">
              <a:extLst>
                <a:ext uri="{FF2B5EF4-FFF2-40B4-BE49-F238E27FC236}">
                  <a16:creationId xmlns:a16="http://schemas.microsoft.com/office/drawing/2014/main" id="{529DEE79-DD58-41FA-9CEA-8EB03C9556A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2" name="AutoShape 6">
              <a:extLst>
                <a:ext uri="{FF2B5EF4-FFF2-40B4-BE49-F238E27FC236}">
                  <a16:creationId xmlns:a16="http://schemas.microsoft.com/office/drawing/2014/main" id="{3C850F84-8ADD-4213-A1D9-A9FEB05A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203" name="Rectangle 7">
              <a:extLst>
                <a:ext uri="{FF2B5EF4-FFF2-40B4-BE49-F238E27FC236}">
                  <a16:creationId xmlns:a16="http://schemas.microsoft.com/office/drawing/2014/main" id="{4AC4BB58-1E37-4DE6-8E4D-5BC9C1AE2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204" name="Rectangle 8">
              <a:extLst>
                <a:ext uri="{FF2B5EF4-FFF2-40B4-BE49-F238E27FC236}">
                  <a16:creationId xmlns:a16="http://schemas.microsoft.com/office/drawing/2014/main" id="{CABE45A5-999B-4CDC-AAE8-9BBC86EFE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205" name="Rectangle 9">
              <a:extLst>
                <a:ext uri="{FF2B5EF4-FFF2-40B4-BE49-F238E27FC236}">
                  <a16:creationId xmlns:a16="http://schemas.microsoft.com/office/drawing/2014/main" id="{93773111-2730-4B8F-8801-7357AA62C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Roles</a:t>
              </a:r>
            </a:p>
          </p:txBody>
        </p:sp>
      </p:grp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ECCD9C67-FC82-46CB-B9BE-D1B03F019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8378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Scrum framework</a:t>
            </a:r>
          </a:p>
        </p:txBody>
      </p:sp>
      <p:grpSp>
        <p:nvGrpSpPr>
          <p:cNvPr id="50180" name="Group 11">
            <a:extLst>
              <a:ext uri="{FF2B5EF4-FFF2-40B4-BE49-F238E27FC236}">
                <a16:creationId xmlns:a16="http://schemas.microsoft.com/office/drawing/2014/main" id="{837D6EB2-F0E1-4B4F-A336-FCE7169580C3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105400"/>
            <a:ext cx="4140200" cy="2044700"/>
            <a:chOff x="0" y="0"/>
            <a:chExt cx="2608" cy="1288"/>
          </a:xfrm>
        </p:grpSpPr>
        <p:sp>
          <p:nvSpPr>
            <p:cNvPr id="50190" name="AutoShape 12">
              <a:extLst>
                <a:ext uri="{FF2B5EF4-FFF2-40B4-BE49-F238E27FC236}">
                  <a16:creationId xmlns:a16="http://schemas.microsoft.com/office/drawing/2014/main" id="{4A48096E-2B38-48F2-A120-77B4D7531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0191" name="Rectangle 13">
              <a:extLst>
                <a:ext uri="{FF2B5EF4-FFF2-40B4-BE49-F238E27FC236}">
                  <a16:creationId xmlns:a16="http://schemas.microsoft.com/office/drawing/2014/main" id="{B611B044-CD7D-4E5F-8512-9CE87A793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Product backlog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backlog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Burndown charts</a:t>
              </a:r>
            </a:p>
          </p:txBody>
        </p:sp>
        <p:sp>
          <p:nvSpPr>
            <p:cNvPr id="50192" name="Rectangle 14">
              <a:extLst>
                <a:ext uri="{FF2B5EF4-FFF2-40B4-BE49-F238E27FC236}">
                  <a16:creationId xmlns:a16="http://schemas.microsoft.com/office/drawing/2014/main" id="{1EFB2686-F42B-4940-8C87-D2E96AFC1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93" name="AutoShape 15">
              <a:extLst>
                <a:ext uri="{FF2B5EF4-FFF2-40B4-BE49-F238E27FC236}">
                  <a16:creationId xmlns:a16="http://schemas.microsoft.com/office/drawing/2014/main" id="{2E308B50-0781-4B1D-AB1E-39C2753865C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4" name="AutoShape 16">
              <a:extLst>
                <a:ext uri="{FF2B5EF4-FFF2-40B4-BE49-F238E27FC236}">
                  <a16:creationId xmlns:a16="http://schemas.microsoft.com/office/drawing/2014/main" id="{78B8FA9F-491F-40E2-8346-E85DD5DDC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95" name="Rectangle 17">
              <a:extLst>
                <a:ext uri="{FF2B5EF4-FFF2-40B4-BE49-F238E27FC236}">
                  <a16:creationId xmlns:a16="http://schemas.microsoft.com/office/drawing/2014/main" id="{F3AAF9F7-665F-4836-BBED-0F963BF8C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96" name="Rectangle 18">
              <a:extLst>
                <a:ext uri="{FF2B5EF4-FFF2-40B4-BE49-F238E27FC236}">
                  <a16:creationId xmlns:a16="http://schemas.microsoft.com/office/drawing/2014/main" id="{368F3694-C446-485D-9FAD-4E4A31EB0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97" name="Rectangle 19">
              <a:extLst>
                <a:ext uri="{FF2B5EF4-FFF2-40B4-BE49-F238E27FC236}">
                  <a16:creationId xmlns:a16="http://schemas.microsoft.com/office/drawing/2014/main" id="{34EB9751-A03B-4F72-A50A-A3BE5CD73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Artifacts</a:t>
              </a:r>
            </a:p>
          </p:txBody>
        </p:sp>
      </p:grpSp>
      <p:grpSp>
        <p:nvGrpSpPr>
          <p:cNvPr id="50181" name="Group 20">
            <a:extLst>
              <a:ext uri="{FF2B5EF4-FFF2-40B4-BE49-F238E27FC236}">
                <a16:creationId xmlns:a16="http://schemas.microsoft.com/office/drawing/2014/main" id="{3B2EA919-45C0-42A1-83CB-7BA45D0D1E08}"/>
              </a:ext>
            </a:extLst>
          </p:cNvPr>
          <p:cNvGrpSpPr>
            <a:grpSpLocks/>
          </p:cNvGrpSpPr>
          <p:nvPr/>
        </p:nvGrpSpPr>
        <p:grpSpPr bwMode="auto">
          <a:xfrm>
            <a:off x="3289300" y="2819400"/>
            <a:ext cx="4140200" cy="2527300"/>
            <a:chOff x="0" y="0"/>
            <a:chExt cx="2608" cy="1592"/>
          </a:xfrm>
        </p:grpSpPr>
        <p:sp>
          <p:nvSpPr>
            <p:cNvPr id="50182" name="AutoShape 21">
              <a:extLst>
                <a:ext uri="{FF2B5EF4-FFF2-40B4-BE49-F238E27FC236}">
                  <a16:creationId xmlns:a16="http://schemas.microsoft.com/office/drawing/2014/main" id="{DCD49897-1840-4BF0-8C66-FB07D0350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0183" name="Rectangle 22">
              <a:extLst>
                <a:ext uri="{FF2B5EF4-FFF2-40B4-BE49-F238E27FC236}">
                  <a16:creationId xmlns:a16="http://schemas.microsoft.com/office/drawing/2014/main" id="{6C1B0A47-DFD6-4DD1-9956-E23DF4592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planning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review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retrospective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Daily scrum meeting</a:t>
              </a:r>
            </a:p>
          </p:txBody>
        </p:sp>
        <p:sp>
          <p:nvSpPr>
            <p:cNvPr id="50184" name="Rectangle 23">
              <a:extLst>
                <a:ext uri="{FF2B5EF4-FFF2-40B4-BE49-F238E27FC236}">
                  <a16:creationId xmlns:a16="http://schemas.microsoft.com/office/drawing/2014/main" id="{195785CE-AA39-4B38-9702-5B4EE259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85" name="AutoShape 24">
              <a:extLst>
                <a:ext uri="{FF2B5EF4-FFF2-40B4-BE49-F238E27FC236}">
                  <a16:creationId xmlns:a16="http://schemas.microsoft.com/office/drawing/2014/main" id="{C82A6975-E900-4208-94A7-D2F351E9116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86" name="AutoShape 25">
              <a:extLst>
                <a:ext uri="{FF2B5EF4-FFF2-40B4-BE49-F238E27FC236}">
                  <a16:creationId xmlns:a16="http://schemas.microsoft.com/office/drawing/2014/main" id="{A691AA48-EE9E-4F04-9679-90E84E6B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187" name="Rectangle 26">
              <a:extLst>
                <a:ext uri="{FF2B5EF4-FFF2-40B4-BE49-F238E27FC236}">
                  <a16:creationId xmlns:a16="http://schemas.microsoft.com/office/drawing/2014/main" id="{0288B338-1BD7-4305-A77D-E1D71FDF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88" name="Rectangle 27">
              <a:extLst>
                <a:ext uri="{FF2B5EF4-FFF2-40B4-BE49-F238E27FC236}">
                  <a16:creationId xmlns:a16="http://schemas.microsoft.com/office/drawing/2014/main" id="{008368E3-41C4-441E-AB22-007246884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0189" name="Rectangle 28">
              <a:extLst>
                <a:ext uri="{FF2B5EF4-FFF2-40B4-BE49-F238E27FC236}">
                  <a16:creationId xmlns:a16="http://schemas.microsoft.com/office/drawing/2014/main" id="{A6E9548B-46DC-4D28-A594-D5DACB0C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504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Ceremonies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A2B5C-7B8B-47EC-A013-E1EE3495D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2BBF6-F761-421D-BE23-EA06BD16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6257" y="558639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1">
            <a:extLst>
              <a:ext uri="{FF2B5EF4-FFF2-40B4-BE49-F238E27FC236}">
                <a16:creationId xmlns:a16="http://schemas.microsoft.com/office/drawing/2014/main" id="{FAD6FBF0-F306-4310-84BC-CDD3D64A6F8D}"/>
              </a:ext>
            </a:extLst>
          </p:cNvPr>
          <p:cNvSpPr>
            <a:spLocks/>
          </p:cNvSpPr>
          <p:nvPr/>
        </p:nvSpPr>
        <p:spPr bwMode="auto">
          <a:xfrm>
            <a:off x="2463800" y="901700"/>
            <a:ext cx="5092700" cy="6019800"/>
          </a:xfrm>
          <a:prstGeom prst="roundRect">
            <a:avLst>
              <a:gd name="adj" fmla="val 598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 sz="88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9F191B8-93A4-4D8E-AC62-E3EBC0F99237}"/>
              </a:ext>
            </a:extLst>
          </p:cNvPr>
          <p:cNvSpPr>
            <a:spLocks/>
          </p:cNvSpPr>
          <p:nvPr/>
        </p:nvSpPr>
        <p:spPr bwMode="auto">
          <a:xfrm>
            <a:off x="2933700" y="901700"/>
            <a:ext cx="3898900" cy="5969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20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52228" name="AutoShape 3">
            <a:extLst>
              <a:ext uri="{FF2B5EF4-FFF2-40B4-BE49-F238E27FC236}">
                <a16:creationId xmlns:a16="http://schemas.microsoft.com/office/drawing/2014/main" id="{9A4378BC-44B9-4A05-8F24-0312229F7F33}"/>
              </a:ext>
            </a:extLst>
          </p:cNvPr>
          <p:cNvSpPr>
            <a:spLocks/>
          </p:cNvSpPr>
          <p:nvPr/>
        </p:nvSpPr>
        <p:spPr bwMode="auto">
          <a:xfrm>
            <a:off x="2451100" y="9017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52229" name="Rectangle 4">
            <a:extLst>
              <a:ext uri="{FF2B5EF4-FFF2-40B4-BE49-F238E27FC236}">
                <a16:creationId xmlns:a16="http://schemas.microsoft.com/office/drawing/2014/main" id="{A2869785-0365-4C63-9F7C-2A6DC1DBB640}"/>
              </a:ext>
            </a:extLst>
          </p:cNvPr>
          <p:cNvSpPr>
            <a:spLocks/>
          </p:cNvSpPr>
          <p:nvPr/>
        </p:nvSpPr>
        <p:spPr bwMode="auto">
          <a:xfrm>
            <a:off x="2451100" y="1244600"/>
            <a:ext cx="622300" cy="2540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grpSp>
        <p:nvGrpSpPr>
          <p:cNvPr id="52230" name="Group 5">
            <a:extLst>
              <a:ext uri="{FF2B5EF4-FFF2-40B4-BE49-F238E27FC236}">
                <a16:creationId xmlns:a16="http://schemas.microsoft.com/office/drawing/2014/main" id="{F7E6370B-10B1-46DB-AD6C-3C9628B868A4}"/>
              </a:ext>
            </a:extLst>
          </p:cNvPr>
          <p:cNvGrpSpPr>
            <a:grpSpLocks/>
          </p:cNvGrpSpPr>
          <p:nvPr/>
        </p:nvGrpSpPr>
        <p:grpSpPr bwMode="auto">
          <a:xfrm>
            <a:off x="6235700" y="901700"/>
            <a:ext cx="622300" cy="596900"/>
            <a:chOff x="0" y="0"/>
            <a:chExt cx="392" cy="376"/>
          </a:xfrm>
        </p:grpSpPr>
        <p:sp>
          <p:nvSpPr>
            <p:cNvPr id="52262" name="AutoShape 6">
              <a:extLst>
                <a:ext uri="{FF2B5EF4-FFF2-40B4-BE49-F238E27FC236}">
                  <a16:creationId xmlns:a16="http://schemas.microsoft.com/office/drawing/2014/main" id="{970817CE-4430-42CF-B0AC-66492FBFFB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63" name="Rectangle 7">
              <a:extLst>
                <a:ext uri="{FF2B5EF4-FFF2-40B4-BE49-F238E27FC236}">
                  <a16:creationId xmlns:a16="http://schemas.microsoft.com/office/drawing/2014/main" id="{AAD586B8-FDF4-45AA-9529-9DA0D7D3E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</p:grpSp>
      <p:sp>
        <p:nvSpPr>
          <p:cNvPr id="52231" name="Rectangle 8">
            <a:extLst>
              <a:ext uri="{FF2B5EF4-FFF2-40B4-BE49-F238E27FC236}">
                <a16:creationId xmlns:a16="http://schemas.microsoft.com/office/drawing/2014/main" id="{6B30897D-3BAF-4033-9B10-613F3C3E83D9}"/>
              </a:ext>
            </a:extLst>
          </p:cNvPr>
          <p:cNvSpPr>
            <a:spLocks/>
          </p:cNvSpPr>
          <p:nvPr/>
        </p:nvSpPr>
        <p:spPr bwMode="auto">
          <a:xfrm>
            <a:off x="2616200" y="901700"/>
            <a:ext cx="4216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FF"/>
                </a:solidFill>
                <a:latin typeface="Gill Sans" pitchFamily="80" charset="0"/>
              </a:rPr>
              <a:t>Sprint planning meeting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694C38C2-ACA4-466B-AFC0-F0924F80E120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1701800"/>
            <a:ext cx="4660900" cy="1866900"/>
            <a:chOff x="0" y="0"/>
            <a:chExt cx="2936" cy="1176"/>
          </a:xfrm>
        </p:grpSpPr>
        <p:sp>
          <p:nvSpPr>
            <p:cNvPr id="52256" name="AutoShape 10">
              <a:extLst>
                <a:ext uri="{FF2B5EF4-FFF2-40B4-BE49-F238E27FC236}">
                  <a16:creationId xmlns:a16="http://schemas.microsoft.com/office/drawing/2014/main" id="{9F87590F-C2BE-4805-B6B2-C57CE673B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936" cy="1176"/>
            </a:xfrm>
            <a:prstGeom prst="roundRect">
              <a:avLst>
                <a:gd name="adj" fmla="val 16324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2257" name="Rectangle 11">
              <a:extLst>
                <a:ext uri="{FF2B5EF4-FFF2-40B4-BE49-F238E27FC236}">
                  <a16:creationId xmlns:a16="http://schemas.microsoft.com/office/drawing/2014/main" id="{F3E07DC3-4FEE-451A-8A28-EA699F00E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2258" name="AutoShape 12">
              <a:extLst>
                <a:ext uri="{FF2B5EF4-FFF2-40B4-BE49-F238E27FC236}">
                  <a16:creationId xmlns:a16="http://schemas.microsoft.com/office/drawing/2014/main" id="{7C9DB19C-6CAD-4DCB-85A1-5A5A42B6F44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59" name="AutoShape 13">
              <a:extLst>
                <a:ext uri="{FF2B5EF4-FFF2-40B4-BE49-F238E27FC236}">
                  <a16:creationId xmlns:a16="http://schemas.microsoft.com/office/drawing/2014/main" id="{FF0ABC1A-F716-43A9-BD5D-7982BD0CB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60" name="Rectangle 14">
              <a:extLst>
                <a:ext uri="{FF2B5EF4-FFF2-40B4-BE49-F238E27FC236}">
                  <a16:creationId xmlns:a16="http://schemas.microsoft.com/office/drawing/2014/main" id="{16859D0C-61F2-48E4-9827-BE3FFCCD0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0"/>
              <a:ext cx="1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Gill Sans" pitchFamily="80" charset="0"/>
                </a:rPr>
                <a:t>Sprint prioritization</a:t>
              </a:r>
            </a:p>
          </p:txBody>
        </p:sp>
        <p:sp>
          <p:nvSpPr>
            <p:cNvPr id="52261" name="Rectangle 15">
              <a:extLst>
                <a:ext uri="{FF2B5EF4-FFF2-40B4-BE49-F238E27FC236}">
                  <a16:creationId xmlns:a16="http://schemas.microsoft.com/office/drawing/2014/main" id="{C08149B2-700F-45C1-8879-36542BB7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36"/>
              <a:ext cx="2888" cy="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 marL="279400" indent="-27940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Analyze and evaluate product backlog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Select sprint goal</a:t>
              </a:r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FDCDDE54-D1EC-4925-BB2C-34A3EFFA5AC0}"/>
              </a:ext>
            </a:extLst>
          </p:cNvPr>
          <p:cNvGrpSpPr>
            <a:grpSpLocks/>
          </p:cNvGrpSpPr>
          <p:nvPr/>
        </p:nvGrpSpPr>
        <p:grpSpPr bwMode="auto">
          <a:xfrm>
            <a:off x="2717800" y="3746500"/>
            <a:ext cx="4660900" cy="2933700"/>
            <a:chOff x="0" y="0"/>
            <a:chExt cx="2936" cy="1848"/>
          </a:xfrm>
        </p:grpSpPr>
        <p:sp>
          <p:nvSpPr>
            <p:cNvPr id="52250" name="AutoShape 17">
              <a:extLst>
                <a:ext uri="{FF2B5EF4-FFF2-40B4-BE49-F238E27FC236}">
                  <a16:creationId xmlns:a16="http://schemas.microsoft.com/office/drawing/2014/main" id="{FCBB4B7A-28FA-443C-B09F-471C43983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936" cy="1848"/>
            </a:xfrm>
            <a:prstGeom prst="roundRect">
              <a:avLst>
                <a:gd name="adj" fmla="val 10389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52251" name="Rectangle 18">
              <a:extLst>
                <a:ext uri="{FF2B5EF4-FFF2-40B4-BE49-F238E27FC236}">
                  <a16:creationId xmlns:a16="http://schemas.microsoft.com/office/drawing/2014/main" id="{2BCA2F5F-04D6-48E6-A341-E2F3E9893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432" cy="288"/>
            </a:xfrm>
            <a:prstGeom prst="rect">
              <a:avLst/>
            </a:pr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52252" name="AutoShape 19">
              <a:extLst>
                <a:ext uri="{FF2B5EF4-FFF2-40B4-BE49-F238E27FC236}">
                  <a16:creationId xmlns:a16="http://schemas.microsoft.com/office/drawing/2014/main" id="{0B0587F2-D4AC-4327-A884-C0129291C23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56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53" name="AutoShape 20">
              <a:extLst>
                <a:ext uri="{FF2B5EF4-FFF2-40B4-BE49-F238E27FC236}">
                  <a16:creationId xmlns:a16="http://schemas.microsoft.com/office/drawing/2014/main" id="{5B285E76-BCA7-4CA0-AAB6-2A717B0DE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53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54" name="Rectangle 21">
              <a:extLst>
                <a:ext uri="{FF2B5EF4-FFF2-40B4-BE49-F238E27FC236}">
                  <a16:creationId xmlns:a16="http://schemas.microsoft.com/office/drawing/2014/main" id="{91E2509F-CC53-4422-BEAE-94BED6B24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0"/>
              <a:ext cx="1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FFFFFF"/>
                  </a:solidFill>
                  <a:latin typeface="Gill Sans" pitchFamily="80" charset="0"/>
                </a:rPr>
                <a:t>Sprint planning</a:t>
              </a:r>
            </a:p>
          </p:txBody>
        </p:sp>
        <p:sp>
          <p:nvSpPr>
            <p:cNvPr id="52255" name="Rectangle 22">
              <a:extLst>
                <a:ext uri="{FF2B5EF4-FFF2-40B4-BE49-F238E27FC236}">
                  <a16:creationId xmlns:a16="http://schemas.microsoft.com/office/drawing/2014/main" id="{254BF827-EFD1-4994-8822-F82C8755C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336"/>
              <a:ext cx="2840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 marL="279400" indent="-279400"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Decide how to achieve sprint goal (design)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Create sprint backlog (tasks) from product backlog items (user stories / features)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Estimate sprint backlog in hours</a:t>
              </a:r>
            </a:p>
          </p:txBody>
        </p:sp>
      </p:grpSp>
      <p:grpSp>
        <p:nvGrpSpPr>
          <p:cNvPr id="5" name="Group 23">
            <a:extLst>
              <a:ext uri="{FF2B5EF4-FFF2-40B4-BE49-F238E27FC236}">
                <a16:creationId xmlns:a16="http://schemas.microsoft.com/office/drawing/2014/main" id="{4A1F4BCC-FE75-44F7-8B47-55C98166C18B}"/>
              </a:ext>
            </a:extLst>
          </p:cNvPr>
          <p:cNvGrpSpPr>
            <a:grpSpLocks/>
          </p:cNvGrpSpPr>
          <p:nvPr/>
        </p:nvGrpSpPr>
        <p:grpSpPr bwMode="auto">
          <a:xfrm>
            <a:off x="7378700" y="2057400"/>
            <a:ext cx="2527300" cy="1155700"/>
            <a:chOff x="0" y="0"/>
            <a:chExt cx="1592" cy="728"/>
          </a:xfrm>
        </p:grpSpPr>
        <p:sp>
          <p:nvSpPr>
            <p:cNvPr id="52248" name="Line 24">
              <a:extLst>
                <a:ext uri="{FF2B5EF4-FFF2-40B4-BE49-F238E27FC236}">
                  <a16:creationId xmlns:a16="http://schemas.microsoft.com/office/drawing/2014/main" id="{AADD721B-B7D1-4175-B3ED-242EA31C28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2249" name="AutoShape 25">
              <a:extLst>
                <a:ext uri="{FF2B5EF4-FFF2-40B4-BE49-F238E27FC236}">
                  <a16:creationId xmlns:a16="http://schemas.microsoft.com/office/drawing/2014/main" id="{51D7B430-B187-4EA8-88FD-AF4D011E5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1pPr>
              <a:lvl2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2pPr>
              <a:lvl3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3pPr>
              <a:lvl4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4pPr>
              <a:lvl5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E3F0FF"/>
                  </a:solidFill>
                  <a:cs typeface="Gill Sans" pitchFamily="80" charset="0"/>
                </a:rPr>
                <a:t>Sprint</a:t>
              </a:r>
            </a:p>
            <a:p>
              <a:pPr algn="ctr" eaLnBrk="1" hangingPunct="1"/>
              <a:r>
                <a:rPr lang="en-US" altLang="en-US">
                  <a:solidFill>
                    <a:srgbClr val="E3F0FF"/>
                  </a:solidFill>
                  <a:cs typeface="Gill Sans" pitchFamily="80" charset="0"/>
                </a:rPr>
                <a:t>goal</a:t>
              </a:r>
            </a:p>
          </p:txBody>
        </p:sp>
      </p:grpSp>
      <p:sp>
        <p:nvSpPr>
          <p:cNvPr id="52235" name="Line 26">
            <a:extLst>
              <a:ext uri="{FF2B5EF4-FFF2-40B4-BE49-F238E27FC236}">
                <a16:creationId xmlns:a16="http://schemas.microsoft.com/office/drawing/2014/main" id="{CBCF364C-1497-49F1-8EAF-18C0ED643D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0" y="1500188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grpSp>
        <p:nvGrpSpPr>
          <p:cNvPr id="6" name="Group 27">
            <a:extLst>
              <a:ext uri="{FF2B5EF4-FFF2-40B4-BE49-F238E27FC236}">
                <a16:creationId xmlns:a16="http://schemas.microsoft.com/office/drawing/2014/main" id="{8D3737F8-52B1-401D-AB64-2CCE85A0BEA5}"/>
              </a:ext>
            </a:extLst>
          </p:cNvPr>
          <p:cNvGrpSpPr>
            <a:grpSpLocks/>
          </p:cNvGrpSpPr>
          <p:nvPr/>
        </p:nvGrpSpPr>
        <p:grpSpPr bwMode="auto">
          <a:xfrm>
            <a:off x="7378700" y="4622800"/>
            <a:ext cx="2527300" cy="1155700"/>
            <a:chOff x="0" y="0"/>
            <a:chExt cx="1592" cy="728"/>
          </a:xfrm>
        </p:grpSpPr>
        <p:sp>
          <p:nvSpPr>
            <p:cNvPr id="52246" name="AutoShape 28">
              <a:extLst>
                <a:ext uri="{FF2B5EF4-FFF2-40B4-BE49-F238E27FC236}">
                  <a16:creationId xmlns:a16="http://schemas.microsoft.com/office/drawing/2014/main" id="{B9C65414-4E3E-4E61-BEAF-2379EE5D5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0"/>
              <a:ext cx="1064" cy="728"/>
            </a:xfrm>
            <a:prstGeom prst="roundRect">
              <a:avLst>
                <a:gd name="adj" fmla="val 26370"/>
              </a:avLst>
            </a:prstGeom>
            <a:blipFill dpi="0" rotWithShape="0">
              <a:blip r:embed="rId5"/>
              <a:srcRect/>
              <a:tile tx="0" ty="0" sx="100000" sy="100000" flip="none" algn="tl"/>
            </a:blipFill>
            <a:ln w="25400">
              <a:solidFill>
                <a:srgbClr val="910000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1pPr>
              <a:lvl2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2pPr>
              <a:lvl3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3pPr>
              <a:lvl4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4pPr>
              <a:lvl5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E3F0FF"/>
                  </a:solidFill>
                  <a:cs typeface="Gill Sans" pitchFamily="80" charset="0"/>
                </a:rPr>
                <a:t>Sprint</a:t>
              </a:r>
            </a:p>
            <a:p>
              <a:pPr algn="ctr" eaLnBrk="1" hangingPunct="1"/>
              <a:r>
                <a:rPr lang="en-US" altLang="en-US">
                  <a:solidFill>
                    <a:srgbClr val="E3F0FF"/>
                  </a:solidFill>
                  <a:cs typeface="Gill Sans" pitchFamily="80" charset="0"/>
                </a:rPr>
                <a:t>backlog</a:t>
              </a:r>
            </a:p>
          </p:txBody>
        </p:sp>
        <p:sp>
          <p:nvSpPr>
            <p:cNvPr id="52247" name="Line 29">
              <a:extLst>
                <a:ext uri="{FF2B5EF4-FFF2-40B4-BE49-F238E27FC236}">
                  <a16:creationId xmlns:a16="http://schemas.microsoft.com/office/drawing/2014/main" id="{355860D4-8BE4-4F22-AA3B-9FB4234DAF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63"/>
              <a:ext cx="5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52237" name="AutoShape 30">
            <a:extLst>
              <a:ext uri="{FF2B5EF4-FFF2-40B4-BE49-F238E27FC236}">
                <a16:creationId xmlns:a16="http://schemas.microsoft.com/office/drawing/2014/main" id="{5CADC156-A137-4F3C-9377-67B3B8C8202B}"/>
              </a:ext>
            </a:extLst>
          </p:cNvPr>
          <p:cNvSpPr>
            <a:spLocks/>
          </p:cNvSpPr>
          <p:nvPr/>
        </p:nvSpPr>
        <p:spPr bwMode="auto">
          <a:xfrm>
            <a:off x="292100" y="3416300"/>
            <a:ext cx="1524000" cy="1016000"/>
          </a:xfrm>
          <a:prstGeom prst="roundRect">
            <a:avLst>
              <a:gd name="adj" fmla="val 3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E3F0FF"/>
                </a:solidFill>
                <a:cs typeface="Gill Sans" pitchFamily="80" charset="0"/>
              </a:rPr>
              <a:t>Business conditions</a:t>
            </a:r>
          </a:p>
        </p:txBody>
      </p:sp>
      <p:sp>
        <p:nvSpPr>
          <p:cNvPr id="52238" name="AutoShape 31">
            <a:extLst>
              <a:ext uri="{FF2B5EF4-FFF2-40B4-BE49-F238E27FC236}">
                <a16:creationId xmlns:a16="http://schemas.microsoft.com/office/drawing/2014/main" id="{E9C12F17-1C30-4CC8-ACC0-EAA53A065B11}"/>
              </a:ext>
            </a:extLst>
          </p:cNvPr>
          <p:cNvSpPr>
            <a:spLocks/>
          </p:cNvSpPr>
          <p:nvPr/>
        </p:nvSpPr>
        <p:spPr bwMode="auto">
          <a:xfrm>
            <a:off x="292100" y="1003300"/>
            <a:ext cx="1524000" cy="1016000"/>
          </a:xfrm>
          <a:prstGeom prst="roundRect">
            <a:avLst>
              <a:gd name="adj" fmla="val 3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E3F0FF"/>
                </a:solidFill>
                <a:cs typeface="Gill Sans" pitchFamily="80" charset="0"/>
              </a:rPr>
              <a:t>Team capacity</a:t>
            </a:r>
          </a:p>
        </p:txBody>
      </p:sp>
      <p:sp>
        <p:nvSpPr>
          <p:cNvPr id="52239" name="AutoShape 32">
            <a:extLst>
              <a:ext uri="{FF2B5EF4-FFF2-40B4-BE49-F238E27FC236}">
                <a16:creationId xmlns:a16="http://schemas.microsoft.com/office/drawing/2014/main" id="{A8E81F15-9F70-433B-A5BD-6769CD4D582E}"/>
              </a:ext>
            </a:extLst>
          </p:cNvPr>
          <p:cNvSpPr>
            <a:spLocks/>
          </p:cNvSpPr>
          <p:nvPr/>
        </p:nvSpPr>
        <p:spPr bwMode="auto">
          <a:xfrm>
            <a:off x="292100" y="2209800"/>
            <a:ext cx="1524000" cy="1016000"/>
          </a:xfrm>
          <a:prstGeom prst="roundRect">
            <a:avLst>
              <a:gd name="adj" fmla="val 3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E3F0FF"/>
                </a:solidFill>
                <a:cs typeface="Gill Sans" pitchFamily="80" charset="0"/>
              </a:rPr>
              <a:t>Product backlog</a:t>
            </a:r>
          </a:p>
        </p:txBody>
      </p:sp>
      <p:sp>
        <p:nvSpPr>
          <p:cNvPr id="52240" name="AutoShape 33">
            <a:extLst>
              <a:ext uri="{FF2B5EF4-FFF2-40B4-BE49-F238E27FC236}">
                <a16:creationId xmlns:a16="http://schemas.microsoft.com/office/drawing/2014/main" id="{085AC2DD-BF19-4052-A4F5-AE0178366ADA}"/>
              </a:ext>
            </a:extLst>
          </p:cNvPr>
          <p:cNvSpPr>
            <a:spLocks/>
          </p:cNvSpPr>
          <p:nvPr/>
        </p:nvSpPr>
        <p:spPr bwMode="auto">
          <a:xfrm>
            <a:off x="292100" y="5829300"/>
            <a:ext cx="1663700" cy="1016000"/>
          </a:xfrm>
          <a:prstGeom prst="roundRect">
            <a:avLst>
              <a:gd name="adj" fmla="val 3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E3F0FF"/>
                </a:solidFill>
                <a:cs typeface="Gill Sans" pitchFamily="80" charset="0"/>
              </a:rPr>
              <a:t>Technology</a:t>
            </a:r>
          </a:p>
        </p:txBody>
      </p:sp>
      <p:sp>
        <p:nvSpPr>
          <p:cNvPr id="52241" name="AutoShape 34">
            <a:extLst>
              <a:ext uri="{FF2B5EF4-FFF2-40B4-BE49-F238E27FC236}">
                <a16:creationId xmlns:a16="http://schemas.microsoft.com/office/drawing/2014/main" id="{E9A5F4B4-6F0A-414E-8FFF-9E47871CB2A8}"/>
              </a:ext>
            </a:extLst>
          </p:cNvPr>
          <p:cNvSpPr>
            <a:spLocks/>
          </p:cNvSpPr>
          <p:nvPr/>
        </p:nvSpPr>
        <p:spPr bwMode="auto">
          <a:xfrm>
            <a:off x="292100" y="4622800"/>
            <a:ext cx="1524000" cy="1016000"/>
          </a:xfrm>
          <a:prstGeom prst="roundRect">
            <a:avLst>
              <a:gd name="adj" fmla="val 30000"/>
            </a:avLst>
          </a:prstGeom>
          <a:blipFill dpi="0" rotWithShape="0">
            <a:blip r:embed="rId6"/>
            <a:srcRect/>
            <a:tile tx="0" ty="0" sx="100000" sy="100000" flip="none" algn="tl"/>
          </a:blipFill>
          <a:ln w="25400">
            <a:solidFill>
              <a:srgbClr val="7500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E3F0FF"/>
                </a:solidFill>
                <a:cs typeface="Gill Sans" pitchFamily="80" charset="0"/>
              </a:rPr>
              <a:t>Current product</a:t>
            </a:r>
          </a:p>
        </p:txBody>
      </p:sp>
      <p:sp>
        <p:nvSpPr>
          <p:cNvPr id="52242" name="Line 35">
            <a:extLst>
              <a:ext uri="{FF2B5EF4-FFF2-40B4-BE49-F238E27FC236}">
                <a16:creationId xmlns:a16="http://schemas.microsoft.com/office/drawing/2014/main" id="{162C9468-063C-4158-A328-03A2180AF4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0" y="2706688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52243" name="Line 36">
            <a:extLst>
              <a:ext uri="{FF2B5EF4-FFF2-40B4-BE49-F238E27FC236}">
                <a16:creationId xmlns:a16="http://schemas.microsoft.com/office/drawing/2014/main" id="{F5B366DA-4DC9-4CA5-9043-5C62DBB776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0" y="3913188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52244" name="Line 37">
            <a:extLst>
              <a:ext uri="{FF2B5EF4-FFF2-40B4-BE49-F238E27FC236}">
                <a16:creationId xmlns:a16="http://schemas.microsoft.com/office/drawing/2014/main" id="{C5DE58BC-37D9-459C-8AD0-D9156222FF2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0" y="5119688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52245" name="Line 38">
            <a:extLst>
              <a:ext uri="{FF2B5EF4-FFF2-40B4-BE49-F238E27FC236}">
                <a16:creationId xmlns:a16="http://schemas.microsoft.com/office/drawing/2014/main" id="{FE978A12-B7B6-4F77-AB92-2D7E84C1E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9750" y="6326188"/>
            <a:ext cx="654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0477DB-FC98-48BF-98ED-F5189E9A2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D57548A-9C7C-42DB-8DE0-77CE5F474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369" y="342169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30EC4BF5-6C9F-436A-A51D-1EC686429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Sprint planning</a:t>
            </a: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40DB987B-AC5E-423A-8774-1277CD7AA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826" y="2209806"/>
            <a:ext cx="9461500" cy="2240074"/>
          </a:xfrm>
        </p:spPr>
        <p:txBody>
          <a:bodyPr>
            <a:normAutofit fontScale="85000" lnSpcReduction="20000"/>
          </a:bodyPr>
          <a:lstStyle/>
          <a:p>
            <a:pPr marL="696913" eaLnBrk="1" hangingPunct="1">
              <a:lnSpc>
                <a:spcPct val="80000"/>
              </a:lnSpc>
            </a:pPr>
            <a:r>
              <a:rPr lang="en-US" altLang="en-US" sz="2800" dirty="0"/>
              <a:t>Team selects items from the product backlog they can commit to completing</a:t>
            </a:r>
          </a:p>
          <a:p>
            <a:pPr marL="696913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altLang="en-US" sz="2800" dirty="0"/>
              <a:t>Sprint backlog is created</a:t>
            </a:r>
          </a:p>
          <a:p>
            <a:pPr marL="1039813" lvl="1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altLang="en-US" sz="2400" dirty="0"/>
              <a:t>Tasks are identified and each is estimated (1-16 hours)</a:t>
            </a:r>
          </a:p>
          <a:p>
            <a:pPr marL="1039813" lvl="1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altLang="en-US" sz="2400" dirty="0"/>
              <a:t>Collaboratively, not done alone by the ScrumMaster</a:t>
            </a:r>
          </a:p>
          <a:p>
            <a:pPr marL="696913" eaLnBrk="1" hangingPunct="1">
              <a:lnSpc>
                <a:spcPct val="80000"/>
              </a:lnSpc>
              <a:spcBef>
                <a:spcPts val="1400"/>
              </a:spcBef>
            </a:pPr>
            <a:r>
              <a:rPr lang="en-US" altLang="en-US" sz="2800" dirty="0"/>
              <a:t>High-level design is considered</a:t>
            </a:r>
          </a:p>
        </p:txBody>
      </p:sp>
      <p:sp>
        <p:nvSpPr>
          <p:cNvPr id="54276" name="Line 3">
            <a:extLst>
              <a:ext uri="{FF2B5EF4-FFF2-40B4-BE49-F238E27FC236}">
                <a16:creationId xmlns:a16="http://schemas.microsoft.com/office/drawing/2014/main" id="{BD7D2986-8A61-4390-BE04-CA83458A29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60900" y="5930900"/>
            <a:ext cx="639763" cy="0"/>
          </a:xfrm>
          <a:prstGeom prst="line">
            <a:avLst/>
          </a:prstGeom>
          <a:noFill/>
          <a:ln w="50800">
            <a:solidFill>
              <a:srgbClr val="577AB1">
                <a:alpha val="50195"/>
              </a:srgbClr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24FAE2-CC05-4CED-8F33-9FFF4304E59C}"/>
              </a:ext>
            </a:extLst>
          </p:cNvPr>
          <p:cNvSpPr/>
          <p:nvPr/>
        </p:nvSpPr>
        <p:spPr>
          <a:xfrm>
            <a:off x="769938" y="4613275"/>
            <a:ext cx="3814762" cy="1939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931AF7CE-29E7-4F18-98E5-2D8EB2FE0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938" y="4613275"/>
            <a:ext cx="3898900" cy="193992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dist="101599" dir="3119987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2391" tIns="152391" rIns="152391" bIns="152391"/>
          <a:lstStyle>
            <a:lvl1pPr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  <a:latin typeface="Comic Sans MS" panose="030F0702030302020204" pitchFamily="66" charset="0"/>
                <a:sym typeface="Comic Sans MS" panose="030F0702030302020204" pitchFamily="66" charset="0"/>
              </a:rPr>
              <a:t>As a vacation planner, I want to see photos of the hotels.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>
              <a:solidFill>
                <a:schemeClr val="tx1"/>
              </a:solidFill>
              <a:latin typeface="Comic Sans MS" panose="030F0702030302020204" pitchFamily="66" charset="0"/>
              <a:sym typeface="Comic Sans MS" panose="030F0702030302020204" pitchFamily="66" charset="0"/>
            </a:endParaRPr>
          </a:p>
        </p:txBody>
      </p:sp>
      <p:grpSp>
        <p:nvGrpSpPr>
          <p:cNvPr id="54278" name="Group 5">
            <a:extLst>
              <a:ext uri="{FF2B5EF4-FFF2-40B4-BE49-F238E27FC236}">
                <a16:creationId xmlns:a16="http://schemas.microsoft.com/office/drawing/2014/main" id="{6B8DB956-E7F0-46F4-B44E-8C544D052BD3}"/>
              </a:ext>
            </a:extLst>
          </p:cNvPr>
          <p:cNvGrpSpPr>
            <a:grpSpLocks/>
          </p:cNvGrpSpPr>
          <p:nvPr/>
        </p:nvGrpSpPr>
        <p:grpSpPr bwMode="auto">
          <a:xfrm>
            <a:off x="5308600" y="4787900"/>
            <a:ext cx="4521200" cy="2070100"/>
            <a:chOff x="0" y="0"/>
            <a:chExt cx="2848" cy="1440"/>
          </a:xfrm>
        </p:grpSpPr>
        <p:sp>
          <p:nvSpPr>
            <p:cNvPr id="54279" name="AutoShape 6">
              <a:extLst>
                <a:ext uri="{FF2B5EF4-FFF2-40B4-BE49-F238E27FC236}">
                  <a16:creationId xmlns:a16="http://schemas.microsoft.com/office/drawing/2014/main" id="{CB303FB4-3F95-4E5D-A42A-3316C6528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2848" cy="1440"/>
            </a:xfrm>
            <a:prstGeom prst="roundRect">
              <a:avLst>
                <a:gd name="adj" fmla="val 13333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 sz="2800"/>
            </a:p>
          </p:txBody>
        </p:sp>
        <p:sp>
          <p:nvSpPr>
            <p:cNvPr id="54280" name="Rectangle 7">
              <a:extLst>
                <a:ext uri="{FF2B5EF4-FFF2-40B4-BE49-F238E27FC236}">
                  <a16:creationId xmlns:a16="http://schemas.microsoft.com/office/drawing/2014/main" id="{83EB1922-9931-4E7F-91A0-4D23FD209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" y="48"/>
              <a:ext cx="2760" cy="1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Code the middle tier (8 hours)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Code the user interface (4)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Write test fixtures (4)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Code the foo class (6)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Gill Sans" pitchFamily="80" charset="0"/>
                </a:rPr>
                <a:t>Update performance tests (4)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BDC5826-607C-4A43-9551-F3E4C1D3D14C}"/>
              </a:ext>
            </a:extLst>
          </p:cNvPr>
          <p:cNvSpPr/>
          <p:nvPr/>
        </p:nvSpPr>
        <p:spPr>
          <a:xfrm>
            <a:off x="812800" y="42672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EBDCA5-4361-40C1-87AB-CEEFB021C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BFD95EE-13B7-4349-94B8-02ADC9D0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5CEA8705-86EE-475C-AC82-D866BB8ED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The daily scrum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CD423B32-D117-41D2-8827-AD93C92AC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25" y="2133600"/>
            <a:ext cx="6581775" cy="4794287"/>
          </a:xfrm>
        </p:spPr>
        <p:txBody>
          <a:bodyPr>
            <a:normAutofit fontScale="92500" lnSpcReduction="10000"/>
          </a:bodyPr>
          <a:lstStyle/>
          <a:p>
            <a:pPr marL="696913" eaLnBrk="1" hangingPunct="1">
              <a:lnSpc>
                <a:spcPct val="80000"/>
              </a:lnSpc>
            </a:pPr>
            <a:r>
              <a:rPr lang="en-US" altLang="en-US" sz="2800" dirty="0"/>
              <a:t>Parameters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Daily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15-minutes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Stand-up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endParaRPr lang="en-US" altLang="en-US" sz="2800" dirty="0"/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800" dirty="0"/>
              <a:t>Not for problem solving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Whole world is invited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Only team members, ScrumMaster, product owner, can talk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endParaRPr lang="en-US" altLang="en-US" sz="2800" dirty="0"/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800" dirty="0"/>
              <a:t>Helps avoid other unnecessary meetings</a:t>
            </a:r>
          </a:p>
        </p:txBody>
      </p:sp>
      <p:pic>
        <p:nvPicPr>
          <p:cNvPr id="56324" name="Picture 3">
            <a:extLst>
              <a:ext uri="{FF2B5EF4-FFF2-40B4-BE49-F238E27FC236}">
                <a16:creationId xmlns:a16="http://schemas.microsoft.com/office/drawing/2014/main" id="{9C09F234-0561-441D-B025-0C271F3C3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208862"/>
            <a:ext cx="3359150" cy="251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>
            <a:extLst>
              <a:ext uri="{FF2B5EF4-FFF2-40B4-BE49-F238E27FC236}">
                <a16:creationId xmlns:a16="http://schemas.microsoft.com/office/drawing/2014/main" id="{B2CAB807-B45B-4F7D-92A9-C1C7AA3E8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3892587"/>
            <a:ext cx="30480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2A817-939D-4753-8C19-932764018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C9F07-0818-4121-8067-43B8268E9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B5140B19-ED6B-4EB3-A4E8-6D4BEFCDC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9140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Everyone answers 3 questions</a:t>
            </a: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69FB183E-99E1-483A-A6F2-2AE1B8A9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5943600"/>
            <a:ext cx="8610600" cy="990600"/>
          </a:xfrm>
        </p:spPr>
        <p:txBody>
          <a:bodyPr/>
          <a:lstStyle/>
          <a:p>
            <a:pPr marL="696913" eaLnBrk="1" hangingPunct="1">
              <a:lnSpc>
                <a:spcPct val="70000"/>
              </a:lnSpc>
            </a:pPr>
            <a:r>
              <a:rPr lang="en-US" altLang="en-US" sz="2800" dirty="0"/>
              <a:t>These are </a:t>
            </a:r>
            <a:r>
              <a:rPr lang="en-US" altLang="en-US" sz="2800" i="1" dirty="0">
                <a:solidFill>
                  <a:srgbClr val="FF0000"/>
                </a:solidFill>
              </a:rPr>
              <a:t>not</a:t>
            </a:r>
            <a:r>
              <a:rPr lang="en-US" altLang="en-US" sz="2800" dirty="0"/>
              <a:t> status for the ScrumMaster</a:t>
            </a:r>
          </a:p>
          <a:p>
            <a:pPr marL="1039813" lvl="1" eaLnBrk="1" hangingPunct="1">
              <a:lnSpc>
                <a:spcPct val="70000"/>
              </a:lnSpc>
            </a:pPr>
            <a:r>
              <a:rPr lang="en-US" altLang="en-US" sz="2400" dirty="0"/>
              <a:t>They are commitments in front of peers</a:t>
            </a:r>
          </a:p>
        </p:txBody>
      </p:sp>
      <p:grpSp>
        <p:nvGrpSpPr>
          <p:cNvPr id="58372" name="Group 3">
            <a:extLst>
              <a:ext uri="{FF2B5EF4-FFF2-40B4-BE49-F238E27FC236}">
                <a16:creationId xmlns:a16="http://schemas.microsoft.com/office/drawing/2014/main" id="{5C565DF6-1775-4286-98B0-C452BD3FD532}"/>
              </a:ext>
            </a:extLst>
          </p:cNvPr>
          <p:cNvGrpSpPr>
            <a:grpSpLocks/>
          </p:cNvGrpSpPr>
          <p:nvPr/>
        </p:nvGrpSpPr>
        <p:grpSpPr bwMode="auto">
          <a:xfrm>
            <a:off x="1676399" y="1962150"/>
            <a:ext cx="6705037" cy="1314450"/>
            <a:chOff x="0" y="0"/>
            <a:chExt cx="4328" cy="960"/>
          </a:xfrm>
        </p:grpSpPr>
        <p:sp>
          <p:nvSpPr>
            <p:cNvPr id="58383" name="AutoShape 4">
              <a:extLst>
                <a:ext uri="{FF2B5EF4-FFF2-40B4-BE49-F238E27FC236}">
                  <a16:creationId xmlns:a16="http://schemas.microsoft.com/office/drawing/2014/main" id="{90373B97-FB79-4BB7-A93A-AF2B9EF85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1pPr>
              <a:lvl2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2pPr>
              <a:lvl3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3pPr>
              <a:lvl4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4pPr>
              <a:lvl5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What did you do yesterday?</a:t>
              </a:r>
            </a:p>
          </p:txBody>
        </p:sp>
        <p:grpSp>
          <p:nvGrpSpPr>
            <p:cNvPr id="58384" name="Group 5">
              <a:extLst>
                <a:ext uri="{FF2B5EF4-FFF2-40B4-BE49-F238E27FC236}">
                  <a16:creationId xmlns:a16="http://schemas.microsoft.com/office/drawing/2014/main" id="{00A5B9C9-0A0B-4D60-AE50-02FC57094B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58385" name="Picture 6">
                <a:extLst>
                  <a:ext uri="{FF2B5EF4-FFF2-40B4-BE49-F238E27FC236}">
                    <a16:creationId xmlns:a16="http://schemas.microsoft.com/office/drawing/2014/main" id="{3AC35531-718F-432B-B152-CDBEF8B319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6" name="Rectangle 7">
                <a:extLst>
                  <a:ext uri="{FF2B5EF4-FFF2-40B4-BE49-F238E27FC236}">
                    <a16:creationId xmlns:a16="http://schemas.microsoft.com/office/drawing/2014/main" id="{DB0D2AAF-0301-426D-A804-BB6E505D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/>
              <a:lstStyle>
                <a:lvl1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1pPr>
                <a:lvl2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2pPr>
                <a:lvl3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3pPr>
                <a:lvl4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4pPr>
                <a:lvl5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9pPr>
              </a:lstStyle>
              <a:p>
                <a:pPr algn="ctr" eaLnBrk="1" hangingPunct="1"/>
                <a:r>
                  <a:rPr lang="en-US" altLang="en-US" sz="4800">
                    <a:solidFill>
                      <a:srgbClr val="FFFFFF"/>
                    </a:solidFill>
                    <a:latin typeface="Arial Rounded MT Bold" panose="020F0704030504030204" pitchFamily="34" charset="0"/>
                    <a:sym typeface="Arial Rounded MT Bold" panose="020F07040305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58373" name="Group 8">
            <a:extLst>
              <a:ext uri="{FF2B5EF4-FFF2-40B4-BE49-F238E27FC236}">
                <a16:creationId xmlns:a16="http://schemas.microsoft.com/office/drawing/2014/main" id="{6815BB5A-53A9-47B2-ABAB-3608B7CE25EB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3270252"/>
            <a:ext cx="6908800" cy="1149348"/>
            <a:chOff x="0" y="0"/>
            <a:chExt cx="4328" cy="960"/>
          </a:xfrm>
        </p:grpSpPr>
        <p:sp>
          <p:nvSpPr>
            <p:cNvPr id="58379" name="AutoShape 9">
              <a:extLst>
                <a:ext uri="{FF2B5EF4-FFF2-40B4-BE49-F238E27FC236}">
                  <a16:creationId xmlns:a16="http://schemas.microsoft.com/office/drawing/2014/main" id="{0D832625-AC24-4724-B8BB-A98BBE098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1pPr>
              <a:lvl2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2pPr>
              <a:lvl3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3pPr>
              <a:lvl4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4pPr>
              <a:lvl5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What will you do today?</a:t>
              </a:r>
            </a:p>
          </p:txBody>
        </p:sp>
        <p:grpSp>
          <p:nvGrpSpPr>
            <p:cNvPr id="58380" name="Group 10">
              <a:extLst>
                <a:ext uri="{FF2B5EF4-FFF2-40B4-BE49-F238E27FC236}">
                  <a16:creationId xmlns:a16="http://schemas.microsoft.com/office/drawing/2014/main" id="{4D593CAF-2E07-43BD-9F76-4F86706978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58381" name="Picture 11">
                <a:extLst>
                  <a:ext uri="{FF2B5EF4-FFF2-40B4-BE49-F238E27FC236}">
                    <a16:creationId xmlns:a16="http://schemas.microsoft.com/office/drawing/2014/main" id="{5889FEDA-493B-48A1-830E-FA66E343D8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2" name="Rectangle 12">
                <a:extLst>
                  <a:ext uri="{FF2B5EF4-FFF2-40B4-BE49-F238E27FC236}">
                    <a16:creationId xmlns:a16="http://schemas.microsoft.com/office/drawing/2014/main" id="{A4D3F0F3-EEF4-4294-97B8-7A804D61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/>
              <a:lstStyle>
                <a:lvl1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1pPr>
                <a:lvl2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2pPr>
                <a:lvl3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3pPr>
                <a:lvl4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4pPr>
                <a:lvl5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9pPr>
              </a:lstStyle>
              <a:p>
                <a:pPr algn="ctr" eaLnBrk="1" hangingPunct="1"/>
                <a:r>
                  <a:rPr lang="en-US" altLang="en-US" sz="4800">
                    <a:solidFill>
                      <a:srgbClr val="FFFFFF"/>
                    </a:solidFill>
                    <a:latin typeface="Arial Rounded MT Bold" panose="020F0704030504030204" pitchFamily="34" charset="0"/>
                    <a:sym typeface="Arial Rounded MT Bold" panose="020F0704030504030204" pitchFamily="34" charset="0"/>
                  </a:rPr>
                  <a:t>2</a:t>
                </a:r>
              </a:p>
            </p:txBody>
          </p:sp>
        </p:grpSp>
      </p:grpSp>
      <p:grpSp>
        <p:nvGrpSpPr>
          <p:cNvPr id="58374" name="Group 13">
            <a:extLst>
              <a:ext uri="{FF2B5EF4-FFF2-40B4-BE49-F238E27FC236}">
                <a16:creationId xmlns:a16="http://schemas.microsoft.com/office/drawing/2014/main" id="{3EEC3A47-0F0C-47F0-A53F-75A55A4F0F6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584698"/>
            <a:ext cx="6705036" cy="1066801"/>
            <a:chOff x="0" y="0"/>
            <a:chExt cx="4328" cy="960"/>
          </a:xfrm>
        </p:grpSpPr>
        <p:sp>
          <p:nvSpPr>
            <p:cNvPr id="58375" name="AutoShape 14">
              <a:extLst>
                <a:ext uri="{FF2B5EF4-FFF2-40B4-BE49-F238E27FC236}">
                  <a16:creationId xmlns:a16="http://schemas.microsoft.com/office/drawing/2014/main" id="{35F4E347-A76D-4A1B-9176-7DEEFA6D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12"/>
              <a:ext cx="4264" cy="648"/>
            </a:xfrm>
            <a:prstGeom prst="roundRect">
              <a:avLst>
                <a:gd name="adj" fmla="val 29630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531C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 lIns="0" tIns="0" rIns="0" bIns="0" anchor="ctr"/>
            <a:lstStyle>
              <a:lvl1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1pPr>
              <a:lvl2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2pPr>
              <a:lvl3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3pPr>
              <a:lvl4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4pPr>
              <a:lvl5pPr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5pPr>
              <a:lvl6pPr marL="22844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6pPr>
              <a:lvl7pPr marL="27416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7pPr>
              <a:lvl8pPr marL="31988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8pPr>
              <a:lvl9pPr marL="3656013" indent="1588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065213" algn="l"/>
                </a:tabLst>
                <a:defRPr sz="3200">
                  <a:solidFill>
                    <a:srgbClr val="000000"/>
                  </a:solidFill>
                  <a:latin typeface="Gill Sans" pitchFamily="80" charset="0"/>
                  <a:ea typeface="ヒラギノ角ゴ Pro W3" pitchFamily="80" charset="-128"/>
                  <a:sym typeface="Gill Sans" pitchFamily="80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Is anything in your way?</a:t>
              </a:r>
            </a:p>
          </p:txBody>
        </p:sp>
        <p:grpSp>
          <p:nvGrpSpPr>
            <p:cNvPr id="58376" name="Group 15">
              <a:extLst>
                <a:ext uri="{FF2B5EF4-FFF2-40B4-BE49-F238E27FC236}">
                  <a16:creationId xmlns:a16="http://schemas.microsoft.com/office/drawing/2014/main" id="{A18EEC65-9C44-4402-99EB-115A56E4F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8" y="0"/>
              <a:ext cx="600" cy="600"/>
              <a:chOff x="0" y="0"/>
              <a:chExt cx="600" cy="600"/>
            </a:xfrm>
          </p:grpSpPr>
          <p:pic>
            <p:nvPicPr>
              <p:cNvPr id="58377" name="Picture 16">
                <a:extLst>
                  <a:ext uri="{FF2B5EF4-FFF2-40B4-BE49-F238E27FC236}">
                    <a16:creationId xmlns:a16="http://schemas.microsoft.com/office/drawing/2014/main" id="{E3BA66C1-78DB-4BE2-9EF0-11DDEF81E4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00" cy="600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01600" dir="2700000" algn="ctr" rotWithShape="0">
                  <a:schemeClr val="bg2">
                    <a:alpha val="79999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78" name="Rectangle 17">
                <a:extLst>
                  <a:ext uri="{FF2B5EF4-FFF2-40B4-BE49-F238E27FC236}">
                    <a16:creationId xmlns:a16="http://schemas.microsoft.com/office/drawing/2014/main" id="{F0CCA940-16DC-406E-92EF-CD421D0D6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" y="40"/>
                <a:ext cx="336" cy="52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25399" dir="13500000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0800" tIns="50800" rIns="50800" bIns="50800"/>
              <a:lstStyle>
                <a:lvl1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1pPr>
                <a:lvl2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2pPr>
                <a:lvl3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3pPr>
                <a:lvl4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4pPr>
                <a:lvl5pPr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5pPr>
                <a:lvl6pPr marL="22844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6pPr>
                <a:lvl7pPr marL="27416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7pPr>
                <a:lvl8pPr marL="31988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8pPr>
                <a:lvl9pPr marL="3656013" indent="1588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065213" algn="l"/>
                  </a:tabLst>
                  <a:defRPr sz="3200">
                    <a:solidFill>
                      <a:srgbClr val="000000"/>
                    </a:solidFill>
                    <a:latin typeface="Gill Sans" pitchFamily="80" charset="0"/>
                    <a:ea typeface="ヒラギノ角ゴ Pro W3" pitchFamily="80" charset="-128"/>
                    <a:sym typeface="Gill Sans" pitchFamily="80" charset="0"/>
                  </a:defRPr>
                </a:lvl9pPr>
              </a:lstStyle>
              <a:p>
                <a:pPr algn="ctr" eaLnBrk="1" hangingPunct="1"/>
                <a:r>
                  <a:rPr lang="en-US" altLang="en-US" sz="4800">
                    <a:solidFill>
                      <a:srgbClr val="FFFFFF"/>
                    </a:solidFill>
                    <a:latin typeface="Arial Rounded MT Bold" panose="020F0704030504030204" pitchFamily="34" charset="0"/>
                    <a:sym typeface="Arial Rounded MT Bold" panose="020F0704030504030204" pitchFamily="34" charset="0"/>
                  </a:rPr>
                  <a:t>3</a:t>
                </a:r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B4E9-2C6F-4634-B2C0-CD993361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ECF5-825D-4D64-B14F-7A66C091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6F90A326-E3E9-4E71-980D-813E8B64BE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The sprint review</a:t>
            </a: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AFE3423-20F6-42A8-A9BB-578BE6E2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" y="2401777"/>
            <a:ext cx="9461500" cy="4140200"/>
          </a:xfrm>
        </p:spPr>
        <p:txBody>
          <a:bodyPr/>
          <a:lstStyle/>
          <a:p>
            <a:pPr marL="696913" eaLnBrk="1" hangingPunct="1">
              <a:lnSpc>
                <a:spcPct val="80000"/>
              </a:lnSpc>
            </a:pPr>
            <a:r>
              <a:rPr lang="en-US" altLang="en-US" sz="2400" dirty="0"/>
              <a:t>Team presents what it accomplished during the sprint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Typically takes the form of a demo of new features or underlying architecture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Informal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000" dirty="0"/>
              <a:t>2-hour prep time rule</a:t>
            </a:r>
          </a:p>
          <a:p>
            <a:pPr marL="1039813" lvl="1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000" dirty="0"/>
              <a:t>No slides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Whole team participates</a:t>
            </a:r>
          </a:p>
          <a:p>
            <a:pPr marL="696913" eaLnBrk="1" hangingPunct="1">
              <a:lnSpc>
                <a:spcPct val="80000"/>
              </a:lnSpc>
              <a:spcBef>
                <a:spcPts val="1500"/>
              </a:spcBef>
            </a:pPr>
            <a:r>
              <a:rPr lang="en-US" altLang="en-US" sz="2400" dirty="0"/>
              <a:t>Invite the world</a:t>
            </a:r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3E3EF210-92EB-40E6-A45C-140104235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07000"/>
            <a:ext cx="2787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4">
            <a:extLst>
              <a:ext uri="{FF2B5EF4-FFF2-40B4-BE49-F238E27FC236}">
                <a16:creationId xmlns:a16="http://schemas.microsoft.com/office/drawing/2014/main" id="{51526233-B13E-452D-9B32-C93CD90A9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556000"/>
            <a:ext cx="278765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B1F31-08A7-4A57-8724-0DA1D835C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777C-FE5A-477F-9BBE-EABE1C409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16BEE12B-22C0-488D-A283-33DCA75B0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Sprint retrospective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AB39D85D-52BB-4FE2-8112-D68AE33F0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09800"/>
            <a:ext cx="9461500" cy="4267200"/>
          </a:xfrm>
        </p:spPr>
        <p:txBody>
          <a:bodyPr/>
          <a:lstStyle/>
          <a:p>
            <a:pPr marL="696913" eaLnBrk="1" hangingPunct="1">
              <a:lnSpc>
                <a:spcPct val="80000"/>
              </a:lnSpc>
            </a:pPr>
            <a:r>
              <a:rPr lang="en-US" altLang="en-US" sz="2800" dirty="0"/>
              <a:t>Periodically take a look at what is and is not working</a:t>
            </a:r>
          </a:p>
          <a:p>
            <a:pPr marL="696913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800" dirty="0"/>
              <a:t>Typically 15–30 minutes</a:t>
            </a:r>
          </a:p>
          <a:p>
            <a:pPr marL="696913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800" dirty="0"/>
              <a:t>Done after every sprint</a:t>
            </a:r>
          </a:p>
          <a:p>
            <a:pPr marL="696913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800" dirty="0"/>
              <a:t>Whole team participates</a:t>
            </a:r>
          </a:p>
          <a:p>
            <a:pPr marL="1039813" lvl="1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400" dirty="0"/>
              <a:t>ScrumMaster</a:t>
            </a:r>
          </a:p>
          <a:p>
            <a:pPr marL="1039813" lvl="1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400" dirty="0"/>
              <a:t>Product owner</a:t>
            </a:r>
          </a:p>
          <a:p>
            <a:pPr marL="1039813" lvl="1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400" dirty="0"/>
              <a:t>Team</a:t>
            </a:r>
          </a:p>
          <a:p>
            <a:pPr marL="1039813" lvl="1" eaLnBrk="1" hangingPunct="1">
              <a:lnSpc>
                <a:spcPct val="80000"/>
              </a:lnSpc>
              <a:spcBef>
                <a:spcPts val="1300"/>
              </a:spcBef>
            </a:pPr>
            <a:r>
              <a:rPr lang="en-US" altLang="en-US" sz="2400" dirty="0"/>
              <a:t>Possibly customers and others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D7EEB-9657-4FD3-B4F1-65C42D85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11D4D-EA08-4130-9FF6-94925F25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E58AB2DD-72DB-4E7A-B16D-90524F33E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Start / Stop / Continue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E19B03B-3E68-49D3-9BB3-D978CEBA6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019298"/>
            <a:ext cx="9461500" cy="977901"/>
          </a:xfrm>
        </p:spPr>
        <p:txBody>
          <a:bodyPr/>
          <a:lstStyle/>
          <a:p>
            <a:pPr marL="696913" eaLnBrk="1" hangingPunct="1"/>
            <a:r>
              <a:rPr lang="en-US" altLang="en-US" sz="2800" dirty="0"/>
              <a:t>Whole team gathers and discusses what they’d like to:</a:t>
            </a:r>
          </a:p>
        </p:txBody>
      </p:sp>
      <p:sp>
        <p:nvSpPr>
          <p:cNvPr id="33795" name="AutoShape 3">
            <a:extLst>
              <a:ext uri="{FF2B5EF4-FFF2-40B4-BE49-F238E27FC236}">
                <a16:creationId xmlns:a16="http://schemas.microsoft.com/office/drawing/2014/main" id="{D222D569-7B93-4205-9AA4-756844ED6137}"/>
              </a:ext>
            </a:extLst>
          </p:cNvPr>
          <p:cNvSpPr>
            <a:spLocks/>
          </p:cNvSpPr>
          <p:nvPr/>
        </p:nvSpPr>
        <p:spPr bwMode="auto">
          <a:xfrm>
            <a:off x="1498600" y="2819400"/>
            <a:ext cx="3822700" cy="977900"/>
          </a:xfrm>
          <a:prstGeom prst="roundRect">
            <a:avLst>
              <a:gd name="adj" fmla="val 311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tabLst>
                <a:tab pos="1066735" algn="l"/>
              </a:tabLst>
              <a:defRPr/>
            </a:pPr>
            <a:r>
              <a:rPr lang="en-US" sz="3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Start doing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pitchFamily="80" charset="0"/>
              <a:cs typeface="Gill Sans" pitchFamily="80" charset="0"/>
            </a:endParaRPr>
          </a:p>
        </p:txBody>
      </p:sp>
      <p:sp>
        <p:nvSpPr>
          <p:cNvPr id="64517" name="AutoShape 4">
            <a:extLst>
              <a:ext uri="{FF2B5EF4-FFF2-40B4-BE49-F238E27FC236}">
                <a16:creationId xmlns:a16="http://schemas.microsoft.com/office/drawing/2014/main" id="{0E71C438-FB77-4F91-AAE4-099FBC3E99B0}"/>
              </a:ext>
            </a:extLst>
          </p:cNvPr>
          <p:cNvSpPr>
            <a:spLocks/>
          </p:cNvSpPr>
          <p:nvPr/>
        </p:nvSpPr>
        <p:spPr bwMode="auto">
          <a:xfrm>
            <a:off x="3162300" y="4051300"/>
            <a:ext cx="3822700" cy="977900"/>
          </a:xfrm>
          <a:prstGeom prst="roundRect">
            <a:avLst>
              <a:gd name="adj" fmla="val 311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FFFF"/>
                </a:solidFill>
                <a:cs typeface="Gill Sans" pitchFamily="80" charset="0"/>
              </a:rPr>
              <a:t>Stop doing</a:t>
            </a:r>
          </a:p>
        </p:txBody>
      </p:sp>
      <p:sp>
        <p:nvSpPr>
          <p:cNvPr id="33797" name="AutoShape 5">
            <a:extLst>
              <a:ext uri="{FF2B5EF4-FFF2-40B4-BE49-F238E27FC236}">
                <a16:creationId xmlns:a16="http://schemas.microsoft.com/office/drawing/2014/main" id="{A21DE6E6-4075-4A1D-A11E-9332F38BBFBA}"/>
              </a:ext>
            </a:extLst>
          </p:cNvPr>
          <p:cNvSpPr>
            <a:spLocks/>
          </p:cNvSpPr>
          <p:nvPr/>
        </p:nvSpPr>
        <p:spPr bwMode="auto">
          <a:xfrm>
            <a:off x="4826000" y="5283200"/>
            <a:ext cx="3822700" cy="977900"/>
          </a:xfrm>
          <a:prstGeom prst="roundRect">
            <a:avLst>
              <a:gd name="adj" fmla="val 31167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tabLst>
                <a:tab pos="1066735" algn="l"/>
              </a:tabLst>
              <a:defRPr/>
            </a:pPr>
            <a:r>
              <a:rPr lang="en-US" sz="3600" dirty="0">
                <a:solidFill>
                  <a:srgbClr val="FFFFFF"/>
                </a:solidFill>
                <a:ea typeface="Gill Sans" pitchFamily="80" charset="0"/>
                <a:cs typeface="Gill Sans" pitchFamily="80" charset="0"/>
              </a:rPr>
              <a:t>Continue doing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Gill Sans" pitchFamily="80" charset="0"/>
              <a:cs typeface="Gill Sans" pitchFamily="80" charset="0"/>
            </a:endParaRPr>
          </a:p>
        </p:txBody>
      </p:sp>
      <p:grpSp>
        <p:nvGrpSpPr>
          <p:cNvPr id="64519" name="Group 6">
            <a:extLst>
              <a:ext uri="{FF2B5EF4-FFF2-40B4-BE49-F238E27FC236}">
                <a16:creationId xmlns:a16="http://schemas.microsoft.com/office/drawing/2014/main" id="{2B828825-B4CA-44EE-8C64-E1AD62139C47}"/>
              </a:ext>
            </a:extLst>
          </p:cNvPr>
          <p:cNvGrpSpPr>
            <a:grpSpLocks/>
          </p:cNvGrpSpPr>
          <p:nvPr/>
        </p:nvGrpSpPr>
        <p:grpSpPr bwMode="auto">
          <a:xfrm>
            <a:off x="1117600" y="4851400"/>
            <a:ext cx="3098800" cy="2343150"/>
            <a:chOff x="0" y="0"/>
            <a:chExt cx="1951" cy="1476"/>
          </a:xfrm>
        </p:grpSpPr>
        <p:pic>
          <p:nvPicPr>
            <p:cNvPr id="64520" name="Picture 7">
              <a:extLst>
                <a:ext uri="{FF2B5EF4-FFF2-40B4-BE49-F238E27FC236}">
                  <a16:creationId xmlns:a16="http://schemas.microsoft.com/office/drawing/2014/main" id="{D01B6E22-75C7-4B26-A68B-41F467101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51" cy="1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21" name="Rectangle 8">
              <a:extLst>
                <a:ext uri="{FF2B5EF4-FFF2-40B4-BE49-F238E27FC236}">
                  <a16:creationId xmlns:a16="http://schemas.microsoft.com/office/drawing/2014/main" id="{4C9CFC45-A3FA-4E8E-BAC1-A6F7B2769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" y="144"/>
              <a:ext cx="157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  <a:sym typeface="Comic Sans MS" panose="030F0702030302020204" pitchFamily="66" charset="0"/>
                </a:rPr>
                <a:t>This is just one of many ways to do a sprint retrospective.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FB5DD-4514-49F2-99CC-A138BF8E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3FA34-B50F-4A83-8FB0-7187A7F5D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">
            <a:extLst>
              <a:ext uri="{FF2B5EF4-FFF2-40B4-BE49-F238E27FC236}">
                <a16:creationId xmlns:a16="http://schemas.microsoft.com/office/drawing/2014/main" id="{71A851F7-08E1-48E5-B437-E14F4EDFF899}"/>
              </a:ext>
            </a:extLst>
          </p:cNvPr>
          <p:cNvGrpSpPr>
            <a:grpSpLocks/>
          </p:cNvGrpSpPr>
          <p:nvPr/>
        </p:nvGrpSpPr>
        <p:grpSpPr bwMode="auto">
          <a:xfrm>
            <a:off x="723900" y="1079500"/>
            <a:ext cx="4140200" cy="2044700"/>
            <a:chOff x="0" y="0"/>
            <a:chExt cx="2608" cy="1288"/>
          </a:xfrm>
        </p:grpSpPr>
        <p:sp>
          <p:nvSpPr>
            <p:cNvPr id="66582" name="AutoShape 2">
              <a:extLst>
                <a:ext uri="{FF2B5EF4-FFF2-40B4-BE49-F238E27FC236}">
                  <a16:creationId xmlns:a16="http://schemas.microsoft.com/office/drawing/2014/main" id="{3BF05578-ECF0-4221-8997-F5955E301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66583" name="Rectangle 3">
              <a:extLst>
                <a:ext uri="{FF2B5EF4-FFF2-40B4-BE49-F238E27FC236}">
                  <a16:creationId xmlns:a16="http://schemas.microsoft.com/office/drawing/2014/main" id="{C5B57E0A-0187-4C77-8958-7437E67D7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1768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Product owner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ScrumMaster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Team</a:t>
              </a:r>
            </a:p>
          </p:txBody>
        </p:sp>
        <p:sp>
          <p:nvSpPr>
            <p:cNvPr id="66584" name="Rectangle 4">
              <a:extLst>
                <a:ext uri="{FF2B5EF4-FFF2-40B4-BE49-F238E27FC236}">
                  <a16:creationId xmlns:a16="http://schemas.microsoft.com/office/drawing/2014/main" id="{A46E6D94-7E03-4AC4-AC6B-177E5C859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85" name="AutoShape 5">
              <a:extLst>
                <a:ext uri="{FF2B5EF4-FFF2-40B4-BE49-F238E27FC236}">
                  <a16:creationId xmlns:a16="http://schemas.microsoft.com/office/drawing/2014/main" id="{D336EB69-3E9A-4945-AB4C-4133B7431DD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86" name="AutoShape 6">
              <a:extLst>
                <a:ext uri="{FF2B5EF4-FFF2-40B4-BE49-F238E27FC236}">
                  <a16:creationId xmlns:a16="http://schemas.microsoft.com/office/drawing/2014/main" id="{7365F57E-2657-4625-88CF-D71097A02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87" name="Rectangle 7">
              <a:extLst>
                <a:ext uri="{FF2B5EF4-FFF2-40B4-BE49-F238E27FC236}">
                  <a16:creationId xmlns:a16="http://schemas.microsoft.com/office/drawing/2014/main" id="{80AD8E72-90DD-465E-9008-6B96AA760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88" name="Rectangle 8">
              <a:extLst>
                <a:ext uri="{FF2B5EF4-FFF2-40B4-BE49-F238E27FC236}">
                  <a16:creationId xmlns:a16="http://schemas.microsoft.com/office/drawing/2014/main" id="{237635E4-EC2F-44BC-8C98-6C237B4D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89" name="Rectangle 9">
              <a:extLst>
                <a:ext uri="{FF2B5EF4-FFF2-40B4-BE49-F238E27FC236}">
                  <a16:creationId xmlns:a16="http://schemas.microsoft.com/office/drawing/2014/main" id="{6051681B-D2E8-489E-AE86-309C4D960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Roles</a:t>
              </a:r>
            </a:p>
          </p:txBody>
        </p:sp>
      </p:grp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EADB0936-8E30-4262-8550-5A837B695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0" y="305153"/>
            <a:ext cx="9144000" cy="76164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Scrum framework</a:t>
            </a:r>
          </a:p>
        </p:txBody>
      </p:sp>
      <p:grpSp>
        <p:nvGrpSpPr>
          <p:cNvPr id="66564" name="Group 11">
            <a:extLst>
              <a:ext uri="{FF2B5EF4-FFF2-40B4-BE49-F238E27FC236}">
                <a16:creationId xmlns:a16="http://schemas.microsoft.com/office/drawing/2014/main" id="{923A9261-7484-4B6C-BDFB-86C3C4890ECD}"/>
              </a:ext>
            </a:extLst>
          </p:cNvPr>
          <p:cNvGrpSpPr>
            <a:grpSpLocks/>
          </p:cNvGrpSpPr>
          <p:nvPr/>
        </p:nvGrpSpPr>
        <p:grpSpPr bwMode="auto">
          <a:xfrm>
            <a:off x="3162300" y="2692400"/>
            <a:ext cx="4140200" cy="2527300"/>
            <a:chOff x="0" y="0"/>
            <a:chExt cx="2608" cy="1592"/>
          </a:xfrm>
        </p:grpSpPr>
        <p:sp>
          <p:nvSpPr>
            <p:cNvPr id="66574" name="AutoShape 12">
              <a:extLst>
                <a:ext uri="{FF2B5EF4-FFF2-40B4-BE49-F238E27FC236}">
                  <a16:creationId xmlns:a16="http://schemas.microsoft.com/office/drawing/2014/main" id="{16399F35-1CC8-4AE5-8B7D-B4855D08C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592"/>
            </a:xfrm>
            <a:prstGeom prst="roundRect">
              <a:avLst>
                <a:gd name="adj" fmla="val 12060"/>
              </a:avLst>
            </a:prstGeom>
            <a:solidFill>
              <a:srgbClr val="E6E6E6"/>
            </a:solidFill>
            <a:ln w="25400">
              <a:solidFill>
                <a:srgbClr val="B3B3B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66575" name="Rectangle 13">
              <a:extLst>
                <a:ext uri="{FF2B5EF4-FFF2-40B4-BE49-F238E27FC236}">
                  <a16:creationId xmlns:a16="http://schemas.microsoft.com/office/drawing/2014/main" id="{C11DE42B-F24D-4377-ADE4-6FA95358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20" cy="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planning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review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Sprint retrospective</a:t>
              </a:r>
            </a:p>
            <a:p>
              <a:pPr eaLnBrk="1" hangingPunct="1">
                <a:spcBef>
                  <a:spcPct val="0"/>
                </a:spcBef>
                <a:buClr>
                  <a:srgbClr val="B3B3B3"/>
                </a:buClr>
                <a:buSzPct val="125000"/>
                <a:buFont typeface="Lucida Grande" pitchFamily="80" charset="0"/>
                <a:buChar char="•"/>
              </a:pPr>
              <a:r>
                <a:rPr lang="en-US" altLang="en-US" sz="2800">
                  <a:solidFill>
                    <a:srgbClr val="B3B3B3"/>
                  </a:solidFill>
                  <a:latin typeface="Gill Sans" pitchFamily="80" charset="0"/>
                </a:rPr>
                <a:t>Daily scrum meeting</a:t>
              </a:r>
            </a:p>
          </p:txBody>
        </p:sp>
        <p:sp>
          <p:nvSpPr>
            <p:cNvPr id="66576" name="Rectangle 14">
              <a:extLst>
                <a:ext uri="{FF2B5EF4-FFF2-40B4-BE49-F238E27FC236}">
                  <a16:creationId xmlns:a16="http://schemas.microsoft.com/office/drawing/2014/main" id="{D1730654-F494-42D0-8B9F-4A58143B4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77" name="AutoShape 15">
              <a:extLst>
                <a:ext uri="{FF2B5EF4-FFF2-40B4-BE49-F238E27FC236}">
                  <a16:creationId xmlns:a16="http://schemas.microsoft.com/office/drawing/2014/main" id="{DBF07170-CC30-44F8-A392-E194585598B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78" name="AutoShape 16">
              <a:extLst>
                <a:ext uri="{FF2B5EF4-FFF2-40B4-BE49-F238E27FC236}">
                  <a16:creationId xmlns:a16="http://schemas.microsoft.com/office/drawing/2014/main" id="{58993449-A4FD-4B5A-9C40-9E84F114F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79" name="Rectangle 17">
              <a:extLst>
                <a:ext uri="{FF2B5EF4-FFF2-40B4-BE49-F238E27FC236}">
                  <a16:creationId xmlns:a16="http://schemas.microsoft.com/office/drawing/2014/main" id="{3DAFA210-84A9-4ABC-A510-03F67AE0B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80" name="Rectangle 18">
              <a:extLst>
                <a:ext uri="{FF2B5EF4-FFF2-40B4-BE49-F238E27FC236}">
                  <a16:creationId xmlns:a16="http://schemas.microsoft.com/office/drawing/2014/main" id="{C1221981-C231-475D-A5BA-1F313984E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81" name="Rectangle 19">
              <a:extLst>
                <a:ext uri="{FF2B5EF4-FFF2-40B4-BE49-F238E27FC236}">
                  <a16:creationId xmlns:a16="http://schemas.microsoft.com/office/drawing/2014/main" id="{E9A1D054-E447-4E41-B92B-6689BB4C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Ceremonies</a:t>
              </a:r>
            </a:p>
          </p:txBody>
        </p:sp>
      </p:grpSp>
      <p:grpSp>
        <p:nvGrpSpPr>
          <p:cNvPr id="66565" name="Group 20">
            <a:extLst>
              <a:ext uri="{FF2B5EF4-FFF2-40B4-BE49-F238E27FC236}">
                <a16:creationId xmlns:a16="http://schemas.microsoft.com/office/drawing/2014/main" id="{AD9379ED-E2F1-469A-ABB5-7CBE0E54EA1A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105400"/>
            <a:ext cx="4140200" cy="2044700"/>
            <a:chOff x="0" y="0"/>
            <a:chExt cx="2608" cy="1288"/>
          </a:xfrm>
        </p:grpSpPr>
        <p:sp>
          <p:nvSpPr>
            <p:cNvPr id="66566" name="AutoShape 21">
              <a:extLst>
                <a:ext uri="{FF2B5EF4-FFF2-40B4-BE49-F238E27FC236}">
                  <a16:creationId xmlns:a16="http://schemas.microsoft.com/office/drawing/2014/main" id="{9412D327-F3A3-4BCB-92B1-DF5901C09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" y="0"/>
              <a:ext cx="2600" cy="1288"/>
            </a:xfrm>
            <a:prstGeom prst="roundRect">
              <a:avLst>
                <a:gd name="adj" fmla="val 14903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25400">
              <a:solidFill>
                <a:srgbClr val="003C83"/>
              </a:solidFill>
              <a:round/>
              <a:headEnd/>
              <a:tailEnd/>
            </a:ln>
            <a:effectLst>
              <a:outerShdw dist="63500" dir="2700000" algn="ctr" rotWithShape="0">
                <a:schemeClr val="bg2">
                  <a:alpha val="29999"/>
                </a:schemeClr>
              </a:outerShdw>
            </a:effectLst>
          </p:spPr>
          <p:txBody>
            <a:bodyPr/>
            <a:lstStyle/>
            <a:p>
              <a:pPr algn="ctr" eaLnBrk="1" hangingPunct="1"/>
              <a:endParaRPr lang="en-US" altLang="en-US"/>
            </a:p>
          </p:txBody>
        </p:sp>
        <p:sp>
          <p:nvSpPr>
            <p:cNvPr id="66567" name="Rectangle 22">
              <a:extLst>
                <a:ext uri="{FF2B5EF4-FFF2-40B4-BE49-F238E27FC236}">
                  <a16:creationId xmlns:a16="http://schemas.microsoft.com/office/drawing/2014/main" id="{D8BCA31D-4DF4-416A-933E-30A4D5979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392"/>
              <a:ext cx="2376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Product backlog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Sprint backlog</a:t>
              </a:r>
            </a:p>
            <a:p>
              <a:pPr eaLnBrk="1" hangingPunct="1">
                <a:spcBef>
                  <a:spcPct val="0"/>
                </a:spcBef>
                <a:buClr>
                  <a:srgbClr val="FFFFFF"/>
                </a:buClr>
                <a:buSzPct val="125000"/>
                <a:buFont typeface="Gill Sans" pitchFamily="80" charset="0"/>
                <a:buChar char="•"/>
              </a:pPr>
              <a:r>
                <a:rPr lang="en-US" altLang="en-US" sz="2800">
                  <a:solidFill>
                    <a:srgbClr val="FFFFFF"/>
                  </a:solidFill>
                  <a:latin typeface="Gill Sans" pitchFamily="80" charset="0"/>
                </a:rPr>
                <a:t>Burndown charts</a:t>
              </a:r>
            </a:p>
          </p:txBody>
        </p:sp>
        <p:sp>
          <p:nvSpPr>
            <p:cNvPr id="66568" name="Rectangle 23">
              <a:extLst>
                <a:ext uri="{FF2B5EF4-FFF2-40B4-BE49-F238E27FC236}">
                  <a16:creationId xmlns:a16="http://schemas.microsoft.com/office/drawing/2014/main" id="{46F70CC4-A37B-40FC-8F5A-018B97198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" y="0"/>
              <a:ext cx="1200" cy="376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69" name="AutoShape 24">
              <a:extLst>
                <a:ext uri="{FF2B5EF4-FFF2-40B4-BE49-F238E27FC236}">
                  <a16:creationId xmlns:a16="http://schemas.microsoft.com/office/drawing/2014/main" id="{3B1CE10F-DF6C-443C-BE03-3651F7900AA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432" y="88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70" name="AutoShape 25">
              <a:extLst>
                <a:ext uri="{FF2B5EF4-FFF2-40B4-BE49-F238E27FC236}">
                  <a16:creationId xmlns:a16="http://schemas.microsoft.com/office/drawing/2014/main" id="{718B6687-03F1-4B42-B4D2-6C1EC0508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12" cy="288"/>
            </a:xfrm>
            <a:custGeom>
              <a:avLst/>
              <a:gdLst>
                <a:gd name="T0" fmla="*/ 198 w 21600"/>
                <a:gd name="T1" fmla="*/ 1 h 21600"/>
                <a:gd name="T2" fmla="*/ 0 w 21600"/>
                <a:gd name="T3" fmla="*/ 188 h 21600"/>
                <a:gd name="T4" fmla="*/ 0 w 21600"/>
                <a:gd name="T5" fmla="*/ 288 h 21600"/>
                <a:gd name="T6" fmla="*/ 312 w 21600"/>
                <a:gd name="T7" fmla="*/ 288 h 21600"/>
                <a:gd name="T8" fmla="*/ 312 w 21600"/>
                <a:gd name="T9" fmla="*/ 0 h 21600"/>
                <a:gd name="T10" fmla="*/ 198 w 21600"/>
                <a:gd name="T11" fmla="*/ 1 h 21600"/>
                <a:gd name="T12" fmla="*/ 198 w 21600"/>
                <a:gd name="T13" fmla="*/ 1 h 21600"/>
                <a:gd name="T14" fmla="*/ 198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3734" y="65"/>
                  </a:moveTo>
                  <a:cubicBezTo>
                    <a:pt x="4547" y="550"/>
                    <a:pt x="111" y="6203"/>
                    <a:pt x="14" y="14130"/>
                  </a:cubicBezTo>
                  <a:cubicBezTo>
                    <a:pt x="9" y="16620"/>
                    <a:pt x="5" y="19110"/>
                    <a:pt x="0" y="21600"/>
                  </a:cubicBezTo>
                  <a:cubicBezTo>
                    <a:pt x="7200" y="21600"/>
                    <a:pt x="14400" y="21600"/>
                    <a:pt x="21600" y="21600"/>
                  </a:cubicBezTo>
                  <a:cubicBezTo>
                    <a:pt x="21600" y="14400"/>
                    <a:pt x="21600" y="7200"/>
                    <a:pt x="21600" y="0"/>
                  </a:cubicBezTo>
                  <a:cubicBezTo>
                    <a:pt x="18978" y="22"/>
                    <a:pt x="16356" y="43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  <a:cubicBezTo>
                    <a:pt x="13734" y="65"/>
                    <a:pt x="13734" y="65"/>
                    <a:pt x="13734" y="65"/>
                  </a:cubicBezTo>
                </a:path>
              </a:pathLst>
            </a:cu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571" name="Rectangle 26">
              <a:extLst>
                <a:ext uri="{FF2B5EF4-FFF2-40B4-BE49-F238E27FC236}">
                  <a16:creationId xmlns:a16="http://schemas.microsoft.com/office/drawing/2014/main" id="{FA102BE2-ADCE-44A1-9D8D-96861C4FA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16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72" name="Rectangle 27">
              <a:extLst>
                <a:ext uri="{FF2B5EF4-FFF2-40B4-BE49-F238E27FC236}">
                  <a16:creationId xmlns:a16="http://schemas.microsoft.com/office/drawing/2014/main" id="{56AD9571-91CE-4CFE-B666-E1BB65AE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0"/>
              <a:ext cx="392" cy="160"/>
            </a:xfrm>
            <a:prstGeom prst="rect">
              <a:avLst/>
            </a:prstGeom>
            <a:solidFill>
              <a:srgbClr val="003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tr-TR" altLang="en-US" sz="3200">
                <a:solidFill>
                  <a:srgbClr val="000000"/>
                </a:solidFill>
                <a:latin typeface="Gill Sans" pitchFamily="80" charset="0"/>
              </a:endParaRPr>
            </a:p>
          </p:txBody>
        </p:sp>
        <p:sp>
          <p:nvSpPr>
            <p:cNvPr id="66573" name="Rectangle 28">
              <a:extLst>
                <a:ext uri="{FF2B5EF4-FFF2-40B4-BE49-F238E27FC236}">
                  <a16:creationId xmlns:a16="http://schemas.microsoft.com/office/drawing/2014/main" id="{9D9FD5CC-D293-4805-A32D-7EE30A015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" y="8"/>
              <a:ext cx="133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0800" tIns="50800" rIns="50800" bIns="50800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tabLst>
                  <a:tab pos="1065213" algn="l"/>
                </a:tabLst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tabLst>
                  <a:tab pos="1065213" algn="l"/>
                </a:tabLst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tabLst>
                  <a:tab pos="1065213" algn="l"/>
                </a:tabLst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tabLst>
                  <a:tab pos="1065213" algn="l"/>
                </a:tabLst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200">
                  <a:solidFill>
                    <a:srgbClr val="FFFFFF"/>
                  </a:solidFill>
                  <a:latin typeface="Gill Sans" pitchFamily="80" charset="0"/>
                </a:rPr>
                <a:t>Artifacts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18BC2-5DEA-4FF5-AD37-8A9A3105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231B5-012B-4A14-B589-9A142D15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74000" y="558639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19DCFCDC-320A-4928-9B25-D9590A2D4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Characteristics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D1FB742-5F06-4602-97CD-E2840D260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800" y="2239704"/>
            <a:ext cx="8153400" cy="3834014"/>
          </a:xfrm>
        </p:spPr>
        <p:txBody>
          <a:bodyPr>
            <a:normAutofit fontScale="92500"/>
          </a:bodyPr>
          <a:lstStyle/>
          <a:p>
            <a:pPr marL="696913" eaLnBrk="1" hangingPunct="1">
              <a:lnSpc>
                <a:spcPct val="90000"/>
              </a:lnSpc>
            </a:pPr>
            <a:r>
              <a:rPr lang="en-US" altLang="en-US" sz="2800" dirty="0"/>
              <a:t>Self-organizing teams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Product progresses in a series of month-long “sprints”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Requirements are captured as items in a list of “product backlog”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No specific engineering practices prescribed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Uses generative rules to create an agile environment for delivering projects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One of the “agile processes”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endParaRPr lang="en-US" alt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9FCBC-1444-4CE5-B64B-932CD48C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E2A69-63AC-49C2-994B-BA9F4901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>
            <a:extLst>
              <a:ext uri="{FF2B5EF4-FFF2-40B4-BE49-F238E27FC236}">
                <a16:creationId xmlns:a16="http://schemas.microsoft.com/office/drawing/2014/main" id="{49B8C70A-582F-4DD9-B341-06B746975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Product backlog</a:t>
            </a: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E04366FD-D70B-47D8-80C5-03CFE817F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100" y="2286000"/>
            <a:ext cx="5486400" cy="3962400"/>
          </a:xfrm>
        </p:spPr>
        <p:txBody>
          <a:bodyPr/>
          <a:lstStyle/>
          <a:p>
            <a:pPr marL="547688" indent="-293688" eaLnBrk="1" hangingPunct="1">
              <a:lnSpc>
                <a:spcPct val="80000"/>
              </a:lnSpc>
              <a:tabLst>
                <a:tab pos="1185863" algn="l"/>
              </a:tabLst>
            </a:pPr>
            <a:r>
              <a:rPr lang="en-US" altLang="en-US" sz="2400" dirty="0"/>
              <a:t>The requirements</a:t>
            </a:r>
          </a:p>
          <a:p>
            <a:pPr marL="547688" indent="-293688" eaLnBrk="1" hangingPunct="1">
              <a:lnSpc>
                <a:spcPct val="80000"/>
              </a:lnSpc>
              <a:spcBef>
                <a:spcPts val="1400"/>
              </a:spcBef>
              <a:tabLst>
                <a:tab pos="1185863" algn="l"/>
              </a:tabLst>
            </a:pPr>
            <a:r>
              <a:rPr lang="en-US" altLang="en-US" sz="2400" dirty="0"/>
              <a:t>A list of all desired work on the project</a:t>
            </a:r>
          </a:p>
          <a:p>
            <a:pPr marL="547688" indent="-293688" eaLnBrk="1" hangingPunct="1">
              <a:lnSpc>
                <a:spcPct val="80000"/>
              </a:lnSpc>
              <a:spcBef>
                <a:spcPts val="1400"/>
              </a:spcBef>
              <a:tabLst>
                <a:tab pos="1185863" algn="l"/>
              </a:tabLst>
            </a:pPr>
            <a:r>
              <a:rPr lang="en-US" altLang="en-US" sz="2400" dirty="0"/>
              <a:t>Ideally expressed such that each item has value to the users or customers of the product </a:t>
            </a:r>
          </a:p>
          <a:p>
            <a:pPr marL="547688" indent="-293688" eaLnBrk="1" hangingPunct="1">
              <a:lnSpc>
                <a:spcPct val="80000"/>
              </a:lnSpc>
              <a:spcBef>
                <a:spcPts val="1400"/>
              </a:spcBef>
              <a:tabLst>
                <a:tab pos="1185863" algn="l"/>
              </a:tabLst>
            </a:pPr>
            <a:r>
              <a:rPr lang="en-US" altLang="en-US" sz="2400" dirty="0"/>
              <a:t>Prioritized by the product owner</a:t>
            </a:r>
          </a:p>
          <a:p>
            <a:pPr marL="547688" indent="-293688" eaLnBrk="1" hangingPunct="1">
              <a:lnSpc>
                <a:spcPct val="80000"/>
              </a:lnSpc>
              <a:spcBef>
                <a:spcPts val="1400"/>
              </a:spcBef>
              <a:tabLst>
                <a:tab pos="1185863" algn="l"/>
              </a:tabLst>
            </a:pPr>
            <a:r>
              <a:rPr lang="en-US" altLang="en-US" sz="2400" dirty="0"/>
              <a:t>Reprioritized at the start of each sprint</a:t>
            </a:r>
          </a:p>
        </p:txBody>
      </p:sp>
      <p:pic>
        <p:nvPicPr>
          <p:cNvPr id="68612" name="Picture 3">
            <a:extLst>
              <a:ext uri="{FF2B5EF4-FFF2-40B4-BE49-F238E27FC236}">
                <a16:creationId xmlns:a16="http://schemas.microsoft.com/office/drawing/2014/main" id="{24D827D9-A6C6-4795-8F99-32B777FE6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3321050"/>
            <a:ext cx="4495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4">
            <a:extLst>
              <a:ext uri="{FF2B5EF4-FFF2-40B4-BE49-F238E27FC236}">
                <a16:creationId xmlns:a16="http://schemas.microsoft.com/office/drawing/2014/main" id="{1D282922-EB80-4232-BD59-54DAECE364B3}"/>
              </a:ext>
            </a:extLst>
          </p:cNvPr>
          <p:cNvSpPr>
            <a:spLocks/>
          </p:cNvSpPr>
          <p:nvPr/>
        </p:nvSpPr>
        <p:spPr bwMode="auto">
          <a:xfrm>
            <a:off x="1587500" y="5638800"/>
            <a:ext cx="2806700" cy="10160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003C83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FFFF"/>
                </a:solidFill>
                <a:cs typeface="Gill Sans" pitchFamily="80" charset="0"/>
              </a:rPr>
              <a:t>This is the product backlog</a:t>
            </a:r>
          </a:p>
        </p:txBody>
      </p:sp>
      <p:sp>
        <p:nvSpPr>
          <p:cNvPr id="68614" name="Line 5">
            <a:extLst>
              <a:ext uri="{FF2B5EF4-FFF2-40B4-BE49-F238E27FC236}">
                <a16:creationId xmlns:a16="http://schemas.microsoft.com/office/drawing/2014/main" id="{D5903624-1E0A-477D-BFD8-2E9B2290C8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092200" y="4597400"/>
            <a:ext cx="430213" cy="1524000"/>
          </a:xfrm>
          <a:prstGeom prst="line">
            <a:avLst/>
          </a:prstGeom>
          <a:noFill/>
          <a:ln w="38100">
            <a:solidFill>
              <a:srgbClr val="033F7F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F2364-975A-4C5F-BBD2-E663DB66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50028-45FE-48D4-B62C-6740A659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>
            <a:extLst>
              <a:ext uri="{FF2B5EF4-FFF2-40B4-BE49-F238E27FC236}">
                <a16:creationId xmlns:a16="http://schemas.microsoft.com/office/drawing/2014/main" id="{0A743064-AC77-4424-B6EA-EA6A272CA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00" y="893912"/>
            <a:ext cx="9220200" cy="116581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A sample product backlog</a:t>
            </a:r>
          </a:p>
        </p:txBody>
      </p:sp>
      <p:graphicFrame>
        <p:nvGraphicFramePr>
          <p:cNvPr id="36866" name="Group 2">
            <a:extLst>
              <a:ext uri="{FF2B5EF4-FFF2-40B4-BE49-F238E27FC236}">
                <a16:creationId xmlns:a16="http://schemas.microsoft.com/office/drawing/2014/main" id="{516348F8-FDCA-41A6-B6D2-833834755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59339"/>
              </p:ext>
            </p:extLst>
          </p:nvPr>
        </p:nvGraphicFramePr>
        <p:xfrm>
          <a:off x="1016001" y="2209800"/>
          <a:ext cx="7569199" cy="4622234"/>
        </p:xfrm>
        <a:graphic>
          <a:graphicData uri="http://schemas.openxmlformats.org/drawingml/2006/table">
            <a:tbl>
              <a:tblPr/>
              <a:tblGrid>
                <a:gridCol w="5681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Backlog item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1066800" algn="l"/>
                        </a:tabLst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Estimate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124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Allow a guest to make a reservation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3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124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guest, I want to cancel a reservation.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5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1623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guest, I want to change the dates of a reservation.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1623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As a hotel employee, I can run RevPAR reports (revenue-per-available-room)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87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Improve exception handling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8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21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...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30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215">
                <a:tc>
                  <a:txBody>
                    <a:bodyPr/>
                    <a:lstStyle/>
                    <a:p>
                      <a:pPr marL="1143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...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5F7BAE"/>
                        </a:buClr>
                        <a:buSzPct val="150000"/>
                        <a:buFont typeface="Lucida Grande" pitchFamily="80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pitchFamily="80" charset="0"/>
                          <a:ea typeface="ヒラギノ角ゴ Pro W3" pitchFamily="80" charset="-128"/>
                          <a:sym typeface="Gill Sans" pitchFamily="80" charset="0"/>
                        </a:rPr>
                        <a:t>50</a:t>
                      </a:r>
                    </a:p>
                  </a:txBody>
                  <a:tcPr marL="38100" marR="38100" marT="38100" marB="381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9BC3B-9629-4533-BB61-A98562EF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17D2-DD16-43F4-817D-4A8E4ABA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56600" y="174038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>
            <a:extLst>
              <a:ext uri="{FF2B5EF4-FFF2-40B4-BE49-F238E27FC236}">
                <a16:creationId xmlns:a16="http://schemas.microsoft.com/office/drawing/2014/main" id="{1A2DF5CA-F11E-44D9-A8B0-65A049B928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The sprint goal</a:t>
            </a: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AC023583-3B0F-4DF8-825D-DC2FF4115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20650" y="2070100"/>
            <a:ext cx="9461500" cy="1257300"/>
          </a:xfrm>
        </p:spPr>
        <p:txBody>
          <a:bodyPr/>
          <a:lstStyle/>
          <a:p>
            <a:pPr marL="696913" eaLnBrk="1" hangingPunct="1"/>
            <a:r>
              <a:rPr lang="en-US" altLang="en-US" sz="2800" dirty="0"/>
              <a:t>A short statement of what the work will be focused on during the sprint</a:t>
            </a:r>
          </a:p>
        </p:txBody>
      </p:sp>
      <p:sp>
        <p:nvSpPr>
          <p:cNvPr id="72708" name="AutoShape 3">
            <a:extLst>
              <a:ext uri="{FF2B5EF4-FFF2-40B4-BE49-F238E27FC236}">
                <a16:creationId xmlns:a16="http://schemas.microsoft.com/office/drawing/2014/main" id="{2AF42ED2-0963-4377-84FA-61C58CB95391}"/>
              </a:ext>
            </a:extLst>
          </p:cNvPr>
          <p:cNvSpPr>
            <a:spLocks/>
          </p:cNvSpPr>
          <p:nvPr/>
        </p:nvSpPr>
        <p:spPr bwMode="auto">
          <a:xfrm>
            <a:off x="342900" y="3746500"/>
            <a:ext cx="4902200" cy="1943100"/>
          </a:xfrm>
          <a:prstGeom prst="roundRect">
            <a:avLst>
              <a:gd name="adj" fmla="val 1568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/>
          </a:p>
        </p:txBody>
      </p:sp>
      <p:sp>
        <p:nvSpPr>
          <p:cNvPr id="72709" name="Rectangle 4">
            <a:extLst>
              <a:ext uri="{FF2B5EF4-FFF2-40B4-BE49-F238E27FC236}">
                <a16:creationId xmlns:a16="http://schemas.microsoft.com/office/drawing/2014/main" id="{13BCAAC4-BB94-4896-97C5-978671102A73}"/>
              </a:ext>
            </a:extLst>
          </p:cNvPr>
          <p:cNvSpPr>
            <a:spLocks/>
          </p:cNvSpPr>
          <p:nvPr/>
        </p:nvSpPr>
        <p:spPr bwMode="auto">
          <a:xfrm>
            <a:off x="825500" y="3746500"/>
            <a:ext cx="3263900" cy="4572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72710" name="AutoShape 5">
            <a:extLst>
              <a:ext uri="{FF2B5EF4-FFF2-40B4-BE49-F238E27FC236}">
                <a16:creationId xmlns:a16="http://schemas.microsoft.com/office/drawing/2014/main" id="{40FDF0B7-EA52-45C3-9FB7-21B0A61E3366}"/>
              </a:ext>
            </a:extLst>
          </p:cNvPr>
          <p:cNvSpPr>
            <a:spLocks/>
          </p:cNvSpPr>
          <p:nvPr/>
        </p:nvSpPr>
        <p:spPr bwMode="auto">
          <a:xfrm rot="10800000">
            <a:off x="3327400" y="37465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11" name="AutoShape 6">
            <a:extLst>
              <a:ext uri="{FF2B5EF4-FFF2-40B4-BE49-F238E27FC236}">
                <a16:creationId xmlns:a16="http://schemas.microsoft.com/office/drawing/2014/main" id="{7C48431E-321D-4CA9-A9C6-8E6E051DA2E5}"/>
              </a:ext>
            </a:extLst>
          </p:cNvPr>
          <p:cNvSpPr>
            <a:spLocks/>
          </p:cNvSpPr>
          <p:nvPr/>
        </p:nvSpPr>
        <p:spPr bwMode="auto">
          <a:xfrm>
            <a:off x="342900" y="37465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12" name="Rectangle 7">
            <a:extLst>
              <a:ext uri="{FF2B5EF4-FFF2-40B4-BE49-F238E27FC236}">
                <a16:creationId xmlns:a16="http://schemas.microsoft.com/office/drawing/2014/main" id="{9D2302B9-D2E3-4F9B-95B4-6082E30F5A42}"/>
              </a:ext>
            </a:extLst>
          </p:cNvPr>
          <p:cNvSpPr>
            <a:spLocks/>
          </p:cNvSpPr>
          <p:nvPr/>
        </p:nvSpPr>
        <p:spPr bwMode="auto">
          <a:xfrm>
            <a:off x="508000" y="3708400"/>
            <a:ext cx="3505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latin typeface="Gill Sans" pitchFamily="80" charset="0"/>
              </a:rPr>
              <a:t>Database Application</a:t>
            </a:r>
          </a:p>
        </p:txBody>
      </p:sp>
      <p:sp>
        <p:nvSpPr>
          <p:cNvPr id="72713" name="AutoShape 8">
            <a:extLst>
              <a:ext uri="{FF2B5EF4-FFF2-40B4-BE49-F238E27FC236}">
                <a16:creationId xmlns:a16="http://schemas.microsoft.com/office/drawing/2014/main" id="{96BC6C4E-2489-4E2E-9827-5A90F3222452}"/>
              </a:ext>
            </a:extLst>
          </p:cNvPr>
          <p:cNvSpPr>
            <a:spLocks/>
          </p:cNvSpPr>
          <p:nvPr/>
        </p:nvSpPr>
        <p:spPr bwMode="auto">
          <a:xfrm>
            <a:off x="4851400" y="5080000"/>
            <a:ext cx="4902200" cy="1943100"/>
          </a:xfrm>
          <a:prstGeom prst="roundRect">
            <a:avLst>
              <a:gd name="adj" fmla="val 15685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/>
          </a:p>
        </p:txBody>
      </p:sp>
      <p:sp>
        <p:nvSpPr>
          <p:cNvPr id="72714" name="Rectangle 9">
            <a:extLst>
              <a:ext uri="{FF2B5EF4-FFF2-40B4-BE49-F238E27FC236}">
                <a16:creationId xmlns:a16="http://schemas.microsoft.com/office/drawing/2014/main" id="{A3A8C6AF-1EDE-45C1-86AE-E485E4C3E059}"/>
              </a:ext>
            </a:extLst>
          </p:cNvPr>
          <p:cNvSpPr>
            <a:spLocks/>
          </p:cNvSpPr>
          <p:nvPr/>
        </p:nvSpPr>
        <p:spPr bwMode="auto">
          <a:xfrm>
            <a:off x="5334000" y="5080000"/>
            <a:ext cx="2603500" cy="4572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72715" name="AutoShape 10">
            <a:extLst>
              <a:ext uri="{FF2B5EF4-FFF2-40B4-BE49-F238E27FC236}">
                <a16:creationId xmlns:a16="http://schemas.microsoft.com/office/drawing/2014/main" id="{5BD28052-7B5A-49F4-85FA-9B2A9D594F6A}"/>
              </a:ext>
            </a:extLst>
          </p:cNvPr>
          <p:cNvSpPr>
            <a:spLocks/>
          </p:cNvSpPr>
          <p:nvPr/>
        </p:nvSpPr>
        <p:spPr bwMode="auto">
          <a:xfrm rot="10800000">
            <a:off x="7835900" y="50800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16" name="AutoShape 11">
            <a:extLst>
              <a:ext uri="{FF2B5EF4-FFF2-40B4-BE49-F238E27FC236}">
                <a16:creationId xmlns:a16="http://schemas.microsoft.com/office/drawing/2014/main" id="{D874705C-2C5B-44FD-B5BB-36FA5AEBF0DA}"/>
              </a:ext>
            </a:extLst>
          </p:cNvPr>
          <p:cNvSpPr>
            <a:spLocks/>
          </p:cNvSpPr>
          <p:nvPr/>
        </p:nvSpPr>
        <p:spPr bwMode="auto">
          <a:xfrm>
            <a:off x="4851400" y="50800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17" name="Rectangle 12">
            <a:extLst>
              <a:ext uri="{FF2B5EF4-FFF2-40B4-BE49-F238E27FC236}">
                <a16:creationId xmlns:a16="http://schemas.microsoft.com/office/drawing/2014/main" id="{38446649-F026-4F5F-B2B5-FD4412A0A8BC}"/>
              </a:ext>
            </a:extLst>
          </p:cNvPr>
          <p:cNvSpPr>
            <a:spLocks/>
          </p:cNvSpPr>
          <p:nvPr/>
        </p:nvSpPr>
        <p:spPr bwMode="auto">
          <a:xfrm>
            <a:off x="5016500" y="5041900"/>
            <a:ext cx="314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latin typeface="Gill Sans" pitchFamily="80" charset="0"/>
              </a:rPr>
              <a:t>Financial services</a:t>
            </a:r>
          </a:p>
        </p:txBody>
      </p:sp>
      <p:sp>
        <p:nvSpPr>
          <p:cNvPr id="72718" name="AutoShape 13">
            <a:extLst>
              <a:ext uri="{FF2B5EF4-FFF2-40B4-BE49-F238E27FC236}">
                <a16:creationId xmlns:a16="http://schemas.microsoft.com/office/drawing/2014/main" id="{BFB71568-8A11-4BA6-AF58-8C19160FE359}"/>
              </a:ext>
            </a:extLst>
          </p:cNvPr>
          <p:cNvSpPr>
            <a:spLocks/>
          </p:cNvSpPr>
          <p:nvPr/>
        </p:nvSpPr>
        <p:spPr bwMode="auto">
          <a:xfrm>
            <a:off x="4851400" y="2781300"/>
            <a:ext cx="4902200" cy="1536700"/>
          </a:xfrm>
          <a:prstGeom prst="roundRect">
            <a:avLst>
              <a:gd name="adj" fmla="val 19833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rgbClr val="003C83"/>
            </a:solidFill>
            <a:round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</p:spPr>
        <p:txBody>
          <a:bodyPr lIns="91435" rIns="91435"/>
          <a:lstStyle/>
          <a:p>
            <a:pPr algn="ctr" eaLnBrk="1" hangingPunct="1"/>
            <a:endParaRPr lang="en-US" altLang="en-US"/>
          </a:p>
        </p:txBody>
      </p:sp>
      <p:sp>
        <p:nvSpPr>
          <p:cNvPr id="72719" name="Rectangle 14">
            <a:extLst>
              <a:ext uri="{FF2B5EF4-FFF2-40B4-BE49-F238E27FC236}">
                <a16:creationId xmlns:a16="http://schemas.microsoft.com/office/drawing/2014/main" id="{113CFC64-39AF-4739-AFC2-10C87F197C35}"/>
              </a:ext>
            </a:extLst>
          </p:cNvPr>
          <p:cNvSpPr>
            <a:spLocks/>
          </p:cNvSpPr>
          <p:nvPr/>
        </p:nvSpPr>
        <p:spPr bwMode="auto">
          <a:xfrm>
            <a:off x="5334000" y="2781300"/>
            <a:ext cx="2603500" cy="457200"/>
          </a:xfrm>
          <a:prstGeom prst="rect">
            <a:avLst/>
          </a:pr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tr-TR" altLang="en-US" sz="3200">
              <a:solidFill>
                <a:srgbClr val="000000"/>
              </a:solidFill>
              <a:latin typeface="Gill Sans" pitchFamily="80" charset="0"/>
            </a:endParaRPr>
          </a:p>
        </p:txBody>
      </p:sp>
      <p:sp>
        <p:nvSpPr>
          <p:cNvPr id="72720" name="AutoShape 15">
            <a:extLst>
              <a:ext uri="{FF2B5EF4-FFF2-40B4-BE49-F238E27FC236}">
                <a16:creationId xmlns:a16="http://schemas.microsoft.com/office/drawing/2014/main" id="{EAB04F07-F613-4BBF-A378-4B716711F04A}"/>
              </a:ext>
            </a:extLst>
          </p:cNvPr>
          <p:cNvSpPr>
            <a:spLocks/>
          </p:cNvSpPr>
          <p:nvPr/>
        </p:nvSpPr>
        <p:spPr bwMode="auto">
          <a:xfrm rot="10800000">
            <a:off x="7835900" y="27813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21" name="AutoShape 16">
            <a:extLst>
              <a:ext uri="{FF2B5EF4-FFF2-40B4-BE49-F238E27FC236}">
                <a16:creationId xmlns:a16="http://schemas.microsoft.com/office/drawing/2014/main" id="{6006EFFC-FC60-4141-85BF-E1786B5423BC}"/>
              </a:ext>
            </a:extLst>
          </p:cNvPr>
          <p:cNvSpPr>
            <a:spLocks/>
          </p:cNvSpPr>
          <p:nvPr/>
        </p:nvSpPr>
        <p:spPr bwMode="auto">
          <a:xfrm>
            <a:off x="4851400" y="2781300"/>
            <a:ext cx="495300" cy="457200"/>
          </a:xfrm>
          <a:custGeom>
            <a:avLst/>
            <a:gdLst>
              <a:gd name="T0" fmla="*/ 314928 w 21600"/>
              <a:gd name="T1" fmla="*/ 1376 h 21600"/>
              <a:gd name="T2" fmla="*/ 321 w 21600"/>
              <a:gd name="T3" fmla="*/ 299085 h 21600"/>
              <a:gd name="T4" fmla="*/ 0 w 21600"/>
              <a:gd name="T5" fmla="*/ 457200 h 21600"/>
              <a:gd name="T6" fmla="*/ 495300 w 21600"/>
              <a:gd name="T7" fmla="*/ 457200 h 21600"/>
              <a:gd name="T8" fmla="*/ 495300 w 21600"/>
              <a:gd name="T9" fmla="*/ 0 h 21600"/>
              <a:gd name="T10" fmla="*/ 314928 w 21600"/>
              <a:gd name="T11" fmla="*/ 1376 h 21600"/>
              <a:gd name="T12" fmla="*/ 314928 w 21600"/>
              <a:gd name="T13" fmla="*/ 1376 h 21600"/>
              <a:gd name="T14" fmla="*/ 314928 w 21600"/>
              <a:gd name="T15" fmla="*/ 137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3734" y="65"/>
                </a:moveTo>
                <a:cubicBezTo>
                  <a:pt x="4547" y="550"/>
                  <a:pt x="111" y="6203"/>
                  <a:pt x="14" y="14130"/>
                </a:cubicBezTo>
                <a:cubicBezTo>
                  <a:pt x="9" y="16620"/>
                  <a:pt x="5" y="19110"/>
                  <a:pt x="0" y="21600"/>
                </a:cubicBezTo>
                <a:cubicBezTo>
                  <a:pt x="7200" y="21600"/>
                  <a:pt x="14400" y="21600"/>
                  <a:pt x="21600" y="21600"/>
                </a:cubicBezTo>
                <a:cubicBezTo>
                  <a:pt x="21600" y="14400"/>
                  <a:pt x="21600" y="7200"/>
                  <a:pt x="21600" y="0"/>
                </a:cubicBezTo>
                <a:cubicBezTo>
                  <a:pt x="18978" y="22"/>
                  <a:pt x="16356" y="43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  <a:cubicBezTo>
                  <a:pt x="13734" y="65"/>
                  <a:pt x="13734" y="65"/>
                  <a:pt x="13734" y="65"/>
                </a:cubicBezTo>
              </a:path>
            </a:pathLst>
          </a:custGeom>
          <a:solidFill>
            <a:srgbClr val="003C8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rIns="91435"/>
          <a:lstStyle/>
          <a:p>
            <a:endParaRPr lang="en-GB"/>
          </a:p>
        </p:txBody>
      </p:sp>
      <p:sp>
        <p:nvSpPr>
          <p:cNvPr id="72722" name="Rectangle 17">
            <a:extLst>
              <a:ext uri="{FF2B5EF4-FFF2-40B4-BE49-F238E27FC236}">
                <a16:creationId xmlns:a16="http://schemas.microsoft.com/office/drawing/2014/main" id="{B08E150B-1B03-4649-917B-EB0F232E4D1E}"/>
              </a:ext>
            </a:extLst>
          </p:cNvPr>
          <p:cNvSpPr>
            <a:spLocks/>
          </p:cNvSpPr>
          <p:nvPr/>
        </p:nvSpPr>
        <p:spPr bwMode="auto">
          <a:xfrm>
            <a:off x="5016500" y="2743200"/>
            <a:ext cx="3149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rgbClr val="FFFFFF"/>
                </a:solidFill>
                <a:latin typeface="Gill Sans" pitchFamily="80" charset="0"/>
              </a:rPr>
              <a:t>Life Sciences</a:t>
            </a:r>
          </a:p>
        </p:txBody>
      </p:sp>
      <p:sp>
        <p:nvSpPr>
          <p:cNvPr id="72723" name="Rectangle 18">
            <a:extLst>
              <a:ext uri="{FF2B5EF4-FFF2-40B4-BE49-F238E27FC236}">
                <a16:creationId xmlns:a16="http://schemas.microsoft.com/office/drawing/2014/main" id="{43CCB877-0EC5-433D-A7D5-97391531F3DA}"/>
              </a:ext>
            </a:extLst>
          </p:cNvPr>
          <p:cNvSpPr>
            <a:spLocks/>
          </p:cNvSpPr>
          <p:nvPr/>
        </p:nvSpPr>
        <p:spPr bwMode="auto">
          <a:xfrm>
            <a:off x="4991100" y="3251200"/>
            <a:ext cx="4660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Gill Sans" pitchFamily="80" charset="0"/>
              </a:rPr>
              <a:t>Support features necessary for population genetics studies.</a:t>
            </a:r>
          </a:p>
        </p:txBody>
      </p:sp>
      <p:sp>
        <p:nvSpPr>
          <p:cNvPr id="72724" name="Rectangle 19">
            <a:extLst>
              <a:ext uri="{FF2B5EF4-FFF2-40B4-BE49-F238E27FC236}">
                <a16:creationId xmlns:a16="http://schemas.microsoft.com/office/drawing/2014/main" id="{4B5EC297-09E8-437D-AFF4-E83CFA1BAF19}"/>
              </a:ext>
            </a:extLst>
          </p:cNvPr>
          <p:cNvSpPr>
            <a:spLocks/>
          </p:cNvSpPr>
          <p:nvPr/>
        </p:nvSpPr>
        <p:spPr bwMode="auto">
          <a:xfrm>
            <a:off x="4991100" y="5588000"/>
            <a:ext cx="4660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Gill Sans" pitchFamily="80" charset="0"/>
              </a:rPr>
              <a:t>Support more technical indicators than company ABC with real-time, streaming data.</a:t>
            </a:r>
          </a:p>
        </p:txBody>
      </p:sp>
      <p:sp>
        <p:nvSpPr>
          <p:cNvPr id="72725" name="Rectangle 20">
            <a:extLst>
              <a:ext uri="{FF2B5EF4-FFF2-40B4-BE49-F238E27FC236}">
                <a16:creationId xmlns:a16="http://schemas.microsoft.com/office/drawing/2014/main" id="{03213706-8771-49C7-8D87-C6A90CCBEEED}"/>
              </a:ext>
            </a:extLst>
          </p:cNvPr>
          <p:cNvSpPr>
            <a:spLocks/>
          </p:cNvSpPr>
          <p:nvPr/>
        </p:nvSpPr>
        <p:spPr bwMode="auto">
          <a:xfrm>
            <a:off x="457200" y="4267200"/>
            <a:ext cx="4660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795" tIns="50795" rIns="50795" bIns="50795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tabLst>
                <a:tab pos="1065213" algn="l"/>
              </a:tabLst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tabLst>
                <a:tab pos="1065213" algn="l"/>
              </a:tabLst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tabLst>
                <a:tab pos="1065213" algn="l"/>
              </a:tabLs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tabLst>
                <a:tab pos="1065213" algn="l"/>
              </a:tabLst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Gill Sans" pitchFamily="80" charset="0"/>
              </a:rPr>
              <a:t>Make the application run on SQL Server in addition to Oracle.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FCA22-8F63-4201-ADD4-5F5ABB570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2FC04-2119-44A8-BB7A-CA5A8210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>
            <a:extLst>
              <a:ext uri="{FF2B5EF4-FFF2-40B4-BE49-F238E27FC236}">
                <a16:creationId xmlns:a16="http://schemas.microsoft.com/office/drawing/2014/main" id="{691733C8-CFE3-4728-8456-A657B57F3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2900" y="893912"/>
            <a:ext cx="9690100" cy="116581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Managing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sprint backlog</a:t>
            </a: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BE7B4FE7-C339-4747-BB39-B90AB15C7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362199"/>
            <a:ext cx="9461500" cy="3962401"/>
          </a:xfrm>
        </p:spPr>
        <p:txBody>
          <a:bodyPr/>
          <a:lstStyle/>
          <a:p>
            <a:pPr marL="696913" eaLnBrk="1" hangingPunct="1">
              <a:lnSpc>
                <a:spcPct val="90000"/>
              </a:lnSpc>
            </a:pPr>
            <a:r>
              <a:rPr lang="en-US" altLang="en-US" sz="2400" dirty="0"/>
              <a:t>Individuals sign up for work of their own choosing</a:t>
            </a:r>
          </a:p>
          <a:p>
            <a:pPr marL="1039813" lvl="1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Work is never assigned</a:t>
            </a:r>
          </a:p>
          <a:p>
            <a:pPr marL="696913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Estimated work remaining is updated daily</a:t>
            </a:r>
          </a:p>
          <a:p>
            <a:pPr marL="696913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Any team member can add, delete or change the sprint backlog</a:t>
            </a:r>
          </a:p>
          <a:p>
            <a:pPr marL="696913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Work for the sprint emerges</a:t>
            </a:r>
          </a:p>
          <a:p>
            <a:pPr marL="696913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If work is unclear, define a sprint backlog item with a larger amount of time and break it down later</a:t>
            </a:r>
            <a:endParaRPr lang="en-US" altLang="en-US" sz="3200" dirty="0"/>
          </a:p>
          <a:p>
            <a:pPr marL="696913" eaLnBrk="1" hangingPunct="1">
              <a:lnSpc>
                <a:spcPct val="90000"/>
              </a:lnSpc>
              <a:spcBef>
                <a:spcPts val="1400"/>
              </a:spcBef>
            </a:pPr>
            <a:r>
              <a:rPr lang="en-US" altLang="en-US" sz="2400" dirty="0"/>
              <a:t>Update work remaining as more becomes known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B1703-8A12-4F40-999D-FD8DBBB3B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96C52-2636-4EF6-B80F-438FE227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6121" y="183146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>
            <a:extLst>
              <a:ext uri="{FF2B5EF4-FFF2-40B4-BE49-F238E27FC236}">
                <a16:creationId xmlns:a16="http://schemas.microsoft.com/office/drawing/2014/main" id="{F0BCCCF5-B731-49AD-9D93-4D536D293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/>
              <a:t>A sprint backlog</a:t>
            </a: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CDB059A-35A7-497E-BCCD-36A027C5CC7B}"/>
              </a:ext>
            </a:extLst>
          </p:cNvPr>
          <p:cNvSpPr>
            <a:spLocks/>
          </p:cNvSpPr>
          <p:nvPr/>
        </p:nvSpPr>
        <p:spPr bwMode="auto">
          <a:xfrm>
            <a:off x="508000" y="22352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Tasks</a:t>
            </a:r>
          </a:p>
        </p:txBody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CDC34CFB-5545-45E1-9C23-59AB0F20839F}"/>
              </a:ext>
            </a:extLst>
          </p:cNvPr>
          <p:cNvSpPr>
            <a:spLocks/>
          </p:cNvSpPr>
          <p:nvPr/>
        </p:nvSpPr>
        <p:spPr bwMode="auto">
          <a:xfrm>
            <a:off x="508000" y="28194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495" tIns="63495" rIns="63495" bIns="63495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Code the user interface</a:t>
            </a:r>
          </a:p>
        </p:txBody>
      </p:sp>
      <p:sp>
        <p:nvSpPr>
          <p:cNvPr id="76805" name="Rectangle 4">
            <a:extLst>
              <a:ext uri="{FF2B5EF4-FFF2-40B4-BE49-F238E27FC236}">
                <a16:creationId xmlns:a16="http://schemas.microsoft.com/office/drawing/2014/main" id="{883E5DFC-1785-44BB-8E6A-B4F9949A2E00}"/>
              </a:ext>
            </a:extLst>
          </p:cNvPr>
          <p:cNvSpPr>
            <a:spLocks/>
          </p:cNvSpPr>
          <p:nvPr/>
        </p:nvSpPr>
        <p:spPr bwMode="auto">
          <a:xfrm>
            <a:off x="508000" y="34036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495" tIns="63495" rIns="63495" bIns="63495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Code the middle tier</a:t>
            </a:r>
          </a:p>
        </p:txBody>
      </p:sp>
      <p:sp>
        <p:nvSpPr>
          <p:cNvPr id="76806" name="Rectangle 5">
            <a:extLst>
              <a:ext uri="{FF2B5EF4-FFF2-40B4-BE49-F238E27FC236}">
                <a16:creationId xmlns:a16="http://schemas.microsoft.com/office/drawing/2014/main" id="{8B44227B-7A7F-48AB-933B-199E015A80B9}"/>
              </a:ext>
            </a:extLst>
          </p:cNvPr>
          <p:cNvSpPr>
            <a:spLocks/>
          </p:cNvSpPr>
          <p:nvPr/>
        </p:nvSpPr>
        <p:spPr bwMode="auto">
          <a:xfrm>
            <a:off x="508000" y="39878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495" tIns="63495" rIns="63495" bIns="63495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Test the middle tier</a:t>
            </a:r>
          </a:p>
        </p:txBody>
      </p:sp>
      <p:sp>
        <p:nvSpPr>
          <p:cNvPr id="76807" name="Rectangle 6">
            <a:extLst>
              <a:ext uri="{FF2B5EF4-FFF2-40B4-BE49-F238E27FC236}">
                <a16:creationId xmlns:a16="http://schemas.microsoft.com/office/drawing/2014/main" id="{D2912E84-6117-43EF-97D7-E8B62BC8D7F9}"/>
              </a:ext>
            </a:extLst>
          </p:cNvPr>
          <p:cNvSpPr>
            <a:spLocks/>
          </p:cNvSpPr>
          <p:nvPr/>
        </p:nvSpPr>
        <p:spPr bwMode="auto">
          <a:xfrm>
            <a:off x="508000" y="45720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495" tIns="63495" rIns="63495" bIns="63495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Write online help</a:t>
            </a:r>
          </a:p>
        </p:txBody>
      </p:sp>
      <p:sp>
        <p:nvSpPr>
          <p:cNvPr id="76808" name="Rectangle 7">
            <a:extLst>
              <a:ext uri="{FF2B5EF4-FFF2-40B4-BE49-F238E27FC236}">
                <a16:creationId xmlns:a16="http://schemas.microsoft.com/office/drawing/2014/main" id="{4E27A1A3-4111-4068-AE17-8F0A23037B52}"/>
              </a:ext>
            </a:extLst>
          </p:cNvPr>
          <p:cNvSpPr>
            <a:spLocks/>
          </p:cNvSpPr>
          <p:nvPr/>
        </p:nvSpPr>
        <p:spPr bwMode="auto">
          <a:xfrm>
            <a:off x="508000" y="5156200"/>
            <a:ext cx="3683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3495" tIns="63495" rIns="63495" bIns="63495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Write the foo class</a:t>
            </a:r>
          </a:p>
        </p:txBody>
      </p:sp>
      <p:sp>
        <p:nvSpPr>
          <p:cNvPr id="76809" name="Rectangle 8">
            <a:extLst>
              <a:ext uri="{FF2B5EF4-FFF2-40B4-BE49-F238E27FC236}">
                <a16:creationId xmlns:a16="http://schemas.microsoft.com/office/drawing/2014/main" id="{AA48A51E-1DAE-4570-8B28-00EF8407FA03}"/>
              </a:ext>
            </a:extLst>
          </p:cNvPr>
          <p:cNvSpPr>
            <a:spLocks/>
          </p:cNvSpPr>
          <p:nvPr/>
        </p:nvSpPr>
        <p:spPr bwMode="auto">
          <a:xfrm>
            <a:off x="4191000" y="2235200"/>
            <a:ext cx="1016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Mon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8C550BCD-8611-440A-BB41-ECAAA89EB110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819400"/>
            <a:ext cx="1016000" cy="2921000"/>
            <a:chOff x="0" y="0"/>
            <a:chExt cx="640" cy="1840"/>
          </a:xfrm>
          <a:noFill/>
        </p:grpSpPr>
        <p:sp>
          <p:nvSpPr>
            <p:cNvPr id="39946" name="Rectangle 10">
              <a:extLst>
                <a:ext uri="{FF2B5EF4-FFF2-40B4-BE49-F238E27FC236}">
                  <a16:creationId xmlns:a16="http://schemas.microsoft.com/office/drawing/2014/main" id="{5CC408BA-380E-43C1-ACCF-77C3338D9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47" name="Rectangle 11">
              <a:extLst>
                <a:ext uri="{FF2B5EF4-FFF2-40B4-BE49-F238E27FC236}">
                  <a16:creationId xmlns:a16="http://schemas.microsoft.com/office/drawing/2014/main" id="{FDD09F64-8564-466C-A767-F9DA6D3CF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48" name="Rectangle 12">
              <a:extLst>
                <a:ext uri="{FF2B5EF4-FFF2-40B4-BE49-F238E27FC236}">
                  <a16:creationId xmlns:a16="http://schemas.microsoft.com/office/drawing/2014/main" id="{3E42FEF8-B350-4547-8AC9-DB431A103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49" name="Rectangle 13">
              <a:extLst>
                <a:ext uri="{FF2B5EF4-FFF2-40B4-BE49-F238E27FC236}">
                  <a16:creationId xmlns:a16="http://schemas.microsoft.com/office/drawing/2014/main" id="{35E07BD5-98EC-42ED-A237-A504768FE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12</a:t>
              </a:r>
            </a:p>
          </p:txBody>
        </p:sp>
        <p:sp>
          <p:nvSpPr>
            <p:cNvPr id="39950" name="Rectangle 14">
              <a:extLst>
                <a:ext uri="{FF2B5EF4-FFF2-40B4-BE49-F238E27FC236}">
                  <a16:creationId xmlns:a16="http://schemas.microsoft.com/office/drawing/2014/main" id="{18046632-B7B4-463B-A093-528DF5B8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76811" name="Rectangle 15">
            <a:extLst>
              <a:ext uri="{FF2B5EF4-FFF2-40B4-BE49-F238E27FC236}">
                <a16:creationId xmlns:a16="http://schemas.microsoft.com/office/drawing/2014/main" id="{0FC4143D-79E2-4810-9F9B-A572EF85212E}"/>
              </a:ext>
            </a:extLst>
          </p:cNvPr>
          <p:cNvSpPr>
            <a:spLocks/>
          </p:cNvSpPr>
          <p:nvPr/>
        </p:nvSpPr>
        <p:spPr bwMode="auto">
          <a:xfrm>
            <a:off x="5207000" y="2235200"/>
            <a:ext cx="1016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Tues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2097B8E8-D31B-4622-A576-EDDD1F77FC43}"/>
              </a:ext>
            </a:extLst>
          </p:cNvPr>
          <p:cNvGrpSpPr>
            <a:grpSpLocks/>
          </p:cNvGrpSpPr>
          <p:nvPr/>
        </p:nvGrpSpPr>
        <p:grpSpPr bwMode="auto">
          <a:xfrm>
            <a:off x="5207000" y="2819400"/>
            <a:ext cx="1016000" cy="2921000"/>
            <a:chOff x="0" y="0"/>
            <a:chExt cx="640" cy="1840"/>
          </a:xfrm>
          <a:noFill/>
        </p:grpSpPr>
        <p:sp>
          <p:nvSpPr>
            <p:cNvPr id="39953" name="Rectangle 17">
              <a:extLst>
                <a:ext uri="{FF2B5EF4-FFF2-40B4-BE49-F238E27FC236}">
                  <a16:creationId xmlns:a16="http://schemas.microsoft.com/office/drawing/2014/main" id="{4B358E8F-8DF8-4237-B887-45755E9B6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  <p:sp>
          <p:nvSpPr>
            <p:cNvPr id="39954" name="Rectangle 18">
              <a:extLst>
                <a:ext uri="{FF2B5EF4-FFF2-40B4-BE49-F238E27FC236}">
                  <a16:creationId xmlns:a16="http://schemas.microsoft.com/office/drawing/2014/main" id="{5EC14D9B-6C67-412E-8104-8268D82B6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12</a:t>
              </a:r>
            </a:p>
          </p:txBody>
        </p:sp>
        <p:sp>
          <p:nvSpPr>
            <p:cNvPr id="39955" name="Rectangle 19">
              <a:extLst>
                <a:ext uri="{FF2B5EF4-FFF2-40B4-BE49-F238E27FC236}">
                  <a16:creationId xmlns:a16="http://schemas.microsoft.com/office/drawing/2014/main" id="{F493911B-EA34-4882-AFCF-FB756AC82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56" name="Rectangle 20">
              <a:extLst>
                <a:ext uri="{FF2B5EF4-FFF2-40B4-BE49-F238E27FC236}">
                  <a16:creationId xmlns:a16="http://schemas.microsoft.com/office/drawing/2014/main" id="{14C16A20-C025-44E1-835E-5EEF1359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57" name="Rectangle 21">
              <a:extLst>
                <a:ext uri="{FF2B5EF4-FFF2-40B4-BE49-F238E27FC236}">
                  <a16:creationId xmlns:a16="http://schemas.microsoft.com/office/drawing/2014/main" id="{6EF44530-7220-415D-9C6B-3BD27F643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76813" name="Rectangle 22">
            <a:extLst>
              <a:ext uri="{FF2B5EF4-FFF2-40B4-BE49-F238E27FC236}">
                <a16:creationId xmlns:a16="http://schemas.microsoft.com/office/drawing/2014/main" id="{F996F4E3-7A6F-4AF1-8E9F-4A286E5BD4CD}"/>
              </a:ext>
            </a:extLst>
          </p:cNvPr>
          <p:cNvSpPr>
            <a:spLocks/>
          </p:cNvSpPr>
          <p:nvPr/>
        </p:nvSpPr>
        <p:spPr bwMode="auto">
          <a:xfrm>
            <a:off x="6223000" y="2235200"/>
            <a:ext cx="1016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Wed</a:t>
            </a:r>
          </a:p>
        </p:txBody>
      </p:sp>
      <p:sp>
        <p:nvSpPr>
          <p:cNvPr id="76814" name="Rectangle 23">
            <a:extLst>
              <a:ext uri="{FF2B5EF4-FFF2-40B4-BE49-F238E27FC236}">
                <a16:creationId xmlns:a16="http://schemas.microsoft.com/office/drawing/2014/main" id="{644417BC-925B-42FC-814D-EF1EE2450F7F}"/>
              </a:ext>
            </a:extLst>
          </p:cNvPr>
          <p:cNvSpPr>
            <a:spLocks/>
          </p:cNvSpPr>
          <p:nvPr/>
        </p:nvSpPr>
        <p:spPr bwMode="auto">
          <a:xfrm>
            <a:off x="7239000" y="2235200"/>
            <a:ext cx="1016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Thur</a:t>
            </a: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73B3760B-25FD-4A1C-98D5-00385698A355}"/>
              </a:ext>
            </a:extLst>
          </p:cNvPr>
          <p:cNvGrpSpPr>
            <a:grpSpLocks/>
          </p:cNvGrpSpPr>
          <p:nvPr/>
        </p:nvGrpSpPr>
        <p:grpSpPr bwMode="auto">
          <a:xfrm>
            <a:off x="7239000" y="2819400"/>
            <a:ext cx="1016000" cy="3505200"/>
            <a:chOff x="0" y="0"/>
            <a:chExt cx="640" cy="2208"/>
          </a:xfrm>
          <a:noFill/>
        </p:grpSpPr>
        <p:sp>
          <p:nvSpPr>
            <p:cNvPr id="39961" name="Rectangle 25">
              <a:extLst>
                <a:ext uri="{FF2B5EF4-FFF2-40B4-BE49-F238E27FC236}">
                  <a16:creationId xmlns:a16="http://schemas.microsoft.com/office/drawing/2014/main" id="{5F5C31A2-79C1-4525-A909-4BBE847F7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62" name="Rectangle 26">
              <a:extLst>
                <a:ext uri="{FF2B5EF4-FFF2-40B4-BE49-F238E27FC236}">
                  <a16:creationId xmlns:a16="http://schemas.microsoft.com/office/drawing/2014/main" id="{FDBD8E55-0F85-484C-A49D-6F11EEDFF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  <p:sp>
          <p:nvSpPr>
            <p:cNvPr id="39963" name="Rectangle 27">
              <a:extLst>
                <a:ext uri="{FF2B5EF4-FFF2-40B4-BE49-F238E27FC236}">
                  <a16:creationId xmlns:a16="http://schemas.microsoft.com/office/drawing/2014/main" id="{60901E45-9553-44B4-873E-B9F023743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11</a:t>
              </a:r>
            </a:p>
          </p:txBody>
        </p:sp>
        <p:sp>
          <p:nvSpPr>
            <p:cNvPr id="39964" name="Rectangle 28">
              <a:extLst>
                <a:ext uri="{FF2B5EF4-FFF2-40B4-BE49-F238E27FC236}">
                  <a16:creationId xmlns:a16="http://schemas.microsoft.com/office/drawing/2014/main" id="{7BBC3541-7C80-418F-A214-1C9EFAE3D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65" name="Rectangle 29">
              <a:extLst>
                <a:ext uri="{FF2B5EF4-FFF2-40B4-BE49-F238E27FC236}">
                  <a16:creationId xmlns:a16="http://schemas.microsoft.com/office/drawing/2014/main" id="{96E975CF-3AFB-491A-AEED-DFE9D744A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66" name="Rectangle 30">
              <a:extLst>
                <a:ext uri="{FF2B5EF4-FFF2-40B4-BE49-F238E27FC236}">
                  <a16:creationId xmlns:a16="http://schemas.microsoft.com/office/drawing/2014/main" id="{0B1192FF-DB01-4998-88CF-7DF8C784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4</a:t>
              </a:r>
            </a:p>
          </p:txBody>
        </p:sp>
      </p:grpSp>
      <p:sp>
        <p:nvSpPr>
          <p:cNvPr id="76816" name="Rectangle 31">
            <a:extLst>
              <a:ext uri="{FF2B5EF4-FFF2-40B4-BE49-F238E27FC236}">
                <a16:creationId xmlns:a16="http://schemas.microsoft.com/office/drawing/2014/main" id="{AAF5E5B4-78CA-4299-892D-11F7382894B8}"/>
              </a:ext>
            </a:extLst>
          </p:cNvPr>
          <p:cNvSpPr>
            <a:spLocks/>
          </p:cNvSpPr>
          <p:nvPr/>
        </p:nvSpPr>
        <p:spPr bwMode="auto">
          <a:xfrm>
            <a:off x="8242300" y="2235200"/>
            <a:ext cx="1016000" cy="584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63500" dir="2700000" algn="ctr" rotWithShape="0">
              <a:schemeClr val="bg2">
                <a:alpha val="2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1pPr>
            <a:lvl2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2pPr>
            <a:lvl3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3pPr>
            <a:lvl4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4pPr>
            <a:lvl5pPr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5pPr>
            <a:lvl6pPr marL="22844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6pPr>
            <a:lvl7pPr marL="27416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7pPr>
            <a:lvl8pPr marL="31988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8pPr>
            <a:lvl9pPr marL="3656013" indent="1588" eaLnBrk="0" fontAlgn="base" hangingPunct="0">
              <a:spcBef>
                <a:spcPct val="0"/>
              </a:spcBef>
              <a:spcAft>
                <a:spcPct val="0"/>
              </a:spcAft>
              <a:tabLst>
                <a:tab pos="1065213" algn="l"/>
              </a:tabLst>
              <a:defRPr sz="3200">
                <a:solidFill>
                  <a:srgbClr val="000000"/>
                </a:solidFill>
                <a:latin typeface="Gill Sans" pitchFamily="80" charset="0"/>
                <a:ea typeface="ヒラギノ角ゴ Pro W3" pitchFamily="80" charset="-128"/>
                <a:sym typeface="Gill Sans" pitchFamily="8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FFFF"/>
                </a:solidFill>
                <a:cs typeface="Gill Sans" pitchFamily="80" charset="0"/>
              </a:rPr>
              <a:t>Fri</a:t>
            </a:r>
          </a:p>
        </p:txBody>
      </p:sp>
      <p:grpSp>
        <p:nvGrpSpPr>
          <p:cNvPr id="5" name="Group 32">
            <a:extLst>
              <a:ext uri="{FF2B5EF4-FFF2-40B4-BE49-F238E27FC236}">
                <a16:creationId xmlns:a16="http://schemas.microsoft.com/office/drawing/2014/main" id="{36AC2096-D89B-4608-98DB-8C0195669D6F}"/>
              </a:ext>
            </a:extLst>
          </p:cNvPr>
          <p:cNvGrpSpPr>
            <a:grpSpLocks/>
          </p:cNvGrpSpPr>
          <p:nvPr/>
        </p:nvGrpSpPr>
        <p:grpSpPr bwMode="auto">
          <a:xfrm>
            <a:off x="8255000" y="2819400"/>
            <a:ext cx="1016000" cy="3505200"/>
            <a:chOff x="0" y="0"/>
            <a:chExt cx="640" cy="2208"/>
          </a:xfrm>
          <a:noFill/>
        </p:grpSpPr>
        <p:sp>
          <p:nvSpPr>
            <p:cNvPr id="39969" name="Rectangle 33">
              <a:extLst>
                <a:ext uri="{FF2B5EF4-FFF2-40B4-BE49-F238E27FC236}">
                  <a16:creationId xmlns:a16="http://schemas.microsoft.com/office/drawing/2014/main" id="{6E6CC63A-7434-4A34-BCA2-3B17B19A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70" name="Rectangle 34">
              <a:extLst>
                <a:ext uri="{FF2B5EF4-FFF2-40B4-BE49-F238E27FC236}">
                  <a16:creationId xmlns:a16="http://schemas.microsoft.com/office/drawing/2014/main" id="{7E349E11-13A4-4289-8DC8-1BB8572B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71" name="Rectangle 35">
              <a:extLst>
                <a:ext uri="{FF2B5EF4-FFF2-40B4-BE49-F238E27FC236}">
                  <a16:creationId xmlns:a16="http://schemas.microsoft.com/office/drawing/2014/main" id="{69DD4042-FA84-45E0-B90C-69786568A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72" name="Rectangle 36">
              <a:extLst>
                <a:ext uri="{FF2B5EF4-FFF2-40B4-BE49-F238E27FC236}">
                  <a16:creationId xmlns:a16="http://schemas.microsoft.com/office/drawing/2014/main" id="{246D003C-ABEF-4FDC-A6F9-31AD4B54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73" name="Rectangle 37">
              <a:extLst>
                <a:ext uri="{FF2B5EF4-FFF2-40B4-BE49-F238E27FC236}">
                  <a16:creationId xmlns:a16="http://schemas.microsoft.com/office/drawing/2014/main" id="{2334024C-ADF6-441F-8B69-94D4487E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74" name="Rectangle 38">
              <a:extLst>
                <a:ext uri="{FF2B5EF4-FFF2-40B4-BE49-F238E27FC236}">
                  <a16:creationId xmlns:a16="http://schemas.microsoft.com/office/drawing/2014/main" id="{B4BCAB40-427D-4C24-867F-0F82788D6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</p:grpSp>
      <p:grpSp>
        <p:nvGrpSpPr>
          <p:cNvPr id="6" name="Group 39">
            <a:extLst>
              <a:ext uri="{FF2B5EF4-FFF2-40B4-BE49-F238E27FC236}">
                <a16:creationId xmlns:a16="http://schemas.microsoft.com/office/drawing/2014/main" id="{2382CB81-3FDF-458F-83E3-4EAE184B0701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2819400"/>
            <a:ext cx="6731000" cy="3505200"/>
            <a:chOff x="0" y="0"/>
            <a:chExt cx="4240" cy="2208"/>
          </a:xfrm>
          <a:noFill/>
        </p:grpSpPr>
        <p:sp>
          <p:nvSpPr>
            <p:cNvPr id="39976" name="Rectangle 40">
              <a:extLst>
                <a:ext uri="{FF2B5EF4-FFF2-40B4-BE49-F238E27FC236}">
                  <a16:creationId xmlns:a16="http://schemas.microsoft.com/office/drawing/2014/main" id="{1CFCD019-9F71-47AC-9B3D-5384A7F54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840"/>
              <a:ext cx="232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63500" bIns="63500" anchor="ctr"/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Add error logging</a:t>
              </a:r>
            </a:p>
          </p:txBody>
        </p:sp>
        <p:sp>
          <p:nvSpPr>
            <p:cNvPr id="39977" name="Rectangle 41">
              <a:extLst>
                <a:ext uri="{FF2B5EF4-FFF2-40B4-BE49-F238E27FC236}">
                  <a16:creationId xmlns:a16="http://schemas.microsoft.com/office/drawing/2014/main" id="{56CA9DCD-9865-431E-B1A5-3C3D87EF6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78" name="Rectangle 42">
              <a:extLst>
                <a:ext uri="{FF2B5EF4-FFF2-40B4-BE49-F238E27FC236}">
                  <a16:creationId xmlns:a16="http://schemas.microsoft.com/office/drawing/2014/main" id="{5F4139E3-260C-4034-9A4F-3DA68D415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79" name="Rectangle 43">
              <a:extLst>
                <a:ext uri="{FF2B5EF4-FFF2-40B4-BE49-F238E27FC236}">
                  <a16:creationId xmlns:a16="http://schemas.microsoft.com/office/drawing/2014/main" id="{E8CAF8CA-B36A-441B-8472-682F94D55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80" name="Rectangle 44">
              <a:extLst>
                <a:ext uri="{FF2B5EF4-FFF2-40B4-BE49-F238E27FC236}">
                  <a16:creationId xmlns:a16="http://schemas.microsoft.com/office/drawing/2014/main" id="{376247FF-B798-40FB-BD44-F4618A67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368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10</a:t>
              </a:r>
            </a:p>
          </p:txBody>
        </p:sp>
        <p:sp>
          <p:nvSpPr>
            <p:cNvPr id="39981" name="Rectangle 45">
              <a:extLst>
                <a:ext uri="{FF2B5EF4-FFF2-40B4-BE49-F238E27FC236}">
                  <a16:creationId xmlns:a16="http://schemas.microsoft.com/office/drawing/2014/main" id="{AD62D8C7-1A46-458A-B557-D68DD27BB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736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16</a:t>
              </a:r>
            </a:p>
          </p:txBody>
        </p:sp>
        <p:sp>
          <p:nvSpPr>
            <p:cNvPr id="39982" name="Rectangle 46">
              <a:extLst>
                <a:ext uri="{FF2B5EF4-FFF2-40B4-BE49-F238E27FC236}">
                  <a16:creationId xmlns:a16="http://schemas.microsoft.com/office/drawing/2014/main" id="{91D6DC2E-7C6F-4DA5-99C5-CBE532CE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104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 sz="2800" dirty="0"/>
            </a:p>
          </p:txBody>
        </p:sp>
        <p:sp>
          <p:nvSpPr>
            <p:cNvPr id="39983" name="Rectangle 47">
              <a:extLst>
                <a:ext uri="{FF2B5EF4-FFF2-40B4-BE49-F238E27FC236}">
                  <a16:creationId xmlns:a16="http://schemas.microsoft.com/office/drawing/2014/main" id="{DE5D59C5-4CF9-446C-8621-49AD6565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472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  <p:sp>
          <p:nvSpPr>
            <p:cNvPr id="39984" name="Rectangle 48">
              <a:extLst>
                <a:ext uri="{FF2B5EF4-FFF2-40B4-BE49-F238E27FC236}">
                  <a16:creationId xmlns:a16="http://schemas.microsoft.com/office/drawing/2014/main" id="{5EF8D000-A5B0-4007-B36A-FF135C771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840"/>
              <a:ext cx="640" cy="368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63500" rIns="203068" bIns="63500" anchor="ctr"/>
            <a:lstStyle/>
            <a:p>
              <a:pPr algn="r" eaLnBrk="1" hangingPunct="1">
                <a:defRPr/>
              </a:pPr>
              <a:r>
                <a:rPr lang="en-US" sz="2400" dirty="0">
                  <a:solidFill>
                    <a:schemeClr val="tx1"/>
                  </a:solidFill>
                  <a:ea typeface="Gill Sans" pitchFamily="80" charset="0"/>
                  <a:cs typeface="Gill Sans" pitchFamily="80" charset="0"/>
                </a:rPr>
                <a:t>8</a:t>
              </a: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6DE03B8-26D6-4593-BFB6-1D09782E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432CC7E-29B7-4235-9EEF-113A2CDC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58B50E5-21D2-44F6-897F-2798F82B9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4200" y="762000"/>
            <a:ext cx="9144000" cy="99024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/>
              <a:t>A sprint </a:t>
            </a:r>
            <a:r>
              <a:rPr lang="en-US" sz="4800" dirty="0" err="1"/>
              <a:t>burndown</a:t>
            </a:r>
            <a:r>
              <a:rPr lang="en-US" sz="4800" dirty="0"/>
              <a:t> chart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FD1694-1159-4FB9-B10E-8959845663CE}"/>
              </a:ext>
            </a:extLst>
          </p:cNvPr>
          <p:cNvSpPr/>
          <p:nvPr/>
        </p:nvSpPr>
        <p:spPr>
          <a:xfrm>
            <a:off x="447158" y="2520882"/>
            <a:ext cx="929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444444"/>
                </a:solidFill>
                <a:latin typeface="Raleway"/>
              </a:rPr>
              <a:t>Sprint burndown is a graphical representation of the estimated effort-hours remaining for a given period of time during a Sprint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8BBC9-D2DB-4E03-B2C5-7AB3D3FA44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3857290"/>
            <a:ext cx="7639050" cy="2772109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F440EB-B7D8-4A15-BB0B-9E0201CC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45DEEBC-5FD1-4361-97E7-8F6283AEA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0369" y="166780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1A5FC-EC82-4712-8C3E-F55311B1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" y="31898"/>
            <a:ext cx="9118600" cy="2744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BA0690-DA8D-4332-BEC9-B9D1E9B16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3048000"/>
            <a:ext cx="8813800" cy="3171825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5E663-15A3-4A67-81DC-DE4BE2D68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F1776F-853C-4B71-BB8A-289C9BD0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286" y="6230435"/>
            <a:ext cx="884162" cy="559531"/>
          </a:xfrm>
        </p:spPr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569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>
            <a:extLst>
              <a:ext uri="{FF2B5EF4-FFF2-40B4-BE49-F238E27FC236}">
                <a16:creationId xmlns:a16="http://schemas.microsoft.com/office/drawing/2014/main" id="{DBB170F2-4E94-45CF-B047-F6DBDD4329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Scalability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ECF1096A-624A-4FCC-A34C-E863185F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2239704"/>
            <a:ext cx="9448800" cy="3834014"/>
          </a:xfrm>
        </p:spPr>
        <p:txBody>
          <a:bodyPr>
            <a:normAutofit lnSpcReduction="10000"/>
          </a:bodyPr>
          <a:lstStyle/>
          <a:p>
            <a:pPr marL="696913" eaLnBrk="1" hangingPunct="1">
              <a:lnSpc>
                <a:spcPct val="90000"/>
              </a:lnSpc>
            </a:pPr>
            <a:r>
              <a:rPr lang="en-US" altLang="en-US" sz="2800" dirty="0"/>
              <a:t>Typical individual team is 7 ± 2 people</a:t>
            </a:r>
          </a:p>
          <a:p>
            <a:pPr marL="1039813" lvl="1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400" dirty="0"/>
              <a:t>Scalability comes from teams of teams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Factors in scaling</a:t>
            </a:r>
          </a:p>
          <a:p>
            <a:pPr marL="1039813" lvl="1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400" dirty="0"/>
              <a:t>Type of application</a:t>
            </a:r>
          </a:p>
          <a:p>
            <a:pPr marL="1039813" lvl="1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400" dirty="0"/>
              <a:t>Team size</a:t>
            </a:r>
          </a:p>
          <a:p>
            <a:pPr marL="1039813" lvl="1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400" dirty="0"/>
              <a:t>Team dispersion</a:t>
            </a:r>
          </a:p>
          <a:p>
            <a:pPr marL="1039813" lvl="1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400" dirty="0"/>
              <a:t>Project duration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r>
              <a:rPr lang="en-US" altLang="en-US" sz="2800" dirty="0"/>
              <a:t>Scrum has been used on multiple 500+ person projects</a:t>
            </a:r>
          </a:p>
          <a:p>
            <a:pPr marL="696913" eaLnBrk="1" hangingPunct="1">
              <a:lnSpc>
                <a:spcPct val="90000"/>
              </a:lnSpc>
              <a:spcBef>
                <a:spcPts val="1300"/>
              </a:spcBef>
            </a:pPr>
            <a:endParaRPr lang="en-US" altLang="en-US" sz="2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7DC0B-90DE-4673-BE96-183B843D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FB8CF-9803-43BF-AF7E-A36057B09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46AAF-B090-4C94-A39C-8303C8603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878" y="571982"/>
            <a:ext cx="8048121" cy="127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SCRUM has the following ELEMENTS: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066CF22D-4B0E-4169-86B2-8774A7E4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A project team called a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SCRUM Team</a:t>
            </a:r>
            <a:endParaRPr lang="en-GB" altLang="en-US" sz="2400">
              <a:solidFill>
                <a:srgbClr val="800000"/>
              </a:solidFill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A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Product Backlog</a:t>
            </a:r>
            <a:r>
              <a:rPr lang="en-GB" altLang="en-US" sz="2400">
                <a:solidFill>
                  <a:srgbClr val="800000"/>
                </a:solidFill>
                <a:latin typeface="Lucida Sans Unicode" panose="020B0602030504020204" pitchFamily="34" charset="0"/>
              </a:rPr>
              <a:t> </a:t>
            </a:r>
            <a:r>
              <a:rPr lang="en-GB" altLang="en-US" sz="2400">
                <a:latin typeface="Lucida Sans Unicode" panose="020B0602030504020204" pitchFamily="34" charset="0"/>
              </a:rPr>
              <a:t>of all known Requirements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 b="1">
                <a:latin typeface="Lucida Sans Unicode" panose="020B0602030504020204" pitchFamily="34" charset="0"/>
              </a:rPr>
              <a:t>   </a:t>
            </a:r>
            <a:r>
              <a:rPr lang="en-GB" altLang="en-US" sz="2400">
                <a:latin typeface="Lucida Sans Unicode" panose="020B0602030504020204" pitchFamily="34" charset="0"/>
              </a:rPr>
              <a:t>A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Sprint Backlog</a:t>
            </a:r>
            <a:r>
              <a:rPr lang="en-GB" altLang="en-US" sz="2400">
                <a:solidFill>
                  <a:srgbClr val="800000"/>
                </a:solidFill>
                <a:latin typeface="Lucida Sans Unicode" panose="020B0602030504020204" pitchFamily="34" charset="0"/>
              </a:rPr>
              <a:t> </a:t>
            </a:r>
            <a:r>
              <a:rPr lang="en-GB" altLang="en-US" sz="2400">
                <a:latin typeface="Lucida Sans Unicode" panose="020B0602030504020204" pitchFamily="34" charset="0"/>
              </a:rPr>
              <a:t>of requirements being worked on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A period of work referred to as a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Sprint</a:t>
            </a:r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Daily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Stand-up Meetings</a:t>
            </a:r>
            <a:r>
              <a:rPr lang="en-GB" altLang="en-US" sz="2400">
                <a:solidFill>
                  <a:srgbClr val="800000"/>
                </a:solidFill>
                <a:latin typeface="Lucida Sans Unicode" panose="020B0602030504020204" pitchFamily="34" charset="0"/>
              </a:rPr>
              <a:t> </a:t>
            </a:r>
            <a:r>
              <a:rPr lang="en-GB" altLang="en-US" sz="2400">
                <a:latin typeface="Lucida Sans Unicode" panose="020B0602030504020204" pitchFamily="34" charset="0"/>
              </a:rPr>
              <a:t>with the SCRUM Team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A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Burndown Chart</a:t>
            </a:r>
            <a:r>
              <a:rPr lang="en-GB" altLang="en-US" sz="2400">
                <a:solidFill>
                  <a:srgbClr val="800000"/>
                </a:solidFill>
                <a:latin typeface="Lucida Sans Unicode" panose="020B0602030504020204" pitchFamily="34" charset="0"/>
              </a:rPr>
              <a:t> </a:t>
            </a:r>
            <a:r>
              <a:rPr lang="en-GB" altLang="en-US" sz="2400">
                <a:latin typeface="Lucida Sans Unicode" panose="020B0602030504020204" pitchFamily="34" charset="0"/>
              </a:rPr>
              <a:t>to track progress of the Sprint</a:t>
            </a:r>
          </a:p>
          <a:p>
            <a:pPr eaLnBrk="1" hangingPunct="1">
              <a:spcBef>
                <a:spcPts val="1200"/>
              </a:spcBef>
            </a:pPr>
            <a:r>
              <a:rPr lang="en-GB" altLang="en-US" sz="2400">
                <a:latin typeface="Lucida Sans Unicode" panose="020B0602030504020204" pitchFamily="34" charset="0"/>
              </a:rPr>
              <a:t>   An </a:t>
            </a:r>
            <a:r>
              <a:rPr lang="en-GB" altLang="en-US" sz="2400" b="1">
                <a:solidFill>
                  <a:srgbClr val="800000"/>
                </a:solidFill>
                <a:latin typeface="Lucida Sans Unicode" panose="020B0602030504020204" pitchFamily="34" charset="0"/>
              </a:rPr>
              <a:t>Incremental Delivery </a:t>
            </a:r>
            <a:r>
              <a:rPr lang="en-GB" altLang="en-US" sz="2400">
                <a:latin typeface="Lucida Sans Unicode" panose="020B0602030504020204" pitchFamily="34" charset="0"/>
              </a:rPr>
              <a:t>at the end of each sprint</a:t>
            </a:r>
          </a:p>
          <a:p>
            <a:endParaRPr lang="en-GB" altLang="en-US" sz="240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F5ACB-5C6E-4E66-90FE-94E33031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3AF08-E488-4C36-A828-F896436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687484D9-2D3B-4152-91AB-7DDCA9C7A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Scrum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B33BEE6-24D1-4CC5-A9FC-27F6B73CCE81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5321300"/>
            <a:ext cx="1676400" cy="622300"/>
            <a:chOff x="0" y="0"/>
            <a:chExt cx="1056" cy="392"/>
          </a:xfrm>
        </p:grpSpPr>
        <p:pic>
          <p:nvPicPr>
            <p:cNvPr id="20519" name="Picture 3">
              <a:extLst>
                <a:ext uri="{FF2B5EF4-FFF2-40B4-BE49-F238E27FC236}">
                  <a16:creationId xmlns:a16="http://schemas.microsoft.com/office/drawing/2014/main" id="{84C83D6C-5F7E-4577-B1E2-7AD0469EA7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0" name="Rectangle 4">
              <a:extLst>
                <a:ext uri="{FF2B5EF4-FFF2-40B4-BE49-F238E27FC236}">
                  <a16:creationId xmlns:a16="http://schemas.microsoft.com/office/drawing/2014/main" id="{E9239872-3DEC-4CE4-8C0D-956D5955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25"/>
              <a:ext cx="6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Cancel</a:t>
              </a:r>
            </a:p>
          </p:txBody>
        </p:sp>
      </p:grpSp>
      <p:grpSp>
        <p:nvGrpSpPr>
          <p:cNvPr id="3" name="Group 5">
            <a:extLst>
              <a:ext uri="{FF2B5EF4-FFF2-40B4-BE49-F238E27FC236}">
                <a16:creationId xmlns:a16="http://schemas.microsoft.com/office/drawing/2014/main" id="{2206A176-ECDC-4539-B1FE-690C0E5F4D72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4876800"/>
            <a:ext cx="1676400" cy="622300"/>
            <a:chOff x="0" y="0"/>
            <a:chExt cx="1056" cy="392"/>
          </a:xfrm>
        </p:grpSpPr>
        <p:pic>
          <p:nvPicPr>
            <p:cNvPr id="20517" name="Picture 6">
              <a:extLst>
                <a:ext uri="{FF2B5EF4-FFF2-40B4-BE49-F238E27FC236}">
                  <a16:creationId xmlns:a16="http://schemas.microsoft.com/office/drawing/2014/main" id="{834E4CC3-66DD-4B2D-9CD6-A48BBB0C5B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8" name="Rectangle 7">
              <a:extLst>
                <a:ext uri="{FF2B5EF4-FFF2-40B4-BE49-F238E27FC236}">
                  <a16:creationId xmlns:a16="http://schemas.microsoft.com/office/drawing/2014/main" id="{7E39883B-2474-4414-AA35-9319D8BC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125"/>
              <a:ext cx="7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Gift wrap</a:t>
              </a:r>
            </a:p>
          </p:txBody>
        </p:sp>
      </p:grpSp>
      <p:grpSp>
        <p:nvGrpSpPr>
          <p:cNvPr id="4" name="Group 8">
            <a:extLst>
              <a:ext uri="{FF2B5EF4-FFF2-40B4-BE49-F238E27FC236}">
                <a16:creationId xmlns:a16="http://schemas.microsoft.com/office/drawing/2014/main" id="{335D717B-70F0-4CCC-9F95-62C6E908CBED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19600"/>
            <a:ext cx="1676400" cy="622300"/>
            <a:chOff x="0" y="0"/>
            <a:chExt cx="1056" cy="392"/>
          </a:xfrm>
        </p:grpSpPr>
        <p:pic>
          <p:nvPicPr>
            <p:cNvPr id="20515" name="Picture 9">
              <a:extLst>
                <a:ext uri="{FF2B5EF4-FFF2-40B4-BE49-F238E27FC236}">
                  <a16:creationId xmlns:a16="http://schemas.microsoft.com/office/drawing/2014/main" id="{EE1DE5B2-2923-4B68-A235-9B58C5CC3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6" name="Rectangle 10">
              <a:extLst>
                <a:ext uri="{FF2B5EF4-FFF2-40B4-BE49-F238E27FC236}">
                  <a16:creationId xmlns:a16="http://schemas.microsoft.com/office/drawing/2014/main" id="{9492CE33-33DF-4BAB-B4AD-CEA686B70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" y="125"/>
              <a:ext cx="59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Return</a:t>
              </a:r>
            </a:p>
          </p:txBody>
        </p:sp>
      </p:grpSp>
      <p:grpSp>
        <p:nvGrpSpPr>
          <p:cNvPr id="5" name="Group 11">
            <a:extLst>
              <a:ext uri="{FF2B5EF4-FFF2-40B4-BE49-F238E27FC236}">
                <a16:creationId xmlns:a16="http://schemas.microsoft.com/office/drawing/2014/main" id="{C0FBC5B3-967B-40CA-B768-08ADC8E99190}"/>
              </a:ext>
            </a:extLst>
          </p:cNvPr>
          <p:cNvGrpSpPr>
            <a:grpSpLocks/>
          </p:cNvGrpSpPr>
          <p:nvPr/>
        </p:nvGrpSpPr>
        <p:grpSpPr bwMode="auto">
          <a:xfrm>
            <a:off x="4622800" y="1879600"/>
            <a:ext cx="2832100" cy="2374900"/>
            <a:chOff x="0" y="0"/>
            <a:chExt cx="1784" cy="1496"/>
          </a:xfrm>
        </p:grpSpPr>
        <p:pic>
          <p:nvPicPr>
            <p:cNvPr id="20513" name="Picture 12">
              <a:extLst>
                <a:ext uri="{FF2B5EF4-FFF2-40B4-BE49-F238E27FC236}">
                  <a16:creationId xmlns:a16="http://schemas.microsoft.com/office/drawing/2014/main" id="{8F4F73C6-4FE6-4EB5-8FED-5830A5DA3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84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4" name="Rectangle 13">
              <a:extLst>
                <a:ext uri="{FF2B5EF4-FFF2-40B4-BE49-F238E27FC236}">
                  <a16:creationId xmlns:a16="http://schemas.microsoft.com/office/drawing/2014/main" id="{D2751CCF-42D0-46B0-A3DD-3923F5CB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378"/>
              <a:ext cx="885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Sprint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2-4 weeks</a:t>
              </a:r>
            </a:p>
          </p:txBody>
        </p:sp>
      </p:grpSp>
      <p:grpSp>
        <p:nvGrpSpPr>
          <p:cNvPr id="6" name="Group 14">
            <a:extLst>
              <a:ext uri="{FF2B5EF4-FFF2-40B4-BE49-F238E27FC236}">
                <a16:creationId xmlns:a16="http://schemas.microsoft.com/office/drawing/2014/main" id="{F260AC94-4CE3-42B8-9DB6-A70F44733B3B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3048000"/>
            <a:ext cx="1682750" cy="995363"/>
            <a:chOff x="0" y="21"/>
            <a:chExt cx="1060" cy="627"/>
          </a:xfrm>
        </p:grpSpPr>
        <p:pic>
          <p:nvPicPr>
            <p:cNvPr id="20510" name="Picture 15">
              <a:extLst>
                <a:ext uri="{FF2B5EF4-FFF2-40B4-BE49-F238E27FC236}">
                  <a16:creationId xmlns:a16="http://schemas.microsoft.com/office/drawing/2014/main" id="{E19285A3-F3DC-4A94-920B-85E4C3481D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1" name="Rectangle 16">
              <a:extLst>
                <a:ext uri="{FF2B5EF4-FFF2-40B4-BE49-F238E27FC236}">
                  <a16:creationId xmlns:a16="http://schemas.microsoft.com/office/drawing/2014/main" id="{1B0408EC-DCEC-4B22-83B5-2E9C0DE71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" y="381"/>
              <a:ext cx="594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Return</a:t>
              </a:r>
            </a:p>
          </p:txBody>
        </p:sp>
        <p:sp>
          <p:nvSpPr>
            <p:cNvPr id="20512" name="Rectangle 17">
              <a:extLst>
                <a:ext uri="{FF2B5EF4-FFF2-40B4-BE49-F238E27FC236}">
                  <a16:creationId xmlns:a16="http://schemas.microsoft.com/office/drawing/2014/main" id="{31959BF6-6926-45BA-B95E-AFFD7BCFE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" y="21"/>
              <a:ext cx="94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Sprint goal</a:t>
              </a: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311A0D09-7561-464C-81A9-DDE59157F8E0}"/>
              </a:ext>
            </a:extLst>
          </p:cNvPr>
          <p:cNvGrpSpPr>
            <a:grpSpLocks/>
          </p:cNvGrpSpPr>
          <p:nvPr/>
        </p:nvGrpSpPr>
        <p:grpSpPr bwMode="auto">
          <a:xfrm>
            <a:off x="2806700" y="3632200"/>
            <a:ext cx="2211388" cy="1244600"/>
            <a:chOff x="0" y="0"/>
            <a:chExt cx="1393" cy="784"/>
          </a:xfrm>
        </p:grpSpPr>
        <p:pic>
          <p:nvPicPr>
            <p:cNvPr id="20508" name="Picture 19">
              <a:extLst>
                <a:ext uri="{FF2B5EF4-FFF2-40B4-BE49-F238E27FC236}">
                  <a16:creationId xmlns:a16="http://schemas.microsoft.com/office/drawing/2014/main" id="{9447F194-B7ED-4A1C-9E60-F6230C11B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4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9" name="Rectangle 20">
              <a:extLst>
                <a:ext uri="{FF2B5EF4-FFF2-40B4-BE49-F238E27FC236}">
                  <a16:creationId xmlns:a16="http://schemas.microsoft.com/office/drawing/2014/main" id="{E6D34A1A-7F6B-4FFE-B39B-7E0C66CC4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" y="288"/>
              <a:ext cx="1072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Sprint backlog</a:t>
              </a: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AE124811-9CEE-49FB-A6A3-1B4076BE79B9}"/>
              </a:ext>
            </a:extLst>
          </p:cNvPr>
          <p:cNvGrpSpPr>
            <a:grpSpLocks/>
          </p:cNvGrpSpPr>
          <p:nvPr/>
        </p:nvGrpSpPr>
        <p:grpSpPr bwMode="auto">
          <a:xfrm>
            <a:off x="7229475" y="3263900"/>
            <a:ext cx="2827338" cy="1744663"/>
            <a:chOff x="53" y="0"/>
            <a:chExt cx="1780" cy="1099"/>
          </a:xfrm>
        </p:grpSpPr>
        <p:pic>
          <p:nvPicPr>
            <p:cNvPr id="20506" name="Picture 22">
              <a:extLst>
                <a:ext uri="{FF2B5EF4-FFF2-40B4-BE49-F238E27FC236}">
                  <a16:creationId xmlns:a16="http://schemas.microsoft.com/office/drawing/2014/main" id="{ED7A07E1-7F05-49B0-AFB7-6CD8A9DBCD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" y="0"/>
              <a:ext cx="928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7" name="Rectangle 23">
              <a:extLst>
                <a:ext uri="{FF2B5EF4-FFF2-40B4-BE49-F238E27FC236}">
                  <a16:creationId xmlns:a16="http://schemas.microsoft.com/office/drawing/2014/main" id="{92337EF5-D273-4AD2-8168-FF7C0478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" y="634"/>
              <a:ext cx="1780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Potentially shippable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product increment</a:t>
              </a:r>
            </a:p>
          </p:txBody>
        </p:sp>
      </p:grpSp>
      <p:sp>
        <p:nvSpPr>
          <p:cNvPr id="20490" name="Rectangle 24">
            <a:extLst>
              <a:ext uri="{FF2B5EF4-FFF2-40B4-BE49-F238E27FC236}">
                <a16:creationId xmlns:a16="http://schemas.microsoft.com/office/drawing/2014/main" id="{DDDFBA25-F33D-49C4-BB1D-6E7964531143}"/>
              </a:ext>
            </a:extLst>
          </p:cNvPr>
          <p:cNvSpPr>
            <a:spLocks/>
          </p:cNvSpPr>
          <p:nvPr/>
        </p:nvSpPr>
        <p:spPr bwMode="auto">
          <a:xfrm>
            <a:off x="1041400" y="6348413"/>
            <a:ext cx="10620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Product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Gill Sans" pitchFamily="80" charset="0"/>
              </a:rPr>
              <a:t>backlog</a:t>
            </a: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F88E8D2A-1F33-4D3B-8303-EF149AA658B9}"/>
              </a:ext>
            </a:extLst>
          </p:cNvPr>
          <p:cNvGrpSpPr>
            <a:grpSpLocks/>
          </p:cNvGrpSpPr>
          <p:nvPr/>
        </p:nvGrpSpPr>
        <p:grpSpPr bwMode="auto">
          <a:xfrm>
            <a:off x="2882900" y="5321300"/>
            <a:ext cx="1676400" cy="622300"/>
            <a:chOff x="0" y="0"/>
            <a:chExt cx="1056" cy="392"/>
          </a:xfrm>
        </p:grpSpPr>
        <p:pic>
          <p:nvPicPr>
            <p:cNvPr id="20504" name="Picture 26">
              <a:extLst>
                <a:ext uri="{FF2B5EF4-FFF2-40B4-BE49-F238E27FC236}">
                  <a16:creationId xmlns:a16="http://schemas.microsoft.com/office/drawing/2014/main" id="{CE0D530C-37BF-4F7E-BB69-40E96BEF1B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5" name="Rectangle 27">
              <a:extLst>
                <a:ext uri="{FF2B5EF4-FFF2-40B4-BE49-F238E27FC236}">
                  <a16:creationId xmlns:a16="http://schemas.microsoft.com/office/drawing/2014/main" id="{4BE34CB4-6028-4113-86DC-CB5AB1C02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25"/>
              <a:ext cx="7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Coupons</a:t>
              </a:r>
            </a:p>
          </p:txBody>
        </p:sp>
      </p:grpSp>
      <p:grpSp>
        <p:nvGrpSpPr>
          <p:cNvPr id="10" name="Group 28">
            <a:extLst>
              <a:ext uri="{FF2B5EF4-FFF2-40B4-BE49-F238E27FC236}">
                <a16:creationId xmlns:a16="http://schemas.microsoft.com/office/drawing/2014/main" id="{8244FE15-E605-4D88-93C0-7D13DFA8105B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5321300"/>
            <a:ext cx="1676400" cy="622300"/>
            <a:chOff x="0" y="0"/>
            <a:chExt cx="1056" cy="392"/>
          </a:xfrm>
        </p:grpSpPr>
        <p:pic>
          <p:nvPicPr>
            <p:cNvPr id="20502" name="Picture 29">
              <a:extLst>
                <a:ext uri="{FF2B5EF4-FFF2-40B4-BE49-F238E27FC236}">
                  <a16:creationId xmlns:a16="http://schemas.microsoft.com/office/drawing/2014/main" id="{7ACF753A-9F15-46A6-8F73-E7EC02E26A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3" name="Rectangle 30">
              <a:extLst>
                <a:ext uri="{FF2B5EF4-FFF2-40B4-BE49-F238E27FC236}">
                  <a16:creationId xmlns:a16="http://schemas.microsoft.com/office/drawing/2014/main" id="{79B71AE8-6F2C-4334-8EE3-AE65C713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" y="125"/>
              <a:ext cx="7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Gift wrap</a:t>
              </a:r>
            </a:p>
          </p:txBody>
        </p:sp>
      </p:grpSp>
      <p:grpSp>
        <p:nvGrpSpPr>
          <p:cNvPr id="11" name="Group 31">
            <a:extLst>
              <a:ext uri="{FF2B5EF4-FFF2-40B4-BE49-F238E27FC236}">
                <a16:creationId xmlns:a16="http://schemas.microsoft.com/office/drawing/2014/main" id="{39E236D6-6666-4739-B762-EFE7D79BEC1F}"/>
              </a:ext>
            </a:extLst>
          </p:cNvPr>
          <p:cNvGrpSpPr>
            <a:grpSpLocks/>
          </p:cNvGrpSpPr>
          <p:nvPr/>
        </p:nvGrpSpPr>
        <p:grpSpPr bwMode="auto">
          <a:xfrm>
            <a:off x="927100" y="4876800"/>
            <a:ext cx="1676400" cy="622300"/>
            <a:chOff x="0" y="0"/>
            <a:chExt cx="1056" cy="392"/>
          </a:xfrm>
        </p:grpSpPr>
        <p:pic>
          <p:nvPicPr>
            <p:cNvPr id="20500" name="Picture 32">
              <a:extLst>
                <a:ext uri="{FF2B5EF4-FFF2-40B4-BE49-F238E27FC236}">
                  <a16:creationId xmlns:a16="http://schemas.microsoft.com/office/drawing/2014/main" id="{10340763-CF3B-40EE-8789-D3B9D9059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1" name="Rectangle 33">
              <a:extLst>
                <a:ext uri="{FF2B5EF4-FFF2-40B4-BE49-F238E27FC236}">
                  <a16:creationId xmlns:a16="http://schemas.microsoft.com/office/drawing/2014/main" id="{5C801B9B-313D-46B0-A0B0-915EF17F3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25"/>
              <a:ext cx="791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Coupons</a:t>
              </a:r>
            </a:p>
          </p:txBody>
        </p:sp>
      </p:grpSp>
      <p:grpSp>
        <p:nvGrpSpPr>
          <p:cNvPr id="12" name="Group 34">
            <a:extLst>
              <a:ext uri="{FF2B5EF4-FFF2-40B4-BE49-F238E27FC236}">
                <a16:creationId xmlns:a16="http://schemas.microsoft.com/office/drawing/2014/main" id="{8BC1E201-4947-4AFE-AA35-353ACF173CE7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4419600"/>
            <a:ext cx="1676400" cy="622300"/>
            <a:chOff x="0" y="0"/>
            <a:chExt cx="1056" cy="392"/>
          </a:xfrm>
        </p:grpSpPr>
        <p:pic>
          <p:nvPicPr>
            <p:cNvPr id="20498" name="Picture 35">
              <a:extLst>
                <a:ext uri="{FF2B5EF4-FFF2-40B4-BE49-F238E27FC236}">
                  <a16:creationId xmlns:a16="http://schemas.microsoft.com/office/drawing/2014/main" id="{3A371D82-84F3-4C76-AD02-0A6313F2F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5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Rectangle 36">
              <a:extLst>
                <a:ext uri="{FF2B5EF4-FFF2-40B4-BE49-F238E27FC236}">
                  <a16:creationId xmlns:a16="http://schemas.microsoft.com/office/drawing/2014/main" id="{049AA5CF-7AB5-4FBE-A2A2-1AF619047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" y="125"/>
              <a:ext cx="615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Cancel</a:t>
              </a:r>
            </a:p>
          </p:txBody>
        </p:sp>
      </p:grpSp>
      <p:grpSp>
        <p:nvGrpSpPr>
          <p:cNvPr id="13" name="Group 37">
            <a:extLst>
              <a:ext uri="{FF2B5EF4-FFF2-40B4-BE49-F238E27FC236}">
                <a16:creationId xmlns:a16="http://schemas.microsoft.com/office/drawing/2014/main" id="{585093DD-E90A-4621-8CF5-3E48417AB146}"/>
              </a:ext>
            </a:extLst>
          </p:cNvPr>
          <p:cNvGrpSpPr>
            <a:grpSpLocks/>
          </p:cNvGrpSpPr>
          <p:nvPr/>
        </p:nvGrpSpPr>
        <p:grpSpPr bwMode="auto">
          <a:xfrm>
            <a:off x="4838700" y="884238"/>
            <a:ext cx="1358900" cy="1477962"/>
            <a:chOff x="0" y="21"/>
            <a:chExt cx="856" cy="931"/>
          </a:xfrm>
        </p:grpSpPr>
        <p:pic>
          <p:nvPicPr>
            <p:cNvPr id="20496" name="Picture 38">
              <a:extLst>
                <a:ext uri="{FF2B5EF4-FFF2-40B4-BE49-F238E27FC236}">
                  <a16:creationId xmlns:a16="http://schemas.microsoft.com/office/drawing/2014/main" id="{F0BFFE19-AC07-4BD4-A6F5-EC67A5D62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64"/>
              <a:ext cx="856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Rectangle 39">
              <a:extLst>
                <a:ext uri="{FF2B5EF4-FFF2-40B4-BE49-F238E27FC236}">
                  <a16:creationId xmlns:a16="http://schemas.microsoft.com/office/drawing/2014/main" id="{95C62C57-7F37-4832-B1DF-ECA6B119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" y="21"/>
              <a:ext cx="770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>
                <a:spcBef>
                  <a:spcPct val="20000"/>
                </a:spcBef>
                <a:buClr>
                  <a:srgbClr val="F9F9F9"/>
                </a:buClr>
                <a:buSzPct val="65000"/>
                <a:buFont typeface="Wingdings 2" panose="05020102010507070707" pitchFamily="18" charset="2"/>
                <a:buChar char=""/>
                <a:defRPr sz="3100">
                  <a:solidFill>
                    <a:schemeClr val="tx1"/>
                  </a:solidFill>
                  <a:latin typeface="Book Antiqua" panose="0204060205030503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 2" panose="05020102010507070707" pitchFamily="18" charset="2"/>
                <a:buChar char=""/>
                <a:defRPr sz="2700">
                  <a:solidFill>
                    <a:schemeClr val="tx1"/>
                  </a:solidFill>
                  <a:latin typeface="Book Antiqua" panose="0204060205030503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SzPct val="95000"/>
                <a:buFont typeface="Wingdings" panose="05000000000000000000" pitchFamily="2" charset="2"/>
                <a:buChar char=""/>
                <a:defRPr sz="2400">
                  <a:solidFill>
                    <a:schemeClr val="tx1"/>
                  </a:solidFill>
                  <a:latin typeface="Book Antiqua" panose="0204060205030503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100000"/>
                <a:buFont typeface="Wingdings 3" panose="05040102010807070707" pitchFamily="18" charset="2"/>
                <a:buChar char="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 2" panose="05020102010507070707" pitchFamily="18" charset="2"/>
                <a:buChar char=""/>
                <a:defRPr sz="2200">
                  <a:solidFill>
                    <a:schemeClr val="tx1"/>
                  </a:solidFill>
                  <a:latin typeface="Book Antiqua" panose="0204060205030503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Gill Sans" pitchFamily="80" charset="0"/>
                </a:rPr>
                <a:t>24 hours</a:t>
              </a:r>
            </a:p>
          </p:txBody>
        </p: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6B3141D-1550-41FE-A325-24BD497C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41FDCE8-7150-45FE-98A3-AB52817D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3EEE9FE5-E9C8-42BE-B7AD-96334E6DF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Putting it all together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21942607-EAC1-4355-B385-725B4E089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93850"/>
            <a:ext cx="98044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>
            <a:extLst>
              <a:ext uri="{FF2B5EF4-FFF2-40B4-BE49-F238E27FC236}">
                <a16:creationId xmlns:a16="http://schemas.microsoft.com/office/drawing/2014/main" id="{E48ADA1B-CFF7-4413-8C59-82CE5F586A4E}"/>
              </a:ext>
            </a:extLst>
          </p:cNvPr>
          <p:cNvSpPr>
            <a:spLocks/>
          </p:cNvSpPr>
          <p:nvPr/>
        </p:nvSpPr>
        <p:spPr bwMode="auto">
          <a:xfrm>
            <a:off x="1546225" y="6134100"/>
            <a:ext cx="67437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rgbClr val="F9F9F9"/>
              </a:buClr>
              <a:buSzPct val="65000"/>
              <a:buFont typeface="Wingdings 2" panose="05020102010507070707" pitchFamily="18" charset="2"/>
              <a:buChar char=""/>
              <a:defRPr sz="31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80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95000"/>
              <a:buFont typeface="Wingdings" panose="05000000000000000000" pitchFamily="2" charset="2"/>
              <a:buChar char="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Char char=""/>
              <a:defRPr sz="22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Gill Sans" pitchFamily="80" charset="0"/>
              </a:rPr>
              <a:t>Image available at www.mountaingoatsoftware.com/scrum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EDA-2A6A-43F2-AABE-F7C492848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6CD35-E2F7-4AF1-B0E2-E50FD952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5D1AE10E-6E9A-49F0-9C11-A78426E55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Sprints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B4ACC50-9E66-41F3-A95C-1BE94EF5C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96913" eaLnBrk="1" hangingPunct="1"/>
            <a:r>
              <a:rPr lang="en-US" altLang="en-US" sz="2400"/>
              <a:t>Scrum projects make progress in a series of “sprints”</a:t>
            </a:r>
          </a:p>
          <a:p>
            <a:pPr marL="1039813" lvl="1" eaLnBrk="1" hangingPunct="1"/>
            <a:r>
              <a:rPr lang="en-US" altLang="en-US" sz="2000"/>
              <a:t>Analogous to Extreme Programming iterations</a:t>
            </a:r>
          </a:p>
          <a:p>
            <a:pPr marL="696913" eaLnBrk="1" hangingPunct="1"/>
            <a:r>
              <a:rPr lang="en-US" altLang="en-US" sz="2400"/>
              <a:t>Typical duration is 2–4 weeks or a calendar month at most</a:t>
            </a:r>
          </a:p>
          <a:p>
            <a:pPr marL="696913" eaLnBrk="1" hangingPunct="1"/>
            <a:r>
              <a:rPr lang="en-US" altLang="en-US" sz="2400"/>
              <a:t>A constant duration leads to a better rhythm</a:t>
            </a:r>
          </a:p>
          <a:p>
            <a:pPr marL="696913" eaLnBrk="1" hangingPunct="1"/>
            <a:r>
              <a:rPr lang="en-US" altLang="en-US" sz="2400"/>
              <a:t>Product is designed, coded, and tested during the sprint</a:t>
            </a:r>
          </a:p>
          <a:p>
            <a:pPr marL="696913" eaLnBrk="1" hangingPunct="1"/>
            <a:endParaRPr lang="en-US" altLang="en-US" sz="24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F91F3-B562-4D8A-B2BC-F92C215C6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BEDFD-A0A8-4098-969F-009F321B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F890-1756-447C-9D9A-EF26AA869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The SCRUM Team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6EAF-1256-47C8-89AD-F92840D5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Is all the people who will </a:t>
            </a:r>
            <a:r>
              <a:rPr lang="en-GB" sz="3200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COMMITTED</a:t>
            </a: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 to the delivery of the backlogs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3200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One role is ‘</a:t>
            </a:r>
            <a:r>
              <a:rPr lang="en-GB" sz="3200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SCRUM Master</a:t>
            </a: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’ who is in practice the PM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sz="3200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Is staffed by PMs, BAs, Developers, Testers, Support – i.e. </a:t>
            </a:r>
            <a:r>
              <a:rPr lang="en-GB" sz="3200" b="1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ALL</a:t>
            </a:r>
            <a:r>
              <a:rPr lang="en-GB" sz="3200" dirty="0">
                <a:latin typeface="Lucida Sans Unicode" pitchFamily="34" charset="0"/>
                <a:cs typeface="Lucida Sans Unicode" pitchFamily="34" charset="0"/>
              </a:rPr>
              <a:t> the typical project staff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654C65-5521-41EA-93F5-21809800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25F1041-44E9-47AD-BAC6-8DA943EF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23C4A-345F-4BA6-A2FA-6D551C5A7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altLang="en-US" sz="4800" dirty="0">
                <a:latin typeface="Lucida Sans Unicode" panose="020B0602030504020204" pitchFamily="34" charset="0"/>
              </a:rPr>
              <a:t>Product Backlog</a:t>
            </a:r>
            <a:br>
              <a:rPr lang="en-GB" altLang="en-US" sz="4800" dirty="0">
                <a:latin typeface="Lucida Sans Unicode" panose="020B0602030504020204" pitchFamily="34" charset="0"/>
              </a:rPr>
            </a:br>
            <a:endParaRPr lang="en-GB" dirty="0"/>
          </a:p>
        </p:txBody>
      </p:sp>
      <p:pic>
        <p:nvPicPr>
          <p:cNvPr id="27651" name="Picture 6">
            <a:extLst>
              <a:ext uri="{FF2B5EF4-FFF2-40B4-BE49-F238E27FC236}">
                <a16:creationId xmlns:a16="http://schemas.microsoft.com/office/drawing/2014/main" id="{DB16B2E5-70FC-425F-B50A-F95A59E6CE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3755757"/>
            <a:ext cx="1447800" cy="1438275"/>
          </a:xfr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6B0535-0762-48A6-B320-10EC811EC37F}"/>
              </a:ext>
            </a:extLst>
          </p:cNvPr>
          <p:cNvSpPr/>
          <p:nvPr/>
        </p:nvSpPr>
        <p:spPr>
          <a:xfrm>
            <a:off x="736600" y="3200400"/>
            <a:ext cx="6720840" cy="181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dirty="0">
                <a:latin typeface="Lucida Sans Unicode" pitchFamily="34" charset="0"/>
                <a:cs typeface="Lucida Sans Unicode" pitchFamily="34" charset="0"/>
              </a:rPr>
              <a:t>Contains all the currently known requirements for a product</a:t>
            </a:r>
          </a:p>
          <a:p>
            <a:pPr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endParaRPr lang="en-GB" dirty="0">
              <a:latin typeface="Lucida Sans Unicode" pitchFamily="34" charset="0"/>
              <a:cs typeface="Lucida Sans Unicode" pitchFamily="34" charset="0"/>
            </a:endParaRPr>
          </a:p>
          <a:p>
            <a:pPr marL="492121" indent="-492121" eaLnBrk="1" hangingPunct="1">
              <a:spcBef>
                <a:spcPts val="1333"/>
              </a:spcBef>
              <a:buFont typeface="Arial" pitchFamily="34" charset="0"/>
              <a:buChar char="•"/>
              <a:defRPr/>
            </a:pPr>
            <a:r>
              <a:rPr lang="en-GB" dirty="0">
                <a:latin typeface="Lucida Sans Unicode" pitchFamily="34" charset="0"/>
                <a:cs typeface="Lucida Sans Unicode" pitchFamily="34" charset="0"/>
              </a:rPr>
              <a:t>Is managed by the </a:t>
            </a:r>
            <a:r>
              <a:rPr lang="en-GB" dirty="0">
                <a:solidFill>
                  <a:srgbClr val="800000"/>
                </a:solidFill>
                <a:latin typeface="Lucida Sans Unicode" pitchFamily="34" charset="0"/>
                <a:cs typeface="Lucida Sans Unicode" pitchFamily="34" charset="0"/>
              </a:rPr>
              <a:t>Product Owner </a:t>
            </a:r>
            <a:r>
              <a:rPr lang="en-GB" dirty="0">
                <a:latin typeface="Lucida Sans Unicode" pitchFamily="34" charset="0"/>
                <a:cs typeface="Lucida Sans Unicode" pitchFamily="34" charset="0"/>
              </a:rPr>
              <a:t>and can change as needed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C2EFEB4-332B-4D28-9094-90DE7CEC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8AD381-0CFE-4615-9902-67D91DDB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8C59A3-D921-4133-9FF5-E4A9D2B50CF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645</TotalTime>
  <Pages>0</Pages>
  <Words>1560</Words>
  <Characters>0</Characters>
  <Application>Microsoft Office PowerPoint</Application>
  <PresentationFormat>Custom</PresentationFormat>
  <Lines>0</Lines>
  <Paragraphs>403</Paragraphs>
  <Slides>37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Arial</vt:lpstr>
      <vt:lpstr>Arial MT</vt:lpstr>
      <vt:lpstr>Arial Rounded MT Bold</vt:lpstr>
      <vt:lpstr>Calibri</vt:lpstr>
      <vt:lpstr>Comic Sans MS</vt:lpstr>
      <vt:lpstr>Gill Sans</vt:lpstr>
      <vt:lpstr>Gill Sans MT</vt:lpstr>
      <vt:lpstr>Lucida Grande</vt:lpstr>
      <vt:lpstr>Lucida Sans Unicode</vt:lpstr>
      <vt:lpstr>Raleway</vt:lpstr>
      <vt:lpstr>Gallery</vt:lpstr>
      <vt:lpstr>Scrum Methodology</vt:lpstr>
      <vt:lpstr>PowerPoint Presentation</vt:lpstr>
      <vt:lpstr>Characteristics</vt:lpstr>
      <vt:lpstr>SCRUM has the following ELEMENTS: </vt:lpstr>
      <vt:lpstr>Scrum</vt:lpstr>
      <vt:lpstr>Putting it all together</vt:lpstr>
      <vt:lpstr>Sprints</vt:lpstr>
      <vt:lpstr>The SCRUM Team </vt:lpstr>
      <vt:lpstr>Product Backlog </vt:lpstr>
      <vt:lpstr>Sprint Backlog </vt:lpstr>
      <vt:lpstr>Sprint</vt:lpstr>
      <vt:lpstr>Daily SCRUM Meeting </vt:lpstr>
      <vt:lpstr>Burndown Chart </vt:lpstr>
      <vt:lpstr>Incremental Delivery </vt:lpstr>
      <vt:lpstr>Quick Overview I</vt:lpstr>
      <vt:lpstr>Scrum framework</vt:lpstr>
      <vt:lpstr>Scrum framework</vt:lpstr>
      <vt:lpstr>Scrum Roles: Product Owner</vt:lpstr>
      <vt:lpstr>Scrum Roles: Scrum Master</vt:lpstr>
      <vt:lpstr>Scrum Roles: Scrum Team</vt:lpstr>
      <vt:lpstr>Scrum framework</vt:lpstr>
      <vt:lpstr>PowerPoint Presentation</vt:lpstr>
      <vt:lpstr>Sprint planning</vt:lpstr>
      <vt:lpstr>The daily scrum</vt:lpstr>
      <vt:lpstr>Everyone answers 3 questions</vt:lpstr>
      <vt:lpstr>The sprint review</vt:lpstr>
      <vt:lpstr>Sprint retrospective</vt:lpstr>
      <vt:lpstr>Start / Stop / Continue</vt:lpstr>
      <vt:lpstr>Scrum framework</vt:lpstr>
      <vt:lpstr>Product backlog</vt:lpstr>
      <vt:lpstr>A sample product backlog</vt:lpstr>
      <vt:lpstr>The sprint goal</vt:lpstr>
      <vt:lpstr>Managing the sprint backlog</vt:lpstr>
      <vt:lpstr>A sprint backlog</vt:lpstr>
      <vt:lpstr>A sprint burndown chart</vt:lpstr>
      <vt:lpstr>PowerPoint Presentation</vt:lpstr>
      <vt:lpstr>Scalability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to Scrum</dc:title>
  <dc:subject/>
  <dc:creator>Mohammad Taye</dc:creator>
  <cp:keywords/>
  <dc:description/>
  <cp:lastModifiedBy> </cp:lastModifiedBy>
  <cp:revision>39</cp:revision>
  <dcterms:modified xsi:type="dcterms:W3CDTF">2020-04-20T15:07:56Z</dcterms:modified>
</cp:coreProperties>
</file>