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jpg"/>
  <Override PartName="/ppt/media/image9.jpg" ContentType="image/jpg"/>
  <Override PartName="/ppt/media/image11.jpg" ContentType="image/jpg"/>
  <Override PartName="/ppt/media/image13.jpg" ContentType="image/jpg"/>
  <Override PartName="/ppt/media/image15.jpg" ContentType="image/jpg"/>
  <Override PartName="/ppt/media/image17.jpg" ContentType="image/jpg"/>
  <Override PartName="/ppt/notesSlides/notesSlide1.xml" ContentType="application/vnd.openxmlformats-officedocument.presentationml.notesSlide+xml"/>
  <Override PartName="/ppt/media/image18.jpg" ContentType="image/jpg"/>
  <Override PartName="/ppt/notesSlides/notesSlide2.xml" ContentType="application/vnd.openxmlformats-officedocument.presentationml.notesSlide+xml"/>
  <Override PartName="/ppt/media/image20.jpg" ContentType="image/jpg"/>
  <Override PartName="/ppt/media/image21.jpg" ContentType="image/jpg"/>
  <Override PartName="/ppt/media/image22.jpg" ContentType="image/jpg"/>
  <Override PartName="/ppt/media/image24.jpg" ContentType="image/jpg"/>
  <Override PartName="/ppt/media/image26.jpg" ContentType="image/jpg"/>
  <Override PartName="/ppt/media/image28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40.jpg" ContentType="image/jpg"/>
  <Override PartName="/ppt/media/image41.jpg" ContentType="image/jpg"/>
  <Override PartName="/ppt/media/image42.jpg" ContentType="image/jpg"/>
  <Override PartName="/ppt/media/image43.jpg" ContentType="image/jpg"/>
  <Override PartName="/ppt/media/image45.jpg" ContentType="image/jpg"/>
  <Override PartName="/ppt/media/image48.jpg" ContentType="image/jpg"/>
  <Override PartName="/ppt/media/image49.jpg" ContentType="image/jpg"/>
  <Override PartName="/ppt/media/image51.jpg" ContentType="image/jpg"/>
  <Override PartName="/ppt/media/image54.jpg" ContentType="image/jpg"/>
  <Override PartName="/ppt/media/image55.jpg" ContentType="image/jpg"/>
  <Override PartName="/ppt/media/image57.jpg" ContentType="image/jpg"/>
  <Override PartName="/ppt/media/image58.jpg" ContentType="image/jpg"/>
  <Override PartName="/ppt/media/image60.jpg" ContentType="image/jpg"/>
  <Override PartName="/ppt/media/image61.jpg" ContentType="image/jpg"/>
  <Override PartName="/ppt/media/image62.jpg" ContentType="image/jpg"/>
  <Override PartName="/ppt/media/image63.jpg" ContentType="image/jpg"/>
  <Override PartName="/ppt/media/image64.jpg" ContentType="image/jpg"/>
  <Override PartName="/ppt/media/image66.jpg" ContentType="image/jpg"/>
  <Override PartName="/ppt/media/image67.jpg" ContentType="image/jpg"/>
  <Override PartName="/ppt/media/image69.jpg" ContentType="image/jpg"/>
  <Override PartName="/ppt/media/image71.jpg" ContentType="image/jpg"/>
  <Override PartName="/ppt/media/image73.jpg" ContentType="image/jpg"/>
  <Override PartName="/ppt/media/image75.jpg" ContentType="image/jpg"/>
  <Override PartName="/ppt/media/image76.jpg" ContentType="image/jpg"/>
  <Override PartName="/ppt/media/image79.jpg" ContentType="image/jpg"/>
  <Override PartName="/ppt/media/image80.jpg" ContentType="image/jpg"/>
  <Override PartName="/ppt/media/image81.jpg" ContentType="image/jpg"/>
  <Override PartName="/ppt/media/image8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3" r:id="rId1"/>
  </p:sldMasterIdLst>
  <p:notesMasterIdLst>
    <p:notesMasterId r:id="rId55"/>
  </p:notesMasterIdLst>
  <p:sldIdLst>
    <p:sldId id="256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379" r:id="rId36"/>
    <p:sldId id="380" r:id="rId37"/>
    <p:sldId id="381" r:id="rId38"/>
    <p:sldId id="382" r:id="rId39"/>
    <p:sldId id="383" r:id="rId40"/>
    <p:sldId id="384" r:id="rId41"/>
    <p:sldId id="385" r:id="rId42"/>
    <p:sldId id="386" r:id="rId43"/>
    <p:sldId id="387" r:id="rId44"/>
    <p:sldId id="388" r:id="rId45"/>
    <p:sldId id="389" r:id="rId46"/>
    <p:sldId id="390" r:id="rId47"/>
    <p:sldId id="391" r:id="rId48"/>
    <p:sldId id="392" r:id="rId49"/>
    <p:sldId id="393" r:id="rId50"/>
    <p:sldId id="394" r:id="rId51"/>
    <p:sldId id="395" r:id="rId52"/>
    <p:sldId id="396" r:id="rId53"/>
    <p:sldId id="397" r:id="rId5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92B8B-FFD1-4A05-B894-7007F0361A71}" type="datetimeFigureOut">
              <a:rPr lang="en-GB" smtClean="0"/>
              <a:t>12/11/2022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D4BC8-DE2C-48F4-A514-7A61583F4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04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D4BC8-DE2C-48F4-A514-7A61583F40C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793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D4BC8-DE2C-48F4-A514-7A61583F40C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5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BS102</a:t>
            </a:r>
            <a:r>
              <a:rPr lang="en-GB" spc="-15"/>
              <a:t> </a:t>
            </a:r>
            <a:r>
              <a:rPr lang="en-GB" spc="-5"/>
              <a:t>Discrete</a:t>
            </a:r>
            <a:r>
              <a:rPr lang="en-GB" spc="-55"/>
              <a:t> </a:t>
            </a:r>
            <a:r>
              <a:rPr lang="en-GB" spc="-5"/>
              <a:t>Mathematics</a:t>
            </a:r>
            <a:endParaRPr lang="en-GB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©Ahme</a:t>
            </a:r>
            <a:r>
              <a:rPr lang="en-GB"/>
              <a:t>d</a:t>
            </a:r>
            <a:r>
              <a:rPr lang="en-GB" spc="-45"/>
              <a:t> </a:t>
            </a:r>
            <a:r>
              <a:rPr lang="en-GB"/>
              <a:t>Ha</a:t>
            </a:r>
            <a:r>
              <a:rPr lang="en-GB" spc="-30"/>
              <a:t>g</a:t>
            </a:r>
            <a:r>
              <a:rPr lang="en-GB"/>
              <a:t>ag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02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BS102</a:t>
            </a:r>
            <a:r>
              <a:rPr lang="en-GB" spc="-15"/>
              <a:t> </a:t>
            </a:r>
            <a:r>
              <a:rPr lang="en-GB" spc="-5"/>
              <a:t>Discrete</a:t>
            </a:r>
            <a:r>
              <a:rPr lang="en-GB" spc="-55"/>
              <a:t> </a:t>
            </a:r>
            <a:r>
              <a:rPr lang="en-GB" spc="-5"/>
              <a:t>Mathematics</a:t>
            </a:r>
            <a:endParaRPr lang="en-GB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©Ahme</a:t>
            </a:r>
            <a:r>
              <a:rPr lang="en-GB"/>
              <a:t>d</a:t>
            </a:r>
            <a:r>
              <a:rPr lang="en-GB" spc="-45"/>
              <a:t> </a:t>
            </a:r>
            <a:r>
              <a:rPr lang="en-GB"/>
              <a:t>Ha</a:t>
            </a:r>
            <a:r>
              <a:rPr lang="en-GB" spc="-30"/>
              <a:t>g</a:t>
            </a:r>
            <a:r>
              <a:rPr lang="en-GB"/>
              <a:t>ag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39090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BS102</a:t>
            </a:r>
            <a:r>
              <a:rPr lang="en-GB" spc="-15"/>
              <a:t> </a:t>
            </a:r>
            <a:r>
              <a:rPr lang="en-GB" spc="-5"/>
              <a:t>Discrete</a:t>
            </a:r>
            <a:r>
              <a:rPr lang="en-GB" spc="-55"/>
              <a:t> </a:t>
            </a:r>
            <a:r>
              <a:rPr lang="en-GB" spc="-5"/>
              <a:t>Mathematics</a:t>
            </a:r>
            <a:endParaRPr lang="en-GB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©Ahme</a:t>
            </a:r>
            <a:r>
              <a:rPr lang="en-GB"/>
              <a:t>d</a:t>
            </a:r>
            <a:r>
              <a:rPr lang="en-GB" spc="-45"/>
              <a:t> </a:t>
            </a:r>
            <a:r>
              <a:rPr lang="en-GB"/>
              <a:t>Ha</a:t>
            </a:r>
            <a:r>
              <a:rPr lang="en-GB" spc="-30"/>
              <a:t>g</a:t>
            </a:r>
            <a:r>
              <a:rPr lang="en-GB"/>
              <a:t>ag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400534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BS102</a:t>
            </a:r>
            <a:r>
              <a:rPr lang="en-GB" spc="-15"/>
              <a:t> </a:t>
            </a:r>
            <a:r>
              <a:rPr lang="en-GB" spc="-5"/>
              <a:t>Discrete</a:t>
            </a:r>
            <a:r>
              <a:rPr lang="en-GB" spc="-55"/>
              <a:t> </a:t>
            </a:r>
            <a:r>
              <a:rPr lang="en-GB" spc="-5"/>
              <a:t>Mathematics</a:t>
            </a:r>
            <a:endParaRPr lang="en-GB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©Ahme</a:t>
            </a:r>
            <a:r>
              <a:rPr lang="en-GB"/>
              <a:t>d</a:t>
            </a:r>
            <a:r>
              <a:rPr lang="en-GB" spc="-45"/>
              <a:t> </a:t>
            </a:r>
            <a:r>
              <a:rPr lang="en-GB"/>
              <a:t>Ha</a:t>
            </a:r>
            <a:r>
              <a:rPr lang="en-GB" spc="-30"/>
              <a:t>g</a:t>
            </a:r>
            <a:r>
              <a:rPr lang="en-GB"/>
              <a:t>ag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124505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BS102</a:t>
            </a:r>
            <a:r>
              <a:rPr lang="en-GB" spc="-15"/>
              <a:t> </a:t>
            </a:r>
            <a:r>
              <a:rPr lang="en-GB" spc="-5"/>
              <a:t>Discrete</a:t>
            </a:r>
            <a:r>
              <a:rPr lang="en-GB" spc="-55"/>
              <a:t> </a:t>
            </a:r>
            <a:r>
              <a:rPr lang="en-GB" spc="-5"/>
              <a:t>Mathematics</a:t>
            </a:r>
            <a:endParaRPr lang="en-GB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©Ahme</a:t>
            </a:r>
            <a:r>
              <a:rPr lang="en-GB"/>
              <a:t>d</a:t>
            </a:r>
            <a:r>
              <a:rPr lang="en-GB" spc="-45"/>
              <a:t> </a:t>
            </a:r>
            <a:r>
              <a:rPr lang="en-GB"/>
              <a:t>Ha</a:t>
            </a:r>
            <a:r>
              <a:rPr lang="en-GB" spc="-30"/>
              <a:t>g</a:t>
            </a:r>
            <a:r>
              <a:rPr lang="en-GB"/>
              <a:t>ag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75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BS102</a:t>
            </a:r>
            <a:r>
              <a:rPr lang="en-GB" spc="-15"/>
              <a:t> </a:t>
            </a:r>
            <a:r>
              <a:rPr lang="en-GB" spc="-5"/>
              <a:t>Discrete</a:t>
            </a:r>
            <a:r>
              <a:rPr lang="en-GB" spc="-55"/>
              <a:t> </a:t>
            </a:r>
            <a:r>
              <a:rPr lang="en-GB" spc="-5"/>
              <a:t>Mathematics</a:t>
            </a:r>
            <a:endParaRPr lang="en-GB" spc="-5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©Ahme</a:t>
            </a:r>
            <a:r>
              <a:rPr lang="en-GB"/>
              <a:t>d</a:t>
            </a:r>
            <a:r>
              <a:rPr lang="en-GB" spc="-45"/>
              <a:t> </a:t>
            </a:r>
            <a:r>
              <a:rPr lang="en-GB"/>
              <a:t>Ha</a:t>
            </a:r>
            <a:r>
              <a:rPr lang="en-GB" spc="-30"/>
              <a:t>g</a:t>
            </a:r>
            <a:r>
              <a:rPr lang="en-GB"/>
              <a:t>ag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361397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BS102</a:t>
            </a:r>
            <a:r>
              <a:rPr lang="en-GB" spc="-15"/>
              <a:t> </a:t>
            </a:r>
            <a:r>
              <a:rPr lang="en-GB" spc="-5"/>
              <a:t>Discrete</a:t>
            </a:r>
            <a:r>
              <a:rPr lang="en-GB" spc="-55"/>
              <a:t> </a:t>
            </a:r>
            <a:r>
              <a:rPr lang="en-GB" spc="-5"/>
              <a:t>Mathematics</a:t>
            </a:r>
            <a:endParaRPr lang="en-GB" spc="-5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©Ahme</a:t>
            </a:r>
            <a:r>
              <a:rPr lang="en-GB"/>
              <a:t>d</a:t>
            </a:r>
            <a:r>
              <a:rPr lang="en-GB" spc="-45"/>
              <a:t> </a:t>
            </a:r>
            <a:r>
              <a:rPr lang="en-GB"/>
              <a:t>Ha</a:t>
            </a:r>
            <a:r>
              <a:rPr lang="en-GB" spc="-30"/>
              <a:t>g</a:t>
            </a:r>
            <a:r>
              <a:rPr lang="en-GB"/>
              <a:t>ag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71792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BS102</a:t>
            </a:r>
            <a:r>
              <a:rPr lang="en-GB" spc="-15"/>
              <a:t> </a:t>
            </a:r>
            <a:r>
              <a:rPr lang="en-GB" spc="-5"/>
              <a:t>Discrete</a:t>
            </a:r>
            <a:r>
              <a:rPr lang="en-GB" spc="-55"/>
              <a:t> </a:t>
            </a:r>
            <a:r>
              <a:rPr lang="en-GB" spc="-5"/>
              <a:t>Mathematics</a:t>
            </a:r>
            <a:endParaRPr lang="en-GB" spc="-5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©Ahme</a:t>
            </a:r>
            <a:r>
              <a:rPr lang="en-GB"/>
              <a:t>d</a:t>
            </a:r>
            <a:r>
              <a:rPr lang="en-GB" spc="-45"/>
              <a:t> </a:t>
            </a:r>
            <a:r>
              <a:rPr lang="en-GB"/>
              <a:t>Ha</a:t>
            </a:r>
            <a:r>
              <a:rPr lang="en-GB" spc="-30"/>
              <a:t>g</a:t>
            </a:r>
            <a:r>
              <a:rPr lang="en-GB"/>
              <a:t>ag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386097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BS102</a:t>
            </a:r>
            <a:r>
              <a:rPr lang="en-GB" spc="-15"/>
              <a:t> </a:t>
            </a:r>
            <a:r>
              <a:rPr lang="en-GB" spc="-5"/>
              <a:t>Discrete</a:t>
            </a:r>
            <a:r>
              <a:rPr lang="en-GB" spc="-55"/>
              <a:t> </a:t>
            </a:r>
            <a:r>
              <a:rPr lang="en-GB" spc="-5"/>
              <a:t>Mathematics</a:t>
            </a:r>
            <a:endParaRPr lang="en-GB" spc="-5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12700">
              <a:lnSpc>
                <a:spcPts val="1435"/>
              </a:lnSpc>
            </a:pPr>
            <a:r>
              <a:rPr lang="en-GB" spc="-5"/>
              <a:t>©Ahme</a:t>
            </a:r>
            <a:r>
              <a:rPr lang="en-GB"/>
              <a:t>d</a:t>
            </a:r>
            <a:r>
              <a:rPr lang="en-GB" spc="-45"/>
              <a:t> </a:t>
            </a:r>
            <a:r>
              <a:rPr lang="en-GB"/>
              <a:t>Ha</a:t>
            </a:r>
            <a:r>
              <a:rPr lang="en-GB" spc="-30"/>
              <a:t>g</a:t>
            </a:r>
            <a:r>
              <a:rPr lang="en-GB"/>
              <a:t>ag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189949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 marL="12700">
              <a:lnSpc>
                <a:spcPts val="1435"/>
              </a:lnSpc>
            </a:pPr>
            <a:r>
              <a:rPr lang="en-GB" spc="-5"/>
              <a:t>BS102</a:t>
            </a:r>
            <a:r>
              <a:rPr lang="en-GB" spc="-15"/>
              <a:t> </a:t>
            </a:r>
            <a:r>
              <a:rPr lang="en-GB" spc="-5"/>
              <a:t>Discrete</a:t>
            </a:r>
            <a:r>
              <a:rPr lang="en-GB" spc="-55"/>
              <a:t> </a:t>
            </a:r>
            <a:r>
              <a:rPr lang="en-GB" spc="-5"/>
              <a:t>Mathematics</a:t>
            </a:r>
            <a:endParaRPr lang="en-GB" spc="-5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12700">
              <a:lnSpc>
                <a:spcPts val="1435"/>
              </a:lnSpc>
            </a:pPr>
            <a:r>
              <a:rPr lang="en-GB" spc="-5"/>
              <a:t>©Ahme</a:t>
            </a:r>
            <a:r>
              <a:rPr lang="en-GB"/>
              <a:t>d</a:t>
            </a:r>
            <a:r>
              <a:rPr lang="en-GB" spc="-45"/>
              <a:t> </a:t>
            </a:r>
            <a:r>
              <a:rPr lang="en-GB"/>
              <a:t>Ha</a:t>
            </a:r>
            <a:r>
              <a:rPr lang="en-GB" spc="-30"/>
              <a:t>g</a:t>
            </a:r>
            <a:r>
              <a:rPr lang="en-GB"/>
              <a:t>ag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297996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BS102</a:t>
            </a:r>
            <a:r>
              <a:rPr lang="en-GB" spc="-15"/>
              <a:t> </a:t>
            </a:r>
            <a:r>
              <a:rPr lang="en-GB" spc="-5"/>
              <a:t>Discrete</a:t>
            </a:r>
            <a:r>
              <a:rPr lang="en-GB" spc="-55"/>
              <a:t> </a:t>
            </a:r>
            <a:r>
              <a:rPr lang="en-GB" spc="-5"/>
              <a:t>Mathematics</a:t>
            </a:r>
            <a:endParaRPr lang="en-GB" spc="-5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189611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12700">
              <a:lnSpc>
                <a:spcPts val="1435"/>
              </a:lnSpc>
            </a:pPr>
            <a:r>
              <a:rPr lang="en-GB" spc="-5"/>
              <a:t>BS102</a:t>
            </a:r>
            <a:r>
              <a:rPr lang="en-GB" spc="-15"/>
              <a:t> </a:t>
            </a:r>
            <a:r>
              <a:rPr lang="en-GB" spc="-5"/>
              <a:t>Discrete</a:t>
            </a:r>
            <a:r>
              <a:rPr lang="en-GB" spc="-55"/>
              <a:t> </a:t>
            </a:r>
            <a:r>
              <a:rPr lang="en-GB" spc="-5"/>
              <a:t>Mathematics</a:t>
            </a:r>
            <a:endParaRPr lang="en-GB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12700">
              <a:lnSpc>
                <a:spcPts val="1435"/>
              </a:lnSpc>
            </a:pPr>
            <a:r>
              <a:rPr lang="en-GB" spc="-5"/>
              <a:t>©Ahme</a:t>
            </a:r>
            <a:r>
              <a:rPr lang="en-GB"/>
              <a:t>d</a:t>
            </a:r>
            <a:r>
              <a:rPr lang="en-GB" spc="-45"/>
              <a:t> </a:t>
            </a:r>
            <a:r>
              <a:rPr lang="en-GB"/>
              <a:t>Ha</a:t>
            </a:r>
            <a:r>
              <a:rPr lang="en-GB" spc="-30"/>
              <a:t>g</a:t>
            </a:r>
            <a:r>
              <a:rPr lang="en-GB"/>
              <a:t>ag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29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jp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10" Type="http://schemas.openxmlformats.org/officeDocument/2006/relationships/image" Target="../media/image47.png"/><Relationship Id="rId4" Type="http://schemas.openxmlformats.org/officeDocument/2006/relationships/image" Target="../media/image41.jpg"/><Relationship Id="rId9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jpg"/><Relationship Id="rId7" Type="http://schemas.openxmlformats.org/officeDocument/2006/relationships/image" Target="../media/image67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5" Type="http://schemas.openxmlformats.org/officeDocument/2006/relationships/image" Target="../media/image65.png"/><Relationship Id="rId4" Type="http://schemas.openxmlformats.org/officeDocument/2006/relationships/image" Target="../media/image64.jpg"/><Relationship Id="rId9" Type="http://schemas.openxmlformats.org/officeDocument/2006/relationships/image" Target="../media/image69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3.jpg"/><Relationship Id="rId7" Type="http://schemas.openxmlformats.org/officeDocument/2006/relationships/image" Target="../media/image68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4.jpg"/><Relationship Id="rId9" Type="http://schemas.openxmlformats.org/officeDocument/2006/relationships/image" Target="../media/image71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3.jpg"/><Relationship Id="rId7" Type="http://schemas.openxmlformats.org/officeDocument/2006/relationships/image" Target="../media/image68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4.jpg"/><Relationship Id="rId9" Type="http://schemas.openxmlformats.org/officeDocument/2006/relationships/image" Target="../media/image73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3.jpg"/><Relationship Id="rId7" Type="http://schemas.openxmlformats.org/officeDocument/2006/relationships/image" Target="../media/image68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4.jpg"/><Relationship Id="rId9" Type="http://schemas.openxmlformats.org/officeDocument/2006/relationships/image" Target="../media/image7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g"/><Relationship Id="rId5" Type="http://schemas.openxmlformats.org/officeDocument/2006/relationships/image" Target="../media/image79.jpg"/><Relationship Id="rId4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1748" y="1475308"/>
            <a:ext cx="554164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endParaRPr sz="4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800" spc="-25" dirty="0">
                <a:latin typeface="Calibri"/>
                <a:cs typeface="Calibri"/>
              </a:rPr>
              <a:t>Discrete</a:t>
            </a:r>
            <a:r>
              <a:rPr sz="4800" spc="-70" dirty="0">
                <a:latin typeface="Calibri"/>
                <a:cs typeface="Calibri"/>
              </a:rPr>
              <a:t> </a:t>
            </a:r>
            <a:r>
              <a:rPr sz="4800" spc="-10" dirty="0">
                <a:latin typeface="Calibri"/>
                <a:cs typeface="Calibri"/>
              </a:rPr>
              <a:t>Mathematics</a:t>
            </a:r>
            <a:endParaRPr sz="48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32788" y="3338097"/>
            <a:ext cx="5702300" cy="1079500"/>
            <a:chOff x="1732788" y="3338097"/>
            <a:chExt cx="5702300" cy="1079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64794" y="3338097"/>
              <a:ext cx="1834992" cy="3778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2788" y="3604260"/>
              <a:ext cx="5702046" cy="81305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489328" y="3196209"/>
            <a:ext cx="6161405" cy="16292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1F487C"/>
                </a:solidFill>
                <a:latin typeface="Calibri"/>
                <a:cs typeface="Calibri"/>
              </a:rPr>
              <a:t>Chapter</a:t>
            </a:r>
            <a:r>
              <a:rPr sz="3200" b="1" spc="-6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1F487C"/>
                </a:solidFill>
                <a:latin typeface="Calibri"/>
                <a:cs typeface="Calibri"/>
              </a:rPr>
              <a:t>01</a:t>
            </a:r>
            <a:endParaRPr sz="3200" dirty="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  <a:spcBef>
                <a:spcPts val="10"/>
              </a:spcBef>
            </a:pPr>
            <a:r>
              <a:rPr sz="2900" b="1" spc="-5" dirty="0">
                <a:solidFill>
                  <a:srgbClr val="1F487C"/>
                </a:solidFill>
                <a:latin typeface="Calibri"/>
                <a:cs typeface="Calibri"/>
              </a:rPr>
              <a:t>The</a:t>
            </a:r>
            <a:r>
              <a:rPr sz="2900" b="1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1F487C"/>
                </a:solidFill>
                <a:latin typeface="Calibri"/>
                <a:cs typeface="Calibri"/>
              </a:rPr>
              <a:t>Foundations:</a:t>
            </a:r>
            <a:r>
              <a:rPr sz="2900" b="1" spc="-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1F487C"/>
                </a:solidFill>
                <a:latin typeface="Calibri"/>
                <a:cs typeface="Calibri"/>
              </a:rPr>
              <a:t>Logic</a:t>
            </a:r>
            <a:r>
              <a:rPr sz="2900" b="1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900" b="1" dirty="0">
                <a:solidFill>
                  <a:srgbClr val="1F487C"/>
                </a:solidFill>
                <a:latin typeface="Calibri"/>
                <a:cs typeface="Calibri"/>
              </a:rPr>
              <a:t>and</a:t>
            </a:r>
            <a:r>
              <a:rPr sz="2900" b="1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900" b="1" spc="-10" dirty="0">
                <a:solidFill>
                  <a:srgbClr val="1F487C"/>
                </a:solidFill>
                <a:latin typeface="Calibri"/>
                <a:cs typeface="Calibri"/>
              </a:rPr>
              <a:t>Proofs</a:t>
            </a:r>
            <a:endParaRPr lang="en-US" sz="2900" b="1" spc="-10" dirty="0">
              <a:solidFill>
                <a:srgbClr val="1F487C"/>
              </a:solidFill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  <a:spcBef>
                <a:spcPts val="10"/>
              </a:spcBef>
            </a:pPr>
            <a:r>
              <a:rPr lang="en-GB" sz="4400" spc="-5" dirty="0"/>
              <a:t>Predicates</a:t>
            </a:r>
            <a:r>
              <a:rPr lang="en-GB" sz="4400" spc="-10" dirty="0"/>
              <a:t> </a:t>
            </a:r>
            <a:r>
              <a:rPr lang="en-GB" sz="4400" dirty="0"/>
              <a:t>and</a:t>
            </a:r>
            <a:r>
              <a:rPr lang="en-GB" sz="4400" spc="-10" dirty="0"/>
              <a:t> </a:t>
            </a:r>
            <a:r>
              <a:rPr lang="en-GB" sz="4400" spc="-5" dirty="0"/>
              <a:t>Quantifiers</a:t>
            </a:r>
            <a:r>
              <a:rPr lang="en-GB" sz="4400" spc="-15" dirty="0"/>
              <a:t> </a:t>
            </a:r>
            <a:endParaRPr sz="4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" y="2087879"/>
            <a:ext cx="1335786" cy="78714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7340" y="848698"/>
            <a:ext cx="8522970" cy="1782445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Quantifiers: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75"/>
              </a:spcBef>
              <a:tabLst>
                <a:tab pos="1591945" algn="l"/>
                <a:tab pos="2185670" algn="l"/>
                <a:tab pos="3212465" algn="l"/>
                <a:tab pos="3649345" algn="l"/>
                <a:tab pos="4676140" algn="l"/>
                <a:tab pos="4993005" algn="l"/>
                <a:tab pos="6452235" algn="l"/>
                <a:tab pos="6849109" algn="l"/>
                <a:tab pos="7560309" algn="l"/>
                <a:tab pos="8352155" algn="l"/>
              </a:tabLst>
            </a:pPr>
            <a:r>
              <a:rPr sz="2800" spc="-5" dirty="0">
                <a:latin typeface="Times New Roman"/>
                <a:cs typeface="Times New Roman"/>
              </a:rPr>
              <a:t>Exp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esses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extent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which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edicate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tr</a:t>
            </a:r>
            <a:r>
              <a:rPr sz="2800" spc="5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range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elements.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060" y="391456"/>
            <a:ext cx="823341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5" dirty="0"/>
              <a:t>Quantifiers</a:t>
            </a:r>
            <a:r>
              <a:rPr spc="-15" dirty="0"/>
              <a:t> </a:t>
            </a:r>
            <a:r>
              <a:rPr dirty="0"/>
              <a:t>(5/22)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grpSp>
        <p:nvGrpSpPr>
          <p:cNvPr id="5" name="object 5"/>
          <p:cNvGrpSpPr/>
          <p:nvPr/>
        </p:nvGrpSpPr>
        <p:grpSpPr>
          <a:xfrm>
            <a:off x="2403601" y="3075685"/>
            <a:ext cx="4338320" cy="1291590"/>
            <a:chOff x="2403601" y="3075685"/>
            <a:chExt cx="4338320" cy="1291590"/>
          </a:xfrm>
        </p:grpSpPr>
        <p:sp>
          <p:nvSpPr>
            <p:cNvPr id="6" name="object 6"/>
            <p:cNvSpPr/>
            <p:nvPr/>
          </p:nvSpPr>
          <p:spPr>
            <a:xfrm>
              <a:off x="2416301" y="3979925"/>
              <a:ext cx="4312920" cy="374650"/>
            </a:xfrm>
            <a:custGeom>
              <a:avLst/>
              <a:gdLst/>
              <a:ahLst/>
              <a:cxnLst/>
              <a:rect l="l" t="t" r="r" b="b"/>
              <a:pathLst>
                <a:path w="4312920" h="374650">
                  <a:moveTo>
                    <a:pt x="2156460" y="0"/>
                  </a:moveTo>
                  <a:lnTo>
                    <a:pt x="2156460" y="187071"/>
                  </a:lnTo>
                  <a:lnTo>
                    <a:pt x="4312920" y="187071"/>
                  </a:lnTo>
                  <a:lnTo>
                    <a:pt x="4312920" y="374269"/>
                  </a:lnTo>
                </a:path>
                <a:path w="4312920" h="374650">
                  <a:moveTo>
                    <a:pt x="2156460" y="0"/>
                  </a:moveTo>
                  <a:lnTo>
                    <a:pt x="2156460" y="374269"/>
                  </a:lnTo>
                </a:path>
                <a:path w="4312920" h="374650">
                  <a:moveTo>
                    <a:pt x="2156460" y="0"/>
                  </a:moveTo>
                  <a:lnTo>
                    <a:pt x="2156460" y="187071"/>
                  </a:lnTo>
                  <a:lnTo>
                    <a:pt x="0" y="187071"/>
                  </a:lnTo>
                  <a:lnTo>
                    <a:pt x="0" y="374269"/>
                  </a:lnTo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81221" y="3088385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1783079" y="0"/>
                  </a:moveTo>
                  <a:lnTo>
                    <a:pt x="0" y="0"/>
                  </a:lnTo>
                  <a:lnTo>
                    <a:pt x="0" y="891539"/>
                  </a:lnTo>
                  <a:lnTo>
                    <a:pt x="1783079" y="891539"/>
                  </a:lnTo>
                  <a:lnTo>
                    <a:pt x="17830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81221" y="3088385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0" y="891539"/>
                  </a:moveTo>
                  <a:lnTo>
                    <a:pt x="1783079" y="891539"/>
                  </a:lnTo>
                  <a:lnTo>
                    <a:pt x="1783079" y="0"/>
                  </a:lnTo>
                  <a:lnTo>
                    <a:pt x="0" y="0"/>
                  </a:lnTo>
                  <a:lnTo>
                    <a:pt x="0" y="8915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81221" y="3088385"/>
            <a:ext cx="1783080" cy="89154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14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Quantifier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12061" y="4340605"/>
            <a:ext cx="1808480" cy="916940"/>
            <a:chOff x="1512061" y="4340605"/>
            <a:chExt cx="1808480" cy="916940"/>
          </a:xfrm>
        </p:grpSpPr>
        <p:sp>
          <p:nvSpPr>
            <p:cNvPr id="11" name="object 11"/>
            <p:cNvSpPr/>
            <p:nvPr/>
          </p:nvSpPr>
          <p:spPr>
            <a:xfrm>
              <a:off x="1524761" y="4353305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1783080" y="0"/>
                  </a:moveTo>
                  <a:lnTo>
                    <a:pt x="0" y="0"/>
                  </a:lnTo>
                  <a:lnTo>
                    <a:pt x="0" y="891540"/>
                  </a:lnTo>
                  <a:lnTo>
                    <a:pt x="1783080" y="891540"/>
                  </a:lnTo>
                  <a:lnTo>
                    <a:pt x="17830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4761" y="4353305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0" y="891540"/>
                  </a:moveTo>
                  <a:lnTo>
                    <a:pt x="1783080" y="891540"/>
                  </a:lnTo>
                  <a:lnTo>
                    <a:pt x="1783080" y="0"/>
                  </a:lnTo>
                  <a:lnTo>
                    <a:pt x="0" y="0"/>
                  </a:lnTo>
                  <a:lnTo>
                    <a:pt x="0" y="89154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24761" y="4353305"/>
            <a:ext cx="1783080" cy="891540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221615">
              <a:lnSpc>
                <a:spcPct val="100000"/>
              </a:lnSpc>
              <a:spcBef>
                <a:spcPts val="1505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Universal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668521" y="4340605"/>
            <a:ext cx="1808480" cy="916940"/>
            <a:chOff x="3668521" y="4340605"/>
            <a:chExt cx="1808480" cy="916940"/>
          </a:xfrm>
        </p:grpSpPr>
        <p:sp>
          <p:nvSpPr>
            <p:cNvPr id="15" name="object 15"/>
            <p:cNvSpPr/>
            <p:nvPr/>
          </p:nvSpPr>
          <p:spPr>
            <a:xfrm>
              <a:off x="3681221" y="4353305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1783079" y="0"/>
                  </a:moveTo>
                  <a:lnTo>
                    <a:pt x="0" y="0"/>
                  </a:lnTo>
                  <a:lnTo>
                    <a:pt x="0" y="891540"/>
                  </a:lnTo>
                  <a:lnTo>
                    <a:pt x="1783079" y="891540"/>
                  </a:lnTo>
                  <a:lnTo>
                    <a:pt x="17830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81221" y="4353305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0" y="891540"/>
                  </a:moveTo>
                  <a:lnTo>
                    <a:pt x="1783079" y="891540"/>
                  </a:lnTo>
                  <a:lnTo>
                    <a:pt x="1783079" y="0"/>
                  </a:lnTo>
                  <a:lnTo>
                    <a:pt x="0" y="0"/>
                  </a:lnTo>
                  <a:lnTo>
                    <a:pt x="0" y="89154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681221" y="4353305"/>
            <a:ext cx="1783080" cy="891540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1505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Existential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824982" y="4340605"/>
            <a:ext cx="1808480" cy="916940"/>
            <a:chOff x="5824982" y="4340605"/>
            <a:chExt cx="1808480" cy="916940"/>
          </a:xfrm>
        </p:grpSpPr>
        <p:sp>
          <p:nvSpPr>
            <p:cNvPr id="19" name="object 19"/>
            <p:cNvSpPr/>
            <p:nvPr/>
          </p:nvSpPr>
          <p:spPr>
            <a:xfrm>
              <a:off x="5837682" y="4353305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1783080" y="0"/>
                  </a:moveTo>
                  <a:lnTo>
                    <a:pt x="0" y="0"/>
                  </a:lnTo>
                  <a:lnTo>
                    <a:pt x="0" y="891540"/>
                  </a:lnTo>
                  <a:lnTo>
                    <a:pt x="1783080" y="891540"/>
                  </a:lnTo>
                  <a:lnTo>
                    <a:pt x="17830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37682" y="4353305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0" y="891540"/>
                  </a:moveTo>
                  <a:lnTo>
                    <a:pt x="1783080" y="891540"/>
                  </a:lnTo>
                  <a:lnTo>
                    <a:pt x="1783080" y="0"/>
                  </a:lnTo>
                  <a:lnTo>
                    <a:pt x="0" y="0"/>
                  </a:lnTo>
                  <a:lnTo>
                    <a:pt x="0" y="89154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37682" y="4353305"/>
            <a:ext cx="1783080" cy="891540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50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Uniqueness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340" y="1216749"/>
            <a:ext cx="1882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Quantifiers: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340" y="180815"/>
            <a:ext cx="81546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5" dirty="0"/>
              <a:t>Quantifiers</a:t>
            </a:r>
            <a:r>
              <a:rPr spc="-15" dirty="0"/>
              <a:t> </a:t>
            </a:r>
            <a:r>
              <a:rPr dirty="0"/>
              <a:t>(5/22)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2403601" y="1953956"/>
            <a:ext cx="4338320" cy="1291590"/>
            <a:chOff x="2403601" y="1278889"/>
            <a:chExt cx="4338320" cy="1291590"/>
          </a:xfrm>
        </p:grpSpPr>
        <p:sp>
          <p:nvSpPr>
            <p:cNvPr id="5" name="object 5"/>
            <p:cNvSpPr/>
            <p:nvPr/>
          </p:nvSpPr>
          <p:spPr>
            <a:xfrm>
              <a:off x="2416301" y="2183129"/>
              <a:ext cx="4312920" cy="374650"/>
            </a:xfrm>
            <a:custGeom>
              <a:avLst/>
              <a:gdLst/>
              <a:ahLst/>
              <a:cxnLst/>
              <a:rect l="l" t="t" r="r" b="b"/>
              <a:pathLst>
                <a:path w="4312920" h="374650">
                  <a:moveTo>
                    <a:pt x="2156460" y="0"/>
                  </a:moveTo>
                  <a:lnTo>
                    <a:pt x="2156460" y="187071"/>
                  </a:lnTo>
                  <a:lnTo>
                    <a:pt x="4312920" y="187071"/>
                  </a:lnTo>
                  <a:lnTo>
                    <a:pt x="4312920" y="374269"/>
                  </a:lnTo>
                </a:path>
                <a:path w="4312920" h="374650">
                  <a:moveTo>
                    <a:pt x="2156460" y="0"/>
                  </a:moveTo>
                  <a:lnTo>
                    <a:pt x="2156460" y="374269"/>
                  </a:lnTo>
                </a:path>
                <a:path w="4312920" h="374650">
                  <a:moveTo>
                    <a:pt x="2156460" y="0"/>
                  </a:moveTo>
                  <a:lnTo>
                    <a:pt x="2156460" y="187071"/>
                  </a:lnTo>
                  <a:lnTo>
                    <a:pt x="0" y="187071"/>
                  </a:lnTo>
                  <a:lnTo>
                    <a:pt x="0" y="374269"/>
                  </a:lnTo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81221" y="1291589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1783079" y="0"/>
                  </a:moveTo>
                  <a:lnTo>
                    <a:pt x="0" y="0"/>
                  </a:lnTo>
                  <a:lnTo>
                    <a:pt x="0" y="891539"/>
                  </a:lnTo>
                  <a:lnTo>
                    <a:pt x="1783079" y="891539"/>
                  </a:lnTo>
                  <a:lnTo>
                    <a:pt x="17830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81221" y="1291589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0" y="891539"/>
                  </a:moveTo>
                  <a:lnTo>
                    <a:pt x="1783079" y="891539"/>
                  </a:lnTo>
                  <a:lnTo>
                    <a:pt x="1783079" y="0"/>
                  </a:lnTo>
                  <a:lnTo>
                    <a:pt x="0" y="0"/>
                  </a:lnTo>
                  <a:lnTo>
                    <a:pt x="0" y="8915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681221" y="1966656"/>
            <a:ext cx="1783080" cy="89154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1500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Quantifier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12061" y="3220400"/>
            <a:ext cx="1808480" cy="916940"/>
            <a:chOff x="1512061" y="2545333"/>
            <a:chExt cx="1808480" cy="916940"/>
          </a:xfrm>
        </p:grpSpPr>
        <p:sp>
          <p:nvSpPr>
            <p:cNvPr id="10" name="object 10"/>
            <p:cNvSpPr/>
            <p:nvPr/>
          </p:nvSpPr>
          <p:spPr>
            <a:xfrm>
              <a:off x="1524761" y="2558033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1783080" y="0"/>
                  </a:moveTo>
                  <a:lnTo>
                    <a:pt x="0" y="0"/>
                  </a:lnTo>
                  <a:lnTo>
                    <a:pt x="0" y="891539"/>
                  </a:lnTo>
                  <a:lnTo>
                    <a:pt x="1783080" y="891539"/>
                  </a:lnTo>
                  <a:lnTo>
                    <a:pt x="17830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4761" y="2558033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0" y="891539"/>
                  </a:moveTo>
                  <a:lnTo>
                    <a:pt x="1783080" y="891539"/>
                  </a:lnTo>
                  <a:lnTo>
                    <a:pt x="1783080" y="0"/>
                  </a:lnTo>
                  <a:lnTo>
                    <a:pt x="0" y="0"/>
                  </a:lnTo>
                  <a:lnTo>
                    <a:pt x="0" y="8915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24761" y="3233100"/>
            <a:ext cx="1783080" cy="89154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1495"/>
              </a:spcBef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Universal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668521" y="3220400"/>
            <a:ext cx="1808480" cy="916940"/>
            <a:chOff x="3668521" y="2545333"/>
            <a:chExt cx="1808480" cy="916940"/>
          </a:xfrm>
        </p:grpSpPr>
        <p:sp>
          <p:nvSpPr>
            <p:cNvPr id="14" name="object 14"/>
            <p:cNvSpPr/>
            <p:nvPr/>
          </p:nvSpPr>
          <p:spPr>
            <a:xfrm>
              <a:off x="3681221" y="2558033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1783079" y="0"/>
                  </a:moveTo>
                  <a:lnTo>
                    <a:pt x="0" y="0"/>
                  </a:lnTo>
                  <a:lnTo>
                    <a:pt x="0" y="891539"/>
                  </a:lnTo>
                  <a:lnTo>
                    <a:pt x="1783079" y="891539"/>
                  </a:lnTo>
                  <a:lnTo>
                    <a:pt x="17830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81221" y="2558033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0" y="891539"/>
                  </a:moveTo>
                  <a:lnTo>
                    <a:pt x="1783079" y="891539"/>
                  </a:lnTo>
                  <a:lnTo>
                    <a:pt x="1783079" y="0"/>
                  </a:lnTo>
                  <a:lnTo>
                    <a:pt x="0" y="0"/>
                  </a:lnTo>
                  <a:lnTo>
                    <a:pt x="0" y="8915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681221" y="3233100"/>
            <a:ext cx="1783080" cy="89154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1495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Existential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824982" y="3220400"/>
            <a:ext cx="1808480" cy="916940"/>
            <a:chOff x="5824982" y="2545333"/>
            <a:chExt cx="1808480" cy="916940"/>
          </a:xfrm>
        </p:grpSpPr>
        <p:sp>
          <p:nvSpPr>
            <p:cNvPr id="18" name="object 18"/>
            <p:cNvSpPr/>
            <p:nvPr/>
          </p:nvSpPr>
          <p:spPr>
            <a:xfrm>
              <a:off x="5837682" y="2558033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1783080" y="0"/>
                  </a:moveTo>
                  <a:lnTo>
                    <a:pt x="0" y="0"/>
                  </a:lnTo>
                  <a:lnTo>
                    <a:pt x="0" y="891539"/>
                  </a:lnTo>
                  <a:lnTo>
                    <a:pt x="1783080" y="891539"/>
                  </a:lnTo>
                  <a:lnTo>
                    <a:pt x="17830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37682" y="2558033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0" y="891539"/>
                  </a:moveTo>
                  <a:lnTo>
                    <a:pt x="1783080" y="891539"/>
                  </a:lnTo>
                  <a:lnTo>
                    <a:pt x="1783080" y="0"/>
                  </a:lnTo>
                  <a:lnTo>
                    <a:pt x="0" y="0"/>
                  </a:lnTo>
                  <a:lnTo>
                    <a:pt x="0" y="8915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837682" y="3233100"/>
            <a:ext cx="1783080" cy="89154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49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Uniqueness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318" y="4953000"/>
            <a:ext cx="6666026" cy="101885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9467" y="4277239"/>
            <a:ext cx="1000125" cy="2947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1882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Quantifiers: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78750"/>
            <a:ext cx="8154671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5" dirty="0"/>
              <a:t>Quantifiers</a:t>
            </a:r>
            <a:r>
              <a:rPr spc="-15" dirty="0"/>
              <a:t> </a:t>
            </a:r>
            <a:r>
              <a:rPr dirty="0"/>
              <a:t>(6/22)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2403601" y="1792047"/>
            <a:ext cx="4338320" cy="1291590"/>
            <a:chOff x="2403601" y="1278889"/>
            <a:chExt cx="4338320" cy="1291590"/>
          </a:xfrm>
        </p:grpSpPr>
        <p:sp>
          <p:nvSpPr>
            <p:cNvPr id="5" name="object 5"/>
            <p:cNvSpPr/>
            <p:nvPr/>
          </p:nvSpPr>
          <p:spPr>
            <a:xfrm>
              <a:off x="2416301" y="2183129"/>
              <a:ext cx="4312920" cy="374650"/>
            </a:xfrm>
            <a:custGeom>
              <a:avLst/>
              <a:gdLst/>
              <a:ahLst/>
              <a:cxnLst/>
              <a:rect l="l" t="t" r="r" b="b"/>
              <a:pathLst>
                <a:path w="4312920" h="374650">
                  <a:moveTo>
                    <a:pt x="2156460" y="0"/>
                  </a:moveTo>
                  <a:lnTo>
                    <a:pt x="2156460" y="187071"/>
                  </a:lnTo>
                  <a:lnTo>
                    <a:pt x="4312920" y="187071"/>
                  </a:lnTo>
                  <a:lnTo>
                    <a:pt x="4312920" y="374269"/>
                  </a:lnTo>
                </a:path>
                <a:path w="4312920" h="374650">
                  <a:moveTo>
                    <a:pt x="2156460" y="0"/>
                  </a:moveTo>
                  <a:lnTo>
                    <a:pt x="2156460" y="374269"/>
                  </a:lnTo>
                </a:path>
                <a:path w="4312920" h="374650">
                  <a:moveTo>
                    <a:pt x="2156460" y="0"/>
                  </a:moveTo>
                  <a:lnTo>
                    <a:pt x="2156460" y="187071"/>
                  </a:lnTo>
                  <a:lnTo>
                    <a:pt x="0" y="187071"/>
                  </a:lnTo>
                  <a:lnTo>
                    <a:pt x="0" y="374269"/>
                  </a:lnTo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81221" y="1291589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1783079" y="0"/>
                  </a:moveTo>
                  <a:lnTo>
                    <a:pt x="0" y="0"/>
                  </a:lnTo>
                  <a:lnTo>
                    <a:pt x="0" y="891539"/>
                  </a:lnTo>
                  <a:lnTo>
                    <a:pt x="1783079" y="891539"/>
                  </a:lnTo>
                  <a:lnTo>
                    <a:pt x="17830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81221" y="1291589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0" y="891539"/>
                  </a:moveTo>
                  <a:lnTo>
                    <a:pt x="1783079" y="891539"/>
                  </a:lnTo>
                  <a:lnTo>
                    <a:pt x="1783079" y="0"/>
                  </a:lnTo>
                  <a:lnTo>
                    <a:pt x="0" y="0"/>
                  </a:lnTo>
                  <a:lnTo>
                    <a:pt x="0" y="8915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681221" y="1804747"/>
            <a:ext cx="1783080" cy="89154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1500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Quantifier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12061" y="3058491"/>
            <a:ext cx="1808480" cy="916940"/>
            <a:chOff x="1512061" y="2545333"/>
            <a:chExt cx="1808480" cy="916940"/>
          </a:xfrm>
        </p:grpSpPr>
        <p:sp>
          <p:nvSpPr>
            <p:cNvPr id="10" name="object 10"/>
            <p:cNvSpPr/>
            <p:nvPr/>
          </p:nvSpPr>
          <p:spPr>
            <a:xfrm>
              <a:off x="1524761" y="2558033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1783080" y="0"/>
                  </a:moveTo>
                  <a:lnTo>
                    <a:pt x="0" y="0"/>
                  </a:lnTo>
                  <a:lnTo>
                    <a:pt x="0" y="891539"/>
                  </a:lnTo>
                  <a:lnTo>
                    <a:pt x="1783080" y="891539"/>
                  </a:lnTo>
                  <a:lnTo>
                    <a:pt x="17830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4761" y="2558033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0" y="891539"/>
                  </a:moveTo>
                  <a:lnTo>
                    <a:pt x="1783080" y="891539"/>
                  </a:lnTo>
                  <a:lnTo>
                    <a:pt x="1783080" y="0"/>
                  </a:lnTo>
                  <a:lnTo>
                    <a:pt x="0" y="0"/>
                  </a:lnTo>
                  <a:lnTo>
                    <a:pt x="0" y="8915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24761" y="3071191"/>
            <a:ext cx="1783080" cy="89154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221615">
              <a:lnSpc>
                <a:spcPct val="100000"/>
              </a:lnSpc>
              <a:spcBef>
                <a:spcPts val="1495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Universal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668521" y="3058491"/>
            <a:ext cx="1808480" cy="916940"/>
            <a:chOff x="3668521" y="2545333"/>
            <a:chExt cx="1808480" cy="916940"/>
          </a:xfrm>
        </p:grpSpPr>
        <p:sp>
          <p:nvSpPr>
            <p:cNvPr id="14" name="object 14"/>
            <p:cNvSpPr/>
            <p:nvPr/>
          </p:nvSpPr>
          <p:spPr>
            <a:xfrm>
              <a:off x="3681221" y="2558033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1783079" y="0"/>
                  </a:moveTo>
                  <a:lnTo>
                    <a:pt x="0" y="0"/>
                  </a:lnTo>
                  <a:lnTo>
                    <a:pt x="0" y="891539"/>
                  </a:lnTo>
                  <a:lnTo>
                    <a:pt x="1783079" y="891539"/>
                  </a:lnTo>
                  <a:lnTo>
                    <a:pt x="17830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81221" y="2558033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0" y="891539"/>
                  </a:moveTo>
                  <a:lnTo>
                    <a:pt x="1783079" y="891539"/>
                  </a:lnTo>
                  <a:lnTo>
                    <a:pt x="1783079" y="0"/>
                  </a:lnTo>
                  <a:lnTo>
                    <a:pt x="0" y="0"/>
                  </a:lnTo>
                  <a:lnTo>
                    <a:pt x="0" y="8915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681221" y="3071191"/>
            <a:ext cx="1783080" cy="89154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1495"/>
              </a:spcBef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Existential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824982" y="3058491"/>
            <a:ext cx="1808480" cy="916940"/>
            <a:chOff x="5824982" y="2545333"/>
            <a:chExt cx="1808480" cy="916940"/>
          </a:xfrm>
        </p:grpSpPr>
        <p:sp>
          <p:nvSpPr>
            <p:cNvPr id="18" name="object 18"/>
            <p:cNvSpPr/>
            <p:nvPr/>
          </p:nvSpPr>
          <p:spPr>
            <a:xfrm>
              <a:off x="5837682" y="2558033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1783080" y="0"/>
                  </a:moveTo>
                  <a:lnTo>
                    <a:pt x="0" y="0"/>
                  </a:lnTo>
                  <a:lnTo>
                    <a:pt x="0" y="891539"/>
                  </a:lnTo>
                  <a:lnTo>
                    <a:pt x="1783080" y="891539"/>
                  </a:lnTo>
                  <a:lnTo>
                    <a:pt x="17830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37682" y="2558033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0" y="891539"/>
                  </a:moveTo>
                  <a:lnTo>
                    <a:pt x="1783080" y="891539"/>
                  </a:lnTo>
                  <a:lnTo>
                    <a:pt x="1783080" y="0"/>
                  </a:lnTo>
                  <a:lnTo>
                    <a:pt x="0" y="0"/>
                  </a:lnTo>
                  <a:lnTo>
                    <a:pt x="0" y="8915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837682" y="3071191"/>
            <a:ext cx="1783080" cy="89154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49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Uniqueness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340" y="4932811"/>
            <a:ext cx="7874929" cy="126720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5871" y="4086805"/>
            <a:ext cx="972256" cy="3327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1882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Quantifiers: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574" y="282270"/>
            <a:ext cx="830961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5" dirty="0"/>
              <a:t>Quantifiers</a:t>
            </a:r>
            <a:r>
              <a:rPr spc="-15" dirty="0"/>
              <a:t> </a:t>
            </a:r>
            <a:r>
              <a:rPr dirty="0"/>
              <a:t>(7/22)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2403601" y="1936495"/>
            <a:ext cx="4338320" cy="1291590"/>
            <a:chOff x="2403601" y="1278889"/>
            <a:chExt cx="4338320" cy="1291590"/>
          </a:xfrm>
        </p:grpSpPr>
        <p:sp>
          <p:nvSpPr>
            <p:cNvPr id="5" name="object 5"/>
            <p:cNvSpPr/>
            <p:nvPr/>
          </p:nvSpPr>
          <p:spPr>
            <a:xfrm>
              <a:off x="2416301" y="2183129"/>
              <a:ext cx="4312920" cy="374650"/>
            </a:xfrm>
            <a:custGeom>
              <a:avLst/>
              <a:gdLst/>
              <a:ahLst/>
              <a:cxnLst/>
              <a:rect l="l" t="t" r="r" b="b"/>
              <a:pathLst>
                <a:path w="4312920" h="374650">
                  <a:moveTo>
                    <a:pt x="2156460" y="0"/>
                  </a:moveTo>
                  <a:lnTo>
                    <a:pt x="2156460" y="187071"/>
                  </a:lnTo>
                  <a:lnTo>
                    <a:pt x="4312920" y="187071"/>
                  </a:lnTo>
                  <a:lnTo>
                    <a:pt x="4312920" y="374269"/>
                  </a:lnTo>
                </a:path>
                <a:path w="4312920" h="374650">
                  <a:moveTo>
                    <a:pt x="2156460" y="0"/>
                  </a:moveTo>
                  <a:lnTo>
                    <a:pt x="2156460" y="374269"/>
                  </a:lnTo>
                </a:path>
                <a:path w="4312920" h="374650">
                  <a:moveTo>
                    <a:pt x="2156460" y="0"/>
                  </a:moveTo>
                  <a:lnTo>
                    <a:pt x="2156460" y="187071"/>
                  </a:lnTo>
                  <a:lnTo>
                    <a:pt x="0" y="187071"/>
                  </a:lnTo>
                  <a:lnTo>
                    <a:pt x="0" y="374269"/>
                  </a:lnTo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81221" y="1291589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1783079" y="0"/>
                  </a:moveTo>
                  <a:lnTo>
                    <a:pt x="0" y="0"/>
                  </a:lnTo>
                  <a:lnTo>
                    <a:pt x="0" y="891539"/>
                  </a:lnTo>
                  <a:lnTo>
                    <a:pt x="1783079" y="891539"/>
                  </a:lnTo>
                  <a:lnTo>
                    <a:pt x="17830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81221" y="1291589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0" y="891539"/>
                  </a:moveTo>
                  <a:lnTo>
                    <a:pt x="1783079" y="891539"/>
                  </a:lnTo>
                  <a:lnTo>
                    <a:pt x="1783079" y="0"/>
                  </a:lnTo>
                  <a:lnTo>
                    <a:pt x="0" y="0"/>
                  </a:lnTo>
                  <a:lnTo>
                    <a:pt x="0" y="8915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681221" y="1949195"/>
            <a:ext cx="1783080" cy="89154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1500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Quantifier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12061" y="3202939"/>
            <a:ext cx="1808480" cy="916940"/>
            <a:chOff x="1512061" y="2545333"/>
            <a:chExt cx="1808480" cy="916940"/>
          </a:xfrm>
        </p:grpSpPr>
        <p:sp>
          <p:nvSpPr>
            <p:cNvPr id="10" name="object 10"/>
            <p:cNvSpPr/>
            <p:nvPr/>
          </p:nvSpPr>
          <p:spPr>
            <a:xfrm>
              <a:off x="1524761" y="2558033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1783080" y="0"/>
                  </a:moveTo>
                  <a:lnTo>
                    <a:pt x="0" y="0"/>
                  </a:lnTo>
                  <a:lnTo>
                    <a:pt x="0" y="891539"/>
                  </a:lnTo>
                  <a:lnTo>
                    <a:pt x="1783080" y="891539"/>
                  </a:lnTo>
                  <a:lnTo>
                    <a:pt x="17830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4761" y="2558033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0" y="891539"/>
                  </a:moveTo>
                  <a:lnTo>
                    <a:pt x="1783080" y="891539"/>
                  </a:lnTo>
                  <a:lnTo>
                    <a:pt x="1783080" y="0"/>
                  </a:lnTo>
                  <a:lnTo>
                    <a:pt x="0" y="0"/>
                  </a:lnTo>
                  <a:lnTo>
                    <a:pt x="0" y="8915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24761" y="3215639"/>
            <a:ext cx="1783080" cy="89154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221615">
              <a:lnSpc>
                <a:spcPct val="100000"/>
              </a:lnSpc>
              <a:spcBef>
                <a:spcPts val="1495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Universal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668521" y="3202939"/>
            <a:ext cx="1808480" cy="916940"/>
            <a:chOff x="3668521" y="2545333"/>
            <a:chExt cx="1808480" cy="916940"/>
          </a:xfrm>
        </p:grpSpPr>
        <p:sp>
          <p:nvSpPr>
            <p:cNvPr id="14" name="object 14"/>
            <p:cNvSpPr/>
            <p:nvPr/>
          </p:nvSpPr>
          <p:spPr>
            <a:xfrm>
              <a:off x="3681221" y="2558033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1783079" y="0"/>
                  </a:moveTo>
                  <a:lnTo>
                    <a:pt x="0" y="0"/>
                  </a:lnTo>
                  <a:lnTo>
                    <a:pt x="0" y="891539"/>
                  </a:lnTo>
                  <a:lnTo>
                    <a:pt x="1783079" y="891539"/>
                  </a:lnTo>
                  <a:lnTo>
                    <a:pt x="17830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81221" y="2558033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0" y="891539"/>
                  </a:moveTo>
                  <a:lnTo>
                    <a:pt x="1783079" y="891539"/>
                  </a:lnTo>
                  <a:lnTo>
                    <a:pt x="1783079" y="0"/>
                  </a:lnTo>
                  <a:lnTo>
                    <a:pt x="0" y="0"/>
                  </a:lnTo>
                  <a:lnTo>
                    <a:pt x="0" y="8915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681221" y="3215639"/>
            <a:ext cx="1783080" cy="89154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1495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Existential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824982" y="3202939"/>
            <a:ext cx="1808480" cy="916940"/>
            <a:chOff x="5824982" y="2545333"/>
            <a:chExt cx="1808480" cy="916940"/>
          </a:xfrm>
        </p:grpSpPr>
        <p:sp>
          <p:nvSpPr>
            <p:cNvPr id="18" name="object 18"/>
            <p:cNvSpPr/>
            <p:nvPr/>
          </p:nvSpPr>
          <p:spPr>
            <a:xfrm>
              <a:off x="5837682" y="2558033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1783080" y="0"/>
                  </a:moveTo>
                  <a:lnTo>
                    <a:pt x="0" y="0"/>
                  </a:lnTo>
                  <a:lnTo>
                    <a:pt x="0" y="891539"/>
                  </a:lnTo>
                  <a:lnTo>
                    <a:pt x="1783080" y="891539"/>
                  </a:lnTo>
                  <a:lnTo>
                    <a:pt x="17830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37682" y="2558033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0" y="891539"/>
                  </a:moveTo>
                  <a:lnTo>
                    <a:pt x="1783080" y="891539"/>
                  </a:lnTo>
                  <a:lnTo>
                    <a:pt x="1783080" y="0"/>
                  </a:lnTo>
                  <a:lnTo>
                    <a:pt x="0" y="0"/>
                  </a:lnTo>
                  <a:lnTo>
                    <a:pt x="0" y="8915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837682" y="3215639"/>
            <a:ext cx="1783080" cy="89154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495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Uniqueness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5770423"/>
            <a:ext cx="6209554" cy="29554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226428" y="4084320"/>
            <a:ext cx="1209040" cy="94488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35"/>
              </a:spcBef>
            </a:pPr>
            <a:r>
              <a:rPr sz="2400" spc="5" dirty="0">
                <a:latin typeface="Cambria Math"/>
                <a:cs typeface="Cambria Math"/>
              </a:rPr>
              <a:t>∃</a:t>
            </a:r>
            <a:r>
              <a:rPr sz="2400" dirty="0">
                <a:latin typeface="Cambria Math"/>
                <a:cs typeface="Cambria Math"/>
              </a:rPr>
              <a:t>!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𝒙</a:t>
            </a:r>
            <a:r>
              <a:rPr sz="2400" spc="10" dirty="0">
                <a:latin typeface="Cambria Math"/>
                <a:cs typeface="Cambria Math"/>
              </a:rPr>
              <a:t>𝑷(</a:t>
            </a:r>
            <a:r>
              <a:rPr sz="2400" spc="-5" dirty="0">
                <a:latin typeface="Cambria Math"/>
                <a:cs typeface="Cambria Math"/>
              </a:rPr>
              <a:t>𝒙</a:t>
            </a:r>
            <a:r>
              <a:rPr sz="2400" dirty="0"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740"/>
              </a:spcBef>
            </a:pPr>
            <a:r>
              <a:rPr sz="2400" spc="10" dirty="0">
                <a:latin typeface="Cambria Math"/>
                <a:cs typeface="Cambria Math"/>
              </a:rPr>
              <a:t>∃</a:t>
            </a:r>
            <a:r>
              <a:rPr sz="2625" spc="15" baseline="-15873" dirty="0">
                <a:latin typeface="Cambria Math"/>
                <a:cs typeface="Cambria Math"/>
              </a:rPr>
              <a:t>1</a:t>
            </a:r>
            <a:r>
              <a:rPr sz="2400" spc="10" dirty="0">
                <a:latin typeface="Cambria Math"/>
                <a:cs typeface="Cambria Math"/>
              </a:rPr>
              <a:t>𝒙𝑷(𝒙)</a:t>
            </a:r>
            <a:endParaRPr sz="24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1882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Quantifiers: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2111" y="254813"/>
            <a:ext cx="81546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5" dirty="0"/>
              <a:t>Quantifiers</a:t>
            </a:r>
            <a:r>
              <a:rPr spc="-15" dirty="0"/>
              <a:t> </a:t>
            </a:r>
            <a:r>
              <a:rPr dirty="0"/>
              <a:t>(8/22)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2403601" y="1842820"/>
            <a:ext cx="4338320" cy="1291590"/>
            <a:chOff x="2403601" y="1278889"/>
            <a:chExt cx="4338320" cy="1291590"/>
          </a:xfrm>
        </p:grpSpPr>
        <p:sp>
          <p:nvSpPr>
            <p:cNvPr id="5" name="object 5"/>
            <p:cNvSpPr/>
            <p:nvPr/>
          </p:nvSpPr>
          <p:spPr>
            <a:xfrm>
              <a:off x="2416301" y="2183129"/>
              <a:ext cx="4312920" cy="374650"/>
            </a:xfrm>
            <a:custGeom>
              <a:avLst/>
              <a:gdLst/>
              <a:ahLst/>
              <a:cxnLst/>
              <a:rect l="l" t="t" r="r" b="b"/>
              <a:pathLst>
                <a:path w="4312920" h="374650">
                  <a:moveTo>
                    <a:pt x="2156460" y="0"/>
                  </a:moveTo>
                  <a:lnTo>
                    <a:pt x="2156460" y="187071"/>
                  </a:lnTo>
                  <a:lnTo>
                    <a:pt x="4312920" y="187071"/>
                  </a:lnTo>
                  <a:lnTo>
                    <a:pt x="4312920" y="374269"/>
                  </a:lnTo>
                </a:path>
                <a:path w="4312920" h="374650">
                  <a:moveTo>
                    <a:pt x="2156460" y="0"/>
                  </a:moveTo>
                  <a:lnTo>
                    <a:pt x="2156460" y="374269"/>
                  </a:lnTo>
                </a:path>
                <a:path w="4312920" h="374650">
                  <a:moveTo>
                    <a:pt x="2156460" y="0"/>
                  </a:moveTo>
                  <a:lnTo>
                    <a:pt x="2156460" y="187071"/>
                  </a:lnTo>
                  <a:lnTo>
                    <a:pt x="0" y="187071"/>
                  </a:lnTo>
                  <a:lnTo>
                    <a:pt x="0" y="374269"/>
                  </a:lnTo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81221" y="1291589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1783079" y="0"/>
                  </a:moveTo>
                  <a:lnTo>
                    <a:pt x="0" y="0"/>
                  </a:lnTo>
                  <a:lnTo>
                    <a:pt x="0" y="891539"/>
                  </a:lnTo>
                  <a:lnTo>
                    <a:pt x="1783079" y="891539"/>
                  </a:lnTo>
                  <a:lnTo>
                    <a:pt x="17830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81221" y="1291589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0" y="891539"/>
                  </a:moveTo>
                  <a:lnTo>
                    <a:pt x="1783079" y="891539"/>
                  </a:lnTo>
                  <a:lnTo>
                    <a:pt x="1783079" y="0"/>
                  </a:lnTo>
                  <a:lnTo>
                    <a:pt x="0" y="0"/>
                  </a:lnTo>
                  <a:lnTo>
                    <a:pt x="0" y="8915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681221" y="1855520"/>
            <a:ext cx="1783080" cy="89154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1500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Quantifier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12061" y="3109264"/>
            <a:ext cx="1808480" cy="916940"/>
            <a:chOff x="1512061" y="2545333"/>
            <a:chExt cx="1808480" cy="916940"/>
          </a:xfrm>
        </p:grpSpPr>
        <p:sp>
          <p:nvSpPr>
            <p:cNvPr id="10" name="object 10"/>
            <p:cNvSpPr/>
            <p:nvPr/>
          </p:nvSpPr>
          <p:spPr>
            <a:xfrm>
              <a:off x="1524761" y="2558033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1783080" y="0"/>
                  </a:moveTo>
                  <a:lnTo>
                    <a:pt x="0" y="0"/>
                  </a:lnTo>
                  <a:lnTo>
                    <a:pt x="0" y="891539"/>
                  </a:lnTo>
                  <a:lnTo>
                    <a:pt x="1783080" y="891539"/>
                  </a:lnTo>
                  <a:lnTo>
                    <a:pt x="17830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4761" y="2558033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0" y="891539"/>
                  </a:moveTo>
                  <a:lnTo>
                    <a:pt x="1783080" y="891539"/>
                  </a:lnTo>
                  <a:lnTo>
                    <a:pt x="1783080" y="0"/>
                  </a:lnTo>
                  <a:lnTo>
                    <a:pt x="0" y="0"/>
                  </a:lnTo>
                  <a:lnTo>
                    <a:pt x="0" y="8915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24761" y="3121964"/>
            <a:ext cx="1783080" cy="89154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1495"/>
              </a:spcBef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Universal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668521" y="3109264"/>
            <a:ext cx="1808480" cy="916940"/>
            <a:chOff x="3668521" y="2545333"/>
            <a:chExt cx="1808480" cy="916940"/>
          </a:xfrm>
        </p:grpSpPr>
        <p:sp>
          <p:nvSpPr>
            <p:cNvPr id="14" name="object 14"/>
            <p:cNvSpPr/>
            <p:nvPr/>
          </p:nvSpPr>
          <p:spPr>
            <a:xfrm>
              <a:off x="3681221" y="2558033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1783079" y="0"/>
                  </a:moveTo>
                  <a:lnTo>
                    <a:pt x="0" y="0"/>
                  </a:lnTo>
                  <a:lnTo>
                    <a:pt x="0" y="891539"/>
                  </a:lnTo>
                  <a:lnTo>
                    <a:pt x="1783079" y="891539"/>
                  </a:lnTo>
                  <a:lnTo>
                    <a:pt x="17830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81221" y="2558033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0" y="891539"/>
                  </a:moveTo>
                  <a:lnTo>
                    <a:pt x="1783079" y="891539"/>
                  </a:lnTo>
                  <a:lnTo>
                    <a:pt x="1783079" y="0"/>
                  </a:lnTo>
                  <a:lnTo>
                    <a:pt x="0" y="0"/>
                  </a:lnTo>
                  <a:lnTo>
                    <a:pt x="0" y="8915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681221" y="3121964"/>
            <a:ext cx="1783080" cy="89154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1495"/>
              </a:spcBef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Existential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824982" y="3109264"/>
            <a:ext cx="1808480" cy="916940"/>
            <a:chOff x="5824982" y="2545333"/>
            <a:chExt cx="1808480" cy="916940"/>
          </a:xfrm>
        </p:grpSpPr>
        <p:sp>
          <p:nvSpPr>
            <p:cNvPr id="18" name="object 18"/>
            <p:cNvSpPr/>
            <p:nvPr/>
          </p:nvSpPr>
          <p:spPr>
            <a:xfrm>
              <a:off x="5837682" y="2558033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1783080" y="0"/>
                  </a:moveTo>
                  <a:lnTo>
                    <a:pt x="0" y="0"/>
                  </a:lnTo>
                  <a:lnTo>
                    <a:pt x="0" y="891539"/>
                  </a:lnTo>
                  <a:lnTo>
                    <a:pt x="1783080" y="891539"/>
                  </a:lnTo>
                  <a:lnTo>
                    <a:pt x="17830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37682" y="2558033"/>
              <a:ext cx="1783080" cy="891540"/>
            </a:xfrm>
            <a:custGeom>
              <a:avLst/>
              <a:gdLst/>
              <a:ahLst/>
              <a:cxnLst/>
              <a:rect l="l" t="t" r="r" b="b"/>
              <a:pathLst>
                <a:path w="1783079" h="891539">
                  <a:moveTo>
                    <a:pt x="0" y="891539"/>
                  </a:moveTo>
                  <a:lnTo>
                    <a:pt x="1783080" y="891539"/>
                  </a:lnTo>
                  <a:lnTo>
                    <a:pt x="1783080" y="0"/>
                  </a:lnTo>
                  <a:lnTo>
                    <a:pt x="0" y="0"/>
                  </a:lnTo>
                  <a:lnTo>
                    <a:pt x="0" y="8915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837682" y="3121964"/>
            <a:ext cx="1783080" cy="89154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495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Uniqueness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35801" y="4193717"/>
            <a:ext cx="374650" cy="282575"/>
          </a:xfrm>
          <a:custGeom>
            <a:avLst/>
            <a:gdLst/>
            <a:ahLst/>
            <a:cxnLst/>
            <a:rect l="l" t="t" r="r" b="b"/>
            <a:pathLst>
              <a:path w="374650" h="282575">
                <a:moveTo>
                  <a:pt x="284606" y="0"/>
                </a:moveTo>
                <a:lnTo>
                  <a:pt x="280670" y="11430"/>
                </a:lnTo>
                <a:lnTo>
                  <a:pt x="296977" y="18522"/>
                </a:lnTo>
                <a:lnTo>
                  <a:pt x="311022" y="28352"/>
                </a:lnTo>
                <a:lnTo>
                  <a:pt x="339546" y="73852"/>
                </a:lnTo>
                <a:lnTo>
                  <a:pt x="347841" y="115623"/>
                </a:lnTo>
                <a:lnTo>
                  <a:pt x="348869" y="139700"/>
                </a:lnTo>
                <a:lnTo>
                  <a:pt x="347823" y="164633"/>
                </a:lnTo>
                <a:lnTo>
                  <a:pt x="339492" y="207547"/>
                </a:lnTo>
                <a:lnTo>
                  <a:pt x="311070" y="253793"/>
                </a:lnTo>
                <a:lnTo>
                  <a:pt x="281050" y="270890"/>
                </a:lnTo>
                <a:lnTo>
                  <a:pt x="284606" y="282320"/>
                </a:lnTo>
                <a:lnTo>
                  <a:pt x="323103" y="264239"/>
                </a:lnTo>
                <a:lnTo>
                  <a:pt x="351408" y="232918"/>
                </a:lnTo>
                <a:lnTo>
                  <a:pt x="368839" y="191119"/>
                </a:lnTo>
                <a:lnTo>
                  <a:pt x="374650" y="141224"/>
                </a:lnTo>
                <a:lnTo>
                  <a:pt x="373197" y="115339"/>
                </a:lnTo>
                <a:lnTo>
                  <a:pt x="361576" y="69429"/>
                </a:lnTo>
                <a:lnTo>
                  <a:pt x="338453" y="32093"/>
                </a:lnTo>
                <a:lnTo>
                  <a:pt x="305063" y="7379"/>
                </a:lnTo>
                <a:lnTo>
                  <a:pt x="284606" y="0"/>
                </a:lnTo>
                <a:close/>
              </a:path>
              <a:path w="374650" h="282575">
                <a:moveTo>
                  <a:pt x="90043" y="0"/>
                </a:moveTo>
                <a:lnTo>
                  <a:pt x="51641" y="18081"/>
                </a:lnTo>
                <a:lnTo>
                  <a:pt x="23241" y="49402"/>
                </a:lnTo>
                <a:lnTo>
                  <a:pt x="5810" y="91408"/>
                </a:lnTo>
                <a:lnTo>
                  <a:pt x="0" y="141224"/>
                </a:lnTo>
                <a:lnTo>
                  <a:pt x="1452" y="167177"/>
                </a:lnTo>
                <a:lnTo>
                  <a:pt x="13073" y="213036"/>
                </a:lnTo>
                <a:lnTo>
                  <a:pt x="36125" y="250227"/>
                </a:lnTo>
                <a:lnTo>
                  <a:pt x="69514" y="274941"/>
                </a:lnTo>
                <a:lnTo>
                  <a:pt x="90043" y="282320"/>
                </a:lnTo>
                <a:lnTo>
                  <a:pt x="93599" y="270890"/>
                </a:lnTo>
                <a:lnTo>
                  <a:pt x="77531" y="263717"/>
                </a:lnTo>
                <a:lnTo>
                  <a:pt x="63642" y="253793"/>
                </a:lnTo>
                <a:lnTo>
                  <a:pt x="35210" y="207547"/>
                </a:lnTo>
                <a:lnTo>
                  <a:pt x="26828" y="164633"/>
                </a:lnTo>
                <a:lnTo>
                  <a:pt x="25780" y="139700"/>
                </a:lnTo>
                <a:lnTo>
                  <a:pt x="26828" y="115623"/>
                </a:lnTo>
                <a:lnTo>
                  <a:pt x="35210" y="73852"/>
                </a:lnTo>
                <a:lnTo>
                  <a:pt x="63753" y="28352"/>
                </a:lnTo>
                <a:lnTo>
                  <a:pt x="94106" y="11430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769228" y="4104005"/>
            <a:ext cx="25019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66775" algn="l"/>
                <a:tab pos="1170305" algn="l"/>
              </a:tabLst>
            </a:pPr>
            <a:r>
              <a:rPr sz="2400" dirty="0">
                <a:latin typeface="Cambria Math"/>
                <a:cs typeface="Cambria Math"/>
              </a:rPr>
              <a:t>∃!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𝒙𝑷	</a:t>
            </a:r>
            <a:r>
              <a:rPr sz="2400" dirty="0">
                <a:latin typeface="Cambria Math"/>
                <a:cs typeface="Cambria Math"/>
              </a:rPr>
              <a:t>𝒙	,</a:t>
            </a:r>
            <a:r>
              <a:rPr sz="2400" spc="210" dirty="0">
                <a:latin typeface="Cambria Math"/>
                <a:cs typeface="Cambria Math"/>
              </a:rPr>
              <a:t> </a:t>
            </a:r>
            <a:r>
              <a:rPr sz="2400" spc="10" dirty="0">
                <a:latin typeface="Cambria Math"/>
                <a:cs typeface="Cambria Math"/>
              </a:rPr>
              <a:t>∃</a:t>
            </a:r>
            <a:r>
              <a:rPr sz="2625" spc="15" baseline="-15873" dirty="0">
                <a:latin typeface="Cambria Math"/>
                <a:cs typeface="Cambria Math"/>
              </a:rPr>
              <a:t>1</a:t>
            </a:r>
            <a:r>
              <a:rPr sz="2400" spc="10" dirty="0">
                <a:latin typeface="Cambria Math"/>
                <a:cs typeface="Cambria Math"/>
              </a:rPr>
              <a:t>𝒙𝑷(𝒙)</a:t>
            </a:r>
            <a:endParaRPr sz="2400">
              <a:latin typeface="Cambria Math"/>
              <a:cs typeface="Cambria Math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5871" y="4137578"/>
            <a:ext cx="972256" cy="33279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9467" y="4166103"/>
            <a:ext cx="1000125" cy="29476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3636" y="4589239"/>
            <a:ext cx="8796725" cy="170492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1664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Example1: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9590" y="270725"/>
            <a:ext cx="861441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5" dirty="0"/>
              <a:t>Quantifiers</a:t>
            </a:r>
            <a:r>
              <a:rPr spc="-15" dirty="0"/>
              <a:t> </a:t>
            </a:r>
            <a:r>
              <a:rPr dirty="0"/>
              <a:t>(9/22)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1945" y="1981125"/>
            <a:ext cx="5057403" cy="29498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845" y="2638378"/>
            <a:ext cx="6685038" cy="29498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9768" y="3181288"/>
            <a:ext cx="5916139" cy="23786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1664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Example1: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569" y="305514"/>
            <a:ext cx="846201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5" dirty="0"/>
              <a:t>Quantifiers</a:t>
            </a:r>
            <a:r>
              <a:rPr spc="-15" dirty="0"/>
              <a:t> </a:t>
            </a:r>
            <a:r>
              <a:rPr dirty="0"/>
              <a:t>(9/22)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945" y="1981125"/>
            <a:ext cx="5057403" cy="29498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845" y="2638378"/>
            <a:ext cx="6685038" cy="29498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9768" y="3181288"/>
            <a:ext cx="5916139" cy="2378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4602" y="4169939"/>
            <a:ext cx="7785047" cy="14710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1664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Example2: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239078"/>
            <a:ext cx="85495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(10/22)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896" y="1886008"/>
            <a:ext cx="4466847" cy="29557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6036" y="2400300"/>
            <a:ext cx="7427219" cy="2952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2613" y="2872031"/>
            <a:ext cx="5056648" cy="23834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1664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Example2: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78613"/>
            <a:ext cx="83971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(10/22)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896" y="1886008"/>
            <a:ext cx="4466847" cy="29557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6036" y="2400300"/>
            <a:ext cx="7427219" cy="2952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2613" y="2872031"/>
            <a:ext cx="5056648" cy="23834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1176" y="3857824"/>
            <a:ext cx="6322347" cy="2947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0433" y="4353004"/>
            <a:ext cx="5486022" cy="2955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6244" y="4835042"/>
            <a:ext cx="6694186" cy="29606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22253" y="4835325"/>
            <a:ext cx="638468" cy="23857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7949" y="5391191"/>
            <a:ext cx="999509" cy="29548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0675" y="5399980"/>
            <a:ext cx="952500" cy="23831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1664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Example3: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321920"/>
            <a:ext cx="84733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(11/22)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" y="1905070"/>
            <a:ext cx="5057775" cy="2955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046" y="2409915"/>
            <a:ext cx="6685421" cy="2958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988" y="2914626"/>
            <a:ext cx="5923444" cy="2378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752600"/>
            <a:ext cx="5773420" cy="118491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Predicate:</a:t>
            </a:r>
            <a:endParaRPr sz="2800" dirty="0">
              <a:latin typeface="Times New Roman"/>
              <a:cs typeface="Times New Roman"/>
            </a:endParaRPr>
          </a:p>
          <a:p>
            <a:pPr marL="2768600">
              <a:lnSpc>
                <a:spcPct val="100000"/>
              </a:lnSpc>
              <a:spcBef>
                <a:spcPts val="1205"/>
              </a:spcBef>
              <a:tabLst>
                <a:tab pos="3201035" algn="l"/>
                <a:tab pos="3608070" algn="l"/>
              </a:tabLst>
            </a:pPr>
            <a:r>
              <a:rPr sz="2800" spc="-5" dirty="0">
                <a:latin typeface="Cambria Math"/>
                <a:cs typeface="Cambria Math"/>
              </a:rPr>
              <a:t>𝑥	is	</a:t>
            </a:r>
            <a:r>
              <a:rPr sz="2800" spc="-10" dirty="0">
                <a:latin typeface="Cambria Math"/>
                <a:cs typeface="Cambria Math"/>
              </a:rPr>
              <a:t>greater</a:t>
            </a:r>
            <a:r>
              <a:rPr sz="2800" spc="-2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than</a:t>
            </a:r>
            <a:r>
              <a:rPr sz="2800" spc="-3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3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7350" y="183268"/>
            <a:ext cx="81546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5" dirty="0"/>
              <a:t>Quantifiers</a:t>
            </a:r>
            <a:r>
              <a:rPr spc="-15" dirty="0"/>
              <a:t> </a:t>
            </a:r>
            <a:r>
              <a:rPr dirty="0"/>
              <a:t>(1/22)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1664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Example3: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85878"/>
            <a:ext cx="84733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(11/22)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" y="1905070"/>
            <a:ext cx="5057775" cy="2955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046" y="2409915"/>
            <a:ext cx="6685421" cy="2958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988" y="2914626"/>
            <a:ext cx="5923444" cy="23783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9566" y="3830887"/>
            <a:ext cx="7465342" cy="27557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628775" y="4291584"/>
            <a:ext cx="6494145" cy="390525"/>
            <a:chOff x="1628775" y="4291584"/>
            <a:chExt cx="6494145" cy="39052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8775" y="4334015"/>
              <a:ext cx="4305300" cy="2958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27776" y="4291584"/>
              <a:ext cx="2295144" cy="390144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9723" y="4867220"/>
            <a:ext cx="3104781" cy="29503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1664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Example4: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" y="222265"/>
            <a:ext cx="84733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(12/22)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866972"/>
            <a:ext cx="4363212" cy="3626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410" y="2486025"/>
            <a:ext cx="7493920" cy="3429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1464" y="3057855"/>
            <a:ext cx="7399796" cy="29501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1664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Example5: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234380"/>
            <a:ext cx="84733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(12/22)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866972"/>
            <a:ext cx="4363212" cy="3626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410" y="2486025"/>
            <a:ext cx="7493920" cy="3429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1464" y="3057855"/>
            <a:ext cx="7399796" cy="2950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0050" y="3857730"/>
            <a:ext cx="5924550" cy="285993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714500" y="4305594"/>
            <a:ext cx="7205980" cy="1943100"/>
            <a:chOff x="1714500" y="4305594"/>
            <a:chExt cx="7205980" cy="194310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1650" y="4305594"/>
              <a:ext cx="5800725" cy="3236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4500" y="4617720"/>
              <a:ext cx="3742944" cy="6568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0595" y="5181600"/>
              <a:ext cx="7199376" cy="5623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28800" y="5638800"/>
              <a:ext cx="3724655" cy="609600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40168" y="4284035"/>
            <a:ext cx="1399466" cy="29554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295400"/>
            <a:ext cx="21310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</a:t>
            </a:r>
            <a:r>
              <a:rPr lang="en-US"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6: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336730"/>
            <a:ext cx="83971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(13/22)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051603"/>
            <a:ext cx="6398931" cy="141005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96723"/>
            <a:ext cx="8242300" cy="14664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2450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Predicates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and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Quantifiers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(13/22)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</a:t>
            </a:r>
            <a:r>
              <a:rPr lang="en-US"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6: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455" y="1800237"/>
            <a:ext cx="6398931" cy="141005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94628" y="2381834"/>
            <a:ext cx="2743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3584575" y="2382469"/>
            <a:ext cx="567055" cy="894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420"/>
              </a:lnSpc>
              <a:spcBef>
                <a:spcPts val="105"/>
              </a:spcBef>
            </a:pPr>
            <a:r>
              <a:rPr sz="3200" b="1" dirty="0">
                <a:solidFill>
                  <a:srgbClr val="00AF50"/>
                </a:solidFill>
                <a:latin typeface="Times New Roman"/>
                <a:cs typeface="Times New Roman"/>
              </a:rPr>
              <a:t>T</a:t>
            </a:r>
            <a:endParaRPr sz="3200">
              <a:latin typeface="Times New Roman"/>
              <a:cs typeface="Times New Roman"/>
            </a:endParaRPr>
          </a:p>
          <a:p>
            <a:pPr marL="282575">
              <a:lnSpc>
                <a:spcPts val="3420"/>
              </a:lnSpc>
            </a:pPr>
            <a:r>
              <a:rPr sz="3200" b="1" dirty="0">
                <a:solidFill>
                  <a:srgbClr val="00AF50"/>
                </a:solidFill>
                <a:latin typeface="Times New Roman"/>
                <a:cs typeface="Times New Roman"/>
              </a:rPr>
              <a:t>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4394" y="2381834"/>
            <a:ext cx="511809" cy="895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420"/>
              </a:lnSpc>
              <a:spcBef>
                <a:spcPts val="105"/>
              </a:spcBef>
            </a:pPr>
            <a:r>
              <a:rPr sz="3200" b="1" dirty="0">
                <a:solidFill>
                  <a:srgbClr val="00AF50"/>
                </a:solidFill>
                <a:latin typeface="Times New Roman"/>
                <a:cs typeface="Times New Roman"/>
              </a:rPr>
              <a:t>T</a:t>
            </a:r>
            <a:endParaRPr sz="3200">
              <a:latin typeface="Times New Roman"/>
              <a:cs typeface="Times New Roman"/>
            </a:endParaRPr>
          </a:p>
          <a:p>
            <a:pPr marL="249554">
              <a:lnSpc>
                <a:spcPts val="3420"/>
              </a:lnSpc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3559" y="2764027"/>
            <a:ext cx="2743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7625080" cy="10172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4F81BC"/>
                </a:solidFill>
                <a:latin typeface="Times New Roman"/>
                <a:cs typeface="Times New Roman"/>
              </a:rPr>
              <a:t>Translate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into</a:t>
            </a:r>
            <a:r>
              <a:rPr sz="2800" b="1" spc="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English</a:t>
            </a:r>
            <a:r>
              <a:rPr sz="2800" b="1" spc="2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–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Example1:</a:t>
            </a:r>
            <a:endParaRPr sz="2800">
              <a:latin typeface="Times New Roman"/>
              <a:cs typeface="Times New Roman"/>
            </a:endParaRPr>
          </a:p>
          <a:p>
            <a:pPr marL="40640">
              <a:lnSpc>
                <a:spcPct val="100000"/>
              </a:lnSpc>
              <a:spcBef>
                <a:spcPts val="1930"/>
              </a:spcBef>
            </a:pPr>
            <a:r>
              <a:rPr sz="2100" dirty="0">
                <a:latin typeface="Times New Roman"/>
                <a:cs typeface="Times New Roman"/>
              </a:rPr>
              <a:t>Express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statement</a:t>
            </a:r>
            <a:r>
              <a:rPr sz="2100" spc="3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“Every</a:t>
            </a:r>
            <a:r>
              <a:rPr sz="2100" spc="1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student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this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class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has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studied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calculus.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95404"/>
            <a:ext cx="83971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(14/22)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355193" y="2587497"/>
            <a:ext cx="4612005" cy="1468755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5"/>
              </a:spcBef>
              <a:tabLst>
                <a:tab pos="1120775" algn="l"/>
              </a:tabLst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Solution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100" spc="15" dirty="0">
                <a:latin typeface="Cambria Math"/>
                <a:cs typeface="Cambria Math"/>
              </a:rPr>
              <a:t>𝑃(𝑥)</a:t>
            </a:r>
            <a:r>
              <a:rPr sz="2100" spc="15" dirty="0">
                <a:latin typeface="Times New Roman"/>
                <a:cs typeface="Times New Roman"/>
              </a:rPr>
              <a:t>: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mbria Math"/>
                <a:cs typeface="Cambria Math"/>
              </a:rPr>
              <a:t>𝑥</a:t>
            </a:r>
            <a:r>
              <a:rPr sz="2100" spc="110" dirty="0">
                <a:latin typeface="Cambria Math"/>
                <a:cs typeface="Cambria Math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has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studied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calculus.</a:t>
            </a:r>
            <a:endParaRPr sz="2100">
              <a:latin typeface="Times New Roman"/>
              <a:cs typeface="Times New Roman"/>
            </a:endParaRPr>
          </a:p>
          <a:p>
            <a:pPr marL="1146810">
              <a:lnSpc>
                <a:spcPct val="100000"/>
              </a:lnSpc>
              <a:spcBef>
                <a:spcPts val="1280"/>
              </a:spcBef>
            </a:pPr>
            <a:r>
              <a:rPr sz="2100" spc="15" dirty="0">
                <a:latin typeface="Cambria Math"/>
                <a:cs typeface="Cambria Math"/>
              </a:rPr>
              <a:t>𝑆(𝑥)</a:t>
            </a:r>
            <a:r>
              <a:rPr sz="2100" spc="15" dirty="0">
                <a:latin typeface="Times New Roman"/>
                <a:cs typeface="Times New Roman"/>
              </a:rPr>
              <a:t>: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mbria Math"/>
                <a:cs typeface="Cambria Math"/>
              </a:rPr>
              <a:t>𝑥</a:t>
            </a:r>
            <a:r>
              <a:rPr sz="2100" spc="114" dirty="0">
                <a:latin typeface="Cambria Math"/>
                <a:cs typeface="Cambria Math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is</a:t>
            </a:r>
            <a:r>
              <a:rPr sz="2100" dirty="0">
                <a:latin typeface="Times New Roman"/>
                <a:cs typeface="Times New Roman"/>
              </a:rPr>
              <a:t> in</a:t>
            </a:r>
            <a:r>
              <a:rPr sz="2100" spc="-5" dirty="0">
                <a:latin typeface="Times New Roman"/>
                <a:cs typeface="Times New Roman"/>
              </a:rPr>
              <a:t> this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class.</a:t>
            </a:r>
            <a:endParaRPr sz="21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240"/>
              </a:spcBef>
            </a:pP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5" dirty="0">
                <a:latin typeface="Times New Roman"/>
                <a:cs typeface="Times New Roman"/>
              </a:rPr>
              <a:t> statement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can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be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expressed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as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0573" y="3741165"/>
            <a:ext cx="2152650" cy="360045"/>
          </a:xfrm>
          <a:prstGeom prst="rect">
            <a:avLst/>
          </a:prstGeom>
          <a:ln w="9525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2345"/>
              </a:lnSpc>
            </a:pPr>
            <a:r>
              <a:rPr sz="2050" spc="170" dirty="0">
                <a:latin typeface="Symbol"/>
                <a:cs typeface="Symbol"/>
              </a:rPr>
              <a:t></a:t>
            </a:r>
            <a:r>
              <a:rPr sz="2050" i="1" spc="180" dirty="0">
                <a:latin typeface="Times New Roman"/>
                <a:cs typeface="Times New Roman"/>
              </a:rPr>
              <a:t>x</a:t>
            </a:r>
            <a:r>
              <a:rPr sz="2050" spc="185" dirty="0">
                <a:latin typeface="Times New Roman"/>
                <a:cs typeface="Times New Roman"/>
              </a:rPr>
              <a:t>(</a:t>
            </a:r>
            <a:r>
              <a:rPr sz="2050" i="1" spc="140" dirty="0">
                <a:latin typeface="Times New Roman"/>
                <a:cs typeface="Times New Roman"/>
              </a:rPr>
              <a:t>S</a:t>
            </a:r>
            <a:r>
              <a:rPr sz="2050" i="1" spc="-300" dirty="0">
                <a:latin typeface="Times New Roman"/>
                <a:cs typeface="Times New Roman"/>
              </a:rPr>
              <a:t> </a:t>
            </a:r>
            <a:r>
              <a:rPr sz="2050" spc="254" dirty="0">
                <a:latin typeface="Times New Roman"/>
                <a:cs typeface="Times New Roman"/>
              </a:rPr>
              <a:t>(</a:t>
            </a:r>
            <a:r>
              <a:rPr sz="2050" i="1" spc="175" dirty="0">
                <a:latin typeface="Times New Roman"/>
                <a:cs typeface="Times New Roman"/>
              </a:rPr>
              <a:t>x</a:t>
            </a:r>
            <a:r>
              <a:rPr sz="2050" spc="90" dirty="0">
                <a:latin typeface="Times New Roman"/>
                <a:cs typeface="Times New Roman"/>
              </a:rPr>
              <a:t>)</a:t>
            </a:r>
            <a:r>
              <a:rPr sz="2050" spc="-20" dirty="0">
                <a:latin typeface="Times New Roman"/>
                <a:cs typeface="Times New Roman"/>
              </a:rPr>
              <a:t> </a:t>
            </a:r>
            <a:r>
              <a:rPr sz="2050" spc="280" dirty="0">
                <a:latin typeface="Symbol"/>
                <a:cs typeface="Symbol"/>
              </a:rPr>
              <a:t></a:t>
            </a:r>
            <a:r>
              <a:rPr sz="2050" dirty="0">
                <a:latin typeface="Times New Roman"/>
                <a:cs typeface="Times New Roman"/>
              </a:rPr>
              <a:t> </a:t>
            </a:r>
            <a:r>
              <a:rPr sz="2050" spc="-240" dirty="0">
                <a:latin typeface="Times New Roman"/>
                <a:cs typeface="Times New Roman"/>
              </a:rPr>
              <a:t> </a:t>
            </a:r>
            <a:r>
              <a:rPr sz="2050" i="1" spc="204" dirty="0">
                <a:latin typeface="Times New Roman"/>
                <a:cs typeface="Times New Roman"/>
              </a:rPr>
              <a:t>p</a:t>
            </a:r>
            <a:r>
              <a:rPr sz="2050" spc="254" dirty="0">
                <a:latin typeface="Times New Roman"/>
                <a:cs typeface="Times New Roman"/>
              </a:rPr>
              <a:t>(</a:t>
            </a:r>
            <a:r>
              <a:rPr sz="2050" i="1" spc="175" dirty="0">
                <a:latin typeface="Times New Roman"/>
                <a:cs typeface="Times New Roman"/>
              </a:rPr>
              <a:t>x</a:t>
            </a:r>
            <a:r>
              <a:rPr sz="2050" spc="90" dirty="0">
                <a:latin typeface="Times New Roman"/>
                <a:cs typeface="Times New Roman"/>
              </a:rPr>
              <a:t>))</a:t>
            </a:r>
            <a:endParaRPr sz="2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8259445" cy="397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4F81BC"/>
                </a:solidFill>
                <a:latin typeface="Times New Roman"/>
                <a:cs typeface="Times New Roman"/>
              </a:rPr>
              <a:t>Translate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into</a:t>
            </a:r>
            <a:r>
              <a:rPr sz="2800" b="1" spc="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English</a:t>
            </a:r>
            <a:r>
              <a:rPr sz="2800" b="1" spc="2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–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Example2:</a:t>
            </a:r>
            <a:endParaRPr sz="2800">
              <a:latin typeface="Times New Roman"/>
              <a:cs typeface="Times New Roman"/>
            </a:endParaRPr>
          </a:p>
          <a:p>
            <a:pPr marL="83820" marR="324485">
              <a:lnSpc>
                <a:spcPts val="2820"/>
              </a:lnSpc>
              <a:spcBef>
                <a:spcPts val="2770"/>
              </a:spcBef>
              <a:tabLst>
                <a:tab pos="5703570" algn="l"/>
                <a:tab pos="7406005" algn="l"/>
              </a:tabLst>
            </a:pP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5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Cambria Math"/>
                <a:cs typeface="Cambria Math"/>
              </a:rPr>
              <a:t>anslat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10" dirty="0">
                <a:latin typeface="Cambria Math"/>
                <a:cs typeface="Cambria Math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th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st</a:t>
            </a:r>
            <a:r>
              <a:rPr sz="2400" spc="5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t</a:t>
            </a:r>
            <a:r>
              <a:rPr sz="2400" spc="5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men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∀</a:t>
            </a:r>
            <a:r>
              <a:rPr sz="2400" spc="65" dirty="0">
                <a:latin typeface="Cambria Math"/>
                <a:cs typeface="Cambria Math"/>
              </a:rPr>
              <a:t>𝑥</a:t>
            </a:r>
            <a:r>
              <a:rPr sz="2400" dirty="0">
                <a:latin typeface="Cambria Math"/>
                <a:cs typeface="Cambria Math"/>
              </a:rPr>
              <a:t>(</a:t>
            </a:r>
            <a:r>
              <a:rPr sz="2400" spc="114" dirty="0">
                <a:latin typeface="Cambria Math"/>
                <a:cs typeface="Cambria Math"/>
              </a:rPr>
              <a:t>𝐶</a:t>
            </a:r>
            <a:r>
              <a:rPr sz="2400" spc="-5" dirty="0">
                <a:latin typeface="Cambria Math"/>
                <a:cs typeface="Cambria Math"/>
              </a:rPr>
              <a:t>(</a:t>
            </a:r>
            <a:r>
              <a:rPr sz="2400" spc="65" dirty="0">
                <a:latin typeface="Cambria Math"/>
                <a:cs typeface="Cambria Math"/>
              </a:rPr>
              <a:t>𝑥</a:t>
            </a:r>
            <a:r>
              <a:rPr sz="2400" dirty="0">
                <a:latin typeface="Cambria Math"/>
                <a:cs typeface="Cambria Math"/>
              </a:rPr>
              <a:t>)</a:t>
            </a:r>
            <a:r>
              <a:rPr sz="2400" spc="1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∨</a:t>
            </a:r>
            <a:r>
              <a:rPr sz="2400" spc="-5" dirty="0">
                <a:latin typeface="Cambria Math"/>
                <a:cs typeface="Cambria Math"/>
              </a:rPr>
              <a:t> </a:t>
            </a:r>
            <a:r>
              <a:rPr sz="2400" spc="5" dirty="0">
                <a:latin typeface="Cambria Math"/>
                <a:cs typeface="Cambria Math"/>
              </a:rPr>
              <a:t>∃</a:t>
            </a:r>
            <a:r>
              <a:rPr sz="2400" spc="35" dirty="0">
                <a:latin typeface="Cambria Math"/>
                <a:cs typeface="Cambria Math"/>
              </a:rPr>
              <a:t>𝑦</a:t>
            </a:r>
            <a:r>
              <a:rPr sz="2400" spc="-5" dirty="0">
                <a:latin typeface="Cambria Math"/>
                <a:cs typeface="Cambria Math"/>
              </a:rPr>
              <a:t>(</a:t>
            </a:r>
            <a:r>
              <a:rPr sz="2400" spc="114" dirty="0">
                <a:latin typeface="Cambria Math"/>
                <a:cs typeface="Cambria Math"/>
              </a:rPr>
              <a:t>𝐶</a:t>
            </a:r>
            <a:r>
              <a:rPr sz="2400" spc="-5" dirty="0">
                <a:latin typeface="Cambria Math"/>
                <a:cs typeface="Cambria Math"/>
              </a:rPr>
              <a:t>(</a:t>
            </a:r>
            <a:r>
              <a:rPr sz="2400" spc="35" dirty="0">
                <a:latin typeface="Cambria Math"/>
                <a:cs typeface="Cambria Math"/>
              </a:rPr>
              <a:t>𝑦</a:t>
            </a:r>
            <a:r>
              <a:rPr sz="2400" dirty="0">
                <a:latin typeface="Cambria Math"/>
                <a:cs typeface="Cambria Math"/>
              </a:rPr>
              <a:t>)</a:t>
            </a:r>
            <a:r>
              <a:rPr sz="2400" spc="10" dirty="0">
                <a:latin typeface="Cambria Math"/>
                <a:cs typeface="Cambria Math"/>
              </a:rPr>
              <a:t> </a:t>
            </a:r>
            <a:r>
              <a:rPr sz="2400" spc="80" dirty="0">
                <a:latin typeface="Cambria Math"/>
                <a:cs typeface="Cambria Math"/>
              </a:rPr>
              <a:t>𝖠</a:t>
            </a:r>
            <a:r>
              <a:rPr sz="2400" spc="-5" dirty="0">
                <a:latin typeface="Cambria Math"/>
                <a:cs typeface="Cambria Math"/>
              </a:rPr>
              <a:t> </a:t>
            </a:r>
            <a:r>
              <a:rPr sz="2400" spc="90" dirty="0">
                <a:latin typeface="Cambria Math"/>
                <a:cs typeface="Cambria Math"/>
              </a:rPr>
              <a:t>𝐹</a:t>
            </a:r>
            <a:r>
              <a:rPr sz="2400" spc="-5" dirty="0">
                <a:latin typeface="Cambria Math"/>
                <a:cs typeface="Cambria Math"/>
              </a:rPr>
              <a:t>(</a:t>
            </a:r>
            <a:r>
              <a:rPr sz="2400" spc="65" dirty="0">
                <a:latin typeface="Cambria Math"/>
                <a:cs typeface="Cambria Math"/>
              </a:rPr>
              <a:t>𝑥</a:t>
            </a:r>
            <a:r>
              <a:rPr sz="2400" dirty="0">
                <a:latin typeface="Cambria Math"/>
                <a:cs typeface="Cambria Math"/>
              </a:rPr>
              <a:t>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spc="35" dirty="0">
                <a:latin typeface="Cambria Math"/>
                <a:cs typeface="Cambria Math"/>
              </a:rPr>
              <a:t>𝑦</a:t>
            </a:r>
            <a:r>
              <a:rPr sz="2400" spc="-5" dirty="0">
                <a:latin typeface="Cambria Math"/>
                <a:cs typeface="Cambria Math"/>
              </a:rPr>
              <a:t>)</a:t>
            </a:r>
            <a:r>
              <a:rPr sz="2400" spc="10" dirty="0">
                <a:latin typeface="Cambria Math"/>
                <a:cs typeface="Cambria Math"/>
              </a:rPr>
              <a:t>)</a:t>
            </a:r>
            <a:r>
              <a:rPr sz="2400" dirty="0">
                <a:latin typeface="Cambria Math"/>
                <a:cs typeface="Cambria Math"/>
              </a:rPr>
              <a:t>)	into  </a:t>
            </a:r>
            <a:r>
              <a:rPr sz="2400" spc="-5" dirty="0">
                <a:latin typeface="Cambria Math"/>
                <a:cs typeface="Cambria Math"/>
              </a:rPr>
              <a:t>En</a:t>
            </a:r>
            <a:r>
              <a:rPr sz="2400" dirty="0">
                <a:latin typeface="Cambria Math"/>
                <a:cs typeface="Cambria Math"/>
              </a:rPr>
              <a:t>g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dirty="0">
                <a:latin typeface="Cambria Math"/>
                <a:cs typeface="Cambria Math"/>
              </a:rPr>
              <a:t>sh,</a:t>
            </a:r>
            <a:r>
              <a:rPr sz="2400" spc="-5" dirty="0">
                <a:latin typeface="Cambria Math"/>
                <a:cs typeface="Cambria Math"/>
              </a:rPr>
              <a:t> wher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15" dirty="0">
                <a:latin typeface="Cambria Math"/>
                <a:cs typeface="Cambria Math"/>
              </a:rPr>
              <a:t> </a:t>
            </a:r>
            <a:r>
              <a:rPr sz="2400" spc="100" dirty="0">
                <a:latin typeface="Cambria Math"/>
                <a:cs typeface="Cambria Math"/>
              </a:rPr>
              <a:t>𝐶</a:t>
            </a:r>
            <a:r>
              <a:rPr sz="2400" spc="-5" dirty="0">
                <a:latin typeface="Cambria Math"/>
                <a:cs typeface="Cambria Math"/>
              </a:rPr>
              <a:t>(</a:t>
            </a:r>
            <a:r>
              <a:rPr sz="2400" spc="65" dirty="0">
                <a:latin typeface="Cambria Math"/>
                <a:cs typeface="Cambria Math"/>
              </a:rPr>
              <a:t>𝑥</a:t>
            </a:r>
            <a:r>
              <a:rPr sz="2400" dirty="0">
                <a:latin typeface="Cambria Math"/>
                <a:cs typeface="Cambria Math"/>
              </a:rPr>
              <a:t>)</a:t>
            </a:r>
            <a:r>
              <a:rPr sz="2400" spc="10" dirty="0">
                <a:latin typeface="Cambria Math"/>
                <a:cs typeface="Cambria Math"/>
              </a:rPr>
              <a:t> </a:t>
            </a:r>
            <a:r>
              <a:rPr sz="2400" spc="5" dirty="0">
                <a:latin typeface="Cambria Math"/>
                <a:cs typeface="Cambria Math"/>
              </a:rPr>
              <a:t>i</a:t>
            </a:r>
            <a:r>
              <a:rPr sz="2400" dirty="0">
                <a:latin typeface="Cambria Math"/>
                <a:cs typeface="Cambria Math"/>
              </a:rPr>
              <a:t>s </a:t>
            </a:r>
            <a:r>
              <a:rPr sz="2400" spc="-10" dirty="0">
                <a:latin typeface="Cambria Math"/>
                <a:cs typeface="Cambria Math"/>
              </a:rPr>
              <a:t>"</a:t>
            </a:r>
            <a:r>
              <a:rPr sz="2400" dirty="0">
                <a:latin typeface="Cambria Math"/>
                <a:cs typeface="Cambria Math"/>
              </a:rPr>
              <a:t>𝑥</a:t>
            </a:r>
            <a:r>
              <a:rPr sz="2400" spc="-1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has a co</a:t>
            </a:r>
            <a:r>
              <a:rPr sz="2400" spc="-10" dirty="0">
                <a:latin typeface="Cambria Math"/>
                <a:cs typeface="Cambria Math"/>
              </a:rPr>
              <a:t>m</a:t>
            </a:r>
            <a:r>
              <a:rPr sz="2400" spc="-5" dirty="0">
                <a:latin typeface="Cambria Math"/>
                <a:cs typeface="Cambria Math"/>
              </a:rPr>
              <a:t>pu</a:t>
            </a:r>
            <a:r>
              <a:rPr sz="2400" spc="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er</a:t>
            </a:r>
            <a:r>
              <a:rPr sz="2400" spc="10" dirty="0">
                <a:latin typeface="Cambria Math"/>
                <a:cs typeface="Cambria Math"/>
              </a:rPr>
              <a:t>"</a:t>
            </a:r>
            <a:r>
              <a:rPr sz="2400" dirty="0">
                <a:latin typeface="Cambria Math"/>
                <a:cs typeface="Cambria Math"/>
              </a:rPr>
              <a:t>,	</a:t>
            </a:r>
            <a:r>
              <a:rPr sz="2400" spc="70" dirty="0">
                <a:latin typeface="Cambria Math"/>
                <a:cs typeface="Cambria Math"/>
              </a:rPr>
              <a:t>𝐹</a:t>
            </a:r>
            <a:r>
              <a:rPr sz="2400" spc="10" dirty="0">
                <a:latin typeface="Cambria Math"/>
                <a:cs typeface="Cambria Math"/>
              </a:rPr>
              <a:t>(</a:t>
            </a:r>
            <a:r>
              <a:rPr sz="2400" spc="65" dirty="0">
                <a:latin typeface="Cambria Math"/>
                <a:cs typeface="Cambria Math"/>
              </a:rPr>
              <a:t>𝑥</a:t>
            </a:r>
            <a:r>
              <a:rPr sz="2400" dirty="0">
                <a:latin typeface="Cambria Math"/>
                <a:cs typeface="Cambria Math"/>
              </a:rPr>
              <a:t>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spc="35" dirty="0">
                <a:latin typeface="Cambria Math"/>
                <a:cs typeface="Cambria Math"/>
              </a:rPr>
              <a:t>𝑦</a:t>
            </a:r>
            <a:r>
              <a:rPr sz="2400" dirty="0">
                <a:latin typeface="Cambria Math"/>
                <a:cs typeface="Cambria Math"/>
              </a:rPr>
              <a:t>)</a:t>
            </a:r>
            <a:r>
              <a:rPr sz="2400" spc="-5" dirty="0">
                <a:latin typeface="Cambria Math"/>
                <a:cs typeface="Cambria Math"/>
              </a:rPr>
              <a:t> </a:t>
            </a:r>
            <a:r>
              <a:rPr sz="2400" spc="5" dirty="0">
                <a:latin typeface="Cambria Math"/>
                <a:cs typeface="Cambria Math"/>
              </a:rPr>
              <a:t>is</a:t>
            </a:r>
            <a:endParaRPr sz="2400">
              <a:latin typeface="Cambria Math"/>
              <a:cs typeface="Cambria Math"/>
            </a:endParaRPr>
          </a:p>
          <a:p>
            <a:pPr marL="83820">
              <a:lnSpc>
                <a:spcPts val="2675"/>
              </a:lnSpc>
              <a:tabLst>
                <a:tab pos="7119620" algn="l"/>
              </a:tabLst>
            </a:pPr>
            <a:r>
              <a:rPr sz="2400" dirty="0">
                <a:latin typeface="Cambria Math"/>
                <a:cs typeface="Cambria Math"/>
              </a:rPr>
              <a:t>"𝑥</a:t>
            </a:r>
            <a:r>
              <a:rPr sz="2400" spc="-1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and</a:t>
            </a:r>
            <a:r>
              <a:rPr sz="2400" spc="-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𝑦</a:t>
            </a:r>
            <a:r>
              <a:rPr sz="2400" spc="-15" dirty="0">
                <a:latin typeface="Cambria Math"/>
                <a:cs typeface="Cambria Math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ar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frie</a:t>
            </a:r>
            <a:r>
              <a:rPr sz="2400" spc="-10" dirty="0">
                <a:latin typeface="Cambria Math"/>
                <a:cs typeface="Cambria Math"/>
              </a:rPr>
              <a:t>n</a:t>
            </a:r>
            <a:r>
              <a:rPr sz="2400" dirty="0">
                <a:latin typeface="Cambria Math"/>
                <a:cs typeface="Cambria Math"/>
              </a:rPr>
              <a:t>ds,"</a:t>
            </a:r>
            <a:r>
              <a:rPr sz="2400" spc="-15" dirty="0">
                <a:latin typeface="Cambria Math"/>
                <a:cs typeface="Cambria Math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n</a:t>
            </a:r>
            <a:r>
              <a:rPr sz="2400" dirty="0">
                <a:latin typeface="Cambria Math"/>
                <a:cs typeface="Cambria Math"/>
              </a:rPr>
              <a:t>d </a:t>
            </a:r>
            <a:r>
              <a:rPr sz="2400" spc="-5" dirty="0">
                <a:latin typeface="Cambria Math"/>
                <a:cs typeface="Cambria Math"/>
              </a:rPr>
              <a:t>b</a:t>
            </a:r>
            <a:r>
              <a:rPr sz="2400" spc="-15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h 𝑥</a:t>
            </a:r>
            <a:r>
              <a:rPr sz="2400" spc="-1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and</a:t>
            </a:r>
            <a:r>
              <a:rPr sz="2400" spc="-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𝑦</a:t>
            </a:r>
            <a:r>
              <a:rPr sz="2400" spc="-1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is</a:t>
            </a:r>
            <a:r>
              <a:rPr sz="2400" spc="-5" dirty="0">
                <a:latin typeface="Cambria Math"/>
                <a:cs typeface="Cambria Math"/>
              </a:rPr>
              <a:t> th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set</a:t>
            </a:r>
            <a:r>
              <a:rPr sz="2400" spc="-10" dirty="0">
                <a:latin typeface="Cambria Math"/>
                <a:cs typeface="Cambria Math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o</a:t>
            </a:r>
            <a:r>
              <a:rPr sz="2400" dirty="0">
                <a:latin typeface="Cambria Math"/>
                <a:cs typeface="Cambria Math"/>
              </a:rPr>
              <a:t>f </a:t>
            </a:r>
            <a:r>
              <a:rPr sz="2400" spc="-5" dirty="0">
                <a:latin typeface="Cambria Math"/>
                <a:cs typeface="Cambria Math"/>
              </a:rPr>
              <a:t>al</a:t>
            </a:r>
            <a:r>
              <a:rPr sz="2400" dirty="0">
                <a:latin typeface="Cambria Math"/>
                <a:cs typeface="Cambria Math"/>
              </a:rPr>
              <a:t>l	students</a:t>
            </a:r>
            <a:endParaRPr sz="2400">
              <a:latin typeface="Cambria Math"/>
              <a:cs typeface="Cambria Math"/>
            </a:endParaRPr>
          </a:p>
          <a:p>
            <a:pPr marL="83820">
              <a:lnSpc>
                <a:spcPts val="2835"/>
              </a:lnSpc>
            </a:pPr>
            <a:r>
              <a:rPr sz="2400" dirty="0">
                <a:latin typeface="Cambria Math"/>
                <a:cs typeface="Cambria Math"/>
              </a:rPr>
              <a:t>in</a:t>
            </a:r>
            <a:r>
              <a:rPr sz="2400" spc="-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your</a:t>
            </a:r>
            <a:r>
              <a:rPr sz="2400" spc="-30" dirty="0">
                <a:latin typeface="Cambria Math"/>
                <a:cs typeface="Cambria Math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school.</a:t>
            </a:r>
            <a:endParaRPr sz="24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24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Cambria Math"/>
              <a:cs typeface="Cambria Math"/>
            </a:endParaRPr>
          </a:p>
          <a:p>
            <a:pPr marL="149225">
              <a:lnSpc>
                <a:spcPct val="100000"/>
              </a:lnSpc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Solution</a:t>
            </a:r>
            <a:endParaRPr sz="2000">
              <a:latin typeface="Calibri"/>
              <a:cs typeface="Calibri"/>
            </a:endParaRPr>
          </a:p>
          <a:p>
            <a:pPr marL="172720" marR="800100">
              <a:lnSpc>
                <a:spcPts val="2780"/>
              </a:lnSpc>
              <a:spcBef>
                <a:spcPts val="935"/>
              </a:spcBef>
              <a:tabLst>
                <a:tab pos="1064260" algn="l"/>
                <a:tab pos="1097915" algn="l"/>
                <a:tab pos="2193925" algn="l"/>
                <a:tab pos="3257550" algn="l"/>
                <a:tab pos="4231640" algn="l"/>
                <a:tab pos="6364605" algn="l"/>
                <a:tab pos="6786245" algn="l"/>
              </a:tabLst>
            </a:pPr>
            <a:r>
              <a:rPr sz="2400" spc="-5" dirty="0">
                <a:latin typeface="Cambria Math"/>
                <a:cs typeface="Cambria Math"/>
              </a:rPr>
              <a:t>Every	</a:t>
            </a:r>
            <a:r>
              <a:rPr sz="2400" dirty="0">
                <a:latin typeface="Cambria Math"/>
                <a:cs typeface="Cambria Math"/>
              </a:rPr>
              <a:t>student	</a:t>
            </a:r>
            <a:r>
              <a:rPr sz="2400" spc="-5" dirty="0">
                <a:latin typeface="Cambria Math"/>
                <a:cs typeface="Cambria Math"/>
              </a:rPr>
              <a:t>in</a:t>
            </a:r>
            <a:r>
              <a:rPr sz="2400" spc="-1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your	</a:t>
            </a:r>
            <a:r>
              <a:rPr sz="2400" spc="-5" dirty="0">
                <a:latin typeface="Cambria Math"/>
                <a:cs typeface="Cambria Math"/>
              </a:rPr>
              <a:t>school	</a:t>
            </a:r>
            <a:r>
              <a:rPr sz="2400" dirty="0">
                <a:latin typeface="Cambria Math"/>
                <a:cs typeface="Cambria Math"/>
              </a:rPr>
              <a:t>has a</a:t>
            </a:r>
            <a:r>
              <a:rPr sz="2400" spc="5" dirty="0">
                <a:latin typeface="Cambria Math"/>
                <a:cs typeface="Cambria Math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computer	or	</a:t>
            </a:r>
            <a:r>
              <a:rPr sz="2400" dirty="0">
                <a:latin typeface="Cambria Math"/>
                <a:cs typeface="Cambria Math"/>
              </a:rPr>
              <a:t>has</a:t>
            </a:r>
            <a:r>
              <a:rPr sz="2400" spc="-10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a </a:t>
            </a:r>
            <a:r>
              <a:rPr sz="2400" spc="-509" dirty="0">
                <a:latin typeface="Cambria Math"/>
                <a:cs typeface="Cambria Math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friend		who</a:t>
            </a:r>
            <a:r>
              <a:rPr sz="2400" spc="-1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has</a:t>
            </a:r>
            <a:r>
              <a:rPr sz="2400" spc="1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5" dirty="0">
                <a:latin typeface="Cambria Math"/>
                <a:cs typeface="Cambria Math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computer.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672" y="34100"/>
            <a:ext cx="83971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(15/22)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5374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4F81BC"/>
                </a:solidFill>
                <a:latin typeface="Times New Roman"/>
                <a:cs typeface="Times New Roman"/>
              </a:rPr>
              <a:t>Translate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into</a:t>
            </a:r>
            <a:r>
              <a:rPr sz="2800" b="1" spc="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English</a:t>
            </a:r>
            <a:r>
              <a:rPr sz="2800" b="1" spc="2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– Example3: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203865"/>
            <a:ext cx="83971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(16/22)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677" y="1780494"/>
            <a:ext cx="7805845" cy="11334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436" y="3370556"/>
            <a:ext cx="2592665" cy="31529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5295" y="4624622"/>
            <a:ext cx="3266708" cy="30551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9863" y="4146699"/>
            <a:ext cx="834783" cy="17328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63702" y="4059173"/>
            <a:ext cx="849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487C"/>
                </a:solidFill>
                <a:latin typeface="Cambria Math"/>
                <a:cs typeface="Cambria Math"/>
              </a:rPr>
              <a:t>𝐀𝐧𝐬𝐰𝐞𝐫</a:t>
            </a:r>
            <a:endParaRPr sz="1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5374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4F81BC"/>
                </a:solidFill>
                <a:latin typeface="Times New Roman"/>
                <a:cs typeface="Times New Roman"/>
              </a:rPr>
              <a:t>Translate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into</a:t>
            </a:r>
            <a:r>
              <a:rPr sz="2800" b="1" spc="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English</a:t>
            </a:r>
            <a:r>
              <a:rPr sz="2800" b="1" spc="2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– Example3: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235" y="251908"/>
            <a:ext cx="83971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(16/22)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677" y="1780494"/>
            <a:ext cx="7805845" cy="11334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3189" y="3374214"/>
            <a:ext cx="2380879" cy="2860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9863" y="4146699"/>
            <a:ext cx="834783" cy="17328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63702" y="4059173"/>
            <a:ext cx="849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487C"/>
                </a:solidFill>
                <a:latin typeface="Cambria Math"/>
                <a:cs typeface="Cambria Math"/>
              </a:rPr>
              <a:t>𝐀𝐧𝐬𝐰𝐞𝐫</a:t>
            </a:r>
            <a:endParaRPr sz="1800">
              <a:latin typeface="Cambria Math"/>
              <a:cs typeface="Cambria Math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5295" y="4695915"/>
            <a:ext cx="3114300" cy="31492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54187" y="4741164"/>
            <a:ext cx="1172254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5374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4F81BC"/>
                </a:solidFill>
                <a:latin typeface="Times New Roman"/>
                <a:cs typeface="Times New Roman"/>
              </a:rPr>
              <a:t>Translate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into</a:t>
            </a:r>
            <a:r>
              <a:rPr sz="2800" b="1" spc="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English</a:t>
            </a:r>
            <a:r>
              <a:rPr sz="2800" b="1" spc="2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– Example3: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223133"/>
            <a:ext cx="83971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(16/22)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677" y="1780494"/>
            <a:ext cx="7805845" cy="11334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995" y="3334511"/>
            <a:ext cx="2523388" cy="3231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9863" y="4146699"/>
            <a:ext cx="834783" cy="17328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63702" y="4059173"/>
            <a:ext cx="849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487C"/>
                </a:solidFill>
                <a:latin typeface="Cambria Math"/>
                <a:cs typeface="Cambria Math"/>
              </a:rPr>
              <a:t>𝐀𝐧𝐬𝐰𝐞𝐫</a:t>
            </a:r>
            <a:endParaRPr sz="1800">
              <a:latin typeface="Cambria Math"/>
              <a:cs typeface="Cambria Math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3005" y="4591029"/>
            <a:ext cx="5486024" cy="30447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5719" y="4962106"/>
            <a:ext cx="4353297" cy="3235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934115"/>
            <a:ext cx="7118004" cy="1767792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Predicate:</a:t>
            </a:r>
            <a:endParaRPr sz="2800" dirty="0">
              <a:latin typeface="Times New Roman"/>
              <a:cs typeface="Times New Roman"/>
            </a:endParaRPr>
          </a:p>
          <a:p>
            <a:pPr marL="2768600">
              <a:lnSpc>
                <a:spcPct val="100000"/>
              </a:lnSpc>
              <a:spcBef>
                <a:spcPts val="1205"/>
              </a:spcBef>
              <a:tabLst>
                <a:tab pos="3201035" algn="l"/>
                <a:tab pos="3608070" algn="l"/>
              </a:tabLst>
            </a:pPr>
            <a:endParaRPr lang="en-US" sz="2800" spc="-5" dirty="0">
              <a:latin typeface="Cambria Math"/>
              <a:cs typeface="Cambria Math"/>
            </a:endParaRPr>
          </a:p>
          <a:p>
            <a:pPr marL="2768600">
              <a:lnSpc>
                <a:spcPct val="100000"/>
              </a:lnSpc>
              <a:spcBef>
                <a:spcPts val="1205"/>
              </a:spcBef>
              <a:tabLst>
                <a:tab pos="3201035" algn="l"/>
                <a:tab pos="3608070" algn="l"/>
              </a:tabLst>
            </a:pPr>
            <a:r>
              <a:rPr sz="2800" spc="-5" dirty="0">
                <a:latin typeface="Cambria Math"/>
                <a:cs typeface="Cambria Math"/>
              </a:rPr>
              <a:t>𝑥	is	</a:t>
            </a:r>
            <a:r>
              <a:rPr sz="2800" spc="-10" dirty="0">
                <a:latin typeface="Cambria Math"/>
                <a:cs typeface="Cambria Math"/>
              </a:rPr>
              <a:t>greater</a:t>
            </a:r>
            <a:r>
              <a:rPr sz="2800" spc="-2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than</a:t>
            </a:r>
            <a:r>
              <a:rPr sz="2800" spc="-3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3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238" y="531513"/>
            <a:ext cx="792861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spc="-5" dirty="0"/>
              <a:t>Predicates</a:t>
            </a:r>
            <a:r>
              <a:rPr sz="3000" spc="-10" dirty="0"/>
              <a:t> </a:t>
            </a:r>
            <a:r>
              <a:rPr sz="3000" dirty="0"/>
              <a:t>and</a:t>
            </a:r>
            <a:r>
              <a:rPr sz="3000" spc="-10" dirty="0"/>
              <a:t> </a:t>
            </a:r>
            <a:r>
              <a:rPr sz="3000" spc="-5" dirty="0"/>
              <a:t>Quantifiers</a:t>
            </a:r>
            <a:r>
              <a:rPr sz="3000" spc="-15" dirty="0"/>
              <a:t> </a:t>
            </a:r>
            <a:r>
              <a:rPr sz="3000" dirty="0"/>
              <a:t>(1/22)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2212594" y="3180715"/>
            <a:ext cx="1087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subject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66028" y="3180715"/>
            <a:ext cx="1278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predicate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766060" y="2293621"/>
            <a:ext cx="585470" cy="925194"/>
            <a:chOff x="2766060" y="1685798"/>
            <a:chExt cx="585470" cy="925194"/>
          </a:xfrm>
        </p:grpSpPr>
        <p:sp>
          <p:nvSpPr>
            <p:cNvPr id="7" name="object 7"/>
            <p:cNvSpPr/>
            <p:nvPr/>
          </p:nvSpPr>
          <p:spPr>
            <a:xfrm>
              <a:off x="2989326" y="1698498"/>
              <a:ext cx="349250" cy="436245"/>
            </a:xfrm>
            <a:custGeom>
              <a:avLst/>
              <a:gdLst/>
              <a:ahLst/>
              <a:cxnLst/>
              <a:rect l="l" t="t" r="r" b="b"/>
              <a:pathLst>
                <a:path w="349250" h="436244">
                  <a:moveTo>
                    <a:pt x="0" y="435863"/>
                  </a:moveTo>
                  <a:lnTo>
                    <a:pt x="348996" y="435863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435863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66060" y="1990369"/>
              <a:ext cx="373341" cy="62024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808351" y="2126742"/>
              <a:ext cx="197485" cy="426084"/>
            </a:xfrm>
            <a:custGeom>
              <a:avLst/>
              <a:gdLst/>
              <a:ahLst/>
              <a:cxnLst/>
              <a:rect l="l" t="t" r="r" b="b"/>
              <a:pathLst>
                <a:path w="197485" h="426085">
                  <a:moveTo>
                    <a:pt x="161560" y="46771"/>
                  </a:moveTo>
                  <a:lnTo>
                    <a:pt x="141687" y="62285"/>
                  </a:lnTo>
                  <a:lnTo>
                    <a:pt x="0" y="416560"/>
                  </a:lnTo>
                  <a:lnTo>
                    <a:pt x="23622" y="425958"/>
                  </a:lnTo>
                  <a:lnTo>
                    <a:pt x="165272" y="71775"/>
                  </a:lnTo>
                  <a:lnTo>
                    <a:pt x="161560" y="46771"/>
                  </a:lnTo>
                  <a:close/>
                </a:path>
                <a:path w="197485" h="426085">
                  <a:moveTo>
                    <a:pt x="183004" y="18669"/>
                  </a:moveTo>
                  <a:lnTo>
                    <a:pt x="159131" y="18669"/>
                  </a:lnTo>
                  <a:lnTo>
                    <a:pt x="182753" y="28067"/>
                  </a:lnTo>
                  <a:lnTo>
                    <a:pt x="165272" y="71775"/>
                  </a:lnTo>
                  <a:lnTo>
                    <a:pt x="172338" y="119380"/>
                  </a:lnTo>
                  <a:lnTo>
                    <a:pt x="178816" y="124206"/>
                  </a:lnTo>
                  <a:lnTo>
                    <a:pt x="192659" y="122174"/>
                  </a:lnTo>
                  <a:lnTo>
                    <a:pt x="197485" y="115697"/>
                  </a:lnTo>
                  <a:lnTo>
                    <a:pt x="196469" y="108712"/>
                  </a:lnTo>
                  <a:lnTo>
                    <a:pt x="183004" y="18669"/>
                  </a:lnTo>
                  <a:close/>
                </a:path>
                <a:path w="197485" h="426085">
                  <a:moveTo>
                    <a:pt x="180212" y="0"/>
                  </a:moveTo>
                  <a:lnTo>
                    <a:pt x="88011" y="71882"/>
                  </a:lnTo>
                  <a:lnTo>
                    <a:pt x="86994" y="79883"/>
                  </a:lnTo>
                  <a:lnTo>
                    <a:pt x="91312" y="85471"/>
                  </a:lnTo>
                  <a:lnTo>
                    <a:pt x="95631" y="90932"/>
                  </a:lnTo>
                  <a:lnTo>
                    <a:pt x="103631" y="91948"/>
                  </a:lnTo>
                  <a:lnTo>
                    <a:pt x="141687" y="62285"/>
                  </a:lnTo>
                  <a:lnTo>
                    <a:pt x="159131" y="18669"/>
                  </a:lnTo>
                  <a:lnTo>
                    <a:pt x="183004" y="18669"/>
                  </a:lnTo>
                  <a:lnTo>
                    <a:pt x="180212" y="0"/>
                  </a:lnTo>
                  <a:close/>
                </a:path>
                <a:path w="197485" h="426085">
                  <a:moveTo>
                    <a:pt x="175730" y="25273"/>
                  </a:moveTo>
                  <a:lnTo>
                    <a:pt x="158369" y="25273"/>
                  </a:lnTo>
                  <a:lnTo>
                    <a:pt x="178688" y="33400"/>
                  </a:lnTo>
                  <a:lnTo>
                    <a:pt x="161560" y="46771"/>
                  </a:lnTo>
                  <a:lnTo>
                    <a:pt x="165272" y="71775"/>
                  </a:lnTo>
                  <a:lnTo>
                    <a:pt x="182753" y="28067"/>
                  </a:lnTo>
                  <a:lnTo>
                    <a:pt x="175730" y="25273"/>
                  </a:lnTo>
                  <a:close/>
                </a:path>
                <a:path w="197485" h="426085">
                  <a:moveTo>
                    <a:pt x="159131" y="18669"/>
                  </a:moveTo>
                  <a:lnTo>
                    <a:pt x="141687" y="62285"/>
                  </a:lnTo>
                  <a:lnTo>
                    <a:pt x="161560" y="46771"/>
                  </a:lnTo>
                  <a:lnTo>
                    <a:pt x="158369" y="25273"/>
                  </a:lnTo>
                  <a:lnTo>
                    <a:pt x="175730" y="25273"/>
                  </a:lnTo>
                  <a:lnTo>
                    <a:pt x="159131" y="18669"/>
                  </a:lnTo>
                  <a:close/>
                </a:path>
                <a:path w="197485" h="426085">
                  <a:moveTo>
                    <a:pt x="158369" y="25273"/>
                  </a:moveTo>
                  <a:lnTo>
                    <a:pt x="161560" y="46771"/>
                  </a:lnTo>
                  <a:lnTo>
                    <a:pt x="178688" y="33400"/>
                  </a:lnTo>
                  <a:lnTo>
                    <a:pt x="158369" y="252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439921" y="2286000"/>
            <a:ext cx="2669540" cy="978535"/>
            <a:chOff x="3439921" y="1678177"/>
            <a:chExt cx="2669540" cy="978535"/>
          </a:xfrm>
        </p:grpSpPr>
        <p:sp>
          <p:nvSpPr>
            <p:cNvPr id="11" name="object 11"/>
            <p:cNvSpPr/>
            <p:nvPr/>
          </p:nvSpPr>
          <p:spPr>
            <a:xfrm>
              <a:off x="3452621" y="1690877"/>
              <a:ext cx="2644140" cy="436245"/>
            </a:xfrm>
            <a:custGeom>
              <a:avLst/>
              <a:gdLst/>
              <a:ahLst/>
              <a:cxnLst/>
              <a:rect l="l" t="t" r="r" b="b"/>
              <a:pathLst>
                <a:path w="2644140" h="436244">
                  <a:moveTo>
                    <a:pt x="0" y="435863"/>
                  </a:moveTo>
                  <a:lnTo>
                    <a:pt x="2644140" y="435863"/>
                  </a:lnTo>
                  <a:lnTo>
                    <a:pt x="2644140" y="0"/>
                  </a:lnTo>
                  <a:lnTo>
                    <a:pt x="0" y="0"/>
                  </a:lnTo>
                  <a:lnTo>
                    <a:pt x="0" y="435863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9343" y="1973592"/>
              <a:ext cx="565378" cy="6827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575553" y="2109977"/>
              <a:ext cx="372110" cy="488950"/>
            </a:xfrm>
            <a:custGeom>
              <a:avLst/>
              <a:gdLst/>
              <a:ahLst/>
              <a:cxnLst/>
              <a:rect l="l" t="t" r="r" b="b"/>
              <a:pathLst>
                <a:path w="372110" h="488950">
                  <a:moveTo>
                    <a:pt x="30214" y="40210"/>
                  </a:moveTo>
                  <a:lnTo>
                    <a:pt x="33149" y="65212"/>
                  </a:lnTo>
                  <a:lnTo>
                    <a:pt x="351536" y="488950"/>
                  </a:lnTo>
                  <a:lnTo>
                    <a:pt x="371856" y="473583"/>
                  </a:lnTo>
                  <a:lnTo>
                    <a:pt x="53534" y="50048"/>
                  </a:lnTo>
                  <a:lnTo>
                    <a:pt x="30214" y="40210"/>
                  </a:lnTo>
                  <a:close/>
                </a:path>
                <a:path w="372110" h="488950">
                  <a:moveTo>
                    <a:pt x="0" y="0"/>
                  </a:moveTo>
                  <a:lnTo>
                    <a:pt x="12700" y="109220"/>
                  </a:lnTo>
                  <a:lnTo>
                    <a:pt x="13588" y="116205"/>
                  </a:lnTo>
                  <a:lnTo>
                    <a:pt x="19812" y="121158"/>
                  </a:lnTo>
                  <a:lnTo>
                    <a:pt x="26797" y="120396"/>
                  </a:lnTo>
                  <a:lnTo>
                    <a:pt x="33782" y="119507"/>
                  </a:lnTo>
                  <a:lnTo>
                    <a:pt x="38735" y="113157"/>
                  </a:lnTo>
                  <a:lnTo>
                    <a:pt x="37973" y="106299"/>
                  </a:lnTo>
                  <a:lnTo>
                    <a:pt x="33149" y="65212"/>
                  </a:lnTo>
                  <a:lnTo>
                    <a:pt x="4953" y="27686"/>
                  </a:lnTo>
                  <a:lnTo>
                    <a:pt x="25273" y="12446"/>
                  </a:lnTo>
                  <a:lnTo>
                    <a:pt x="29559" y="12446"/>
                  </a:lnTo>
                  <a:lnTo>
                    <a:pt x="0" y="0"/>
                  </a:lnTo>
                  <a:close/>
                </a:path>
                <a:path w="372110" h="488950">
                  <a:moveTo>
                    <a:pt x="29559" y="12446"/>
                  </a:moveTo>
                  <a:lnTo>
                    <a:pt x="25273" y="12446"/>
                  </a:lnTo>
                  <a:lnTo>
                    <a:pt x="53534" y="50048"/>
                  </a:lnTo>
                  <a:lnTo>
                    <a:pt x="91440" y="66039"/>
                  </a:lnTo>
                  <a:lnTo>
                    <a:pt x="97917" y="68707"/>
                  </a:lnTo>
                  <a:lnTo>
                    <a:pt x="105410" y="65659"/>
                  </a:lnTo>
                  <a:lnTo>
                    <a:pt x="108076" y="59182"/>
                  </a:lnTo>
                  <a:lnTo>
                    <a:pt x="110871" y="52832"/>
                  </a:lnTo>
                  <a:lnTo>
                    <a:pt x="107823" y="45338"/>
                  </a:lnTo>
                  <a:lnTo>
                    <a:pt x="29559" y="12446"/>
                  </a:lnTo>
                  <a:close/>
                </a:path>
                <a:path w="372110" h="488950">
                  <a:moveTo>
                    <a:pt x="25273" y="12446"/>
                  </a:moveTo>
                  <a:lnTo>
                    <a:pt x="4953" y="27686"/>
                  </a:lnTo>
                  <a:lnTo>
                    <a:pt x="33149" y="65212"/>
                  </a:lnTo>
                  <a:lnTo>
                    <a:pt x="30214" y="40210"/>
                  </a:lnTo>
                  <a:lnTo>
                    <a:pt x="10160" y="31750"/>
                  </a:lnTo>
                  <a:lnTo>
                    <a:pt x="27686" y="18669"/>
                  </a:lnTo>
                  <a:lnTo>
                    <a:pt x="29950" y="18669"/>
                  </a:lnTo>
                  <a:lnTo>
                    <a:pt x="25273" y="12446"/>
                  </a:lnTo>
                  <a:close/>
                </a:path>
                <a:path w="372110" h="488950">
                  <a:moveTo>
                    <a:pt x="29950" y="18669"/>
                  </a:moveTo>
                  <a:lnTo>
                    <a:pt x="27686" y="18669"/>
                  </a:lnTo>
                  <a:lnTo>
                    <a:pt x="30214" y="40210"/>
                  </a:lnTo>
                  <a:lnTo>
                    <a:pt x="53534" y="50048"/>
                  </a:lnTo>
                  <a:lnTo>
                    <a:pt x="29950" y="18669"/>
                  </a:lnTo>
                  <a:close/>
                </a:path>
                <a:path w="372110" h="488950">
                  <a:moveTo>
                    <a:pt x="27686" y="18669"/>
                  </a:moveTo>
                  <a:lnTo>
                    <a:pt x="10160" y="31750"/>
                  </a:lnTo>
                  <a:lnTo>
                    <a:pt x="30214" y="40210"/>
                  </a:lnTo>
                  <a:lnTo>
                    <a:pt x="27686" y="186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21723" y="4156094"/>
            <a:ext cx="7787640" cy="1972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Times New Roman"/>
                <a:cs typeface="Times New Roman"/>
              </a:rPr>
              <a:t>We</a:t>
            </a:r>
            <a:r>
              <a:rPr sz="1800" dirty="0">
                <a:latin typeface="Times New Roman"/>
                <a:cs typeface="Times New Roman"/>
              </a:rPr>
              <a:t> can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denote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statement "</a:t>
            </a:r>
            <a:r>
              <a:rPr sz="1800" dirty="0">
                <a:latin typeface="Cambria Math"/>
                <a:cs typeface="Cambria Math"/>
              </a:rPr>
              <a:t>𝑥</a:t>
            </a:r>
            <a:r>
              <a:rPr sz="1800" spc="5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𝑖𝑠</a:t>
            </a:r>
            <a:r>
              <a:rPr sz="1800" spc="35" dirty="0">
                <a:latin typeface="Cambria Math"/>
                <a:cs typeface="Cambria Math"/>
              </a:rPr>
              <a:t> </a:t>
            </a:r>
            <a:r>
              <a:rPr sz="1800" spc="-5" dirty="0">
                <a:latin typeface="Cambria Math"/>
                <a:cs typeface="Cambria Math"/>
              </a:rPr>
              <a:t>𝑔𝑟𝑒𝑎𝑡𝑒𝑟</a:t>
            </a:r>
            <a:r>
              <a:rPr sz="1800" spc="3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𝑡ℎ𝑎𝑛</a:t>
            </a:r>
            <a:r>
              <a:rPr sz="1800" spc="2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3</a:t>
            </a:r>
            <a:r>
              <a:rPr sz="1800" dirty="0">
                <a:latin typeface="Times New Roman"/>
                <a:cs typeface="Times New Roman"/>
              </a:rPr>
              <a:t>" by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mbria Math"/>
                <a:cs typeface="Cambria Math"/>
              </a:rPr>
              <a:t>𝑷</a:t>
            </a:r>
            <a:r>
              <a:rPr sz="1800" spc="340" dirty="0">
                <a:latin typeface="Cambria Math"/>
                <a:cs typeface="Cambria Math"/>
              </a:rPr>
              <a:t> </a:t>
            </a:r>
            <a:r>
              <a:rPr lang="en-US" sz="1800" spc="340" dirty="0">
                <a:latin typeface="Cambria Math"/>
                <a:cs typeface="Cambria Math"/>
              </a:rPr>
              <a:t>(</a:t>
            </a:r>
            <a:r>
              <a:rPr sz="1800" dirty="0">
                <a:latin typeface="Cambria Math"/>
                <a:cs typeface="Cambria Math"/>
              </a:rPr>
              <a:t>𝒙</a:t>
            </a:r>
            <a:r>
              <a:rPr lang="en-US" sz="1800" dirty="0">
                <a:latin typeface="Cambria Math"/>
                <a:cs typeface="Cambria Math"/>
              </a:rPr>
              <a:t>)</a:t>
            </a:r>
            <a:endParaRPr sz="1800" dirty="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latin typeface="Cambria Math"/>
              <a:cs typeface="Cambria Math"/>
            </a:endParaRPr>
          </a:p>
          <a:p>
            <a:pPr marL="412115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where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mbria Math"/>
                <a:cs typeface="Cambria Math"/>
              </a:rPr>
              <a:t>𝑷</a:t>
            </a:r>
            <a:r>
              <a:rPr sz="1800" spc="45" dirty="0">
                <a:latin typeface="Cambria Math"/>
                <a:cs typeface="Cambria Math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denotes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predicate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"</a:t>
            </a:r>
            <a:r>
              <a:rPr sz="1800" dirty="0">
                <a:latin typeface="Cambria Math"/>
                <a:cs typeface="Cambria Math"/>
              </a:rPr>
              <a:t>𝑖𝑠</a:t>
            </a:r>
            <a:r>
              <a:rPr sz="1800" spc="40" dirty="0">
                <a:latin typeface="Cambria Math"/>
                <a:cs typeface="Cambria Math"/>
              </a:rPr>
              <a:t> </a:t>
            </a:r>
            <a:r>
              <a:rPr sz="1800" spc="-5" dirty="0">
                <a:latin typeface="Cambria Math"/>
                <a:cs typeface="Cambria Math"/>
              </a:rPr>
              <a:t>𝑔𝑟𝑒𝑎𝑡𝑒𝑟</a:t>
            </a:r>
            <a:r>
              <a:rPr sz="1800" spc="30" dirty="0">
                <a:latin typeface="Cambria Math"/>
                <a:cs typeface="Cambria Math"/>
              </a:rPr>
              <a:t> </a:t>
            </a:r>
            <a:r>
              <a:rPr sz="1800" spc="-5" dirty="0">
                <a:latin typeface="Cambria Math"/>
                <a:cs typeface="Cambria Math"/>
              </a:rPr>
              <a:t>𝑡ℎ𝑎𝑛</a:t>
            </a:r>
            <a:r>
              <a:rPr sz="1800" spc="35" dirty="0">
                <a:latin typeface="Cambria Math"/>
                <a:cs typeface="Cambria Math"/>
              </a:rPr>
              <a:t> </a:t>
            </a:r>
            <a:r>
              <a:rPr sz="1800" spc="-5" dirty="0">
                <a:latin typeface="Cambria Math"/>
                <a:cs typeface="Cambria Math"/>
              </a:rPr>
              <a:t>3</a:t>
            </a:r>
            <a:r>
              <a:rPr sz="1800" spc="-5" dirty="0">
                <a:latin typeface="Times New Roman"/>
                <a:cs typeface="Times New Roman"/>
              </a:rPr>
              <a:t>"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mbria Math"/>
                <a:cs typeface="Cambria Math"/>
              </a:rPr>
              <a:t>𝒙</a:t>
            </a:r>
            <a:r>
              <a:rPr sz="1800" spc="50" dirty="0">
                <a:latin typeface="Cambria Math"/>
                <a:cs typeface="Cambria Math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variable.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statement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mbria Math"/>
                <a:cs typeface="Cambria Math"/>
              </a:rPr>
              <a:t>𝑷(𝒙)</a:t>
            </a:r>
            <a:r>
              <a:rPr sz="1800" spc="-5" dirty="0">
                <a:latin typeface="Cambria Math"/>
                <a:cs typeface="Cambria Math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is</a:t>
            </a:r>
            <a:r>
              <a:rPr sz="1800" dirty="0">
                <a:latin typeface="Times New Roman"/>
                <a:cs typeface="Times New Roman"/>
              </a:rPr>
              <a:t> also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said to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value of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propositional function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mbria Math"/>
                <a:cs typeface="Cambria Math"/>
              </a:rPr>
              <a:t>𝑷</a:t>
            </a:r>
            <a:r>
              <a:rPr sz="1800" spc="45" dirty="0">
                <a:latin typeface="Cambria Math"/>
                <a:cs typeface="Cambria Math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 </a:t>
            </a:r>
            <a:r>
              <a:rPr sz="1800" spc="-5" dirty="0">
                <a:latin typeface="Cambria Math"/>
                <a:cs typeface="Cambria Math"/>
              </a:rPr>
              <a:t>𝒙</a:t>
            </a:r>
            <a:r>
              <a:rPr sz="1800" spc="-5" dirty="0">
                <a:latin typeface="Times New Roman"/>
                <a:cs typeface="Times New Roman"/>
              </a:rPr>
              <a:t>.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Once a value </a:t>
            </a:r>
            <a:r>
              <a:rPr sz="1800" spc="-5" dirty="0">
                <a:latin typeface="Times New Roman"/>
                <a:cs typeface="Times New Roman"/>
              </a:rPr>
              <a:t>has </a:t>
            </a:r>
            <a:r>
              <a:rPr sz="1800" dirty="0">
                <a:latin typeface="Times New Roman"/>
                <a:cs typeface="Times New Roman"/>
              </a:rPr>
              <a:t>been assigned to the variable </a:t>
            </a:r>
            <a:r>
              <a:rPr sz="1800" spc="-5" dirty="0">
                <a:latin typeface="Cambria Math"/>
                <a:cs typeface="Cambria Math"/>
              </a:rPr>
              <a:t>𝒙</a:t>
            </a:r>
            <a:r>
              <a:rPr sz="1800" spc="-5" dirty="0">
                <a:latin typeface="Times New Roman"/>
                <a:cs typeface="Times New Roman"/>
              </a:rPr>
              <a:t>, </a:t>
            </a:r>
            <a:r>
              <a:rPr sz="1800" dirty="0">
                <a:latin typeface="Times New Roman"/>
                <a:cs typeface="Times New Roman"/>
              </a:rPr>
              <a:t>the statement </a:t>
            </a:r>
            <a:r>
              <a:rPr sz="1800" dirty="0">
                <a:latin typeface="Cambria Math"/>
                <a:cs typeface="Cambria Math"/>
              </a:rPr>
              <a:t>𝑷(𝒙) </a:t>
            </a:r>
            <a:r>
              <a:rPr sz="1800" spc="-5" dirty="0">
                <a:latin typeface="Times New Roman"/>
                <a:cs typeface="Times New Roman"/>
              </a:rPr>
              <a:t>becomes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proposition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5" dirty="0">
                <a:latin typeface="Times New Roman"/>
                <a:cs typeface="Times New Roman"/>
              </a:rPr>
              <a:t>has</a:t>
            </a:r>
            <a:r>
              <a:rPr sz="1800" dirty="0">
                <a:latin typeface="Times New Roman"/>
                <a:cs typeface="Times New Roman"/>
              </a:rPr>
              <a:t> a truth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value.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58648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4F81BC"/>
                </a:solidFill>
                <a:latin typeface="Times New Roman"/>
                <a:cs typeface="Times New Roman"/>
              </a:rPr>
              <a:t>Translate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into</a:t>
            </a:r>
            <a:r>
              <a:rPr sz="2800" b="1" spc="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English</a:t>
            </a:r>
            <a:r>
              <a:rPr sz="2800" b="1" spc="2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– Example</a:t>
            </a:r>
            <a:r>
              <a:rPr lang="en-US"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3: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216331"/>
            <a:ext cx="83971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(16/22)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518" y="1973708"/>
            <a:ext cx="7805845" cy="11334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489" y="3344036"/>
            <a:ext cx="2381617" cy="3333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95559" y="4632548"/>
            <a:ext cx="1152215" cy="3044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1571" y="4622969"/>
            <a:ext cx="2314209" cy="2759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9863" y="4146699"/>
            <a:ext cx="834783" cy="17328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63702" y="4059173"/>
            <a:ext cx="849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487C"/>
                </a:solidFill>
                <a:latin typeface="Cambria Math"/>
                <a:cs typeface="Cambria Math"/>
              </a:rPr>
              <a:t>𝐀𝐧𝐬𝐰𝐞𝐫</a:t>
            </a:r>
            <a:endParaRPr sz="1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71151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4F81BC"/>
                </a:solidFill>
                <a:latin typeface="Times New Roman"/>
                <a:cs typeface="Times New Roman"/>
              </a:rPr>
              <a:t>Translate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into</a:t>
            </a:r>
            <a:r>
              <a:rPr sz="2800" b="1" spc="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spc="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Expression</a:t>
            </a:r>
            <a:r>
              <a:rPr sz="2800" b="1" spc="2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–</a:t>
            </a:r>
            <a:r>
              <a:rPr sz="2800" b="1" spc="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Example1: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152312"/>
            <a:ext cx="83971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(17/22)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028" y="1784082"/>
            <a:ext cx="6838812" cy="63418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92861" y="2502661"/>
            <a:ext cx="3500120" cy="424815"/>
            <a:chOff x="292861" y="2502661"/>
            <a:chExt cx="3500120" cy="4248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284" y="2571694"/>
              <a:ext cx="3371850" cy="31401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05561" y="2515361"/>
              <a:ext cx="3474720" cy="399415"/>
            </a:xfrm>
            <a:custGeom>
              <a:avLst/>
              <a:gdLst/>
              <a:ahLst/>
              <a:cxnLst/>
              <a:rect l="l" t="t" r="r" b="b"/>
              <a:pathLst>
                <a:path w="3474720" h="399414">
                  <a:moveTo>
                    <a:pt x="0" y="399288"/>
                  </a:moveTo>
                  <a:lnTo>
                    <a:pt x="3474720" y="399288"/>
                  </a:lnTo>
                  <a:lnTo>
                    <a:pt x="3474720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093717" y="2495042"/>
            <a:ext cx="3921125" cy="423545"/>
            <a:chOff x="4093717" y="2495042"/>
            <a:chExt cx="3921125" cy="42354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81488" y="2570266"/>
              <a:ext cx="3715496" cy="31498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106417" y="2507742"/>
              <a:ext cx="3895725" cy="398145"/>
            </a:xfrm>
            <a:custGeom>
              <a:avLst/>
              <a:gdLst/>
              <a:ahLst/>
              <a:cxnLst/>
              <a:rect l="l" t="t" r="r" b="b"/>
              <a:pathLst>
                <a:path w="3895725" h="398144">
                  <a:moveTo>
                    <a:pt x="0" y="397763"/>
                  </a:moveTo>
                  <a:lnTo>
                    <a:pt x="3895343" y="397763"/>
                  </a:lnTo>
                  <a:lnTo>
                    <a:pt x="3895343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3372" y="3952943"/>
            <a:ext cx="2428513" cy="27650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5753" y="3109722"/>
            <a:ext cx="2152280" cy="24765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26596" y="3128772"/>
            <a:ext cx="799355" cy="28642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9863" y="4544463"/>
            <a:ext cx="834783" cy="17328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63702" y="4456938"/>
            <a:ext cx="849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487C"/>
                </a:solidFill>
                <a:latin typeface="Cambria Math"/>
                <a:cs typeface="Cambria Math"/>
              </a:rPr>
              <a:t>𝐀𝐧𝐬𝐰𝐞𝐫</a:t>
            </a:r>
            <a:endParaRPr sz="1800">
              <a:latin typeface="Cambria Math"/>
              <a:cs typeface="Cambria Math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4151" y="5027295"/>
            <a:ext cx="1467219" cy="2857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71151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4F81BC"/>
                </a:solidFill>
                <a:latin typeface="Times New Roman"/>
                <a:cs typeface="Times New Roman"/>
              </a:rPr>
              <a:t>Translate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into</a:t>
            </a:r>
            <a:r>
              <a:rPr sz="2800" b="1" spc="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spc="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Expression</a:t>
            </a:r>
            <a:r>
              <a:rPr sz="2800" b="1" spc="2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–</a:t>
            </a:r>
            <a:r>
              <a:rPr sz="2800" b="1" spc="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Example1: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57099"/>
            <a:ext cx="84733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(17/22)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028" y="1784082"/>
            <a:ext cx="6838812" cy="63418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92861" y="2502661"/>
            <a:ext cx="3500120" cy="424815"/>
            <a:chOff x="292861" y="2502661"/>
            <a:chExt cx="3500120" cy="4248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284" y="2571694"/>
              <a:ext cx="3371850" cy="31401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05561" y="2515361"/>
              <a:ext cx="3474720" cy="399415"/>
            </a:xfrm>
            <a:custGeom>
              <a:avLst/>
              <a:gdLst/>
              <a:ahLst/>
              <a:cxnLst/>
              <a:rect l="l" t="t" r="r" b="b"/>
              <a:pathLst>
                <a:path w="3474720" h="399414">
                  <a:moveTo>
                    <a:pt x="0" y="399288"/>
                  </a:moveTo>
                  <a:lnTo>
                    <a:pt x="3474720" y="399288"/>
                  </a:lnTo>
                  <a:lnTo>
                    <a:pt x="3474720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093717" y="2495042"/>
            <a:ext cx="3921125" cy="423545"/>
            <a:chOff x="4093717" y="2495042"/>
            <a:chExt cx="3921125" cy="42354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81488" y="2570266"/>
              <a:ext cx="3715496" cy="31498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106417" y="2507742"/>
              <a:ext cx="3895725" cy="398145"/>
            </a:xfrm>
            <a:custGeom>
              <a:avLst/>
              <a:gdLst/>
              <a:ahLst/>
              <a:cxnLst/>
              <a:rect l="l" t="t" r="r" b="b"/>
              <a:pathLst>
                <a:path w="3895725" h="398144">
                  <a:moveTo>
                    <a:pt x="0" y="397763"/>
                  </a:moveTo>
                  <a:lnTo>
                    <a:pt x="3895343" y="397763"/>
                  </a:lnTo>
                  <a:lnTo>
                    <a:pt x="3895343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753" y="3109722"/>
            <a:ext cx="2152280" cy="24765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26596" y="3128772"/>
            <a:ext cx="799355" cy="28642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9863" y="4544463"/>
            <a:ext cx="834783" cy="17328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63702" y="4456938"/>
            <a:ext cx="849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487C"/>
                </a:solidFill>
                <a:latin typeface="Cambria Math"/>
                <a:cs typeface="Cambria Math"/>
              </a:rPr>
              <a:t>𝐀𝐧𝐬𝐰𝐞𝐫</a:t>
            </a:r>
            <a:endParaRPr sz="1800">
              <a:latin typeface="Cambria Math"/>
              <a:cs typeface="Cambria Math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3185" y="3962086"/>
            <a:ext cx="3132991" cy="2768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1772" y="5000625"/>
            <a:ext cx="1485900" cy="2952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71151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4F81BC"/>
                </a:solidFill>
                <a:latin typeface="Times New Roman"/>
                <a:cs typeface="Times New Roman"/>
              </a:rPr>
              <a:t>Translate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into</a:t>
            </a:r>
            <a:r>
              <a:rPr sz="2800" b="1" spc="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spc="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Expression</a:t>
            </a:r>
            <a:r>
              <a:rPr sz="2800" b="1" spc="2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–</a:t>
            </a:r>
            <a:r>
              <a:rPr sz="2800" b="1" spc="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Example1: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69980"/>
            <a:ext cx="85495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(17/22)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33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028" y="1784082"/>
            <a:ext cx="6838812" cy="63418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92861" y="2502661"/>
            <a:ext cx="3500120" cy="424815"/>
            <a:chOff x="292861" y="2502661"/>
            <a:chExt cx="3500120" cy="4248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284" y="2571694"/>
              <a:ext cx="3371850" cy="31401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05561" y="2515361"/>
              <a:ext cx="3474720" cy="399415"/>
            </a:xfrm>
            <a:custGeom>
              <a:avLst/>
              <a:gdLst/>
              <a:ahLst/>
              <a:cxnLst/>
              <a:rect l="l" t="t" r="r" b="b"/>
              <a:pathLst>
                <a:path w="3474720" h="399414">
                  <a:moveTo>
                    <a:pt x="0" y="399288"/>
                  </a:moveTo>
                  <a:lnTo>
                    <a:pt x="3474720" y="399288"/>
                  </a:lnTo>
                  <a:lnTo>
                    <a:pt x="3474720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093717" y="2495042"/>
            <a:ext cx="3921125" cy="423545"/>
            <a:chOff x="4093717" y="2495042"/>
            <a:chExt cx="3921125" cy="42354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81488" y="2570266"/>
              <a:ext cx="3715496" cy="31498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106417" y="2507742"/>
              <a:ext cx="3895725" cy="398145"/>
            </a:xfrm>
            <a:custGeom>
              <a:avLst/>
              <a:gdLst/>
              <a:ahLst/>
              <a:cxnLst/>
              <a:rect l="l" t="t" r="r" b="b"/>
              <a:pathLst>
                <a:path w="3895725" h="398144">
                  <a:moveTo>
                    <a:pt x="0" y="397763"/>
                  </a:moveTo>
                  <a:lnTo>
                    <a:pt x="3895343" y="397763"/>
                  </a:lnTo>
                  <a:lnTo>
                    <a:pt x="3895343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753" y="3109722"/>
            <a:ext cx="2152280" cy="24765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26596" y="3128772"/>
            <a:ext cx="799355" cy="28642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9863" y="4544463"/>
            <a:ext cx="834783" cy="17328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63702" y="4456938"/>
            <a:ext cx="849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487C"/>
                </a:solidFill>
                <a:latin typeface="Cambria Math"/>
                <a:cs typeface="Cambria Math"/>
              </a:rPr>
              <a:t>𝐀𝐧𝐬𝐰𝐞𝐫</a:t>
            </a:r>
            <a:endParaRPr sz="1800">
              <a:latin typeface="Cambria Math"/>
              <a:cs typeface="Cambria Math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2233" y="3962086"/>
            <a:ext cx="3571134" cy="2768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7016" y="4981575"/>
            <a:ext cx="2428875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71151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4F81BC"/>
                </a:solidFill>
                <a:latin typeface="Times New Roman"/>
                <a:cs typeface="Times New Roman"/>
              </a:rPr>
              <a:t>Translate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into</a:t>
            </a:r>
            <a:r>
              <a:rPr sz="2800" b="1" spc="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spc="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Expression</a:t>
            </a:r>
            <a:r>
              <a:rPr sz="2800" b="1" spc="2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–</a:t>
            </a:r>
            <a:r>
              <a:rPr sz="2800" b="1" spc="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Example1: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122734"/>
            <a:ext cx="84733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(17/22)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028" y="1784082"/>
            <a:ext cx="6838812" cy="63418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92861" y="2502661"/>
            <a:ext cx="3500120" cy="424815"/>
            <a:chOff x="292861" y="2502661"/>
            <a:chExt cx="3500120" cy="4248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284" y="2571694"/>
              <a:ext cx="3371850" cy="31401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05561" y="2515361"/>
              <a:ext cx="3474720" cy="399415"/>
            </a:xfrm>
            <a:custGeom>
              <a:avLst/>
              <a:gdLst/>
              <a:ahLst/>
              <a:cxnLst/>
              <a:rect l="l" t="t" r="r" b="b"/>
              <a:pathLst>
                <a:path w="3474720" h="399414">
                  <a:moveTo>
                    <a:pt x="0" y="399288"/>
                  </a:moveTo>
                  <a:lnTo>
                    <a:pt x="3474720" y="399288"/>
                  </a:lnTo>
                  <a:lnTo>
                    <a:pt x="3474720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093717" y="2495042"/>
            <a:ext cx="3921125" cy="423545"/>
            <a:chOff x="4093717" y="2495042"/>
            <a:chExt cx="3921125" cy="42354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81488" y="2570266"/>
              <a:ext cx="3715496" cy="31498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106417" y="2507742"/>
              <a:ext cx="3895725" cy="398145"/>
            </a:xfrm>
            <a:custGeom>
              <a:avLst/>
              <a:gdLst/>
              <a:ahLst/>
              <a:cxnLst/>
              <a:rect l="l" t="t" r="r" b="b"/>
              <a:pathLst>
                <a:path w="3895725" h="398144">
                  <a:moveTo>
                    <a:pt x="0" y="397763"/>
                  </a:moveTo>
                  <a:lnTo>
                    <a:pt x="3895343" y="397763"/>
                  </a:lnTo>
                  <a:lnTo>
                    <a:pt x="3895343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753" y="3109722"/>
            <a:ext cx="2152280" cy="24765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26596" y="3128772"/>
            <a:ext cx="799355" cy="28642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9863" y="4544463"/>
            <a:ext cx="834783" cy="17328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63702" y="4456938"/>
            <a:ext cx="849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487C"/>
                </a:solidFill>
                <a:latin typeface="Cambria Math"/>
                <a:cs typeface="Cambria Math"/>
              </a:rPr>
              <a:t>𝐀𝐧𝐬𝐰𝐞𝐫</a:t>
            </a:r>
            <a:endParaRPr sz="1800">
              <a:latin typeface="Cambria Math"/>
              <a:cs typeface="Cambria Math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021" y="3933925"/>
            <a:ext cx="4724769" cy="27680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6350" y="5010208"/>
            <a:ext cx="2324464" cy="29557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4063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Precedence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of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Quantifiers: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072" y="169161"/>
            <a:ext cx="85495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(18/22)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35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690" y="1971737"/>
            <a:ext cx="6770778" cy="2955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524" y="2442904"/>
            <a:ext cx="4971674" cy="2950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7479" y="2437946"/>
            <a:ext cx="1115461" cy="2378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1072" y="3266361"/>
            <a:ext cx="8665109" cy="29557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4325" y="3781905"/>
            <a:ext cx="1885950" cy="27670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26053" y="4209288"/>
            <a:ext cx="7132715" cy="37117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67132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Equivalences</a:t>
            </a:r>
            <a:r>
              <a:rPr sz="2800" b="1" spc="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Involving</a:t>
            </a:r>
            <a:r>
              <a:rPr sz="2800" b="1" spc="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Quantifiers: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49015"/>
            <a:ext cx="84733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(18/22)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36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956" y="1705641"/>
            <a:ext cx="8602870" cy="26279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67132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Equivalences</a:t>
            </a:r>
            <a:r>
              <a:rPr sz="2800" b="1" spc="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Involving</a:t>
            </a:r>
            <a:r>
              <a:rPr sz="2800" b="1" spc="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Quantifiers: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956" y="233457"/>
            <a:ext cx="83971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(18/22)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37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956" y="1705641"/>
            <a:ext cx="8602870" cy="26279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757932" y="2257805"/>
            <a:ext cx="1496060" cy="307975"/>
          </a:xfrm>
          <a:custGeom>
            <a:avLst/>
            <a:gdLst/>
            <a:ahLst/>
            <a:cxnLst/>
            <a:rect l="l" t="t" r="r" b="b"/>
            <a:pathLst>
              <a:path w="1496060" h="307975">
                <a:moveTo>
                  <a:pt x="83947" y="10160"/>
                </a:moveTo>
                <a:lnTo>
                  <a:pt x="80772" y="0"/>
                </a:lnTo>
                <a:lnTo>
                  <a:pt x="62522" y="7099"/>
                </a:lnTo>
                <a:lnTo>
                  <a:pt x="46494" y="18275"/>
                </a:lnTo>
                <a:lnTo>
                  <a:pt x="21082" y="52832"/>
                </a:lnTo>
                <a:lnTo>
                  <a:pt x="5245" y="99301"/>
                </a:lnTo>
                <a:lnTo>
                  <a:pt x="0" y="153797"/>
                </a:lnTo>
                <a:lnTo>
                  <a:pt x="1308" y="181851"/>
                </a:lnTo>
                <a:lnTo>
                  <a:pt x="11836" y="232333"/>
                </a:lnTo>
                <a:lnTo>
                  <a:pt x="32664" y="273875"/>
                </a:lnTo>
                <a:lnTo>
                  <a:pt x="62522" y="300304"/>
                </a:lnTo>
                <a:lnTo>
                  <a:pt x="80772" y="307467"/>
                </a:lnTo>
                <a:lnTo>
                  <a:pt x="83947" y="297180"/>
                </a:lnTo>
                <a:lnTo>
                  <a:pt x="69799" y="289902"/>
                </a:lnTo>
                <a:lnTo>
                  <a:pt x="57480" y="279260"/>
                </a:lnTo>
                <a:lnTo>
                  <a:pt x="31584" y="227812"/>
                </a:lnTo>
                <a:lnTo>
                  <a:pt x="23825" y="180759"/>
                </a:lnTo>
                <a:lnTo>
                  <a:pt x="22860" y="153670"/>
                </a:lnTo>
                <a:lnTo>
                  <a:pt x="23825" y="126822"/>
                </a:lnTo>
                <a:lnTo>
                  <a:pt x="31584" y="79629"/>
                </a:lnTo>
                <a:lnTo>
                  <a:pt x="46990" y="42138"/>
                </a:lnTo>
                <a:lnTo>
                  <a:pt x="69799" y="17475"/>
                </a:lnTo>
                <a:lnTo>
                  <a:pt x="83947" y="10160"/>
                </a:lnTo>
                <a:close/>
              </a:path>
              <a:path w="1496060" h="307975">
                <a:moveTo>
                  <a:pt x="355981" y="45720"/>
                </a:moveTo>
                <a:lnTo>
                  <a:pt x="352552" y="36195"/>
                </a:lnTo>
                <a:lnTo>
                  <a:pt x="335470" y="42341"/>
                </a:lnTo>
                <a:lnTo>
                  <a:pt x="320484" y="51269"/>
                </a:lnTo>
                <a:lnTo>
                  <a:pt x="288290" y="94195"/>
                </a:lnTo>
                <a:lnTo>
                  <a:pt x="278574" y="132486"/>
                </a:lnTo>
                <a:lnTo>
                  <a:pt x="277368" y="154051"/>
                </a:lnTo>
                <a:lnTo>
                  <a:pt x="278574" y="175704"/>
                </a:lnTo>
                <a:lnTo>
                  <a:pt x="288290" y="214045"/>
                </a:lnTo>
                <a:lnTo>
                  <a:pt x="320433" y="256857"/>
                </a:lnTo>
                <a:lnTo>
                  <a:pt x="352552" y="271907"/>
                </a:lnTo>
                <a:lnTo>
                  <a:pt x="355600" y="262382"/>
                </a:lnTo>
                <a:lnTo>
                  <a:pt x="342138" y="256387"/>
                </a:lnTo>
                <a:lnTo>
                  <a:pt x="330530" y="248081"/>
                </a:lnTo>
                <a:lnTo>
                  <a:pt x="306705" y="209486"/>
                </a:lnTo>
                <a:lnTo>
                  <a:pt x="298831" y="152781"/>
                </a:lnTo>
                <a:lnTo>
                  <a:pt x="299707" y="132715"/>
                </a:lnTo>
                <a:lnTo>
                  <a:pt x="312801" y="83058"/>
                </a:lnTo>
                <a:lnTo>
                  <a:pt x="342353" y="51625"/>
                </a:lnTo>
                <a:lnTo>
                  <a:pt x="355981" y="45720"/>
                </a:lnTo>
                <a:close/>
              </a:path>
              <a:path w="1496060" h="307975">
                <a:moveTo>
                  <a:pt x="586740" y="154051"/>
                </a:moveTo>
                <a:lnTo>
                  <a:pt x="581863" y="112534"/>
                </a:lnTo>
                <a:lnTo>
                  <a:pt x="556412" y="62966"/>
                </a:lnTo>
                <a:lnTo>
                  <a:pt x="511556" y="36195"/>
                </a:lnTo>
                <a:lnTo>
                  <a:pt x="508127" y="45720"/>
                </a:lnTo>
                <a:lnTo>
                  <a:pt x="521766" y="51625"/>
                </a:lnTo>
                <a:lnTo>
                  <a:pt x="533527" y="59817"/>
                </a:lnTo>
                <a:lnTo>
                  <a:pt x="557377" y="97853"/>
                </a:lnTo>
                <a:lnTo>
                  <a:pt x="565150" y="152781"/>
                </a:lnTo>
                <a:lnTo>
                  <a:pt x="564286" y="173621"/>
                </a:lnTo>
                <a:lnTo>
                  <a:pt x="551180" y="224536"/>
                </a:lnTo>
                <a:lnTo>
                  <a:pt x="521957" y="256387"/>
                </a:lnTo>
                <a:lnTo>
                  <a:pt x="508508" y="262382"/>
                </a:lnTo>
                <a:lnTo>
                  <a:pt x="511556" y="271907"/>
                </a:lnTo>
                <a:lnTo>
                  <a:pt x="556539" y="245198"/>
                </a:lnTo>
                <a:lnTo>
                  <a:pt x="581875" y="195694"/>
                </a:lnTo>
                <a:lnTo>
                  <a:pt x="585520" y="175704"/>
                </a:lnTo>
                <a:lnTo>
                  <a:pt x="586740" y="154051"/>
                </a:lnTo>
                <a:close/>
              </a:path>
              <a:path w="1496060" h="307975">
                <a:moveTo>
                  <a:pt x="1151509" y="45720"/>
                </a:moveTo>
                <a:lnTo>
                  <a:pt x="1148080" y="36195"/>
                </a:lnTo>
                <a:lnTo>
                  <a:pt x="1130998" y="42341"/>
                </a:lnTo>
                <a:lnTo>
                  <a:pt x="1116012" y="51269"/>
                </a:lnTo>
                <a:lnTo>
                  <a:pt x="1083818" y="94195"/>
                </a:lnTo>
                <a:lnTo>
                  <a:pt x="1074102" y="132486"/>
                </a:lnTo>
                <a:lnTo>
                  <a:pt x="1072896" y="154051"/>
                </a:lnTo>
                <a:lnTo>
                  <a:pt x="1074102" y="175704"/>
                </a:lnTo>
                <a:lnTo>
                  <a:pt x="1083818" y="214045"/>
                </a:lnTo>
                <a:lnTo>
                  <a:pt x="1115961" y="256857"/>
                </a:lnTo>
                <a:lnTo>
                  <a:pt x="1148080" y="271907"/>
                </a:lnTo>
                <a:lnTo>
                  <a:pt x="1151128" y="262382"/>
                </a:lnTo>
                <a:lnTo>
                  <a:pt x="1137666" y="256387"/>
                </a:lnTo>
                <a:lnTo>
                  <a:pt x="1126070" y="248081"/>
                </a:lnTo>
                <a:lnTo>
                  <a:pt x="1102283" y="209486"/>
                </a:lnTo>
                <a:lnTo>
                  <a:pt x="1094359" y="152781"/>
                </a:lnTo>
                <a:lnTo>
                  <a:pt x="1095235" y="132715"/>
                </a:lnTo>
                <a:lnTo>
                  <a:pt x="1108456" y="83058"/>
                </a:lnTo>
                <a:lnTo>
                  <a:pt x="1137881" y="51625"/>
                </a:lnTo>
                <a:lnTo>
                  <a:pt x="1151509" y="45720"/>
                </a:lnTo>
                <a:close/>
              </a:path>
              <a:path w="1496060" h="307975">
                <a:moveTo>
                  <a:pt x="1382268" y="154051"/>
                </a:moveTo>
                <a:lnTo>
                  <a:pt x="1377391" y="112534"/>
                </a:lnTo>
                <a:lnTo>
                  <a:pt x="1351940" y="62966"/>
                </a:lnTo>
                <a:lnTo>
                  <a:pt x="1307084" y="36195"/>
                </a:lnTo>
                <a:lnTo>
                  <a:pt x="1303655" y="45720"/>
                </a:lnTo>
                <a:lnTo>
                  <a:pt x="1317294" y="51625"/>
                </a:lnTo>
                <a:lnTo>
                  <a:pt x="1329055" y="59817"/>
                </a:lnTo>
                <a:lnTo>
                  <a:pt x="1352905" y="97853"/>
                </a:lnTo>
                <a:lnTo>
                  <a:pt x="1360678" y="152781"/>
                </a:lnTo>
                <a:lnTo>
                  <a:pt x="1359814" y="173621"/>
                </a:lnTo>
                <a:lnTo>
                  <a:pt x="1346708" y="224536"/>
                </a:lnTo>
                <a:lnTo>
                  <a:pt x="1317485" y="256387"/>
                </a:lnTo>
                <a:lnTo>
                  <a:pt x="1304036" y="262382"/>
                </a:lnTo>
                <a:lnTo>
                  <a:pt x="1307084" y="271907"/>
                </a:lnTo>
                <a:lnTo>
                  <a:pt x="1352067" y="245198"/>
                </a:lnTo>
                <a:lnTo>
                  <a:pt x="1377403" y="195694"/>
                </a:lnTo>
                <a:lnTo>
                  <a:pt x="1381048" y="175704"/>
                </a:lnTo>
                <a:lnTo>
                  <a:pt x="1382268" y="154051"/>
                </a:lnTo>
                <a:close/>
              </a:path>
              <a:path w="1496060" h="307975">
                <a:moveTo>
                  <a:pt x="1496060" y="153670"/>
                </a:moveTo>
                <a:lnTo>
                  <a:pt x="1490814" y="99301"/>
                </a:lnTo>
                <a:lnTo>
                  <a:pt x="1475105" y="52832"/>
                </a:lnTo>
                <a:lnTo>
                  <a:pt x="1449616" y="18275"/>
                </a:lnTo>
                <a:lnTo>
                  <a:pt x="1415288" y="0"/>
                </a:lnTo>
                <a:lnTo>
                  <a:pt x="1412240" y="10160"/>
                </a:lnTo>
                <a:lnTo>
                  <a:pt x="1426298" y="17475"/>
                </a:lnTo>
                <a:lnTo>
                  <a:pt x="1438592" y="28130"/>
                </a:lnTo>
                <a:lnTo>
                  <a:pt x="1464462" y="79629"/>
                </a:lnTo>
                <a:lnTo>
                  <a:pt x="1472222" y="126822"/>
                </a:lnTo>
                <a:lnTo>
                  <a:pt x="1473200" y="153797"/>
                </a:lnTo>
                <a:lnTo>
                  <a:pt x="1472222" y="180759"/>
                </a:lnTo>
                <a:lnTo>
                  <a:pt x="1464462" y="227812"/>
                </a:lnTo>
                <a:lnTo>
                  <a:pt x="1449057" y="265277"/>
                </a:lnTo>
                <a:lnTo>
                  <a:pt x="1412240" y="297180"/>
                </a:lnTo>
                <a:lnTo>
                  <a:pt x="1415288" y="307467"/>
                </a:lnTo>
                <a:lnTo>
                  <a:pt x="1449616" y="289102"/>
                </a:lnTo>
                <a:lnTo>
                  <a:pt x="1475105" y="254635"/>
                </a:lnTo>
                <a:lnTo>
                  <a:pt x="1490814" y="208064"/>
                </a:lnTo>
                <a:lnTo>
                  <a:pt x="1494739" y="181851"/>
                </a:lnTo>
                <a:lnTo>
                  <a:pt x="1496060" y="1536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10839" y="2217547"/>
            <a:ext cx="46628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18844" algn="l"/>
              </a:tabLst>
            </a:pPr>
            <a:r>
              <a:rPr sz="2000" spc="40" dirty="0">
                <a:latin typeface="Cambria Math"/>
                <a:cs typeface="Cambria Math"/>
              </a:rPr>
              <a:t>𝖠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𝑄</a:t>
            </a:r>
            <a:r>
              <a:rPr sz="2000" spc="44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	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true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 </a:t>
            </a:r>
            <a:r>
              <a:rPr sz="2000" spc="-5" dirty="0">
                <a:latin typeface="Times New Roman"/>
                <a:cs typeface="Times New Roman"/>
              </a:rPr>
              <a:t>all </a:t>
            </a:r>
            <a:r>
              <a:rPr sz="2000" dirty="0">
                <a:latin typeface="Times New Roman"/>
                <a:cs typeface="Times New Roman"/>
              </a:rPr>
              <a:t>values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 the domain.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2059406"/>
            <a:ext cx="2959735" cy="952500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0"/>
              </a:spcBef>
              <a:tabLst>
                <a:tab pos="469265" algn="l"/>
              </a:tabLst>
            </a:pPr>
            <a:r>
              <a:rPr sz="2000" dirty="0">
                <a:latin typeface="Times New Roman"/>
                <a:cs typeface="Times New Roman"/>
              </a:rPr>
              <a:t>1)	</a:t>
            </a:r>
            <a:r>
              <a:rPr sz="2000" spc="-70" dirty="0">
                <a:latin typeface="Times New Roman"/>
                <a:cs typeface="Times New Roman"/>
              </a:rPr>
              <a:t>We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assume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mbria Math"/>
                <a:cs typeface="Cambria Math"/>
              </a:rPr>
              <a:t>∀𝑥 </a:t>
            </a:r>
            <a:r>
              <a:rPr sz="2000" spc="5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𝑃</a:t>
            </a:r>
            <a:r>
              <a:rPr sz="2000" spc="409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endParaRPr sz="20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000" spc="5" dirty="0">
                <a:latin typeface="Times New Roman"/>
                <a:cs typeface="Times New Roman"/>
              </a:rPr>
              <a:t>2)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53032" y="2757297"/>
            <a:ext cx="309880" cy="236220"/>
          </a:xfrm>
          <a:custGeom>
            <a:avLst/>
            <a:gdLst/>
            <a:ahLst/>
            <a:cxnLst/>
            <a:rect l="l" t="t" r="r" b="b"/>
            <a:pathLst>
              <a:path w="309880" h="236219">
                <a:moveTo>
                  <a:pt x="234187" y="0"/>
                </a:moveTo>
                <a:lnTo>
                  <a:pt x="230759" y="9525"/>
                </a:lnTo>
                <a:lnTo>
                  <a:pt x="244399" y="15430"/>
                </a:lnTo>
                <a:lnTo>
                  <a:pt x="256159" y="23622"/>
                </a:lnTo>
                <a:lnTo>
                  <a:pt x="280013" y="61650"/>
                </a:lnTo>
                <a:lnTo>
                  <a:pt x="287781" y="116586"/>
                </a:lnTo>
                <a:lnTo>
                  <a:pt x="286920" y="137423"/>
                </a:lnTo>
                <a:lnTo>
                  <a:pt x="273812" y="188340"/>
                </a:lnTo>
                <a:lnTo>
                  <a:pt x="244594" y="220184"/>
                </a:lnTo>
                <a:lnTo>
                  <a:pt x="231140" y="226187"/>
                </a:lnTo>
                <a:lnTo>
                  <a:pt x="234187" y="235712"/>
                </a:lnTo>
                <a:lnTo>
                  <a:pt x="279175" y="208994"/>
                </a:lnTo>
                <a:lnTo>
                  <a:pt x="304514" y="159496"/>
                </a:lnTo>
                <a:lnTo>
                  <a:pt x="309372" y="117855"/>
                </a:lnTo>
                <a:lnTo>
                  <a:pt x="308155" y="96281"/>
                </a:lnTo>
                <a:lnTo>
                  <a:pt x="298388" y="57991"/>
                </a:lnTo>
                <a:lnTo>
                  <a:pt x="266192" y="15065"/>
                </a:lnTo>
                <a:lnTo>
                  <a:pt x="251237" y="6145"/>
                </a:lnTo>
                <a:lnTo>
                  <a:pt x="234187" y="0"/>
                </a:lnTo>
                <a:close/>
              </a:path>
              <a:path w="309880" h="236219">
                <a:moveTo>
                  <a:pt x="75184" y="0"/>
                </a:moveTo>
                <a:lnTo>
                  <a:pt x="30214" y="26771"/>
                </a:lnTo>
                <a:lnTo>
                  <a:pt x="4857" y="76326"/>
                </a:lnTo>
                <a:lnTo>
                  <a:pt x="0" y="117855"/>
                </a:lnTo>
                <a:lnTo>
                  <a:pt x="1214" y="139503"/>
                </a:lnTo>
                <a:lnTo>
                  <a:pt x="10929" y="177845"/>
                </a:lnTo>
                <a:lnTo>
                  <a:pt x="43068" y="220662"/>
                </a:lnTo>
                <a:lnTo>
                  <a:pt x="75184" y="235712"/>
                </a:lnTo>
                <a:lnTo>
                  <a:pt x="78231" y="226187"/>
                </a:lnTo>
                <a:lnTo>
                  <a:pt x="64775" y="220184"/>
                </a:lnTo>
                <a:lnTo>
                  <a:pt x="53165" y="211883"/>
                </a:lnTo>
                <a:lnTo>
                  <a:pt x="29338" y="173289"/>
                </a:lnTo>
                <a:lnTo>
                  <a:pt x="21462" y="116586"/>
                </a:lnTo>
                <a:lnTo>
                  <a:pt x="22342" y="96512"/>
                </a:lnTo>
                <a:lnTo>
                  <a:pt x="35432" y="46862"/>
                </a:lnTo>
                <a:lnTo>
                  <a:pt x="64990" y="15430"/>
                </a:lnTo>
                <a:lnTo>
                  <a:pt x="78612" y="9525"/>
                </a:lnTo>
                <a:lnTo>
                  <a:pt x="75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59600" y="2757297"/>
            <a:ext cx="309880" cy="236220"/>
          </a:xfrm>
          <a:custGeom>
            <a:avLst/>
            <a:gdLst/>
            <a:ahLst/>
            <a:cxnLst/>
            <a:rect l="l" t="t" r="r" b="b"/>
            <a:pathLst>
              <a:path w="309879" h="236219">
                <a:moveTo>
                  <a:pt x="234188" y="0"/>
                </a:moveTo>
                <a:lnTo>
                  <a:pt x="230758" y="9525"/>
                </a:lnTo>
                <a:lnTo>
                  <a:pt x="244399" y="15430"/>
                </a:lnTo>
                <a:lnTo>
                  <a:pt x="256158" y="23622"/>
                </a:lnTo>
                <a:lnTo>
                  <a:pt x="280013" y="61650"/>
                </a:lnTo>
                <a:lnTo>
                  <a:pt x="287781" y="116586"/>
                </a:lnTo>
                <a:lnTo>
                  <a:pt x="286920" y="137423"/>
                </a:lnTo>
                <a:lnTo>
                  <a:pt x="273811" y="188340"/>
                </a:lnTo>
                <a:lnTo>
                  <a:pt x="244594" y="220184"/>
                </a:lnTo>
                <a:lnTo>
                  <a:pt x="231140" y="226187"/>
                </a:lnTo>
                <a:lnTo>
                  <a:pt x="234188" y="235712"/>
                </a:lnTo>
                <a:lnTo>
                  <a:pt x="279175" y="208994"/>
                </a:lnTo>
                <a:lnTo>
                  <a:pt x="304514" y="159496"/>
                </a:lnTo>
                <a:lnTo>
                  <a:pt x="309372" y="117855"/>
                </a:lnTo>
                <a:lnTo>
                  <a:pt x="308155" y="96281"/>
                </a:lnTo>
                <a:lnTo>
                  <a:pt x="298388" y="57991"/>
                </a:lnTo>
                <a:lnTo>
                  <a:pt x="266192" y="15065"/>
                </a:lnTo>
                <a:lnTo>
                  <a:pt x="251237" y="6145"/>
                </a:lnTo>
                <a:lnTo>
                  <a:pt x="234188" y="0"/>
                </a:lnTo>
                <a:close/>
              </a:path>
              <a:path w="309879" h="236219">
                <a:moveTo>
                  <a:pt x="75183" y="0"/>
                </a:moveTo>
                <a:lnTo>
                  <a:pt x="30214" y="26771"/>
                </a:lnTo>
                <a:lnTo>
                  <a:pt x="4857" y="76326"/>
                </a:lnTo>
                <a:lnTo>
                  <a:pt x="0" y="117855"/>
                </a:lnTo>
                <a:lnTo>
                  <a:pt x="1214" y="139503"/>
                </a:lnTo>
                <a:lnTo>
                  <a:pt x="10929" y="177845"/>
                </a:lnTo>
                <a:lnTo>
                  <a:pt x="43068" y="220662"/>
                </a:lnTo>
                <a:lnTo>
                  <a:pt x="75183" y="235712"/>
                </a:lnTo>
                <a:lnTo>
                  <a:pt x="78231" y="226187"/>
                </a:lnTo>
                <a:lnTo>
                  <a:pt x="64775" y="220184"/>
                </a:lnTo>
                <a:lnTo>
                  <a:pt x="53165" y="211883"/>
                </a:lnTo>
                <a:lnTo>
                  <a:pt x="29338" y="173289"/>
                </a:lnTo>
                <a:lnTo>
                  <a:pt x="21463" y="116586"/>
                </a:lnTo>
                <a:lnTo>
                  <a:pt x="22342" y="96512"/>
                </a:lnTo>
                <a:lnTo>
                  <a:pt x="35432" y="46862"/>
                </a:lnTo>
                <a:lnTo>
                  <a:pt x="64990" y="15430"/>
                </a:lnTo>
                <a:lnTo>
                  <a:pt x="78613" y="9525"/>
                </a:lnTo>
                <a:lnTo>
                  <a:pt x="751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4540" y="2681097"/>
            <a:ext cx="80721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23340" algn="l"/>
                <a:tab pos="6630670" algn="l"/>
              </a:tabLst>
            </a:pPr>
            <a:r>
              <a:rPr sz="2000" dirty="0">
                <a:latin typeface="Times New Roman"/>
                <a:cs typeface="Times New Roman"/>
              </a:rPr>
              <a:t>Then,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𝑃</a:t>
            </a:r>
            <a:r>
              <a:rPr sz="2000" spc="434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	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true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all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values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3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domain.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𝑄</a:t>
            </a:r>
            <a:r>
              <a:rPr sz="2000" spc="44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	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true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all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4540" y="2985897"/>
            <a:ext cx="23793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values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domain.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10588" y="3529965"/>
            <a:ext cx="309880" cy="236220"/>
          </a:xfrm>
          <a:custGeom>
            <a:avLst/>
            <a:gdLst/>
            <a:ahLst/>
            <a:cxnLst/>
            <a:rect l="l" t="t" r="r" b="b"/>
            <a:pathLst>
              <a:path w="309880" h="236220">
                <a:moveTo>
                  <a:pt x="234187" y="0"/>
                </a:moveTo>
                <a:lnTo>
                  <a:pt x="230759" y="9525"/>
                </a:lnTo>
                <a:lnTo>
                  <a:pt x="244399" y="15430"/>
                </a:lnTo>
                <a:lnTo>
                  <a:pt x="256158" y="23622"/>
                </a:lnTo>
                <a:lnTo>
                  <a:pt x="280013" y="61650"/>
                </a:lnTo>
                <a:lnTo>
                  <a:pt x="287781" y="116586"/>
                </a:lnTo>
                <a:lnTo>
                  <a:pt x="286920" y="137423"/>
                </a:lnTo>
                <a:lnTo>
                  <a:pt x="273812" y="188341"/>
                </a:lnTo>
                <a:lnTo>
                  <a:pt x="244594" y="220184"/>
                </a:lnTo>
                <a:lnTo>
                  <a:pt x="231139" y="226187"/>
                </a:lnTo>
                <a:lnTo>
                  <a:pt x="234187" y="235712"/>
                </a:lnTo>
                <a:lnTo>
                  <a:pt x="279175" y="208994"/>
                </a:lnTo>
                <a:lnTo>
                  <a:pt x="304514" y="159496"/>
                </a:lnTo>
                <a:lnTo>
                  <a:pt x="309372" y="117856"/>
                </a:lnTo>
                <a:lnTo>
                  <a:pt x="308155" y="96281"/>
                </a:lnTo>
                <a:lnTo>
                  <a:pt x="298388" y="57991"/>
                </a:lnTo>
                <a:lnTo>
                  <a:pt x="266192" y="15065"/>
                </a:lnTo>
                <a:lnTo>
                  <a:pt x="251237" y="6145"/>
                </a:lnTo>
                <a:lnTo>
                  <a:pt x="234187" y="0"/>
                </a:lnTo>
                <a:close/>
              </a:path>
              <a:path w="309880" h="236220">
                <a:moveTo>
                  <a:pt x="75184" y="0"/>
                </a:moveTo>
                <a:lnTo>
                  <a:pt x="30214" y="26771"/>
                </a:lnTo>
                <a:lnTo>
                  <a:pt x="4857" y="76327"/>
                </a:lnTo>
                <a:lnTo>
                  <a:pt x="0" y="117856"/>
                </a:lnTo>
                <a:lnTo>
                  <a:pt x="1214" y="139503"/>
                </a:lnTo>
                <a:lnTo>
                  <a:pt x="10929" y="177845"/>
                </a:lnTo>
                <a:lnTo>
                  <a:pt x="43068" y="220662"/>
                </a:lnTo>
                <a:lnTo>
                  <a:pt x="75184" y="235712"/>
                </a:lnTo>
                <a:lnTo>
                  <a:pt x="78231" y="226187"/>
                </a:lnTo>
                <a:lnTo>
                  <a:pt x="64775" y="220184"/>
                </a:lnTo>
                <a:lnTo>
                  <a:pt x="53165" y="211883"/>
                </a:lnTo>
                <a:lnTo>
                  <a:pt x="29338" y="173289"/>
                </a:lnTo>
                <a:lnTo>
                  <a:pt x="21462" y="116586"/>
                </a:lnTo>
                <a:lnTo>
                  <a:pt x="22342" y="96512"/>
                </a:lnTo>
                <a:lnTo>
                  <a:pt x="35432" y="46862"/>
                </a:lnTo>
                <a:lnTo>
                  <a:pt x="64990" y="15430"/>
                </a:lnTo>
                <a:lnTo>
                  <a:pt x="78612" y="9525"/>
                </a:lnTo>
                <a:lnTo>
                  <a:pt x="75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50284" y="3529965"/>
            <a:ext cx="309880" cy="236220"/>
          </a:xfrm>
          <a:custGeom>
            <a:avLst/>
            <a:gdLst/>
            <a:ahLst/>
            <a:cxnLst/>
            <a:rect l="l" t="t" r="r" b="b"/>
            <a:pathLst>
              <a:path w="309879" h="236220">
                <a:moveTo>
                  <a:pt x="234187" y="0"/>
                </a:moveTo>
                <a:lnTo>
                  <a:pt x="230758" y="9525"/>
                </a:lnTo>
                <a:lnTo>
                  <a:pt x="244399" y="15430"/>
                </a:lnTo>
                <a:lnTo>
                  <a:pt x="256158" y="23622"/>
                </a:lnTo>
                <a:lnTo>
                  <a:pt x="280013" y="61650"/>
                </a:lnTo>
                <a:lnTo>
                  <a:pt x="287781" y="116586"/>
                </a:lnTo>
                <a:lnTo>
                  <a:pt x="286920" y="137423"/>
                </a:lnTo>
                <a:lnTo>
                  <a:pt x="273812" y="188341"/>
                </a:lnTo>
                <a:lnTo>
                  <a:pt x="244594" y="220184"/>
                </a:lnTo>
                <a:lnTo>
                  <a:pt x="231139" y="226187"/>
                </a:lnTo>
                <a:lnTo>
                  <a:pt x="234187" y="235712"/>
                </a:lnTo>
                <a:lnTo>
                  <a:pt x="279175" y="208994"/>
                </a:lnTo>
                <a:lnTo>
                  <a:pt x="304514" y="159496"/>
                </a:lnTo>
                <a:lnTo>
                  <a:pt x="309371" y="117856"/>
                </a:lnTo>
                <a:lnTo>
                  <a:pt x="308155" y="96281"/>
                </a:lnTo>
                <a:lnTo>
                  <a:pt x="298388" y="57991"/>
                </a:lnTo>
                <a:lnTo>
                  <a:pt x="266191" y="15065"/>
                </a:lnTo>
                <a:lnTo>
                  <a:pt x="251237" y="6145"/>
                </a:lnTo>
                <a:lnTo>
                  <a:pt x="234187" y="0"/>
                </a:lnTo>
                <a:close/>
              </a:path>
              <a:path w="309879" h="236220">
                <a:moveTo>
                  <a:pt x="75183" y="0"/>
                </a:moveTo>
                <a:lnTo>
                  <a:pt x="30214" y="26771"/>
                </a:lnTo>
                <a:lnTo>
                  <a:pt x="4857" y="76327"/>
                </a:lnTo>
                <a:lnTo>
                  <a:pt x="0" y="117856"/>
                </a:lnTo>
                <a:lnTo>
                  <a:pt x="1214" y="139503"/>
                </a:lnTo>
                <a:lnTo>
                  <a:pt x="10929" y="177845"/>
                </a:lnTo>
                <a:lnTo>
                  <a:pt x="43068" y="220662"/>
                </a:lnTo>
                <a:lnTo>
                  <a:pt x="75183" y="235712"/>
                </a:lnTo>
                <a:lnTo>
                  <a:pt x="78231" y="226187"/>
                </a:lnTo>
                <a:lnTo>
                  <a:pt x="64777" y="220184"/>
                </a:lnTo>
                <a:lnTo>
                  <a:pt x="53181" y="211883"/>
                </a:lnTo>
                <a:lnTo>
                  <a:pt x="29392" y="173289"/>
                </a:lnTo>
                <a:lnTo>
                  <a:pt x="21462" y="116586"/>
                </a:lnTo>
                <a:lnTo>
                  <a:pt x="22344" y="96512"/>
                </a:lnTo>
                <a:lnTo>
                  <a:pt x="35560" y="46862"/>
                </a:lnTo>
                <a:lnTo>
                  <a:pt x="64992" y="15430"/>
                </a:lnTo>
                <a:lnTo>
                  <a:pt x="78612" y="9525"/>
                </a:lnTo>
                <a:lnTo>
                  <a:pt x="751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25288" y="3493769"/>
            <a:ext cx="2085975" cy="307975"/>
          </a:xfrm>
          <a:custGeom>
            <a:avLst/>
            <a:gdLst/>
            <a:ahLst/>
            <a:cxnLst/>
            <a:rect l="l" t="t" r="r" b="b"/>
            <a:pathLst>
              <a:path w="2085975" h="307975">
                <a:moveTo>
                  <a:pt x="83947" y="10160"/>
                </a:moveTo>
                <a:lnTo>
                  <a:pt x="80772" y="0"/>
                </a:lnTo>
                <a:lnTo>
                  <a:pt x="62522" y="7099"/>
                </a:lnTo>
                <a:lnTo>
                  <a:pt x="46494" y="18275"/>
                </a:lnTo>
                <a:lnTo>
                  <a:pt x="21082" y="52832"/>
                </a:lnTo>
                <a:lnTo>
                  <a:pt x="5245" y="99301"/>
                </a:lnTo>
                <a:lnTo>
                  <a:pt x="0" y="153797"/>
                </a:lnTo>
                <a:lnTo>
                  <a:pt x="1308" y="181851"/>
                </a:lnTo>
                <a:lnTo>
                  <a:pt x="11836" y="232333"/>
                </a:lnTo>
                <a:lnTo>
                  <a:pt x="32664" y="273875"/>
                </a:lnTo>
                <a:lnTo>
                  <a:pt x="62522" y="300304"/>
                </a:lnTo>
                <a:lnTo>
                  <a:pt x="80772" y="307467"/>
                </a:lnTo>
                <a:lnTo>
                  <a:pt x="83947" y="297180"/>
                </a:lnTo>
                <a:lnTo>
                  <a:pt x="69799" y="289902"/>
                </a:lnTo>
                <a:lnTo>
                  <a:pt x="57480" y="279260"/>
                </a:lnTo>
                <a:lnTo>
                  <a:pt x="31584" y="227812"/>
                </a:lnTo>
                <a:lnTo>
                  <a:pt x="23825" y="180759"/>
                </a:lnTo>
                <a:lnTo>
                  <a:pt x="22860" y="153670"/>
                </a:lnTo>
                <a:lnTo>
                  <a:pt x="23825" y="126822"/>
                </a:lnTo>
                <a:lnTo>
                  <a:pt x="31584" y="79629"/>
                </a:lnTo>
                <a:lnTo>
                  <a:pt x="46990" y="42138"/>
                </a:lnTo>
                <a:lnTo>
                  <a:pt x="69799" y="17475"/>
                </a:lnTo>
                <a:lnTo>
                  <a:pt x="83947" y="10160"/>
                </a:lnTo>
                <a:close/>
              </a:path>
              <a:path w="2085975" h="307975">
                <a:moveTo>
                  <a:pt x="651637" y="45720"/>
                </a:moveTo>
                <a:lnTo>
                  <a:pt x="648208" y="36195"/>
                </a:lnTo>
                <a:lnTo>
                  <a:pt x="631126" y="42341"/>
                </a:lnTo>
                <a:lnTo>
                  <a:pt x="616140" y="51269"/>
                </a:lnTo>
                <a:lnTo>
                  <a:pt x="583946" y="94195"/>
                </a:lnTo>
                <a:lnTo>
                  <a:pt x="574230" y="132486"/>
                </a:lnTo>
                <a:lnTo>
                  <a:pt x="573024" y="154051"/>
                </a:lnTo>
                <a:lnTo>
                  <a:pt x="574230" y="175704"/>
                </a:lnTo>
                <a:lnTo>
                  <a:pt x="583946" y="214045"/>
                </a:lnTo>
                <a:lnTo>
                  <a:pt x="616089" y="256870"/>
                </a:lnTo>
                <a:lnTo>
                  <a:pt x="648208" y="271907"/>
                </a:lnTo>
                <a:lnTo>
                  <a:pt x="651256" y="262382"/>
                </a:lnTo>
                <a:lnTo>
                  <a:pt x="637794" y="256387"/>
                </a:lnTo>
                <a:lnTo>
                  <a:pt x="626186" y="248081"/>
                </a:lnTo>
                <a:lnTo>
                  <a:pt x="602361" y="209486"/>
                </a:lnTo>
                <a:lnTo>
                  <a:pt x="594487" y="152781"/>
                </a:lnTo>
                <a:lnTo>
                  <a:pt x="595363" y="132715"/>
                </a:lnTo>
                <a:lnTo>
                  <a:pt x="608457" y="83058"/>
                </a:lnTo>
                <a:lnTo>
                  <a:pt x="638009" y="51625"/>
                </a:lnTo>
                <a:lnTo>
                  <a:pt x="651637" y="45720"/>
                </a:lnTo>
                <a:close/>
              </a:path>
              <a:path w="2085975" h="307975">
                <a:moveTo>
                  <a:pt x="882396" y="154051"/>
                </a:moveTo>
                <a:lnTo>
                  <a:pt x="877519" y="112534"/>
                </a:lnTo>
                <a:lnTo>
                  <a:pt x="852068" y="62966"/>
                </a:lnTo>
                <a:lnTo>
                  <a:pt x="807212" y="36195"/>
                </a:lnTo>
                <a:lnTo>
                  <a:pt x="803783" y="45720"/>
                </a:lnTo>
                <a:lnTo>
                  <a:pt x="817422" y="51638"/>
                </a:lnTo>
                <a:lnTo>
                  <a:pt x="829170" y="59817"/>
                </a:lnTo>
                <a:lnTo>
                  <a:pt x="853033" y="97853"/>
                </a:lnTo>
                <a:lnTo>
                  <a:pt x="860806" y="152781"/>
                </a:lnTo>
                <a:lnTo>
                  <a:pt x="859942" y="173621"/>
                </a:lnTo>
                <a:lnTo>
                  <a:pt x="846836" y="224536"/>
                </a:lnTo>
                <a:lnTo>
                  <a:pt x="817613" y="256387"/>
                </a:lnTo>
                <a:lnTo>
                  <a:pt x="804164" y="262382"/>
                </a:lnTo>
                <a:lnTo>
                  <a:pt x="807212" y="271907"/>
                </a:lnTo>
                <a:lnTo>
                  <a:pt x="852195" y="245198"/>
                </a:lnTo>
                <a:lnTo>
                  <a:pt x="877531" y="195694"/>
                </a:lnTo>
                <a:lnTo>
                  <a:pt x="881176" y="175704"/>
                </a:lnTo>
                <a:lnTo>
                  <a:pt x="882396" y="154051"/>
                </a:lnTo>
                <a:close/>
              </a:path>
              <a:path w="2085975" h="307975">
                <a:moveTo>
                  <a:pt x="1741297" y="45720"/>
                </a:moveTo>
                <a:lnTo>
                  <a:pt x="1737868" y="36195"/>
                </a:lnTo>
                <a:lnTo>
                  <a:pt x="1720786" y="42341"/>
                </a:lnTo>
                <a:lnTo>
                  <a:pt x="1705787" y="51269"/>
                </a:lnTo>
                <a:lnTo>
                  <a:pt x="1673606" y="94195"/>
                </a:lnTo>
                <a:lnTo>
                  <a:pt x="1663890" y="132486"/>
                </a:lnTo>
                <a:lnTo>
                  <a:pt x="1662684" y="154051"/>
                </a:lnTo>
                <a:lnTo>
                  <a:pt x="1663890" y="175704"/>
                </a:lnTo>
                <a:lnTo>
                  <a:pt x="1673606" y="214045"/>
                </a:lnTo>
                <a:lnTo>
                  <a:pt x="1705749" y="256870"/>
                </a:lnTo>
                <a:lnTo>
                  <a:pt x="1737868" y="271907"/>
                </a:lnTo>
                <a:lnTo>
                  <a:pt x="1740916" y="262382"/>
                </a:lnTo>
                <a:lnTo>
                  <a:pt x="1727454" y="256387"/>
                </a:lnTo>
                <a:lnTo>
                  <a:pt x="1715846" y="248081"/>
                </a:lnTo>
                <a:lnTo>
                  <a:pt x="1692021" y="209486"/>
                </a:lnTo>
                <a:lnTo>
                  <a:pt x="1684147" y="152781"/>
                </a:lnTo>
                <a:lnTo>
                  <a:pt x="1685023" y="132715"/>
                </a:lnTo>
                <a:lnTo>
                  <a:pt x="1698117" y="83058"/>
                </a:lnTo>
                <a:lnTo>
                  <a:pt x="1727669" y="51625"/>
                </a:lnTo>
                <a:lnTo>
                  <a:pt x="1741297" y="45720"/>
                </a:lnTo>
                <a:close/>
              </a:path>
              <a:path w="2085975" h="307975">
                <a:moveTo>
                  <a:pt x="1972056" y="154051"/>
                </a:moveTo>
                <a:lnTo>
                  <a:pt x="1967179" y="112534"/>
                </a:lnTo>
                <a:lnTo>
                  <a:pt x="1941728" y="62966"/>
                </a:lnTo>
                <a:lnTo>
                  <a:pt x="1896872" y="36195"/>
                </a:lnTo>
                <a:lnTo>
                  <a:pt x="1893443" y="45720"/>
                </a:lnTo>
                <a:lnTo>
                  <a:pt x="1907082" y="51638"/>
                </a:lnTo>
                <a:lnTo>
                  <a:pt x="1918843" y="59817"/>
                </a:lnTo>
                <a:lnTo>
                  <a:pt x="1942693" y="97853"/>
                </a:lnTo>
                <a:lnTo>
                  <a:pt x="1950466" y="152781"/>
                </a:lnTo>
                <a:lnTo>
                  <a:pt x="1949602" y="173621"/>
                </a:lnTo>
                <a:lnTo>
                  <a:pt x="1936496" y="224536"/>
                </a:lnTo>
                <a:lnTo>
                  <a:pt x="1907273" y="256387"/>
                </a:lnTo>
                <a:lnTo>
                  <a:pt x="1893824" y="262382"/>
                </a:lnTo>
                <a:lnTo>
                  <a:pt x="1896872" y="271907"/>
                </a:lnTo>
                <a:lnTo>
                  <a:pt x="1941855" y="245198"/>
                </a:lnTo>
                <a:lnTo>
                  <a:pt x="1967191" y="195694"/>
                </a:lnTo>
                <a:lnTo>
                  <a:pt x="1970836" y="175704"/>
                </a:lnTo>
                <a:lnTo>
                  <a:pt x="1972056" y="154051"/>
                </a:lnTo>
                <a:close/>
              </a:path>
              <a:path w="2085975" h="307975">
                <a:moveTo>
                  <a:pt x="2085848" y="153670"/>
                </a:moveTo>
                <a:lnTo>
                  <a:pt x="2080602" y="99301"/>
                </a:lnTo>
                <a:lnTo>
                  <a:pt x="2064893" y="52832"/>
                </a:lnTo>
                <a:lnTo>
                  <a:pt x="2039404" y="18275"/>
                </a:lnTo>
                <a:lnTo>
                  <a:pt x="2005076" y="0"/>
                </a:lnTo>
                <a:lnTo>
                  <a:pt x="2002028" y="10160"/>
                </a:lnTo>
                <a:lnTo>
                  <a:pt x="2016086" y="17475"/>
                </a:lnTo>
                <a:lnTo>
                  <a:pt x="2028380" y="28130"/>
                </a:lnTo>
                <a:lnTo>
                  <a:pt x="2054250" y="79629"/>
                </a:lnTo>
                <a:lnTo>
                  <a:pt x="2062010" y="126822"/>
                </a:lnTo>
                <a:lnTo>
                  <a:pt x="2062988" y="153797"/>
                </a:lnTo>
                <a:lnTo>
                  <a:pt x="2062010" y="180759"/>
                </a:lnTo>
                <a:lnTo>
                  <a:pt x="2054250" y="227812"/>
                </a:lnTo>
                <a:lnTo>
                  <a:pt x="2038845" y="265277"/>
                </a:lnTo>
                <a:lnTo>
                  <a:pt x="2002028" y="297180"/>
                </a:lnTo>
                <a:lnTo>
                  <a:pt x="2005076" y="307467"/>
                </a:lnTo>
                <a:lnTo>
                  <a:pt x="2039404" y="289102"/>
                </a:lnTo>
                <a:lnTo>
                  <a:pt x="2064893" y="254635"/>
                </a:lnTo>
                <a:lnTo>
                  <a:pt x="2080602" y="208064"/>
                </a:lnTo>
                <a:lnTo>
                  <a:pt x="2084527" y="181851"/>
                </a:lnTo>
                <a:lnTo>
                  <a:pt x="2085848" y="1536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040" y="4066425"/>
            <a:ext cx="8193405" cy="0"/>
          </a:xfrm>
          <a:custGeom>
            <a:avLst/>
            <a:gdLst/>
            <a:ahLst/>
            <a:cxnLst/>
            <a:rect l="l" t="t" r="r" b="b"/>
            <a:pathLst>
              <a:path w="8193405">
                <a:moveTo>
                  <a:pt x="0" y="0"/>
                </a:moveTo>
                <a:lnTo>
                  <a:pt x="8193048" y="0"/>
                </a:lnTo>
              </a:path>
            </a:pathLst>
          </a:custGeom>
          <a:ln w="1883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04235" y="4298060"/>
            <a:ext cx="309880" cy="236220"/>
          </a:xfrm>
          <a:custGeom>
            <a:avLst/>
            <a:gdLst/>
            <a:ahLst/>
            <a:cxnLst/>
            <a:rect l="l" t="t" r="r" b="b"/>
            <a:pathLst>
              <a:path w="309880" h="236220">
                <a:moveTo>
                  <a:pt x="234187" y="0"/>
                </a:moveTo>
                <a:lnTo>
                  <a:pt x="230758" y="9525"/>
                </a:lnTo>
                <a:lnTo>
                  <a:pt x="244399" y="15430"/>
                </a:lnTo>
                <a:lnTo>
                  <a:pt x="256158" y="23622"/>
                </a:lnTo>
                <a:lnTo>
                  <a:pt x="280013" y="61650"/>
                </a:lnTo>
                <a:lnTo>
                  <a:pt x="287781" y="116586"/>
                </a:lnTo>
                <a:lnTo>
                  <a:pt x="286920" y="137423"/>
                </a:lnTo>
                <a:lnTo>
                  <a:pt x="273812" y="188340"/>
                </a:lnTo>
                <a:lnTo>
                  <a:pt x="244594" y="220184"/>
                </a:lnTo>
                <a:lnTo>
                  <a:pt x="231139" y="226187"/>
                </a:lnTo>
                <a:lnTo>
                  <a:pt x="234187" y="235712"/>
                </a:lnTo>
                <a:lnTo>
                  <a:pt x="279175" y="208994"/>
                </a:lnTo>
                <a:lnTo>
                  <a:pt x="304514" y="159496"/>
                </a:lnTo>
                <a:lnTo>
                  <a:pt x="309371" y="117856"/>
                </a:lnTo>
                <a:lnTo>
                  <a:pt x="308155" y="96281"/>
                </a:lnTo>
                <a:lnTo>
                  <a:pt x="298388" y="57991"/>
                </a:lnTo>
                <a:lnTo>
                  <a:pt x="266192" y="15065"/>
                </a:lnTo>
                <a:lnTo>
                  <a:pt x="251237" y="6145"/>
                </a:lnTo>
                <a:lnTo>
                  <a:pt x="234187" y="0"/>
                </a:lnTo>
                <a:close/>
              </a:path>
              <a:path w="309880" h="236220">
                <a:moveTo>
                  <a:pt x="75183" y="0"/>
                </a:moveTo>
                <a:lnTo>
                  <a:pt x="30214" y="26771"/>
                </a:lnTo>
                <a:lnTo>
                  <a:pt x="4857" y="76327"/>
                </a:lnTo>
                <a:lnTo>
                  <a:pt x="0" y="117856"/>
                </a:lnTo>
                <a:lnTo>
                  <a:pt x="1214" y="139503"/>
                </a:lnTo>
                <a:lnTo>
                  <a:pt x="10929" y="177845"/>
                </a:lnTo>
                <a:lnTo>
                  <a:pt x="43068" y="220662"/>
                </a:lnTo>
                <a:lnTo>
                  <a:pt x="75183" y="235712"/>
                </a:lnTo>
                <a:lnTo>
                  <a:pt x="78231" y="226187"/>
                </a:lnTo>
                <a:lnTo>
                  <a:pt x="64775" y="220184"/>
                </a:lnTo>
                <a:lnTo>
                  <a:pt x="53165" y="211883"/>
                </a:lnTo>
                <a:lnTo>
                  <a:pt x="29338" y="173289"/>
                </a:lnTo>
                <a:lnTo>
                  <a:pt x="21462" y="116586"/>
                </a:lnTo>
                <a:lnTo>
                  <a:pt x="22342" y="96512"/>
                </a:lnTo>
                <a:lnTo>
                  <a:pt x="35432" y="46862"/>
                </a:lnTo>
                <a:lnTo>
                  <a:pt x="64990" y="15430"/>
                </a:lnTo>
                <a:lnTo>
                  <a:pt x="78612" y="9525"/>
                </a:lnTo>
                <a:lnTo>
                  <a:pt x="751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93896" y="4298060"/>
            <a:ext cx="309880" cy="236220"/>
          </a:xfrm>
          <a:custGeom>
            <a:avLst/>
            <a:gdLst/>
            <a:ahLst/>
            <a:cxnLst/>
            <a:rect l="l" t="t" r="r" b="b"/>
            <a:pathLst>
              <a:path w="309879" h="236220">
                <a:moveTo>
                  <a:pt x="234187" y="0"/>
                </a:moveTo>
                <a:lnTo>
                  <a:pt x="230758" y="9525"/>
                </a:lnTo>
                <a:lnTo>
                  <a:pt x="244399" y="15430"/>
                </a:lnTo>
                <a:lnTo>
                  <a:pt x="256158" y="23622"/>
                </a:lnTo>
                <a:lnTo>
                  <a:pt x="280013" y="61650"/>
                </a:lnTo>
                <a:lnTo>
                  <a:pt x="287781" y="116586"/>
                </a:lnTo>
                <a:lnTo>
                  <a:pt x="286920" y="137423"/>
                </a:lnTo>
                <a:lnTo>
                  <a:pt x="273812" y="188340"/>
                </a:lnTo>
                <a:lnTo>
                  <a:pt x="244594" y="220184"/>
                </a:lnTo>
                <a:lnTo>
                  <a:pt x="231139" y="226187"/>
                </a:lnTo>
                <a:lnTo>
                  <a:pt x="234187" y="235712"/>
                </a:lnTo>
                <a:lnTo>
                  <a:pt x="279175" y="208994"/>
                </a:lnTo>
                <a:lnTo>
                  <a:pt x="304514" y="159496"/>
                </a:lnTo>
                <a:lnTo>
                  <a:pt x="309371" y="117856"/>
                </a:lnTo>
                <a:lnTo>
                  <a:pt x="308155" y="96281"/>
                </a:lnTo>
                <a:lnTo>
                  <a:pt x="298388" y="57991"/>
                </a:lnTo>
                <a:lnTo>
                  <a:pt x="266191" y="15065"/>
                </a:lnTo>
                <a:lnTo>
                  <a:pt x="251237" y="6145"/>
                </a:lnTo>
                <a:lnTo>
                  <a:pt x="234187" y="0"/>
                </a:lnTo>
                <a:close/>
              </a:path>
              <a:path w="309879" h="236220">
                <a:moveTo>
                  <a:pt x="75183" y="0"/>
                </a:moveTo>
                <a:lnTo>
                  <a:pt x="30214" y="26771"/>
                </a:lnTo>
                <a:lnTo>
                  <a:pt x="4857" y="76327"/>
                </a:lnTo>
                <a:lnTo>
                  <a:pt x="0" y="117856"/>
                </a:lnTo>
                <a:lnTo>
                  <a:pt x="1214" y="139503"/>
                </a:lnTo>
                <a:lnTo>
                  <a:pt x="10929" y="177845"/>
                </a:lnTo>
                <a:lnTo>
                  <a:pt x="43068" y="220662"/>
                </a:lnTo>
                <a:lnTo>
                  <a:pt x="75183" y="235712"/>
                </a:lnTo>
                <a:lnTo>
                  <a:pt x="78231" y="226187"/>
                </a:lnTo>
                <a:lnTo>
                  <a:pt x="64775" y="220184"/>
                </a:lnTo>
                <a:lnTo>
                  <a:pt x="53165" y="211883"/>
                </a:lnTo>
                <a:lnTo>
                  <a:pt x="29338" y="173289"/>
                </a:lnTo>
                <a:lnTo>
                  <a:pt x="21462" y="116586"/>
                </a:lnTo>
                <a:lnTo>
                  <a:pt x="22342" y="96512"/>
                </a:lnTo>
                <a:lnTo>
                  <a:pt x="35432" y="46862"/>
                </a:lnTo>
                <a:lnTo>
                  <a:pt x="64990" y="15430"/>
                </a:lnTo>
                <a:lnTo>
                  <a:pt x="78612" y="9525"/>
                </a:lnTo>
                <a:lnTo>
                  <a:pt x="751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46579" y="4740021"/>
            <a:ext cx="309880" cy="236220"/>
          </a:xfrm>
          <a:custGeom>
            <a:avLst/>
            <a:gdLst/>
            <a:ahLst/>
            <a:cxnLst/>
            <a:rect l="l" t="t" r="r" b="b"/>
            <a:pathLst>
              <a:path w="309880" h="236220">
                <a:moveTo>
                  <a:pt x="234187" y="0"/>
                </a:moveTo>
                <a:lnTo>
                  <a:pt x="230758" y="9524"/>
                </a:lnTo>
                <a:lnTo>
                  <a:pt x="244399" y="15430"/>
                </a:lnTo>
                <a:lnTo>
                  <a:pt x="256158" y="23621"/>
                </a:lnTo>
                <a:lnTo>
                  <a:pt x="280013" y="61650"/>
                </a:lnTo>
                <a:lnTo>
                  <a:pt x="287781" y="116585"/>
                </a:lnTo>
                <a:lnTo>
                  <a:pt x="286920" y="137423"/>
                </a:lnTo>
                <a:lnTo>
                  <a:pt x="273812" y="188340"/>
                </a:lnTo>
                <a:lnTo>
                  <a:pt x="244594" y="220184"/>
                </a:lnTo>
                <a:lnTo>
                  <a:pt x="231139" y="226186"/>
                </a:lnTo>
                <a:lnTo>
                  <a:pt x="234187" y="235711"/>
                </a:lnTo>
                <a:lnTo>
                  <a:pt x="279175" y="208994"/>
                </a:lnTo>
                <a:lnTo>
                  <a:pt x="304514" y="159496"/>
                </a:lnTo>
                <a:lnTo>
                  <a:pt x="309371" y="117855"/>
                </a:lnTo>
                <a:lnTo>
                  <a:pt x="308155" y="96281"/>
                </a:lnTo>
                <a:lnTo>
                  <a:pt x="298388" y="57991"/>
                </a:lnTo>
                <a:lnTo>
                  <a:pt x="266192" y="15065"/>
                </a:lnTo>
                <a:lnTo>
                  <a:pt x="251237" y="6145"/>
                </a:lnTo>
                <a:lnTo>
                  <a:pt x="234187" y="0"/>
                </a:lnTo>
                <a:close/>
              </a:path>
              <a:path w="309880" h="236220">
                <a:moveTo>
                  <a:pt x="75183" y="0"/>
                </a:moveTo>
                <a:lnTo>
                  <a:pt x="30214" y="26771"/>
                </a:lnTo>
                <a:lnTo>
                  <a:pt x="4857" y="76326"/>
                </a:lnTo>
                <a:lnTo>
                  <a:pt x="0" y="117855"/>
                </a:lnTo>
                <a:lnTo>
                  <a:pt x="1214" y="139503"/>
                </a:lnTo>
                <a:lnTo>
                  <a:pt x="10929" y="177845"/>
                </a:lnTo>
                <a:lnTo>
                  <a:pt x="43068" y="220662"/>
                </a:lnTo>
                <a:lnTo>
                  <a:pt x="75183" y="235711"/>
                </a:lnTo>
                <a:lnTo>
                  <a:pt x="78231" y="226186"/>
                </a:lnTo>
                <a:lnTo>
                  <a:pt x="64775" y="220184"/>
                </a:lnTo>
                <a:lnTo>
                  <a:pt x="53165" y="211883"/>
                </a:lnTo>
                <a:lnTo>
                  <a:pt x="29338" y="173289"/>
                </a:lnTo>
                <a:lnTo>
                  <a:pt x="21462" y="116585"/>
                </a:lnTo>
                <a:lnTo>
                  <a:pt x="22342" y="96512"/>
                </a:lnTo>
                <a:lnTo>
                  <a:pt x="35432" y="46862"/>
                </a:lnTo>
                <a:lnTo>
                  <a:pt x="64990" y="15430"/>
                </a:lnTo>
                <a:lnTo>
                  <a:pt x="78612" y="9524"/>
                </a:lnTo>
                <a:lnTo>
                  <a:pt x="751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78655" y="4740021"/>
            <a:ext cx="309880" cy="236220"/>
          </a:xfrm>
          <a:custGeom>
            <a:avLst/>
            <a:gdLst/>
            <a:ahLst/>
            <a:cxnLst/>
            <a:rect l="l" t="t" r="r" b="b"/>
            <a:pathLst>
              <a:path w="309879" h="236220">
                <a:moveTo>
                  <a:pt x="234188" y="0"/>
                </a:moveTo>
                <a:lnTo>
                  <a:pt x="230759" y="9524"/>
                </a:lnTo>
                <a:lnTo>
                  <a:pt x="244399" y="15430"/>
                </a:lnTo>
                <a:lnTo>
                  <a:pt x="256159" y="23621"/>
                </a:lnTo>
                <a:lnTo>
                  <a:pt x="280013" y="61650"/>
                </a:lnTo>
                <a:lnTo>
                  <a:pt x="287782" y="116585"/>
                </a:lnTo>
                <a:lnTo>
                  <a:pt x="286920" y="137423"/>
                </a:lnTo>
                <a:lnTo>
                  <a:pt x="273812" y="188340"/>
                </a:lnTo>
                <a:lnTo>
                  <a:pt x="244594" y="220184"/>
                </a:lnTo>
                <a:lnTo>
                  <a:pt x="231140" y="226186"/>
                </a:lnTo>
                <a:lnTo>
                  <a:pt x="234188" y="235711"/>
                </a:lnTo>
                <a:lnTo>
                  <a:pt x="279175" y="208994"/>
                </a:lnTo>
                <a:lnTo>
                  <a:pt x="304514" y="159496"/>
                </a:lnTo>
                <a:lnTo>
                  <a:pt x="309372" y="117855"/>
                </a:lnTo>
                <a:lnTo>
                  <a:pt x="308155" y="96281"/>
                </a:lnTo>
                <a:lnTo>
                  <a:pt x="298388" y="57991"/>
                </a:lnTo>
                <a:lnTo>
                  <a:pt x="266192" y="15065"/>
                </a:lnTo>
                <a:lnTo>
                  <a:pt x="251237" y="6145"/>
                </a:lnTo>
                <a:lnTo>
                  <a:pt x="234188" y="0"/>
                </a:lnTo>
                <a:close/>
              </a:path>
              <a:path w="309879" h="236220">
                <a:moveTo>
                  <a:pt x="75184" y="0"/>
                </a:moveTo>
                <a:lnTo>
                  <a:pt x="30214" y="26771"/>
                </a:lnTo>
                <a:lnTo>
                  <a:pt x="4857" y="76326"/>
                </a:lnTo>
                <a:lnTo>
                  <a:pt x="0" y="117855"/>
                </a:lnTo>
                <a:lnTo>
                  <a:pt x="1214" y="139503"/>
                </a:lnTo>
                <a:lnTo>
                  <a:pt x="10929" y="177845"/>
                </a:lnTo>
                <a:lnTo>
                  <a:pt x="43068" y="220662"/>
                </a:lnTo>
                <a:lnTo>
                  <a:pt x="75184" y="235711"/>
                </a:lnTo>
                <a:lnTo>
                  <a:pt x="78232" y="226186"/>
                </a:lnTo>
                <a:lnTo>
                  <a:pt x="64775" y="220184"/>
                </a:lnTo>
                <a:lnTo>
                  <a:pt x="53165" y="211883"/>
                </a:lnTo>
                <a:lnTo>
                  <a:pt x="29338" y="173289"/>
                </a:lnTo>
                <a:lnTo>
                  <a:pt x="21463" y="116585"/>
                </a:lnTo>
                <a:lnTo>
                  <a:pt x="22342" y="96512"/>
                </a:lnTo>
                <a:lnTo>
                  <a:pt x="35433" y="46862"/>
                </a:lnTo>
                <a:lnTo>
                  <a:pt x="64990" y="15430"/>
                </a:lnTo>
                <a:lnTo>
                  <a:pt x="78613" y="9524"/>
                </a:lnTo>
                <a:lnTo>
                  <a:pt x="75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64428" y="4740021"/>
            <a:ext cx="309880" cy="236220"/>
          </a:xfrm>
          <a:custGeom>
            <a:avLst/>
            <a:gdLst/>
            <a:ahLst/>
            <a:cxnLst/>
            <a:rect l="l" t="t" r="r" b="b"/>
            <a:pathLst>
              <a:path w="309879" h="236220">
                <a:moveTo>
                  <a:pt x="234187" y="0"/>
                </a:moveTo>
                <a:lnTo>
                  <a:pt x="230759" y="9524"/>
                </a:lnTo>
                <a:lnTo>
                  <a:pt x="244399" y="15430"/>
                </a:lnTo>
                <a:lnTo>
                  <a:pt x="256159" y="23621"/>
                </a:lnTo>
                <a:lnTo>
                  <a:pt x="280013" y="61650"/>
                </a:lnTo>
                <a:lnTo>
                  <a:pt x="287782" y="116585"/>
                </a:lnTo>
                <a:lnTo>
                  <a:pt x="286920" y="137423"/>
                </a:lnTo>
                <a:lnTo>
                  <a:pt x="273812" y="188340"/>
                </a:lnTo>
                <a:lnTo>
                  <a:pt x="244594" y="220184"/>
                </a:lnTo>
                <a:lnTo>
                  <a:pt x="231139" y="226186"/>
                </a:lnTo>
                <a:lnTo>
                  <a:pt x="234187" y="235711"/>
                </a:lnTo>
                <a:lnTo>
                  <a:pt x="279175" y="208994"/>
                </a:lnTo>
                <a:lnTo>
                  <a:pt x="304514" y="159496"/>
                </a:lnTo>
                <a:lnTo>
                  <a:pt x="309372" y="117855"/>
                </a:lnTo>
                <a:lnTo>
                  <a:pt x="308155" y="96281"/>
                </a:lnTo>
                <a:lnTo>
                  <a:pt x="298388" y="57991"/>
                </a:lnTo>
                <a:lnTo>
                  <a:pt x="266192" y="15065"/>
                </a:lnTo>
                <a:lnTo>
                  <a:pt x="251237" y="6145"/>
                </a:lnTo>
                <a:lnTo>
                  <a:pt x="234187" y="0"/>
                </a:lnTo>
                <a:close/>
              </a:path>
              <a:path w="309879" h="236220">
                <a:moveTo>
                  <a:pt x="75184" y="0"/>
                </a:moveTo>
                <a:lnTo>
                  <a:pt x="30214" y="26771"/>
                </a:lnTo>
                <a:lnTo>
                  <a:pt x="4857" y="76326"/>
                </a:lnTo>
                <a:lnTo>
                  <a:pt x="0" y="117855"/>
                </a:lnTo>
                <a:lnTo>
                  <a:pt x="1214" y="139503"/>
                </a:lnTo>
                <a:lnTo>
                  <a:pt x="10929" y="177845"/>
                </a:lnTo>
                <a:lnTo>
                  <a:pt x="43068" y="220662"/>
                </a:lnTo>
                <a:lnTo>
                  <a:pt x="75184" y="235711"/>
                </a:lnTo>
                <a:lnTo>
                  <a:pt x="78232" y="226186"/>
                </a:lnTo>
                <a:lnTo>
                  <a:pt x="64777" y="220184"/>
                </a:lnTo>
                <a:lnTo>
                  <a:pt x="53181" y="211883"/>
                </a:lnTo>
                <a:lnTo>
                  <a:pt x="29392" y="173289"/>
                </a:lnTo>
                <a:lnTo>
                  <a:pt x="21462" y="116585"/>
                </a:lnTo>
                <a:lnTo>
                  <a:pt x="22344" y="96512"/>
                </a:lnTo>
                <a:lnTo>
                  <a:pt x="35560" y="46862"/>
                </a:lnTo>
                <a:lnTo>
                  <a:pt x="64992" y="15430"/>
                </a:lnTo>
                <a:lnTo>
                  <a:pt x="78612" y="9524"/>
                </a:lnTo>
                <a:lnTo>
                  <a:pt x="75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07340" y="3453765"/>
            <a:ext cx="7818120" cy="1541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  <a:tab pos="1998345" algn="l"/>
                <a:tab pos="4138295" algn="l"/>
                <a:tab pos="5010150" algn="l"/>
                <a:tab pos="5878830" algn="l"/>
                <a:tab pos="7091045" algn="l"/>
              </a:tabLst>
            </a:pPr>
            <a:r>
              <a:rPr sz="2000" dirty="0">
                <a:latin typeface="Times New Roman"/>
                <a:cs typeface="Times New Roman"/>
              </a:rPr>
              <a:t>3)	Then,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∀𝑥𝑃</a:t>
            </a:r>
            <a:r>
              <a:rPr sz="2000" spc="434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	</a:t>
            </a:r>
            <a:r>
              <a:rPr sz="2000" dirty="0">
                <a:latin typeface="Times New Roman"/>
                <a:cs typeface="Times New Roman"/>
              </a:rPr>
              <a:t>is true.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And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mbria Math"/>
                <a:cs typeface="Cambria Math"/>
              </a:rPr>
              <a:t>∀𝑥𝑄</a:t>
            </a:r>
            <a:r>
              <a:rPr sz="2000" spc="42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	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true.	</a:t>
            </a:r>
            <a:r>
              <a:rPr sz="2000" dirty="0">
                <a:latin typeface="Cambria Math"/>
                <a:cs typeface="Cambria Math"/>
              </a:rPr>
              <a:t>∀𝑥𝑃</a:t>
            </a:r>
            <a:r>
              <a:rPr sz="2000" spc="4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	</a:t>
            </a:r>
            <a:r>
              <a:rPr sz="2000" spc="40" dirty="0">
                <a:latin typeface="Cambria Math"/>
                <a:cs typeface="Cambria Math"/>
              </a:rPr>
              <a:t>𝖠</a:t>
            </a:r>
            <a:r>
              <a:rPr sz="2000" dirty="0">
                <a:latin typeface="Cambria Math"/>
                <a:cs typeface="Cambria Math"/>
              </a:rPr>
              <a:t> ∀𝑥𝑄</a:t>
            </a:r>
            <a:r>
              <a:rPr sz="2000" spc="434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	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true.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  <a:tab pos="2984500" algn="l"/>
                <a:tab pos="4074160" algn="l"/>
              </a:tabLst>
            </a:pPr>
            <a:r>
              <a:rPr sz="2000" spc="-70" dirty="0">
                <a:latin typeface="Times New Roman"/>
                <a:cs typeface="Times New Roman"/>
              </a:rPr>
              <a:t>We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assume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∀𝑥𝑃</a:t>
            </a:r>
            <a:r>
              <a:rPr sz="2000" spc="4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	</a:t>
            </a:r>
            <a:r>
              <a:rPr sz="2000" spc="40" dirty="0">
                <a:latin typeface="Cambria Math"/>
                <a:cs typeface="Cambria Math"/>
              </a:rPr>
              <a:t>𝖠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∀𝑥𝑄  𝑥	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true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 </a:t>
            </a:r>
            <a:r>
              <a:rPr sz="2000" spc="-5" dirty="0">
                <a:latin typeface="Times New Roman"/>
                <a:cs typeface="Times New Roman"/>
              </a:rPr>
              <a:t>all </a:t>
            </a:r>
            <a:r>
              <a:rPr sz="2000" dirty="0">
                <a:latin typeface="Times New Roman"/>
                <a:cs typeface="Times New Roman"/>
              </a:rPr>
              <a:t>values 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domain.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469265" algn="l"/>
                <a:tab pos="469900" algn="l"/>
                <a:tab pos="1931035" algn="l"/>
                <a:tab pos="4066540" algn="l"/>
              </a:tabLst>
            </a:pPr>
            <a:r>
              <a:rPr sz="2000" dirty="0">
                <a:latin typeface="Times New Roman"/>
                <a:cs typeface="Times New Roman"/>
              </a:rPr>
              <a:t>Then,</a:t>
            </a:r>
            <a:r>
              <a:rPr sz="2000" dirty="0">
                <a:latin typeface="Cambria Math"/>
                <a:cs typeface="Cambria Math"/>
              </a:rPr>
              <a:t>∀𝑥𝑃</a:t>
            </a:r>
            <a:r>
              <a:rPr sz="2000" spc="4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	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true.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And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∀𝑥𝑄</a:t>
            </a:r>
            <a:r>
              <a:rPr sz="2000" spc="44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	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true.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Then, </a:t>
            </a:r>
            <a:r>
              <a:rPr sz="2000" dirty="0">
                <a:latin typeface="Cambria Math"/>
                <a:cs typeface="Cambria Math"/>
              </a:rPr>
              <a:t>𝑃</a:t>
            </a:r>
            <a:r>
              <a:rPr sz="2000" spc="40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47840" y="4664202"/>
            <a:ext cx="24885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true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5" dirty="0">
                <a:latin typeface="Times New Roman"/>
                <a:cs typeface="Times New Roman"/>
              </a:rPr>
              <a:t> all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values 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69183" y="5044821"/>
            <a:ext cx="309880" cy="236220"/>
          </a:xfrm>
          <a:custGeom>
            <a:avLst/>
            <a:gdLst/>
            <a:ahLst/>
            <a:cxnLst/>
            <a:rect l="l" t="t" r="r" b="b"/>
            <a:pathLst>
              <a:path w="309880" h="236220">
                <a:moveTo>
                  <a:pt x="234188" y="0"/>
                </a:moveTo>
                <a:lnTo>
                  <a:pt x="230759" y="9524"/>
                </a:lnTo>
                <a:lnTo>
                  <a:pt x="244399" y="15430"/>
                </a:lnTo>
                <a:lnTo>
                  <a:pt x="256159" y="23621"/>
                </a:lnTo>
                <a:lnTo>
                  <a:pt x="280013" y="61650"/>
                </a:lnTo>
                <a:lnTo>
                  <a:pt x="287782" y="116585"/>
                </a:lnTo>
                <a:lnTo>
                  <a:pt x="286920" y="137423"/>
                </a:lnTo>
                <a:lnTo>
                  <a:pt x="273812" y="188340"/>
                </a:lnTo>
                <a:lnTo>
                  <a:pt x="244594" y="220184"/>
                </a:lnTo>
                <a:lnTo>
                  <a:pt x="231140" y="226186"/>
                </a:lnTo>
                <a:lnTo>
                  <a:pt x="234188" y="235711"/>
                </a:lnTo>
                <a:lnTo>
                  <a:pt x="279175" y="208994"/>
                </a:lnTo>
                <a:lnTo>
                  <a:pt x="304514" y="159496"/>
                </a:lnTo>
                <a:lnTo>
                  <a:pt x="309372" y="117855"/>
                </a:lnTo>
                <a:lnTo>
                  <a:pt x="308155" y="96281"/>
                </a:lnTo>
                <a:lnTo>
                  <a:pt x="298388" y="57991"/>
                </a:lnTo>
                <a:lnTo>
                  <a:pt x="266192" y="15065"/>
                </a:lnTo>
                <a:lnTo>
                  <a:pt x="251237" y="6145"/>
                </a:lnTo>
                <a:lnTo>
                  <a:pt x="234188" y="0"/>
                </a:lnTo>
                <a:close/>
              </a:path>
              <a:path w="309880" h="236220">
                <a:moveTo>
                  <a:pt x="75184" y="0"/>
                </a:moveTo>
                <a:lnTo>
                  <a:pt x="30214" y="26771"/>
                </a:lnTo>
                <a:lnTo>
                  <a:pt x="4857" y="76326"/>
                </a:lnTo>
                <a:lnTo>
                  <a:pt x="0" y="117855"/>
                </a:lnTo>
                <a:lnTo>
                  <a:pt x="1214" y="139503"/>
                </a:lnTo>
                <a:lnTo>
                  <a:pt x="10929" y="177845"/>
                </a:lnTo>
                <a:lnTo>
                  <a:pt x="43068" y="220662"/>
                </a:lnTo>
                <a:lnTo>
                  <a:pt x="75184" y="235711"/>
                </a:lnTo>
                <a:lnTo>
                  <a:pt x="78232" y="226186"/>
                </a:lnTo>
                <a:lnTo>
                  <a:pt x="64775" y="220184"/>
                </a:lnTo>
                <a:lnTo>
                  <a:pt x="53165" y="211883"/>
                </a:lnTo>
                <a:lnTo>
                  <a:pt x="29338" y="173289"/>
                </a:lnTo>
                <a:lnTo>
                  <a:pt x="21463" y="116585"/>
                </a:lnTo>
                <a:lnTo>
                  <a:pt x="22342" y="96512"/>
                </a:lnTo>
                <a:lnTo>
                  <a:pt x="35433" y="46862"/>
                </a:lnTo>
                <a:lnTo>
                  <a:pt x="64990" y="15430"/>
                </a:lnTo>
                <a:lnTo>
                  <a:pt x="78613" y="9524"/>
                </a:lnTo>
                <a:lnTo>
                  <a:pt x="75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64540" y="4969255"/>
            <a:ext cx="62401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99995" algn="l"/>
              </a:tabLst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domain.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𝑥𝑄</a:t>
            </a:r>
            <a:r>
              <a:rPr sz="2000" spc="45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	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true for </a:t>
            </a:r>
            <a:r>
              <a:rPr sz="2000" spc="-5" dirty="0">
                <a:latin typeface="Times New Roman"/>
                <a:cs typeface="Times New Roman"/>
              </a:rPr>
              <a:t>all</a:t>
            </a:r>
            <a:r>
              <a:rPr sz="2000" dirty="0">
                <a:latin typeface="Times New Roman"/>
                <a:cs typeface="Times New Roman"/>
              </a:rPr>
              <a:t> values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 the</a:t>
            </a:r>
            <a:r>
              <a:rPr sz="2000" spc="-5" dirty="0">
                <a:latin typeface="Times New Roman"/>
                <a:cs typeface="Times New Roman"/>
              </a:rPr>
              <a:t> domain.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31695" y="5512689"/>
            <a:ext cx="309880" cy="236220"/>
          </a:xfrm>
          <a:custGeom>
            <a:avLst/>
            <a:gdLst/>
            <a:ahLst/>
            <a:cxnLst/>
            <a:rect l="l" t="t" r="r" b="b"/>
            <a:pathLst>
              <a:path w="309880" h="236220">
                <a:moveTo>
                  <a:pt x="234187" y="0"/>
                </a:moveTo>
                <a:lnTo>
                  <a:pt x="230759" y="9525"/>
                </a:lnTo>
                <a:lnTo>
                  <a:pt x="244399" y="15430"/>
                </a:lnTo>
                <a:lnTo>
                  <a:pt x="256159" y="23621"/>
                </a:lnTo>
                <a:lnTo>
                  <a:pt x="280013" y="61651"/>
                </a:lnTo>
                <a:lnTo>
                  <a:pt x="287781" y="116649"/>
                </a:lnTo>
                <a:lnTo>
                  <a:pt x="286920" y="137440"/>
                </a:lnTo>
                <a:lnTo>
                  <a:pt x="273812" y="188353"/>
                </a:lnTo>
                <a:lnTo>
                  <a:pt x="244594" y="220177"/>
                </a:lnTo>
                <a:lnTo>
                  <a:pt x="231140" y="226123"/>
                </a:lnTo>
                <a:lnTo>
                  <a:pt x="234187" y="235699"/>
                </a:lnTo>
                <a:lnTo>
                  <a:pt x="279175" y="208935"/>
                </a:lnTo>
                <a:lnTo>
                  <a:pt x="304514" y="159535"/>
                </a:lnTo>
                <a:lnTo>
                  <a:pt x="309372" y="117894"/>
                </a:lnTo>
                <a:lnTo>
                  <a:pt x="308155" y="96287"/>
                </a:lnTo>
                <a:lnTo>
                  <a:pt x="298388" y="57988"/>
                </a:lnTo>
                <a:lnTo>
                  <a:pt x="266192" y="15065"/>
                </a:lnTo>
                <a:lnTo>
                  <a:pt x="251237" y="6145"/>
                </a:lnTo>
                <a:lnTo>
                  <a:pt x="234187" y="0"/>
                </a:lnTo>
                <a:close/>
              </a:path>
              <a:path w="309880" h="236220">
                <a:moveTo>
                  <a:pt x="75184" y="0"/>
                </a:moveTo>
                <a:lnTo>
                  <a:pt x="30214" y="26771"/>
                </a:lnTo>
                <a:lnTo>
                  <a:pt x="4857" y="76322"/>
                </a:lnTo>
                <a:lnTo>
                  <a:pt x="0" y="117894"/>
                </a:lnTo>
                <a:lnTo>
                  <a:pt x="1214" y="139548"/>
                </a:lnTo>
                <a:lnTo>
                  <a:pt x="10929" y="177853"/>
                </a:lnTo>
                <a:lnTo>
                  <a:pt x="43068" y="220614"/>
                </a:lnTo>
                <a:lnTo>
                  <a:pt x="75184" y="235699"/>
                </a:lnTo>
                <a:lnTo>
                  <a:pt x="78231" y="226123"/>
                </a:lnTo>
                <a:lnTo>
                  <a:pt x="64775" y="220177"/>
                </a:lnTo>
                <a:lnTo>
                  <a:pt x="53165" y="211901"/>
                </a:lnTo>
                <a:lnTo>
                  <a:pt x="29338" y="173292"/>
                </a:lnTo>
                <a:lnTo>
                  <a:pt x="21462" y="116649"/>
                </a:lnTo>
                <a:lnTo>
                  <a:pt x="22342" y="96538"/>
                </a:lnTo>
                <a:lnTo>
                  <a:pt x="35433" y="46863"/>
                </a:lnTo>
                <a:lnTo>
                  <a:pt x="64990" y="15430"/>
                </a:lnTo>
                <a:lnTo>
                  <a:pt x="78612" y="9525"/>
                </a:lnTo>
                <a:lnTo>
                  <a:pt x="75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07340" y="5416397"/>
            <a:ext cx="1555750" cy="6781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469265" algn="l"/>
              </a:tabLst>
            </a:pPr>
            <a:r>
              <a:rPr sz="2000" dirty="0">
                <a:latin typeface="Times New Roman"/>
                <a:cs typeface="Times New Roman"/>
              </a:rPr>
              <a:t>3.	Then,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𝑃</a:t>
            </a:r>
            <a:r>
              <a:rPr sz="2000" spc="38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endParaRPr sz="2000">
              <a:latin typeface="Cambria Math"/>
              <a:cs typeface="Cambria Math"/>
            </a:endParaRPr>
          </a:p>
          <a:p>
            <a:pPr marL="469900">
              <a:lnSpc>
                <a:spcPct val="100000"/>
              </a:lnSpc>
              <a:spcBef>
                <a:spcPts val="170"/>
              </a:spcBef>
            </a:pPr>
            <a:r>
              <a:rPr sz="2000" dirty="0">
                <a:latin typeface="Times New Roman"/>
                <a:cs typeface="Times New Roman"/>
              </a:rPr>
              <a:t>true.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052564" y="5476494"/>
            <a:ext cx="1496060" cy="307975"/>
          </a:xfrm>
          <a:custGeom>
            <a:avLst/>
            <a:gdLst/>
            <a:ahLst/>
            <a:cxnLst/>
            <a:rect l="l" t="t" r="r" b="b"/>
            <a:pathLst>
              <a:path w="1496059" h="307975">
                <a:moveTo>
                  <a:pt x="83947" y="10160"/>
                </a:moveTo>
                <a:lnTo>
                  <a:pt x="80772" y="0"/>
                </a:lnTo>
                <a:lnTo>
                  <a:pt x="62522" y="7099"/>
                </a:lnTo>
                <a:lnTo>
                  <a:pt x="46494" y="18275"/>
                </a:lnTo>
                <a:lnTo>
                  <a:pt x="21082" y="52832"/>
                </a:lnTo>
                <a:lnTo>
                  <a:pt x="5245" y="99314"/>
                </a:lnTo>
                <a:lnTo>
                  <a:pt x="0" y="153809"/>
                </a:lnTo>
                <a:lnTo>
                  <a:pt x="1308" y="181864"/>
                </a:lnTo>
                <a:lnTo>
                  <a:pt x="11836" y="232321"/>
                </a:lnTo>
                <a:lnTo>
                  <a:pt x="32664" y="273888"/>
                </a:lnTo>
                <a:lnTo>
                  <a:pt x="62522" y="300304"/>
                </a:lnTo>
                <a:lnTo>
                  <a:pt x="80772" y="307416"/>
                </a:lnTo>
                <a:lnTo>
                  <a:pt x="83947" y="297230"/>
                </a:lnTo>
                <a:lnTo>
                  <a:pt x="69799" y="289915"/>
                </a:lnTo>
                <a:lnTo>
                  <a:pt x="57480" y="279260"/>
                </a:lnTo>
                <a:lnTo>
                  <a:pt x="31584" y="227838"/>
                </a:lnTo>
                <a:lnTo>
                  <a:pt x="23825" y="180771"/>
                </a:lnTo>
                <a:lnTo>
                  <a:pt x="22860" y="153695"/>
                </a:lnTo>
                <a:lnTo>
                  <a:pt x="23825" y="126809"/>
                </a:lnTo>
                <a:lnTo>
                  <a:pt x="31584" y="79629"/>
                </a:lnTo>
                <a:lnTo>
                  <a:pt x="46990" y="42138"/>
                </a:lnTo>
                <a:lnTo>
                  <a:pt x="69799" y="17475"/>
                </a:lnTo>
                <a:lnTo>
                  <a:pt x="83947" y="10160"/>
                </a:lnTo>
                <a:close/>
              </a:path>
              <a:path w="1496059" h="307975">
                <a:moveTo>
                  <a:pt x="357505" y="45720"/>
                </a:moveTo>
                <a:lnTo>
                  <a:pt x="354076" y="36195"/>
                </a:lnTo>
                <a:lnTo>
                  <a:pt x="336994" y="42341"/>
                </a:lnTo>
                <a:lnTo>
                  <a:pt x="322008" y="51269"/>
                </a:lnTo>
                <a:lnTo>
                  <a:pt x="289814" y="94195"/>
                </a:lnTo>
                <a:lnTo>
                  <a:pt x="280098" y="132486"/>
                </a:lnTo>
                <a:lnTo>
                  <a:pt x="278892" y="154089"/>
                </a:lnTo>
                <a:lnTo>
                  <a:pt x="280098" y="175755"/>
                </a:lnTo>
                <a:lnTo>
                  <a:pt x="289814" y="214058"/>
                </a:lnTo>
                <a:lnTo>
                  <a:pt x="321957" y="256819"/>
                </a:lnTo>
                <a:lnTo>
                  <a:pt x="354076" y="271894"/>
                </a:lnTo>
                <a:lnTo>
                  <a:pt x="357124" y="262318"/>
                </a:lnTo>
                <a:lnTo>
                  <a:pt x="343662" y="256374"/>
                </a:lnTo>
                <a:lnTo>
                  <a:pt x="332054" y="248107"/>
                </a:lnTo>
                <a:lnTo>
                  <a:pt x="308229" y="209499"/>
                </a:lnTo>
                <a:lnTo>
                  <a:pt x="300355" y="152844"/>
                </a:lnTo>
                <a:lnTo>
                  <a:pt x="301231" y="132740"/>
                </a:lnTo>
                <a:lnTo>
                  <a:pt x="314325" y="83058"/>
                </a:lnTo>
                <a:lnTo>
                  <a:pt x="343877" y="51625"/>
                </a:lnTo>
                <a:lnTo>
                  <a:pt x="357505" y="45720"/>
                </a:lnTo>
                <a:close/>
              </a:path>
              <a:path w="1496059" h="307975">
                <a:moveTo>
                  <a:pt x="588264" y="154089"/>
                </a:moveTo>
                <a:lnTo>
                  <a:pt x="583387" y="112522"/>
                </a:lnTo>
                <a:lnTo>
                  <a:pt x="557936" y="62966"/>
                </a:lnTo>
                <a:lnTo>
                  <a:pt x="513080" y="36195"/>
                </a:lnTo>
                <a:lnTo>
                  <a:pt x="509651" y="45720"/>
                </a:lnTo>
                <a:lnTo>
                  <a:pt x="523290" y="51625"/>
                </a:lnTo>
                <a:lnTo>
                  <a:pt x="535051" y="59817"/>
                </a:lnTo>
                <a:lnTo>
                  <a:pt x="558901" y="97853"/>
                </a:lnTo>
                <a:lnTo>
                  <a:pt x="566674" y="152844"/>
                </a:lnTo>
                <a:lnTo>
                  <a:pt x="565810" y="173647"/>
                </a:lnTo>
                <a:lnTo>
                  <a:pt x="552704" y="224548"/>
                </a:lnTo>
                <a:lnTo>
                  <a:pt x="523481" y="256374"/>
                </a:lnTo>
                <a:lnTo>
                  <a:pt x="510032" y="262318"/>
                </a:lnTo>
                <a:lnTo>
                  <a:pt x="513080" y="271894"/>
                </a:lnTo>
                <a:lnTo>
                  <a:pt x="558063" y="245135"/>
                </a:lnTo>
                <a:lnTo>
                  <a:pt x="583399" y="195732"/>
                </a:lnTo>
                <a:lnTo>
                  <a:pt x="587044" y="175755"/>
                </a:lnTo>
                <a:lnTo>
                  <a:pt x="588264" y="154089"/>
                </a:lnTo>
                <a:close/>
              </a:path>
              <a:path w="1496059" h="307975">
                <a:moveTo>
                  <a:pt x="1151509" y="45720"/>
                </a:moveTo>
                <a:lnTo>
                  <a:pt x="1148080" y="36195"/>
                </a:lnTo>
                <a:lnTo>
                  <a:pt x="1130998" y="42341"/>
                </a:lnTo>
                <a:lnTo>
                  <a:pt x="1115999" y="51269"/>
                </a:lnTo>
                <a:lnTo>
                  <a:pt x="1083818" y="94195"/>
                </a:lnTo>
                <a:lnTo>
                  <a:pt x="1074102" y="132486"/>
                </a:lnTo>
                <a:lnTo>
                  <a:pt x="1072896" y="154089"/>
                </a:lnTo>
                <a:lnTo>
                  <a:pt x="1074102" y="175755"/>
                </a:lnTo>
                <a:lnTo>
                  <a:pt x="1083818" y="214058"/>
                </a:lnTo>
                <a:lnTo>
                  <a:pt x="1115961" y="256819"/>
                </a:lnTo>
                <a:lnTo>
                  <a:pt x="1148080" y="271894"/>
                </a:lnTo>
                <a:lnTo>
                  <a:pt x="1151128" y="262318"/>
                </a:lnTo>
                <a:lnTo>
                  <a:pt x="1137666" y="256374"/>
                </a:lnTo>
                <a:lnTo>
                  <a:pt x="1126058" y="248107"/>
                </a:lnTo>
                <a:lnTo>
                  <a:pt x="1102233" y="209499"/>
                </a:lnTo>
                <a:lnTo>
                  <a:pt x="1094359" y="152844"/>
                </a:lnTo>
                <a:lnTo>
                  <a:pt x="1095235" y="132740"/>
                </a:lnTo>
                <a:lnTo>
                  <a:pt x="1108329" y="83058"/>
                </a:lnTo>
                <a:lnTo>
                  <a:pt x="1137881" y="51625"/>
                </a:lnTo>
                <a:lnTo>
                  <a:pt x="1151509" y="45720"/>
                </a:lnTo>
                <a:close/>
              </a:path>
              <a:path w="1496059" h="307975">
                <a:moveTo>
                  <a:pt x="1382268" y="154089"/>
                </a:moveTo>
                <a:lnTo>
                  <a:pt x="1377391" y="112522"/>
                </a:lnTo>
                <a:lnTo>
                  <a:pt x="1351940" y="62966"/>
                </a:lnTo>
                <a:lnTo>
                  <a:pt x="1307084" y="36195"/>
                </a:lnTo>
                <a:lnTo>
                  <a:pt x="1303655" y="45720"/>
                </a:lnTo>
                <a:lnTo>
                  <a:pt x="1317294" y="51625"/>
                </a:lnTo>
                <a:lnTo>
                  <a:pt x="1329055" y="59817"/>
                </a:lnTo>
                <a:lnTo>
                  <a:pt x="1352905" y="97853"/>
                </a:lnTo>
                <a:lnTo>
                  <a:pt x="1360678" y="152844"/>
                </a:lnTo>
                <a:lnTo>
                  <a:pt x="1359814" y="173647"/>
                </a:lnTo>
                <a:lnTo>
                  <a:pt x="1346708" y="224548"/>
                </a:lnTo>
                <a:lnTo>
                  <a:pt x="1317485" y="256374"/>
                </a:lnTo>
                <a:lnTo>
                  <a:pt x="1304036" y="262318"/>
                </a:lnTo>
                <a:lnTo>
                  <a:pt x="1307084" y="271894"/>
                </a:lnTo>
                <a:lnTo>
                  <a:pt x="1352067" y="245135"/>
                </a:lnTo>
                <a:lnTo>
                  <a:pt x="1377403" y="195732"/>
                </a:lnTo>
                <a:lnTo>
                  <a:pt x="1381048" y="175755"/>
                </a:lnTo>
                <a:lnTo>
                  <a:pt x="1382268" y="154089"/>
                </a:lnTo>
                <a:close/>
              </a:path>
              <a:path w="1496059" h="307975">
                <a:moveTo>
                  <a:pt x="1496060" y="153695"/>
                </a:moveTo>
                <a:lnTo>
                  <a:pt x="1490814" y="99314"/>
                </a:lnTo>
                <a:lnTo>
                  <a:pt x="1475105" y="52832"/>
                </a:lnTo>
                <a:lnTo>
                  <a:pt x="1449616" y="18275"/>
                </a:lnTo>
                <a:lnTo>
                  <a:pt x="1415288" y="0"/>
                </a:lnTo>
                <a:lnTo>
                  <a:pt x="1412240" y="10160"/>
                </a:lnTo>
                <a:lnTo>
                  <a:pt x="1426298" y="17475"/>
                </a:lnTo>
                <a:lnTo>
                  <a:pt x="1438592" y="28130"/>
                </a:lnTo>
                <a:lnTo>
                  <a:pt x="1464462" y="79629"/>
                </a:lnTo>
                <a:lnTo>
                  <a:pt x="1472222" y="126809"/>
                </a:lnTo>
                <a:lnTo>
                  <a:pt x="1473200" y="153809"/>
                </a:lnTo>
                <a:lnTo>
                  <a:pt x="1472222" y="180771"/>
                </a:lnTo>
                <a:lnTo>
                  <a:pt x="1464462" y="227838"/>
                </a:lnTo>
                <a:lnTo>
                  <a:pt x="1449057" y="265277"/>
                </a:lnTo>
                <a:lnTo>
                  <a:pt x="1412240" y="297230"/>
                </a:lnTo>
                <a:lnTo>
                  <a:pt x="1415288" y="307416"/>
                </a:lnTo>
                <a:lnTo>
                  <a:pt x="1449616" y="289128"/>
                </a:lnTo>
                <a:lnTo>
                  <a:pt x="1475105" y="254596"/>
                </a:lnTo>
                <a:lnTo>
                  <a:pt x="1490814" y="208064"/>
                </a:lnTo>
                <a:lnTo>
                  <a:pt x="1494739" y="181864"/>
                </a:lnTo>
                <a:lnTo>
                  <a:pt x="1496060" y="153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006854" y="5437123"/>
            <a:ext cx="68306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11825" algn="l"/>
                <a:tab pos="6647815" algn="l"/>
              </a:tabLst>
            </a:pPr>
            <a:r>
              <a:rPr sz="2000" spc="70" dirty="0">
                <a:latin typeface="Cambria Math"/>
                <a:cs typeface="Cambria Math"/>
              </a:rPr>
              <a:t>𝖠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spc="60" dirty="0">
                <a:latin typeface="Cambria Math"/>
                <a:cs typeface="Cambria Math"/>
              </a:rPr>
              <a:t>𝑄</a:t>
            </a:r>
            <a:r>
              <a:rPr sz="2000" spc="-5" dirty="0">
                <a:latin typeface="Cambria Math"/>
                <a:cs typeface="Cambria Math"/>
              </a:rPr>
              <a:t>(</a:t>
            </a:r>
            <a:r>
              <a:rPr sz="2000" spc="45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)</a:t>
            </a:r>
            <a:r>
              <a:rPr sz="2000" spc="204" dirty="0">
                <a:latin typeface="Cambria Math"/>
                <a:cs typeface="Cambria Math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true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values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mbria Math"/>
                <a:cs typeface="Cambria Math"/>
              </a:rPr>
              <a:t>∀𝑥 </a:t>
            </a:r>
            <a:r>
              <a:rPr sz="2000" spc="6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𝑃  𝑥	</a:t>
            </a:r>
            <a:r>
              <a:rPr sz="2000" spc="70" dirty="0">
                <a:latin typeface="Cambria Math"/>
                <a:cs typeface="Cambria Math"/>
              </a:rPr>
              <a:t>𝖠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𝑄 </a:t>
            </a:r>
            <a:r>
              <a:rPr sz="2000" spc="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	</a:t>
            </a:r>
            <a:r>
              <a:rPr sz="2000" dirty="0">
                <a:latin typeface="Times New Roman"/>
                <a:cs typeface="Times New Roman"/>
              </a:rPr>
              <a:t>is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96723"/>
            <a:ext cx="8525510" cy="3199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2450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Predicates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and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Quantifiers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(19/22)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Negating</a:t>
            </a:r>
            <a:r>
              <a:rPr sz="2800" b="1" spc="-2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Quantified</a:t>
            </a:r>
            <a:r>
              <a:rPr sz="2800" b="1" spc="-2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Expressions:</a:t>
            </a:r>
            <a:endParaRPr sz="2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875"/>
              </a:spcBef>
            </a:pPr>
            <a:r>
              <a:rPr sz="2800" spc="30" dirty="0">
                <a:latin typeface="Cambria Math"/>
                <a:cs typeface="Cambria Math"/>
              </a:rPr>
              <a:t>𝑃(𝑥)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statement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"</a:t>
            </a:r>
            <a:r>
              <a:rPr sz="2800" dirty="0">
                <a:latin typeface="Cambria Math"/>
                <a:cs typeface="Cambria Math"/>
              </a:rPr>
              <a:t>𝑥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taken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course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calculus"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domain consists 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students in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your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class.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sz="2800" spc="-5" dirty="0">
                <a:latin typeface="Cambria Math"/>
                <a:cs typeface="Cambria Math"/>
              </a:rPr>
              <a:t>∀𝒙𝑷(𝒙)</a:t>
            </a:r>
            <a:r>
              <a:rPr sz="2800" spc="50" dirty="0">
                <a:latin typeface="Cambria Math"/>
                <a:cs typeface="Cambria Math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38</a:t>
            </a:fld>
            <a:endParaRPr spc="-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848698"/>
            <a:ext cx="8525510" cy="3041015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Negating</a:t>
            </a:r>
            <a:r>
              <a:rPr sz="2800" b="1" spc="-2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Quantified</a:t>
            </a:r>
            <a:r>
              <a:rPr sz="2800" b="1" spc="-2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Expressions: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875"/>
              </a:spcBef>
            </a:pPr>
            <a:r>
              <a:rPr sz="2800" spc="30" dirty="0">
                <a:latin typeface="Cambria Math"/>
                <a:cs typeface="Cambria Math"/>
              </a:rPr>
              <a:t>𝑃(𝑥)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statement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"</a:t>
            </a:r>
            <a:r>
              <a:rPr sz="2800" dirty="0">
                <a:latin typeface="Cambria Math"/>
                <a:cs typeface="Cambria Math"/>
              </a:rPr>
              <a:t>𝑥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taken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course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calculus"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domain consists 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students in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your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class.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sz="2800" spc="-5" dirty="0">
                <a:latin typeface="Cambria Math"/>
                <a:cs typeface="Cambria Math"/>
              </a:rPr>
              <a:t>∀𝒙𝑷(𝒙)</a:t>
            </a:r>
            <a:r>
              <a:rPr sz="2800" spc="50" dirty="0">
                <a:latin typeface="Cambria Math"/>
                <a:cs typeface="Cambria Math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sz="2400" spc="-5" dirty="0">
                <a:latin typeface="Times New Roman"/>
                <a:cs typeface="Times New Roman"/>
              </a:rPr>
              <a:t>"Every</a:t>
            </a:r>
            <a:r>
              <a:rPr sz="2400" dirty="0">
                <a:latin typeface="Times New Roman"/>
                <a:cs typeface="Times New Roman"/>
              </a:rPr>
              <a:t> student in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your class </a:t>
            </a:r>
            <a:r>
              <a:rPr sz="2400" spc="-5" dirty="0">
                <a:latin typeface="Times New Roman"/>
                <a:cs typeface="Times New Roman"/>
              </a:rPr>
              <a:t>has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taken a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course in calculus"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119622"/>
            <a:ext cx="83971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(19/22)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39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1664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Example1: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0050" y="408336"/>
            <a:ext cx="763904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Predicates</a:t>
            </a:r>
            <a:r>
              <a:rPr sz="4000" spc="-10" dirty="0"/>
              <a:t> </a:t>
            </a:r>
            <a:r>
              <a:rPr sz="4000" dirty="0"/>
              <a:t>and</a:t>
            </a:r>
            <a:r>
              <a:rPr sz="4000" spc="-10" dirty="0"/>
              <a:t> </a:t>
            </a:r>
            <a:r>
              <a:rPr sz="4000" spc="-5" dirty="0"/>
              <a:t>Quantifiers</a:t>
            </a:r>
            <a:r>
              <a:rPr sz="4000" spc="-15" dirty="0"/>
              <a:t> </a:t>
            </a:r>
            <a:r>
              <a:rPr sz="4000" dirty="0"/>
              <a:t>(2/22)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" y="1905070"/>
            <a:ext cx="4962525" cy="2955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524" y="2514532"/>
            <a:ext cx="5571754" cy="2950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83540" y="3089224"/>
            <a:ext cx="7543165" cy="1739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Solution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Calibri"/>
              <a:cs typeface="Calibri"/>
            </a:endParaRPr>
          </a:p>
          <a:p>
            <a:pPr marL="88900" marR="5080" indent="-76200" algn="just">
              <a:lnSpc>
                <a:spcPct val="100000"/>
              </a:lnSpc>
            </a:pPr>
            <a:r>
              <a:rPr sz="2400" spc="-110" dirty="0">
                <a:latin typeface="Times New Roman"/>
                <a:cs typeface="Times New Roman"/>
              </a:rPr>
              <a:t>We </a:t>
            </a:r>
            <a:r>
              <a:rPr sz="2400" dirty="0">
                <a:latin typeface="Times New Roman"/>
                <a:cs typeface="Times New Roman"/>
              </a:rPr>
              <a:t>obtain the </a:t>
            </a:r>
            <a:r>
              <a:rPr sz="2400" spc="-5" dirty="0">
                <a:latin typeface="Times New Roman"/>
                <a:cs typeface="Times New Roman"/>
              </a:rPr>
              <a:t>statement </a:t>
            </a:r>
            <a:r>
              <a:rPr sz="2400" i="1" spc="-5" dirty="0">
                <a:latin typeface="Times New Roman"/>
                <a:cs typeface="Times New Roman"/>
              </a:rPr>
              <a:t>P(4) </a:t>
            </a:r>
            <a:r>
              <a:rPr sz="2400" dirty="0">
                <a:latin typeface="Times New Roman"/>
                <a:cs typeface="Times New Roman"/>
              </a:rPr>
              <a:t>by setting x = 4 in the </a:t>
            </a:r>
            <a:r>
              <a:rPr sz="2400" spc="-5" dirty="0">
                <a:latin typeface="Times New Roman"/>
                <a:cs typeface="Times New Roman"/>
              </a:rPr>
              <a:t>statement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“x &gt; 3.” </a:t>
            </a:r>
            <a:r>
              <a:rPr sz="2400" spc="-5" dirty="0">
                <a:latin typeface="Times New Roman"/>
                <a:cs typeface="Times New Roman"/>
              </a:rPr>
              <a:t>Hence, </a:t>
            </a:r>
            <a:r>
              <a:rPr sz="2400" i="1" spc="-10" dirty="0">
                <a:latin typeface="Times New Roman"/>
                <a:cs typeface="Times New Roman"/>
              </a:rPr>
              <a:t>P(4), </a:t>
            </a:r>
            <a:r>
              <a:rPr sz="2400" spc="-5" dirty="0">
                <a:latin typeface="Times New Roman"/>
                <a:cs typeface="Times New Roman"/>
              </a:rPr>
              <a:t>which </a:t>
            </a:r>
            <a:r>
              <a:rPr sz="2400" dirty="0">
                <a:latin typeface="Times New Roman"/>
                <a:cs typeface="Times New Roman"/>
              </a:rPr>
              <a:t>is the </a:t>
            </a:r>
            <a:r>
              <a:rPr sz="2400" spc="-5" dirty="0">
                <a:latin typeface="Times New Roman"/>
                <a:cs typeface="Times New Roman"/>
              </a:rPr>
              <a:t>statement </a:t>
            </a:r>
            <a:r>
              <a:rPr sz="2400" dirty="0">
                <a:latin typeface="Times New Roman"/>
                <a:cs typeface="Times New Roman"/>
              </a:rPr>
              <a:t>“4 &gt; 3,” is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true</a:t>
            </a:r>
            <a:r>
              <a:rPr sz="2400" dirty="0">
                <a:latin typeface="Times New Roman"/>
                <a:cs typeface="Times New Roman"/>
              </a:rPr>
              <a:t>.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AF50"/>
                </a:solidFill>
                <a:latin typeface="Times New Roman"/>
                <a:cs typeface="Times New Roman"/>
              </a:rPr>
              <a:t>However</a:t>
            </a:r>
            <a:r>
              <a:rPr sz="2400" spc="-15" dirty="0">
                <a:latin typeface="Times New Roman"/>
                <a:cs typeface="Times New Roman"/>
              </a:rPr>
              <a:t>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P(2),</a:t>
            </a:r>
            <a:r>
              <a:rPr sz="2400" i="1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which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statement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“2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&gt; 3,”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false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848698"/>
            <a:ext cx="8525510" cy="370332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Negating</a:t>
            </a:r>
            <a:r>
              <a:rPr sz="2800" b="1" spc="-2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Quantified</a:t>
            </a:r>
            <a:r>
              <a:rPr sz="2800" b="1" spc="-2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Expressions: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875"/>
              </a:spcBef>
            </a:pPr>
            <a:r>
              <a:rPr sz="2800" spc="30" dirty="0">
                <a:latin typeface="Cambria Math"/>
                <a:cs typeface="Cambria Math"/>
              </a:rPr>
              <a:t>𝑃(𝑥)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statement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"</a:t>
            </a:r>
            <a:r>
              <a:rPr sz="2800" dirty="0">
                <a:latin typeface="Cambria Math"/>
                <a:cs typeface="Cambria Math"/>
              </a:rPr>
              <a:t>𝑥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taken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course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calculus"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domain consists 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students in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your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class.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sz="2800" spc="-5" dirty="0">
                <a:latin typeface="Cambria Math"/>
                <a:cs typeface="Cambria Math"/>
              </a:rPr>
              <a:t>∀𝒙𝑷(𝒙)</a:t>
            </a:r>
            <a:r>
              <a:rPr sz="2800" spc="50" dirty="0">
                <a:latin typeface="Cambria Math"/>
                <a:cs typeface="Cambria Math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sz="2400" spc="-5" dirty="0">
                <a:latin typeface="Times New Roman"/>
                <a:cs typeface="Times New Roman"/>
              </a:rPr>
              <a:t>"Every</a:t>
            </a:r>
            <a:r>
              <a:rPr sz="2400" dirty="0">
                <a:latin typeface="Times New Roman"/>
                <a:cs typeface="Times New Roman"/>
              </a:rPr>
              <a:t> student in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your class </a:t>
            </a:r>
            <a:r>
              <a:rPr sz="2400" spc="-5" dirty="0">
                <a:latin typeface="Times New Roman"/>
                <a:cs typeface="Times New Roman"/>
              </a:rPr>
              <a:t>has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taken a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course in calculus"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60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negation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statement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30508"/>
            <a:ext cx="83971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(19/22)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40</a:t>
            </a:fld>
            <a:endParaRPr spc="-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848698"/>
            <a:ext cx="8525510" cy="4662805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Negating</a:t>
            </a:r>
            <a:r>
              <a:rPr sz="2800" b="1" spc="-2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Quantified</a:t>
            </a:r>
            <a:r>
              <a:rPr sz="2800" b="1" spc="-2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Expressions: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875"/>
              </a:spcBef>
            </a:pPr>
            <a:r>
              <a:rPr sz="2800" spc="30" dirty="0">
                <a:latin typeface="Cambria Math"/>
                <a:cs typeface="Cambria Math"/>
              </a:rPr>
              <a:t>𝑃(𝑥)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statement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"</a:t>
            </a:r>
            <a:r>
              <a:rPr sz="2800" dirty="0">
                <a:latin typeface="Cambria Math"/>
                <a:cs typeface="Cambria Math"/>
              </a:rPr>
              <a:t>𝑥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taken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course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calculus"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domain consists 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students in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your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class.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sz="2800" spc="-5" dirty="0">
                <a:latin typeface="Cambria Math"/>
                <a:cs typeface="Cambria Math"/>
              </a:rPr>
              <a:t>∀𝒙𝑷(𝒙)</a:t>
            </a:r>
            <a:r>
              <a:rPr sz="2800" spc="50" dirty="0">
                <a:latin typeface="Cambria Math"/>
                <a:cs typeface="Cambria Math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sz="2400" spc="-5" dirty="0">
                <a:latin typeface="Times New Roman"/>
                <a:cs typeface="Times New Roman"/>
              </a:rPr>
              <a:t>"Every</a:t>
            </a:r>
            <a:r>
              <a:rPr sz="2400" dirty="0">
                <a:latin typeface="Times New Roman"/>
                <a:cs typeface="Times New Roman"/>
              </a:rPr>
              <a:t> student in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your class </a:t>
            </a:r>
            <a:r>
              <a:rPr sz="2400" spc="-5" dirty="0">
                <a:latin typeface="Times New Roman"/>
                <a:cs typeface="Times New Roman"/>
              </a:rPr>
              <a:t>has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taken a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course in calculus"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60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negation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statement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789"/>
              </a:spcBef>
            </a:pPr>
            <a:r>
              <a:rPr sz="2400" dirty="0">
                <a:latin typeface="Times New Roman"/>
                <a:cs typeface="Times New Roman"/>
              </a:rPr>
              <a:t>"There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least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student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your class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who</a:t>
            </a:r>
            <a:r>
              <a:rPr sz="2400" spc="-5" dirty="0">
                <a:latin typeface="Times New Roman"/>
                <a:cs typeface="Times New Roman"/>
              </a:rPr>
              <a:t> has</a:t>
            </a:r>
            <a:r>
              <a:rPr sz="2400" dirty="0">
                <a:latin typeface="Times New Roman"/>
                <a:cs typeface="Times New Roman"/>
              </a:rPr>
              <a:t> not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taken 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course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calculus"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130508"/>
            <a:ext cx="83971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(19/22)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41</a:t>
            </a:fld>
            <a:endParaRPr spc="-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848698"/>
            <a:ext cx="8525510" cy="524002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Negating</a:t>
            </a:r>
            <a:r>
              <a:rPr sz="2800" b="1" spc="-2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Quantified</a:t>
            </a:r>
            <a:r>
              <a:rPr sz="2800" b="1" spc="-2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Expressions: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875"/>
              </a:spcBef>
            </a:pPr>
            <a:r>
              <a:rPr sz="2800" spc="30" dirty="0">
                <a:latin typeface="Cambria Math"/>
                <a:cs typeface="Cambria Math"/>
              </a:rPr>
              <a:t>𝑃(𝑥)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statement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"</a:t>
            </a:r>
            <a:r>
              <a:rPr sz="2800" dirty="0">
                <a:latin typeface="Cambria Math"/>
                <a:cs typeface="Cambria Math"/>
              </a:rPr>
              <a:t>𝑥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taken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course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calculus"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domain consists 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students in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your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class.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sz="2800" spc="-5" dirty="0">
                <a:latin typeface="Cambria Math"/>
                <a:cs typeface="Cambria Math"/>
              </a:rPr>
              <a:t>∀𝒙𝑷(𝒙)</a:t>
            </a:r>
            <a:r>
              <a:rPr sz="2800" spc="50" dirty="0">
                <a:latin typeface="Cambria Math"/>
                <a:cs typeface="Cambria Math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sz="2400" spc="-5" dirty="0">
                <a:latin typeface="Times New Roman"/>
                <a:cs typeface="Times New Roman"/>
              </a:rPr>
              <a:t>"Every</a:t>
            </a:r>
            <a:r>
              <a:rPr sz="2400" dirty="0">
                <a:latin typeface="Times New Roman"/>
                <a:cs typeface="Times New Roman"/>
              </a:rPr>
              <a:t> student in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your class </a:t>
            </a:r>
            <a:r>
              <a:rPr sz="2400" spc="-5" dirty="0">
                <a:latin typeface="Times New Roman"/>
                <a:cs typeface="Times New Roman"/>
              </a:rPr>
              <a:t>has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taken a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course in calculus"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60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negation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statement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789"/>
              </a:spcBef>
            </a:pPr>
            <a:r>
              <a:rPr sz="2400" dirty="0">
                <a:latin typeface="Times New Roman"/>
                <a:cs typeface="Times New Roman"/>
              </a:rPr>
              <a:t>"There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least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student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your class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who</a:t>
            </a:r>
            <a:r>
              <a:rPr sz="2400" spc="-5" dirty="0">
                <a:latin typeface="Times New Roman"/>
                <a:cs typeface="Times New Roman"/>
              </a:rPr>
              <a:t> has</a:t>
            </a:r>
            <a:r>
              <a:rPr sz="2400" dirty="0">
                <a:latin typeface="Times New Roman"/>
                <a:cs typeface="Times New Roman"/>
              </a:rPr>
              <a:t> not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taken 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course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calculus"</a:t>
            </a:r>
            <a:endParaRPr sz="2400">
              <a:latin typeface="Times New Roman"/>
              <a:cs typeface="Times New Roman"/>
            </a:endParaRPr>
          </a:p>
          <a:p>
            <a:pPr marL="5080" algn="ctr">
              <a:lnSpc>
                <a:spcPct val="100000"/>
              </a:lnSpc>
              <a:spcBef>
                <a:spcPts val="1185"/>
              </a:spcBef>
            </a:pPr>
            <a:r>
              <a:rPr sz="2800" spc="-5" dirty="0">
                <a:latin typeface="Cambria Math"/>
                <a:cs typeface="Cambria Math"/>
              </a:rPr>
              <a:t>¬∀𝒙𝑷(𝒙)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215" y="102206"/>
            <a:ext cx="83971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(19/22)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42</a:t>
            </a:fld>
            <a:endParaRPr spc="-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848698"/>
            <a:ext cx="8525510" cy="524002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Negating</a:t>
            </a:r>
            <a:r>
              <a:rPr sz="2800" b="1" spc="-2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Quantified</a:t>
            </a:r>
            <a:r>
              <a:rPr sz="2800" b="1" spc="-2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Expressions: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875"/>
              </a:spcBef>
            </a:pPr>
            <a:r>
              <a:rPr sz="2800" spc="30" dirty="0">
                <a:latin typeface="Cambria Math"/>
                <a:cs typeface="Cambria Math"/>
              </a:rPr>
              <a:t>𝑃(𝑥)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statement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"</a:t>
            </a:r>
            <a:r>
              <a:rPr sz="2800" dirty="0">
                <a:latin typeface="Cambria Math"/>
                <a:cs typeface="Cambria Math"/>
              </a:rPr>
              <a:t>𝑥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taken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course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calculus"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domain consists 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students in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your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class.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sz="2800" spc="-5" dirty="0">
                <a:latin typeface="Cambria Math"/>
                <a:cs typeface="Cambria Math"/>
              </a:rPr>
              <a:t>∀𝒙𝑷(𝒙)</a:t>
            </a:r>
            <a:r>
              <a:rPr sz="2800" spc="50" dirty="0">
                <a:latin typeface="Cambria Math"/>
                <a:cs typeface="Cambria Math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sz="2400" spc="-5" dirty="0">
                <a:latin typeface="Times New Roman"/>
                <a:cs typeface="Times New Roman"/>
              </a:rPr>
              <a:t>"Every</a:t>
            </a:r>
            <a:r>
              <a:rPr sz="2400" dirty="0">
                <a:latin typeface="Times New Roman"/>
                <a:cs typeface="Times New Roman"/>
              </a:rPr>
              <a:t> student in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your class </a:t>
            </a:r>
            <a:r>
              <a:rPr sz="2400" spc="-5" dirty="0">
                <a:latin typeface="Times New Roman"/>
                <a:cs typeface="Times New Roman"/>
              </a:rPr>
              <a:t>has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taken a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course in calculus"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60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negation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statement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789"/>
              </a:spcBef>
            </a:pPr>
            <a:r>
              <a:rPr sz="2400" dirty="0">
                <a:latin typeface="Times New Roman"/>
                <a:cs typeface="Times New Roman"/>
              </a:rPr>
              <a:t>"There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least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student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your class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who</a:t>
            </a:r>
            <a:r>
              <a:rPr sz="2400" spc="-5" dirty="0">
                <a:latin typeface="Times New Roman"/>
                <a:cs typeface="Times New Roman"/>
              </a:rPr>
              <a:t> has</a:t>
            </a:r>
            <a:r>
              <a:rPr sz="2400" dirty="0">
                <a:latin typeface="Times New Roman"/>
                <a:cs typeface="Times New Roman"/>
              </a:rPr>
              <a:t> not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taken 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course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calculus"</a:t>
            </a:r>
            <a:endParaRPr sz="24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  <a:spcBef>
                <a:spcPts val="1185"/>
              </a:spcBef>
            </a:pPr>
            <a:r>
              <a:rPr sz="2800" spc="-5" dirty="0">
                <a:latin typeface="Cambria Math"/>
                <a:cs typeface="Cambria Math"/>
              </a:rPr>
              <a:t>¬∀𝒙𝑷(𝒙)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≡</a:t>
            </a:r>
            <a:r>
              <a:rPr sz="2800" spc="14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∃𝒙¬𝑷(𝒙)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08737"/>
            <a:ext cx="83971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(19/22)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43</a:t>
            </a:fld>
            <a:endParaRPr spc="-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96723"/>
            <a:ext cx="8525510" cy="3199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2450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Predicates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and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Quantifiers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(20/22)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Negating</a:t>
            </a:r>
            <a:r>
              <a:rPr sz="2800" b="1" spc="-2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Quantified</a:t>
            </a:r>
            <a:r>
              <a:rPr sz="2800" b="1" spc="-2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Expressions: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875"/>
              </a:spcBef>
            </a:pPr>
            <a:r>
              <a:rPr sz="2800" spc="30" dirty="0">
                <a:latin typeface="Cambria Math"/>
                <a:cs typeface="Cambria Math"/>
              </a:rPr>
              <a:t>𝑃(𝑥)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statement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"</a:t>
            </a:r>
            <a:r>
              <a:rPr sz="2800" dirty="0">
                <a:latin typeface="Cambria Math"/>
                <a:cs typeface="Cambria Math"/>
              </a:rPr>
              <a:t>𝑥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taken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course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calculus"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domain consists 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students in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your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class.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sz="2800" spc="-5" dirty="0">
                <a:latin typeface="Cambria Math"/>
                <a:cs typeface="Cambria Math"/>
              </a:rPr>
              <a:t>∃𝒙𝑷(𝒙)</a:t>
            </a:r>
            <a:r>
              <a:rPr sz="2800" spc="35" dirty="0">
                <a:latin typeface="Cambria Math"/>
                <a:cs typeface="Cambria Math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44</a:t>
            </a:fld>
            <a:endParaRPr spc="-5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848698"/>
            <a:ext cx="8525510" cy="3041015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Negating</a:t>
            </a:r>
            <a:r>
              <a:rPr sz="2800" b="1" spc="-2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Quantified</a:t>
            </a:r>
            <a:r>
              <a:rPr sz="2800" b="1" spc="-2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Expressions: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875"/>
              </a:spcBef>
            </a:pPr>
            <a:r>
              <a:rPr sz="2800" spc="30" dirty="0">
                <a:latin typeface="Cambria Math"/>
                <a:cs typeface="Cambria Math"/>
              </a:rPr>
              <a:t>𝑃(𝑥)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statement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"</a:t>
            </a:r>
            <a:r>
              <a:rPr sz="2800" dirty="0">
                <a:latin typeface="Cambria Math"/>
                <a:cs typeface="Cambria Math"/>
              </a:rPr>
              <a:t>𝑥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taken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course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calculus"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domain consists 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students in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your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class.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sz="2800" spc="-5" dirty="0">
                <a:latin typeface="Cambria Math"/>
                <a:cs typeface="Cambria Math"/>
              </a:rPr>
              <a:t>∃𝒙𝑷(𝒙)</a:t>
            </a:r>
            <a:r>
              <a:rPr sz="2800" spc="35" dirty="0">
                <a:latin typeface="Cambria Math"/>
                <a:cs typeface="Cambria Math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sz="2400" spc="-5" dirty="0">
                <a:latin typeface="Times New Roman"/>
                <a:cs typeface="Times New Roman"/>
              </a:rPr>
              <a:t>“At </a:t>
            </a:r>
            <a:r>
              <a:rPr sz="2400" dirty="0">
                <a:latin typeface="Times New Roman"/>
                <a:cs typeface="Times New Roman"/>
              </a:rPr>
              <a:t>least one student in your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class </a:t>
            </a:r>
            <a:r>
              <a:rPr sz="2400" spc="-5" dirty="0">
                <a:latin typeface="Times New Roman"/>
                <a:cs typeface="Times New Roman"/>
              </a:rPr>
              <a:t>has</a:t>
            </a:r>
            <a:r>
              <a:rPr sz="2400" dirty="0">
                <a:latin typeface="Times New Roman"/>
                <a:cs typeface="Times New Roman"/>
              </a:rPr>
              <a:t> taken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course 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calculus"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683" y="97851"/>
            <a:ext cx="83971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(20/22)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45</a:t>
            </a:fld>
            <a:endParaRPr spc="-5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848698"/>
            <a:ext cx="8525510" cy="370332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Negating</a:t>
            </a:r>
            <a:r>
              <a:rPr sz="2800" b="1" spc="-2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Quantified</a:t>
            </a:r>
            <a:r>
              <a:rPr sz="2800" b="1" spc="-2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Expressions: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875"/>
              </a:spcBef>
            </a:pPr>
            <a:r>
              <a:rPr sz="2800" spc="30" dirty="0">
                <a:latin typeface="Cambria Math"/>
                <a:cs typeface="Cambria Math"/>
              </a:rPr>
              <a:t>𝑃(𝑥)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statement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"</a:t>
            </a:r>
            <a:r>
              <a:rPr sz="2800" dirty="0">
                <a:latin typeface="Cambria Math"/>
                <a:cs typeface="Cambria Math"/>
              </a:rPr>
              <a:t>𝑥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taken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course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calculus"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domain consists 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students in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your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class.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sz="2800" spc="-5" dirty="0">
                <a:latin typeface="Cambria Math"/>
                <a:cs typeface="Cambria Math"/>
              </a:rPr>
              <a:t>∃𝒙𝑷(𝒙)</a:t>
            </a:r>
            <a:r>
              <a:rPr sz="2800" spc="35" dirty="0">
                <a:latin typeface="Cambria Math"/>
                <a:cs typeface="Cambria Math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sz="2400" spc="-5" dirty="0">
                <a:latin typeface="Times New Roman"/>
                <a:cs typeface="Times New Roman"/>
              </a:rPr>
              <a:t>“At </a:t>
            </a:r>
            <a:r>
              <a:rPr sz="2400" dirty="0">
                <a:latin typeface="Times New Roman"/>
                <a:cs typeface="Times New Roman"/>
              </a:rPr>
              <a:t>least one student in your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class </a:t>
            </a:r>
            <a:r>
              <a:rPr sz="2400" spc="-5" dirty="0">
                <a:latin typeface="Times New Roman"/>
                <a:cs typeface="Times New Roman"/>
              </a:rPr>
              <a:t>has</a:t>
            </a:r>
            <a:r>
              <a:rPr sz="2400" dirty="0">
                <a:latin typeface="Times New Roman"/>
                <a:cs typeface="Times New Roman"/>
              </a:rPr>
              <a:t> taken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course 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calculus"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60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negation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statement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304800"/>
            <a:ext cx="83971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(20/22)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46</a:t>
            </a:fld>
            <a:endParaRPr spc="-5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848698"/>
            <a:ext cx="8525510" cy="4297045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Negating</a:t>
            </a:r>
            <a:r>
              <a:rPr sz="2800" b="1" spc="-2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Quantified</a:t>
            </a:r>
            <a:r>
              <a:rPr sz="2800" b="1" spc="-2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Expressions: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875"/>
              </a:spcBef>
            </a:pPr>
            <a:r>
              <a:rPr sz="2800" spc="30" dirty="0">
                <a:latin typeface="Cambria Math"/>
                <a:cs typeface="Cambria Math"/>
              </a:rPr>
              <a:t>𝑃(𝑥)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statement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"</a:t>
            </a:r>
            <a:r>
              <a:rPr sz="2800" dirty="0">
                <a:latin typeface="Cambria Math"/>
                <a:cs typeface="Cambria Math"/>
              </a:rPr>
              <a:t>𝑥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taken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course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calculus"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domain consists 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students in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your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class.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sz="2800" spc="-5" dirty="0">
                <a:latin typeface="Cambria Math"/>
                <a:cs typeface="Cambria Math"/>
              </a:rPr>
              <a:t>∃𝒙𝑷(𝒙)</a:t>
            </a:r>
            <a:r>
              <a:rPr sz="2800" spc="35" dirty="0">
                <a:latin typeface="Cambria Math"/>
                <a:cs typeface="Cambria Math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sz="2400" spc="-5" dirty="0">
                <a:latin typeface="Times New Roman"/>
                <a:cs typeface="Times New Roman"/>
              </a:rPr>
              <a:t>“At </a:t>
            </a:r>
            <a:r>
              <a:rPr sz="2400" dirty="0">
                <a:latin typeface="Times New Roman"/>
                <a:cs typeface="Times New Roman"/>
              </a:rPr>
              <a:t>least one student in your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class </a:t>
            </a:r>
            <a:r>
              <a:rPr sz="2400" spc="-5" dirty="0">
                <a:latin typeface="Times New Roman"/>
                <a:cs typeface="Times New Roman"/>
              </a:rPr>
              <a:t>has</a:t>
            </a:r>
            <a:r>
              <a:rPr sz="2400" dirty="0">
                <a:latin typeface="Times New Roman"/>
                <a:cs typeface="Times New Roman"/>
              </a:rPr>
              <a:t> taken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course 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calculus"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60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negation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statement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sz="2400" dirty="0">
                <a:latin typeface="Times New Roman"/>
                <a:cs typeface="Times New Roman"/>
              </a:rPr>
              <a:t>"Every</a:t>
            </a:r>
            <a:r>
              <a:rPr sz="2400" spc="-5" dirty="0">
                <a:latin typeface="Times New Roman"/>
                <a:cs typeface="Times New Roman"/>
              </a:rPr>
              <a:t> student </a:t>
            </a:r>
            <a:r>
              <a:rPr sz="2400" dirty="0">
                <a:latin typeface="Times New Roman"/>
                <a:cs typeface="Times New Roman"/>
              </a:rPr>
              <a:t>in this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class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has not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taken calculus"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569" y="97851"/>
            <a:ext cx="83971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(20/22)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47</a:t>
            </a:fld>
            <a:endParaRPr spc="-5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848698"/>
            <a:ext cx="8525510" cy="487426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Negating</a:t>
            </a:r>
            <a:r>
              <a:rPr sz="2800" b="1" spc="-2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Quantified</a:t>
            </a:r>
            <a:r>
              <a:rPr sz="2800" b="1" spc="-2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Expressions: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875"/>
              </a:spcBef>
            </a:pPr>
            <a:r>
              <a:rPr sz="2800" spc="30" dirty="0">
                <a:latin typeface="Cambria Math"/>
                <a:cs typeface="Cambria Math"/>
              </a:rPr>
              <a:t>𝑃(𝑥)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statement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"</a:t>
            </a:r>
            <a:r>
              <a:rPr sz="2800" dirty="0">
                <a:latin typeface="Cambria Math"/>
                <a:cs typeface="Cambria Math"/>
              </a:rPr>
              <a:t>𝑥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taken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course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calculus"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domain consists 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students in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your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class.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sz="2800" spc="-5" dirty="0">
                <a:latin typeface="Cambria Math"/>
                <a:cs typeface="Cambria Math"/>
              </a:rPr>
              <a:t>∃𝒙𝑷(𝒙)</a:t>
            </a:r>
            <a:r>
              <a:rPr sz="2800" spc="35" dirty="0">
                <a:latin typeface="Cambria Math"/>
                <a:cs typeface="Cambria Math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sz="2400" spc="-5" dirty="0">
                <a:latin typeface="Times New Roman"/>
                <a:cs typeface="Times New Roman"/>
              </a:rPr>
              <a:t>“At </a:t>
            </a:r>
            <a:r>
              <a:rPr sz="2400" dirty="0">
                <a:latin typeface="Times New Roman"/>
                <a:cs typeface="Times New Roman"/>
              </a:rPr>
              <a:t>least one student in your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class </a:t>
            </a:r>
            <a:r>
              <a:rPr sz="2400" spc="-5" dirty="0">
                <a:latin typeface="Times New Roman"/>
                <a:cs typeface="Times New Roman"/>
              </a:rPr>
              <a:t>has</a:t>
            </a:r>
            <a:r>
              <a:rPr sz="2400" dirty="0">
                <a:latin typeface="Times New Roman"/>
                <a:cs typeface="Times New Roman"/>
              </a:rPr>
              <a:t> taken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course 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calculus"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60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negation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statement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sz="2400" dirty="0">
                <a:latin typeface="Times New Roman"/>
                <a:cs typeface="Times New Roman"/>
              </a:rPr>
              <a:t>"Every</a:t>
            </a:r>
            <a:r>
              <a:rPr sz="2400" spc="-5" dirty="0">
                <a:latin typeface="Times New Roman"/>
                <a:cs typeface="Times New Roman"/>
              </a:rPr>
              <a:t> student </a:t>
            </a:r>
            <a:r>
              <a:rPr sz="2400" dirty="0">
                <a:latin typeface="Times New Roman"/>
                <a:cs typeface="Times New Roman"/>
              </a:rPr>
              <a:t>in this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class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has not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taken calculus"</a:t>
            </a:r>
            <a:endParaRPr sz="24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  <a:spcBef>
                <a:spcPts val="1185"/>
              </a:spcBef>
            </a:pPr>
            <a:r>
              <a:rPr sz="2800" spc="-5" dirty="0">
                <a:latin typeface="Cambria Math"/>
                <a:cs typeface="Cambria Math"/>
              </a:rPr>
              <a:t>¬∃𝒙𝑷(𝒙)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5737" y="228600"/>
            <a:ext cx="83971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(20/22)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48</a:t>
            </a:fld>
            <a:endParaRPr spc="-5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848698"/>
            <a:ext cx="8525510" cy="487426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Negating</a:t>
            </a:r>
            <a:r>
              <a:rPr sz="2800" b="1" spc="-2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Quantified</a:t>
            </a:r>
            <a:r>
              <a:rPr sz="2800" b="1" spc="-2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Expressions: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875"/>
              </a:spcBef>
            </a:pPr>
            <a:r>
              <a:rPr sz="2800" spc="30" dirty="0">
                <a:latin typeface="Cambria Math"/>
                <a:cs typeface="Cambria Math"/>
              </a:rPr>
              <a:t>𝑃(𝑥)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statement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"</a:t>
            </a:r>
            <a:r>
              <a:rPr sz="2800" dirty="0">
                <a:latin typeface="Cambria Math"/>
                <a:cs typeface="Cambria Math"/>
              </a:rPr>
              <a:t>𝑥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taken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course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calculus"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domain consists 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students in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your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class.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sz="2800" spc="-5" dirty="0">
                <a:latin typeface="Cambria Math"/>
                <a:cs typeface="Cambria Math"/>
              </a:rPr>
              <a:t>∃𝒙𝑷(𝒙)</a:t>
            </a:r>
            <a:r>
              <a:rPr sz="2800" spc="35" dirty="0">
                <a:latin typeface="Cambria Math"/>
                <a:cs typeface="Cambria Math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sz="2400" spc="-5" dirty="0">
                <a:latin typeface="Times New Roman"/>
                <a:cs typeface="Times New Roman"/>
              </a:rPr>
              <a:t>“At </a:t>
            </a:r>
            <a:r>
              <a:rPr sz="2400" dirty="0">
                <a:latin typeface="Times New Roman"/>
                <a:cs typeface="Times New Roman"/>
              </a:rPr>
              <a:t>least one student in your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class </a:t>
            </a:r>
            <a:r>
              <a:rPr sz="2400" spc="-5" dirty="0">
                <a:latin typeface="Times New Roman"/>
                <a:cs typeface="Times New Roman"/>
              </a:rPr>
              <a:t>has</a:t>
            </a:r>
            <a:r>
              <a:rPr sz="2400" dirty="0">
                <a:latin typeface="Times New Roman"/>
                <a:cs typeface="Times New Roman"/>
              </a:rPr>
              <a:t> taken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course 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calculus"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60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negation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statement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sz="2400" dirty="0">
                <a:latin typeface="Times New Roman"/>
                <a:cs typeface="Times New Roman"/>
              </a:rPr>
              <a:t>"Every</a:t>
            </a:r>
            <a:r>
              <a:rPr sz="2400" spc="-5" dirty="0">
                <a:latin typeface="Times New Roman"/>
                <a:cs typeface="Times New Roman"/>
              </a:rPr>
              <a:t> student </a:t>
            </a:r>
            <a:r>
              <a:rPr sz="2400" dirty="0">
                <a:latin typeface="Times New Roman"/>
                <a:cs typeface="Times New Roman"/>
              </a:rPr>
              <a:t>in this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class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has not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taken calculus"</a:t>
            </a:r>
            <a:endParaRPr sz="24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  <a:spcBef>
                <a:spcPts val="1185"/>
              </a:spcBef>
            </a:pPr>
            <a:r>
              <a:rPr sz="2800" spc="-5" dirty="0">
                <a:latin typeface="Cambria Math"/>
                <a:cs typeface="Cambria Math"/>
              </a:rPr>
              <a:t>¬∃𝒙𝑷(𝒙)</a:t>
            </a:r>
            <a:r>
              <a:rPr sz="2800" spc="12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≡</a:t>
            </a:r>
            <a:r>
              <a:rPr sz="2800" spc="14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∀𝒙¬𝑷(𝒙)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304800"/>
            <a:ext cx="83971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(20/22)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49</a:t>
            </a:fld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1664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Example1: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164" y="440842"/>
            <a:ext cx="807148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Predicates</a:t>
            </a:r>
            <a:r>
              <a:rPr sz="4000" spc="-10" dirty="0"/>
              <a:t> </a:t>
            </a:r>
            <a:r>
              <a:rPr sz="4000" dirty="0"/>
              <a:t>and</a:t>
            </a:r>
            <a:r>
              <a:rPr sz="4000" spc="-10" dirty="0"/>
              <a:t> </a:t>
            </a:r>
            <a:r>
              <a:rPr sz="4000" spc="-5" dirty="0"/>
              <a:t>Quantifiers</a:t>
            </a:r>
            <a:r>
              <a:rPr sz="4000" spc="-15" dirty="0"/>
              <a:t> </a:t>
            </a:r>
            <a:r>
              <a:rPr sz="4000" dirty="0"/>
              <a:t>(2/22)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" y="1905070"/>
            <a:ext cx="4962525" cy="2955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524" y="2514532"/>
            <a:ext cx="5571754" cy="2950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965575" y="2847543"/>
            <a:ext cx="2971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AF50"/>
                </a:solidFill>
                <a:latin typeface="Times New Roman"/>
                <a:cs typeface="Times New Roman"/>
              </a:rPr>
              <a:t>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17997" y="2843860"/>
            <a:ext cx="2743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940" y="847173"/>
            <a:ext cx="5835015" cy="1946910"/>
          </a:xfrm>
          <a:prstGeom prst="rect">
            <a:avLst/>
          </a:prstGeom>
        </p:spPr>
        <p:txBody>
          <a:bodyPr vert="horz" wrap="square" lIns="0" tIns="25272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89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Example1:</a:t>
            </a:r>
            <a:endParaRPr sz="2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885"/>
              </a:spcBef>
            </a:pPr>
            <a:r>
              <a:rPr sz="2800" spc="-5" dirty="0">
                <a:latin typeface="Times New Roman"/>
                <a:cs typeface="Times New Roman"/>
              </a:rPr>
              <a:t>What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 the negations 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statements</a:t>
            </a:r>
            <a:endParaRPr sz="2800">
              <a:latin typeface="Times New Roman"/>
              <a:cs typeface="Times New Roman"/>
            </a:endParaRPr>
          </a:p>
          <a:p>
            <a:pPr marL="3406775">
              <a:lnSpc>
                <a:spcPct val="100000"/>
              </a:lnSpc>
              <a:spcBef>
                <a:spcPts val="1275"/>
              </a:spcBef>
            </a:pPr>
            <a:r>
              <a:rPr sz="2800" spc="-5" dirty="0">
                <a:latin typeface="Cambria Math"/>
                <a:cs typeface="Cambria Math"/>
              </a:rPr>
              <a:t>∀𝒙(𝒙</a:t>
            </a:r>
            <a:r>
              <a:rPr sz="3075" spc="-7" baseline="27100" dirty="0">
                <a:latin typeface="Cambria Math"/>
                <a:cs typeface="Cambria Math"/>
              </a:rPr>
              <a:t>𝟐</a:t>
            </a:r>
            <a:r>
              <a:rPr sz="3075" spc="622" baseline="271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&gt;</a:t>
            </a:r>
            <a:r>
              <a:rPr sz="2800" spc="13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𝒙)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537" y="304800"/>
            <a:ext cx="83971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(21/22)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50</a:t>
            </a:fld>
            <a:endParaRPr spc="-5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240" y="847173"/>
            <a:ext cx="5860415" cy="3790315"/>
          </a:xfrm>
          <a:prstGeom prst="rect">
            <a:avLst/>
          </a:prstGeom>
        </p:spPr>
        <p:txBody>
          <a:bodyPr vert="horz" wrap="square" lIns="0" tIns="252729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989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Example1:</a:t>
            </a:r>
            <a:endParaRPr sz="28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885"/>
              </a:spcBef>
            </a:pPr>
            <a:r>
              <a:rPr sz="2800" spc="-5" dirty="0">
                <a:latin typeface="Times New Roman"/>
                <a:cs typeface="Times New Roman"/>
              </a:rPr>
              <a:t>What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 the negations 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statements</a:t>
            </a:r>
            <a:endParaRPr sz="2800">
              <a:latin typeface="Times New Roman"/>
              <a:cs typeface="Times New Roman"/>
            </a:endParaRPr>
          </a:p>
          <a:p>
            <a:pPr marL="3419475">
              <a:lnSpc>
                <a:spcPct val="100000"/>
              </a:lnSpc>
              <a:spcBef>
                <a:spcPts val="1275"/>
              </a:spcBef>
            </a:pPr>
            <a:r>
              <a:rPr sz="2800" spc="-5" dirty="0">
                <a:latin typeface="Cambria Math"/>
                <a:cs typeface="Cambria Math"/>
              </a:rPr>
              <a:t>∀𝒙(𝒙</a:t>
            </a:r>
            <a:r>
              <a:rPr sz="3075" spc="-7" baseline="27100" dirty="0">
                <a:latin typeface="Cambria Math"/>
                <a:cs typeface="Cambria Math"/>
              </a:rPr>
              <a:t>𝟐</a:t>
            </a:r>
            <a:r>
              <a:rPr sz="3075" spc="622" baseline="271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&gt;</a:t>
            </a:r>
            <a:r>
              <a:rPr sz="2800" spc="13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𝒙)</a:t>
            </a:r>
            <a:endParaRPr sz="28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32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2765"/>
              </a:spcBef>
            </a:pPr>
            <a:r>
              <a:rPr sz="2800" spc="-5" dirty="0">
                <a:latin typeface="Cambria Math"/>
                <a:cs typeface="Cambria Math"/>
              </a:rPr>
              <a:t>¬∀𝒙(𝒙</a:t>
            </a:r>
            <a:r>
              <a:rPr sz="3075" spc="-7" baseline="27100" dirty="0">
                <a:latin typeface="Cambria Math"/>
                <a:cs typeface="Cambria Math"/>
              </a:rPr>
              <a:t>𝟐</a:t>
            </a:r>
            <a:r>
              <a:rPr sz="3075" spc="7" baseline="271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&gt;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𝒙)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≡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∃𝒙¬(𝒙</a:t>
            </a:r>
            <a:r>
              <a:rPr sz="3075" spc="-15" baseline="27100" dirty="0">
                <a:latin typeface="Cambria Math"/>
                <a:cs typeface="Cambria Math"/>
              </a:rPr>
              <a:t>𝟐</a:t>
            </a:r>
            <a:r>
              <a:rPr sz="3075" spc="637" baseline="271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&gt;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𝒙)</a:t>
            </a:r>
            <a:endParaRPr sz="2800">
              <a:latin typeface="Cambria Math"/>
              <a:cs typeface="Cambria Math"/>
            </a:endParaRPr>
          </a:p>
          <a:p>
            <a:pPr marL="2756535">
              <a:lnSpc>
                <a:spcPct val="100000"/>
              </a:lnSpc>
              <a:spcBef>
                <a:spcPts val="1275"/>
              </a:spcBef>
            </a:pPr>
            <a:r>
              <a:rPr sz="2800" spc="-5" dirty="0">
                <a:latin typeface="Cambria Math"/>
                <a:cs typeface="Cambria Math"/>
              </a:rPr>
              <a:t>𝒙</a:t>
            </a:r>
            <a:r>
              <a:rPr sz="2800" spc="-3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(𝒙</a:t>
            </a:r>
            <a:r>
              <a:rPr sz="3075" spc="-7" baseline="27100" dirty="0">
                <a:latin typeface="Cambria Math"/>
                <a:cs typeface="Cambria Math"/>
              </a:rPr>
              <a:t>𝟐</a:t>
            </a:r>
            <a:r>
              <a:rPr sz="3075" spc="615" baseline="271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≤</a:t>
            </a:r>
            <a:r>
              <a:rPr sz="2800" spc="14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𝒙)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5495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(21/22)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51</a:t>
            </a:fld>
            <a:endParaRPr spc="-5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940" y="847173"/>
            <a:ext cx="5835015" cy="1946910"/>
          </a:xfrm>
          <a:prstGeom prst="rect">
            <a:avLst/>
          </a:prstGeom>
        </p:spPr>
        <p:txBody>
          <a:bodyPr vert="horz" wrap="square" lIns="0" tIns="25272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89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Example2:</a:t>
            </a:r>
            <a:endParaRPr sz="2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885"/>
              </a:spcBef>
            </a:pPr>
            <a:r>
              <a:rPr sz="2800" spc="-5" dirty="0">
                <a:latin typeface="Times New Roman"/>
                <a:cs typeface="Times New Roman"/>
              </a:rPr>
              <a:t>What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 the negations 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statements</a:t>
            </a:r>
            <a:endParaRPr sz="2800">
              <a:latin typeface="Times New Roman"/>
              <a:cs typeface="Times New Roman"/>
            </a:endParaRPr>
          </a:p>
          <a:p>
            <a:pPr marL="3411220">
              <a:lnSpc>
                <a:spcPct val="100000"/>
              </a:lnSpc>
              <a:spcBef>
                <a:spcPts val="1275"/>
              </a:spcBef>
            </a:pPr>
            <a:r>
              <a:rPr sz="2800" spc="-10" dirty="0">
                <a:latin typeface="Cambria Math"/>
                <a:cs typeface="Cambria Math"/>
              </a:rPr>
              <a:t>∃𝒙(𝒙</a:t>
            </a:r>
            <a:r>
              <a:rPr sz="3075" spc="-15" baseline="27100" dirty="0">
                <a:latin typeface="Cambria Math"/>
                <a:cs typeface="Cambria Math"/>
              </a:rPr>
              <a:t>𝟐</a:t>
            </a:r>
            <a:r>
              <a:rPr sz="3075" spc="615" baseline="271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4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𝟐)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054" y="228600"/>
            <a:ext cx="83971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(22/22)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52</a:t>
            </a:fld>
            <a:endParaRPr spc="-5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240" y="847173"/>
            <a:ext cx="5860415" cy="3790315"/>
          </a:xfrm>
          <a:prstGeom prst="rect">
            <a:avLst/>
          </a:prstGeom>
        </p:spPr>
        <p:txBody>
          <a:bodyPr vert="horz" wrap="square" lIns="0" tIns="252729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989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Example2:</a:t>
            </a:r>
            <a:endParaRPr sz="28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885"/>
              </a:spcBef>
            </a:pPr>
            <a:r>
              <a:rPr sz="2800" spc="-5" dirty="0">
                <a:latin typeface="Times New Roman"/>
                <a:cs typeface="Times New Roman"/>
              </a:rPr>
              <a:t>What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 the negations 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statements</a:t>
            </a:r>
            <a:endParaRPr sz="2800">
              <a:latin typeface="Times New Roman"/>
              <a:cs typeface="Times New Roman"/>
            </a:endParaRPr>
          </a:p>
          <a:p>
            <a:pPr marL="3423920">
              <a:lnSpc>
                <a:spcPct val="100000"/>
              </a:lnSpc>
              <a:spcBef>
                <a:spcPts val="1275"/>
              </a:spcBef>
            </a:pPr>
            <a:r>
              <a:rPr sz="2800" spc="-10" dirty="0">
                <a:latin typeface="Cambria Math"/>
                <a:cs typeface="Cambria Math"/>
              </a:rPr>
              <a:t>∃𝒙(𝒙</a:t>
            </a:r>
            <a:r>
              <a:rPr sz="3075" spc="-15" baseline="27100" dirty="0">
                <a:latin typeface="Cambria Math"/>
                <a:cs typeface="Cambria Math"/>
              </a:rPr>
              <a:t>𝟐</a:t>
            </a:r>
            <a:r>
              <a:rPr sz="3075" spc="615" baseline="271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4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𝟐)</a:t>
            </a:r>
            <a:endParaRPr sz="28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32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2765"/>
              </a:spcBef>
            </a:pPr>
            <a:r>
              <a:rPr sz="2800" spc="-10" dirty="0">
                <a:latin typeface="Cambria Math"/>
                <a:cs typeface="Cambria Math"/>
              </a:rPr>
              <a:t>¬∃𝒙(𝒙</a:t>
            </a:r>
            <a:r>
              <a:rPr sz="3075" spc="-15" baseline="27100" dirty="0">
                <a:latin typeface="Cambria Math"/>
                <a:cs typeface="Cambria Math"/>
              </a:rPr>
              <a:t>𝟐</a:t>
            </a:r>
            <a:r>
              <a:rPr sz="3075" spc="15" baseline="271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3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𝟐)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≡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∀𝒙¬(𝒙</a:t>
            </a:r>
            <a:r>
              <a:rPr sz="3075" spc="-7" baseline="27100" dirty="0">
                <a:latin typeface="Cambria Math"/>
                <a:cs typeface="Cambria Math"/>
              </a:rPr>
              <a:t>𝟐</a:t>
            </a:r>
            <a:r>
              <a:rPr sz="3075" spc="660" baseline="271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4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𝟐)</a:t>
            </a:r>
            <a:endParaRPr sz="2800">
              <a:latin typeface="Cambria Math"/>
              <a:cs typeface="Cambria Math"/>
            </a:endParaRPr>
          </a:p>
          <a:p>
            <a:pPr marL="2760980">
              <a:lnSpc>
                <a:spcPct val="100000"/>
              </a:lnSpc>
              <a:spcBef>
                <a:spcPts val="1275"/>
              </a:spcBef>
            </a:pPr>
            <a:r>
              <a:rPr sz="2800" spc="-5" dirty="0">
                <a:latin typeface="Cambria Math"/>
                <a:cs typeface="Cambria Math"/>
              </a:rPr>
              <a:t>𝒙</a:t>
            </a:r>
            <a:r>
              <a:rPr sz="2800" spc="-2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(𝒙</a:t>
            </a:r>
            <a:r>
              <a:rPr sz="3075" spc="-7" baseline="27100" dirty="0">
                <a:latin typeface="Cambria Math"/>
                <a:cs typeface="Cambria Math"/>
              </a:rPr>
              <a:t>𝟐</a:t>
            </a:r>
            <a:r>
              <a:rPr sz="3075" spc="637" baseline="271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≠</a:t>
            </a:r>
            <a:r>
              <a:rPr sz="2800" spc="12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𝟐)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39711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Quantifiers</a:t>
            </a:r>
            <a:r>
              <a:rPr spc="-10" dirty="0"/>
              <a:t> </a:t>
            </a:r>
            <a:r>
              <a:rPr dirty="0"/>
              <a:t>(22/22)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BS102</a:t>
            </a:r>
            <a:r>
              <a:rPr spc="-15" dirty="0"/>
              <a:t> </a:t>
            </a:r>
            <a:r>
              <a:rPr spc="-5" dirty="0"/>
              <a:t>Discrete</a:t>
            </a:r>
            <a:r>
              <a:rPr spc="-55" dirty="0"/>
              <a:t> </a:t>
            </a:r>
            <a:r>
              <a:rPr spc="-5" dirty="0"/>
              <a:t>Mathematics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©Ahme</a:t>
            </a:r>
            <a:r>
              <a:rPr dirty="0"/>
              <a:t>d</a:t>
            </a:r>
            <a:r>
              <a:rPr spc="-45" dirty="0"/>
              <a:t> </a:t>
            </a:r>
            <a:r>
              <a:rPr dirty="0"/>
              <a:t>Ha</a:t>
            </a:r>
            <a:r>
              <a:rPr spc="-30" dirty="0"/>
              <a:t>g</a:t>
            </a:r>
            <a:r>
              <a:rPr dirty="0"/>
              <a:t>ag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53</a:t>
            </a:fld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1664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Example2: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300697"/>
            <a:ext cx="823341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5" dirty="0"/>
              <a:t>Quantifiers</a:t>
            </a:r>
            <a:r>
              <a:rPr spc="-15" dirty="0"/>
              <a:t> </a:t>
            </a:r>
            <a:r>
              <a:rPr dirty="0"/>
              <a:t>(3/22)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2" y="1819209"/>
            <a:ext cx="5991597" cy="29498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573" y="2324180"/>
            <a:ext cx="5781297" cy="2958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6560" y="2823624"/>
            <a:ext cx="2601004" cy="2955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1664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Example2: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9573" y="275788"/>
            <a:ext cx="8052437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5" dirty="0"/>
              <a:t>Quantifiers</a:t>
            </a:r>
            <a:r>
              <a:rPr spc="-15" dirty="0"/>
              <a:t> </a:t>
            </a:r>
            <a:r>
              <a:rPr dirty="0"/>
              <a:t>(3/22)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2517394" y="3144774"/>
            <a:ext cx="2971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AF50"/>
                </a:solidFill>
                <a:latin typeface="Times New Roman"/>
                <a:cs typeface="Times New Roman"/>
              </a:rPr>
              <a:t>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3156966"/>
            <a:ext cx="2743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2" y="1819209"/>
            <a:ext cx="5991597" cy="29498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573" y="2324180"/>
            <a:ext cx="5781297" cy="29589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3444" y="2824007"/>
            <a:ext cx="2601004" cy="2955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1664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Example3: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336730"/>
            <a:ext cx="830961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Predicates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5" dirty="0"/>
              <a:t>Quantifiers</a:t>
            </a:r>
            <a:r>
              <a:rPr spc="-15" dirty="0"/>
              <a:t> </a:t>
            </a:r>
            <a:r>
              <a:rPr dirty="0"/>
              <a:t>(4/22)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063" y="2209800"/>
            <a:ext cx="7952163" cy="29717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693" y="461848"/>
            <a:ext cx="815467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1467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Predicates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and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Quantifiers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(4/22)</a:t>
            </a:r>
            <a:endParaRPr sz="3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</a:t>
            </a:r>
            <a:r>
              <a:rPr lang="en-US"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3: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11" y="1905022"/>
            <a:ext cx="6808506" cy="24101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89928" y="2435098"/>
            <a:ext cx="2743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1831594" y="2435098"/>
            <a:ext cx="2971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AF50"/>
                </a:solidFill>
                <a:latin typeface="Times New Roman"/>
                <a:cs typeface="Times New Roman"/>
              </a:rPr>
              <a:t>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0952" y="2435098"/>
            <a:ext cx="2971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AF50"/>
                </a:solidFill>
                <a:latin typeface="Times New Roman"/>
                <a:cs typeface="Times New Roman"/>
              </a:rPr>
              <a:t>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1194" y="3586098"/>
            <a:ext cx="2971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AF50"/>
                </a:solidFill>
                <a:latin typeface="Times New Roman"/>
                <a:cs typeface="Times New Roman"/>
              </a:rPr>
              <a:t>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1063" y="3568141"/>
            <a:ext cx="412750" cy="864869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 marR="5080" indent="137795">
              <a:lnSpc>
                <a:spcPct val="71900"/>
              </a:lnSpc>
              <a:spcBef>
                <a:spcPts val="1185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F  </a:t>
            </a:r>
            <a:r>
              <a:rPr sz="3200" b="1" dirty="0">
                <a:solidFill>
                  <a:srgbClr val="00AF50"/>
                </a:solidFill>
                <a:latin typeface="Times New Roman"/>
                <a:cs typeface="Times New Roman"/>
              </a:rPr>
              <a:t>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07438" y="3918661"/>
            <a:ext cx="2743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4115</TotalTime>
  <Words>1977</Words>
  <Application>Microsoft Office PowerPoint</Application>
  <PresentationFormat>On-screen Show (4:3)</PresentationFormat>
  <Paragraphs>322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Calibri</vt:lpstr>
      <vt:lpstr>Calibri Light</vt:lpstr>
      <vt:lpstr>Cambria Math</vt:lpstr>
      <vt:lpstr>Symbol</vt:lpstr>
      <vt:lpstr>Times New Roman</vt:lpstr>
      <vt:lpstr>Retrospect</vt:lpstr>
      <vt:lpstr> Discrete Mathematics</vt:lpstr>
      <vt:lpstr>Predicates and Quantifiers (1/22)</vt:lpstr>
      <vt:lpstr>Predicates and Quantifiers (1/22)</vt:lpstr>
      <vt:lpstr>Predicates and Quantifiers (2/22)</vt:lpstr>
      <vt:lpstr>Predicates and Quantifiers (2/22)</vt:lpstr>
      <vt:lpstr>Predicates and Quantifiers (3/22)</vt:lpstr>
      <vt:lpstr>Predicates and Quantifiers (3/22)</vt:lpstr>
      <vt:lpstr>Predicates and Quantifiers (4/22)</vt:lpstr>
      <vt:lpstr>PowerPoint Presentation</vt:lpstr>
      <vt:lpstr>Predicates and Quantifiers (5/22)</vt:lpstr>
      <vt:lpstr>Predicates and Quantifiers (5/22)</vt:lpstr>
      <vt:lpstr>Predicates and Quantifiers (6/22)</vt:lpstr>
      <vt:lpstr>Predicates and Quantifiers (7/22)</vt:lpstr>
      <vt:lpstr>Predicates and Quantifiers (8/22)</vt:lpstr>
      <vt:lpstr>Predicates and Quantifiers (9/22)</vt:lpstr>
      <vt:lpstr>Predicates and Quantifiers (9/22)</vt:lpstr>
      <vt:lpstr>Predicates and Quantifiers (10/22)</vt:lpstr>
      <vt:lpstr>Predicates and Quantifiers (10/22)</vt:lpstr>
      <vt:lpstr>Predicates and Quantifiers (11/22)</vt:lpstr>
      <vt:lpstr>Predicates and Quantifiers (11/22)</vt:lpstr>
      <vt:lpstr>Predicates and Quantifiers (12/22)</vt:lpstr>
      <vt:lpstr>Predicates and Quantifiers (12/22)</vt:lpstr>
      <vt:lpstr>Predicates and Quantifiers (13/22)</vt:lpstr>
      <vt:lpstr>PowerPoint Presentation</vt:lpstr>
      <vt:lpstr>Predicates and Quantifiers (14/22)</vt:lpstr>
      <vt:lpstr>Predicates and Quantifiers (15/22)</vt:lpstr>
      <vt:lpstr>Predicates and Quantifiers (16/22)</vt:lpstr>
      <vt:lpstr>Predicates and Quantifiers (16/22)</vt:lpstr>
      <vt:lpstr>Predicates and Quantifiers (16/22)</vt:lpstr>
      <vt:lpstr>Predicates and Quantifiers (16/22)</vt:lpstr>
      <vt:lpstr>Predicates and Quantifiers (17/22)</vt:lpstr>
      <vt:lpstr>Predicates and Quantifiers (17/22)</vt:lpstr>
      <vt:lpstr>Predicates and Quantifiers (17/22)</vt:lpstr>
      <vt:lpstr>Predicates and Quantifiers (17/22)</vt:lpstr>
      <vt:lpstr>Predicates and Quantifiers (18/22)</vt:lpstr>
      <vt:lpstr>Predicates and Quantifiers (18/22)</vt:lpstr>
      <vt:lpstr>Predicates and Quantifiers (18/22)</vt:lpstr>
      <vt:lpstr>PowerPoint Presentation</vt:lpstr>
      <vt:lpstr>Predicates and Quantifiers (19/22)</vt:lpstr>
      <vt:lpstr>Predicates and Quantifiers (19/22)</vt:lpstr>
      <vt:lpstr>Predicates and Quantifiers (19/22)</vt:lpstr>
      <vt:lpstr>Predicates and Quantifiers (19/22)</vt:lpstr>
      <vt:lpstr>Predicates and Quantifiers (19/22)</vt:lpstr>
      <vt:lpstr>PowerPoint Presentation</vt:lpstr>
      <vt:lpstr>Predicates and Quantifiers (20/22)</vt:lpstr>
      <vt:lpstr>Predicates and Quantifiers (20/22)</vt:lpstr>
      <vt:lpstr>Predicates and Quantifiers (20/22)</vt:lpstr>
      <vt:lpstr>Predicates and Quantifiers (20/22)</vt:lpstr>
      <vt:lpstr>Predicates and Quantifiers (20/22)</vt:lpstr>
      <vt:lpstr>Predicates and Quantifiers (21/22)</vt:lpstr>
      <vt:lpstr>Predicates and Quantifiers (21/22)</vt:lpstr>
      <vt:lpstr>Predicates and Quantifiers (22/22)</vt:lpstr>
      <vt:lpstr>Predicates and Quantifiers (22/22)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EELU_ahagag</dc:title>
  <dc:creator>ahagag</dc:creator>
  <cp:lastModifiedBy> </cp:lastModifiedBy>
  <cp:revision>6</cp:revision>
  <dcterms:created xsi:type="dcterms:W3CDTF">2022-10-19T17:44:29Z</dcterms:created>
  <dcterms:modified xsi:type="dcterms:W3CDTF">2022-11-12T17:52:24Z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2022-10-19T00:00:00Z</vt:filetime>
  </property>
</Properties>
</file>