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404" r:id="rId5"/>
    <p:sldId id="370" r:id="rId6"/>
    <p:sldId id="402" r:id="rId7"/>
    <p:sldId id="393" r:id="rId8"/>
    <p:sldId id="394" r:id="rId9"/>
    <p:sldId id="410" r:id="rId10"/>
    <p:sldId id="395" r:id="rId11"/>
    <p:sldId id="407" r:id="rId12"/>
    <p:sldId id="409" r:id="rId13"/>
    <p:sldId id="4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BB406-44C0-4C5A-958A-8A2692DEE387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4CB3C-5509-47D8-8980-408D016D8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79FF149-63CC-4DDD-8621-E03FD326541C}" type="slidenum">
              <a:rPr lang="en-US" altLang="en-US" sz="1200"/>
              <a:pPr/>
              <a:t>4</a:t>
            </a:fld>
            <a:endParaRPr lang="en-US" altLang="en-US" sz="1200" dirty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62675" cy="34671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79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619AA53-6FBE-47B1-A5A9-D4F7E2EB9003}" type="slidenum">
              <a:rPr lang="en-US" altLang="en-US" sz="1200"/>
              <a:pPr/>
              <a:t>5</a:t>
            </a:fld>
            <a:endParaRPr lang="en-US" altLang="en-US" sz="1200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62675" cy="3467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02F3513-D1FE-453A-9D62-AB228D88B68A}" type="slidenum">
              <a:rPr lang="en-US" altLang="en-US" sz="1200"/>
              <a:pPr/>
              <a:t>6</a:t>
            </a:fld>
            <a:endParaRPr lang="en-US" altLang="en-US" sz="1200" dirty="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62675" cy="34671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B0ED708-B857-4AA3-91E9-C395C0C34058}" type="slidenum">
              <a:rPr lang="en-US" altLang="en-US" sz="1200"/>
              <a:pPr/>
              <a:t>7</a:t>
            </a:fld>
            <a:endParaRPr lang="en-US" altLang="en-US" sz="1200" dirty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62675" cy="34671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B0ED708-B857-4AA3-91E9-C395C0C34058}" type="slidenum">
              <a:rPr lang="en-US" altLang="en-US" sz="1200"/>
              <a:pPr/>
              <a:t>8</a:t>
            </a:fld>
            <a:endParaRPr lang="en-US" altLang="en-US" sz="1200" dirty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62675" cy="34671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34863" indent="-282640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30558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82781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35005" indent="-226112" defTabSz="928001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48722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39451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391675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43898" indent="-226112" defTabSz="928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5C62BF7-9C63-497B-BAE2-5CB77526CD21}" type="slidenum">
              <a:rPr lang="en-US" altLang="en-US" sz="1200"/>
              <a:pPr/>
              <a:t>10</a:t>
            </a:fld>
            <a:endParaRPr lang="en-US" altLang="en-US" sz="1200" dirty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62675" cy="34671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146" y="4410702"/>
            <a:ext cx="5135409" cy="41748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A813A-DB25-326B-8DC4-B1DF868C1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CD540-3AC6-EA32-04E0-09D879B1B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50BC-6C74-F1DD-4BCC-D7D2D241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BC18-4C9D-46CF-B7CF-E8A1D010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2717B-7C2B-67FF-AB9A-65605FC0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80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C12A5-4F3B-8E94-F63F-2EC622E9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C50C7-096D-93F9-06F8-67F2616C2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88DFA-06D0-EFC6-D57E-EE8E88B96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D695D-2389-F132-8B44-BE96129D7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FBE7D-E23C-45D3-9FC7-109C2BBD5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4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8CC846-207E-8EE8-040F-D9DC93533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EFFFB-2030-D2FD-1F17-6E01701EC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D5101-7E84-61D1-EF0F-169E8B5B6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B4006-9502-11B5-046B-C35A8893C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B5710-F842-C76C-B57A-0F36A5EF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0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3B7F-F118-8F12-9DEC-38BC38954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539AE-1C1A-95E4-ABC1-5812FB653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95A05-EA69-313F-27E0-EC3ACF40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8DC9C-0234-C213-D846-352047DF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3F24-1134-7C4C-06C9-CB1D5E77B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76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CCB35-C2D8-AB0A-A985-88A5AFDAC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65B1A-DA54-0F4C-92BB-BDE3FE909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C2CD3-805B-3088-A3FE-49FD3CA5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401B6-C3F6-C749-9E56-A7328667C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6F9A8-897C-9F7B-D318-0ACB02A69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35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7848F-763A-93C7-2196-209135AE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B2863-6375-F345-3BA3-1C56DB5C15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F351F-D0E5-CFE9-4E98-12581B813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BF8C6-5BAF-C36E-5627-D627BA15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4FF62-F81D-7D4E-DDD1-9BF69742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C4551-DBD4-FF28-453F-FA53F757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14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DE89E-ED7F-0B96-A1ED-BF25E489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1B481-8349-3AA0-783C-1EBA555FC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85DD40-1730-3F75-AB34-F2E46722B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53157-AEE2-0B14-5642-C32958481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DC6E75-5E5A-E48A-B498-A55ED18B8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14877-295C-EA12-6B33-26E591C13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5A4FA4-BEC9-ABEF-31EE-7B543449F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5D6E1F-D929-04D2-F205-7378B962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8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AC54E-F122-7424-26D7-C98525DA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E35273-337F-E702-DF66-2ECE926F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6C8CBF-FDF5-495B-CC09-28E57082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69E1F-A701-7B2F-7D24-994D6E643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83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BBDE87-D79A-39BB-8151-3107A45D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E0D3CD-D49F-22CB-3D82-C1C92159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CEB05-AA11-E1AC-C629-9AC9C898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5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1BDBC-166A-85FB-3E0F-29E4B1DE9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04AB5-AE1D-7974-8F1F-E0180FDA6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41E71-AE8E-5DE9-604E-EA17D3297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01AC1-A154-45DC-FD4A-A2C7D90C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ED83E-353D-0ECE-9E49-38F3C9E8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A97B0-605D-C326-687C-7CECCBF5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96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5DF97-6192-8A28-80A2-999E7E7C9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EF3F-54AF-3F3D-4ACB-0EB3E61B6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D33B7-BFD9-4BD4-57E3-DC0F06B86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CC3D2-E7B3-5965-2A57-BC0D03BA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0E1D1-7952-B1AC-604B-F024F3F5B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ADCA7-441C-6458-FE6B-EE99399C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54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9D4E1B-225B-D6FF-4C91-428124C39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C6EF7-C2C2-C44F-EE51-6194B42A2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EF263-B9A7-4397-DAB8-C9E8717EAB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55F8B-C59F-4039-A3AE-1D45288658E9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10C60-2D4D-DFDF-5A6A-8468D31F6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EFDC4-71CA-361D-EBC3-2CA0FE278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1C3C-F554-4314-817A-E7960E67C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7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DBFFE-2628-F099-3FF2-F10ECDE17B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3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3E535-7D21-2C24-CCC6-B359FD1CE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0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4525" y="866775"/>
            <a:ext cx="8077200" cy="609600"/>
          </a:xfrm>
        </p:spPr>
        <p:txBody>
          <a:bodyPr/>
          <a:lstStyle/>
          <a:p>
            <a:r>
              <a:rPr lang="en-US" altLang="en-US" sz="2800" dirty="0"/>
              <a:t>Case Statement for Conditional Updates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2361" y="2312990"/>
            <a:ext cx="7228909" cy="3068635"/>
          </a:xfrm>
        </p:spPr>
        <p:txBody>
          <a:bodyPr/>
          <a:lstStyle/>
          <a:p>
            <a:r>
              <a:rPr lang="en-US" altLang="en-US" sz="1700" dirty="0"/>
              <a:t>Same query as before but with case statement</a:t>
            </a:r>
          </a:p>
          <a:p>
            <a:pPr>
              <a:buFont typeface="Monotype Sorts" charset="2"/>
              <a:buNone/>
            </a:pPr>
            <a:r>
              <a:rPr lang="en-US" altLang="en-US" sz="1700" dirty="0"/>
              <a:t>		 </a:t>
            </a:r>
            <a:r>
              <a:rPr lang="en-US" altLang="en-US" sz="1700" b="1" dirty="0"/>
              <a:t>update </a:t>
            </a:r>
            <a:r>
              <a:rPr lang="en-US" altLang="en-US" sz="1700" i="1" dirty="0"/>
              <a:t>instructor</a:t>
            </a:r>
            <a:br>
              <a:rPr lang="en-US" altLang="en-US" sz="1700" i="1" dirty="0"/>
            </a:br>
            <a:r>
              <a:rPr lang="en-US" altLang="en-US" sz="1700" i="1" dirty="0"/>
              <a:t>               </a:t>
            </a:r>
            <a:r>
              <a:rPr lang="en-US" altLang="en-US" sz="1700" b="1" dirty="0"/>
              <a:t>set </a:t>
            </a:r>
            <a:r>
              <a:rPr lang="en-US" altLang="en-US" sz="1700" i="1" dirty="0"/>
              <a:t>salary </a:t>
            </a:r>
            <a:r>
              <a:rPr lang="en-US" altLang="en-US" sz="1700" dirty="0"/>
              <a:t>= </a:t>
            </a:r>
            <a:r>
              <a:rPr lang="en-US" altLang="en-US" sz="1700" b="1" dirty="0"/>
              <a:t>case</a:t>
            </a:r>
            <a:br>
              <a:rPr lang="en-US" altLang="en-US" sz="1700" b="1" dirty="0"/>
            </a:br>
            <a:r>
              <a:rPr lang="en-US" altLang="en-US" sz="1700" b="1" dirty="0"/>
              <a:t>                                      when </a:t>
            </a:r>
            <a:r>
              <a:rPr lang="en-US" altLang="en-US" sz="1700" i="1" dirty="0"/>
              <a:t>salary </a:t>
            </a:r>
            <a:r>
              <a:rPr lang="en-US" altLang="en-US" sz="1700" dirty="0"/>
              <a:t>&lt;= 100000 </a:t>
            </a:r>
            <a:r>
              <a:rPr lang="en-US" altLang="en-US" sz="1700" b="1" dirty="0"/>
              <a:t>then </a:t>
            </a:r>
            <a:r>
              <a:rPr lang="en-US" altLang="en-US" sz="1700" i="1" dirty="0"/>
              <a:t>salary </a:t>
            </a:r>
            <a:r>
              <a:rPr lang="en-US" altLang="en-US" sz="1700" dirty="0"/>
              <a:t>* 1.05</a:t>
            </a:r>
            <a:br>
              <a:rPr lang="en-US" altLang="en-US" sz="1700" dirty="0"/>
            </a:br>
            <a:r>
              <a:rPr lang="en-US" altLang="en-US" sz="1700" dirty="0"/>
              <a:t>                                      </a:t>
            </a:r>
            <a:r>
              <a:rPr lang="en-US" altLang="en-US" sz="1700" b="1" dirty="0"/>
              <a:t>else </a:t>
            </a:r>
            <a:r>
              <a:rPr lang="en-US" altLang="en-US" sz="1700" i="1" dirty="0"/>
              <a:t>salary </a:t>
            </a:r>
            <a:r>
              <a:rPr lang="en-US" altLang="en-US" sz="1700" dirty="0"/>
              <a:t>* 1.03</a:t>
            </a:r>
            <a:br>
              <a:rPr lang="en-US" altLang="en-US" sz="1700" dirty="0"/>
            </a:br>
            <a:r>
              <a:rPr lang="en-US" altLang="en-US" sz="1700" dirty="0"/>
              <a:t>                                     </a:t>
            </a:r>
            <a:r>
              <a:rPr lang="en-US" altLang="en-US" sz="1700" b="1" dirty="0"/>
              <a:t>end</a:t>
            </a:r>
            <a:endParaRPr lang="en-US" altLang="en-US" sz="1700" dirty="0"/>
          </a:p>
          <a:p>
            <a:pPr>
              <a:buFont typeface="Monotype Sorts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CAF0A-EF8E-60E4-B4ED-F287F645B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Case Statement for Conditional Updates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F4AC7-0A75-C41C-29A4-778DF0030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492250"/>
            <a:ext cx="10515600" cy="4351338"/>
          </a:xfrm>
        </p:spPr>
        <p:txBody>
          <a:bodyPr/>
          <a:lstStyle/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the SQL statement  by using case to </a:t>
            </a: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company want to give 10% discount for all orders amount with value greater than 30 JD  and 5 % on amount under 30 JD only on 2/5/2022</a:t>
            </a: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 by yourself how to make the discount first </a:t>
            </a: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33696E-C108-3635-A0E6-555084D7F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4387850"/>
            <a:ext cx="67722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0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F350-CC6C-2C8C-E070-ECC1942F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Case Statement for </a:t>
            </a:r>
            <a:r>
              <a:rPr lang="en-GB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7984-99B0-F114-9621-EF1FE1B6A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SELECT </a:t>
            </a:r>
            <a:r>
              <a:rPr lang="en-GB" dirty="0" err="1"/>
              <a:t>orders_id</a:t>
            </a:r>
            <a:r>
              <a:rPr lang="en-GB" dirty="0"/>
              <a:t>, amount,</a:t>
            </a:r>
          </a:p>
          <a:p>
            <a:pPr marL="0" indent="0">
              <a:buNone/>
            </a:pPr>
            <a:r>
              <a:rPr lang="en-GB" dirty="0"/>
              <a:t>CASE</a:t>
            </a:r>
          </a:p>
          <a:p>
            <a:pPr marL="0" indent="0">
              <a:buNone/>
            </a:pPr>
            <a:r>
              <a:rPr lang="en-GB" dirty="0"/>
              <a:t>    WHEN amount &gt; 24 THEN 'The amount is greater than 25'</a:t>
            </a:r>
          </a:p>
          <a:p>
            <a:pPr marL="0" indent="0">
              <a:buNone/>
            </a:pPr>
            <a:r>
              <a:rPr lang="en-GB" dirty="0"/>
              <a:t>    WHEN amount = 22 THEN 'The amount is 22'</a:t>
            </a:r>
          </a:p>
          <a:p>
            <a:pPr marL="0" indent="0">
              <a:buNone/>
            </a:pPr>
            <a:r>
              <a:rPr lang="en-GB" dirty="0"/>
              <a:t>    ELSE 'The amount is under 22'</a:t>
            </a:r>
          </a:p>
          <a:p>
            <a:pPr marL="0" indent="0">
              <a:buNone/>
            </a:pPr>
            <a:r>
              <a:rPr lang="en-GB" dirty="0"/>
              <a:t>END </a:t>
            </a:r>
            <a:r>
              <a:rPr lang="en-GB" dirty="0">
                <a:solidFill>
                  <a:srgbClr val="FF0000"/>
                </a:solidFill>
              </a:rPr>
              <a:t>AS </a:t>
            </a:r>
            <a:r>
              <a:rPr lang="en-GB" dirty="0" err="1">
                <a:solidFill>
                  <a:srgbClr val="FF0000"/>
                </a:solidFill>
              </a:rPr>
              <a:t>amountText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>FROM ORDERS;</a:t>
            </a:r>
          </a:p>
        </p:txBody>
      </p:sp>
    </p:spTree>
    <p:extLst>
      <p:ext uri="{BB962C8B-B14F-4D97-AF65-F5344CB8AC3E}">
        <p14:creationId xmlns:p14="http://schemas.microsoft.com/office/powerpoint/2010/main" val="954918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EA72B-A624-B5B6-9182-DDF3A232F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6E768-3035-4178-3F76-DE6609FC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the SQL statement  show that 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employee earn over 5000 as salary then s\he is a boss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employee earn less than 5000 and over 4000 as salary then s\he is a manager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employee earn between 2000 and 1500 as salary then s\he is a worker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 he is trainee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23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2E15-2F03-8E5D-4B80-42864D2D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Where Clause Predicates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4EB8F-302F-A77F-CCC5-7CA2F4A7A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700" dirty="0"/>
              <a:t>SQL includes a </a:t>
            </a:r>
            <a:r>
              <a:rPr lang="en-US" altLang="en-US" sz="1700" b="1" dirty="0">
                <a:solidFill>
                  <a:srgbClr val="002060"/>
                </a:solidFill>
              </a:rPr>
              <a:t>between</a:t>
            </a:r>
            <a:r>
              <a:rPr lang="en-US" altLang="en-US" sz="1700" dirty="0"/>
              <a:t> comparison operator</a:t>
            </a:r>
          </a:p>
          <a:p>
            <a:r>
              <a:rPr lang="en-US" altLang="en-US" sz="1700" dirty="0"/>
              <a:t>Example:  Find the names of all instructors with salary between $90,000 and $100,000 (that is, </a:t>
            </a:r>
            <a:r>
              <a:rPr lang="en-US" altLang="en-US" sz="1700" dirty="0">
                <a:latin typeface="Symbol" panose="05050102010706020507" pitchFamily="18" charset="2"/>
              </a:rPr>
              <a:t> </a:t>
            </a:r>
            <a:r>
              <a:rPr lang="en-US" altLang="en-US" sz="1700" dirty="0"/>
              <a:t>$90,000 and </a:t>
            </a:r>
            <a:r>
              <a:rPr lang="en-US" altLang="en-US" sz="1700" dirty="0">
                <a:latin typeface="Symbol" panose="05050102010706020507" pitchFamily="18" charset="2"/>
              </a:rPr>
              <a:t> </a:t>
            </a:r>
            <a:r>
              <a:rPr lang="en-US" altLang="en-US" sz="1700" dirty="0"/>
              <a:t>$100,000)</a:t>
            </a:r>
          </a:p>
          <a:p>
            <a:pPr lvl="1"/>
            <a:r>
              <a:rPr lang="en-US" altLang="en-US" sz="1700" b="1" dirty="0"/>
              <a:t>select</a:t>
            </a:r>
            <a:r>
              <a:rPr lang="en-US" altLang="en-US" sz="1700" i="1" dirty="0"/>
              <a:t> name</a:t>
            </a:r>
            <a:br>
              <a:rPr lang="en-US" altLang="en-US" sz="1700" i="1" dirty="0"/>
            </a:br>
            <a:r>
              <a:rPr lang="en-US" altLang="en-US" sz="1700" b="1" dirty="0"/>
              <a:t>from </a:t>
            </a:r>
            <a:r>
              <a:rPr lang="en-US" altLang="en-US" sz="1700" i="1" dirty="0"/>
              <a:t>instructor</a:t>
            </a:r>
            <a:br>
              <a:rPr lang="en-US" altLang="en-US" sz="1700" dirty="0"/>
            </a:br>
            <a:r>
              <a:rPr lang="en-US" altLang="en-US" sz="1700" b="1" dirty="0"/>
              <a:t>where </a:t>
            </a:r>
            <a:r>
              <a:rPr lang="en-US" altLang="en-US" sz="1700" i="1" dirty="0"/>
              <a:t>salary </a:t>
            </a:r>
            <a:r>
              <a:rPr lang="en-US" altLang="en-US" sz="1700" b="1" dirty="0"/>
              <a:t>between </a:t>
            </a:r>
            <a:r>
              <a:rPr lang="en-US" altLang="en-US" sz="1700" dirty="0"/>
              <a:t>90000 </a:t>
            </a:r>
            <a:r>
              <a:rPr lang="en-US" altLang="en-US" sz="1700" b="1" dirty="0"/>
              <a:t>and </a:t>
            </a:r>
            <a:r>
              <a:rPr lang="en-US" altLang="en-US" sz="1700" dirty="0"/>
              <a:t>100000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Example</a:t>
            </a:r>
            <a:r>
              <a:rPr lang="en-US" altLang="en-US" dirty="0"/>
              <a:t>: </a:t>
            </a:r>
            <a:r>
              <a:rPr lang="en-US" altLang="en-US" sz="2800" dirty="0"/>
              <a:t>Find the </a:t>
            </a:r>
            <a:r>
              <a:rPr lang="en-US" altLang="en-US" sz="2800" dirty="0" err="1"/>
              <a:t>Customer_id</a:t>
            </a:r>
            <a:r>
              <a:rPr lang="en-US" altLang="en-US" sz="2800" dirty="0"/>
              <a:t>, amount and </a:t>
            </a:r>
            <a:r>
              <a:rPr lang="en-US" altLang="en-US" sz="2800" dirty="0" err="1"/>
              <a:t>orders_id</a:t>
            </a:r>
            <a:r>
              <a:rPr lang="en-US" altLang="en-US" sz="2800" dirty="0"/>
              <a:t> of all order with amount between 25 and 45 on 1/5/2022</a:t>
            </a:r>
          </a:p>
        </p:txBody>
      </p:sp>
    </p:spTree>
    <p:extLst>
      <p:ext uri="{BB962C8B-B14F-4D97-AF65-F5344CB8AC3E}">
        <p14:creationId xmlns:p14="http://schemas.microsoft.com/office/powerpoint/2010/main" val="140155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222C-5440-C511-D11A-07F6BC8CD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Aggregate Functions Examples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296E-98D1-9F29-03A5-E965F5AB4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711325" algn="l"/>
              </a:tabLst>
            </a:pPr>
            <a:r>
              <a:rPr kumimoji="0" lang="en-US" altLang="en-US" sz="1700" dirty="0"/>
              <a:t>Find the total number of instructors who teach a course in the Spring 2018 semester</a:t>
            </a:r>
          </a:p>
          <a:p>
            <a:pPr lvl="1">
              <a:tabLst>
                <a:tab pos="1711325" algn="l"/>
              </a:tabLst>
            </a:pPr>
            <a:r>
              <a:rPr kumimoji="0" lang="en-US" altLang="en-US" sz="1700" b="1" dirty="0"/>
              <a:t>select count </a:t>
            </a:r>
            <a:r>
              <a:rPr kumimoji="0" lang="en-US" altLang="en-US" sz="1700" dirty="0"/>
              <a:t>(</a:t>
            </a:r>
            <a:r>
              <a:rPr kumimoji="0" lang="en-US" altLang="en-US" sz="1700" b="1" dirty="0"/>
              <a:t>distinct </a:t>
            </a:r>
            <a:r>
              <a:rPr kumimoji="0" lang="en-US" altLang="en-US" sz="1700" i="1" dirty="0"/>
              <a:t>ID</a:t>
            </a:r>
            <a:r>
              <a:rPr kumimoji="0" lang="en-US" altLang="en-US" sz="1700" dirty="0"/>
              <a:t>)</a:t>
            </a:r>
            <a:br>
              <a:rPr kumimoji="0" lang="en-US" altLang="en-US" sz="1700" dirty="0"/>
            </a:br>
            <a:r>
              <a:rPr kumimoji="0" lang="en-US" altLang="en-US" sz="1700" b="1" dirty="0"/>
              <a:t>from </a:t>
            </a:r>
            <a:r>
              <a:rPr kumimoji="0" lang="en-US" altLang="en-US" sz="1700" i="1" dirty="0"/>
              <a:t>teaches</a:t>
            </a:r>
            <a:br>
              <a:rPr kumimoji="0" lang="en-US" altLang="en-US" sz="1700" i="1" dirty="0"/>
            </a:br>
            <a:r>
              <a:rPr kumimoji="0" lang="en-US" altLang="en-US" sz="1700" b="1" dirty="0"/>
              <a:t>where </a:t>
            </a:r>
            <a:r>
              <a:rPr kumimoji="0" lang="en-US" altLang="en-US" sz="1700" i="1" dirty="0"/>
              <a:t>semester </a:t>
            </a:r>
            <a:r>
              <a:rPr kumimoji="0" lang="en-US" altLang="en-US" sz="1700" dirty="0"/>
              <a:t>= 'Spring' </a:t>
            </a:r>
            <a:r>
              <a:rPr kumimoji="0" lang="en-US" altLang="en-US" sz="1700" b="1" dirty="0"/>
              <a:t>and </a:t>
            </a:r>
            <a:r>
              <a:rPr kumimoji="0" lang="en-US" altLang="en-US" sz="1700" i="1" dirty="0"/>
              <a:t>year </a:t>
            </a:r>
            <a:r>
              <a:rPr kumimoji="0" lang="en-US" altLang="en-US" sz="1700" dirty="0"/>
              <a:t>= 2018;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kumimoji="0" lang="en-US" altLang="en-US" sz="2800" dirty="0"/>
              <a:t>Example: Find the total </a:t>
            </a:r>
            <a:r>
              <a:rPr kumimoji="0" lang="en-US" altLang="en-US" sz="2800" u="sng" dirty="0">
                <a:solidFill>
                  <a:srgbClr val="FF0000"/>
                </a:solidFill>
              </a:rPr>
              <a:t>number of customer </a:t>
            </a:r>
            <a:r>
              <a:rPr kumimoji="0" lang="en-US" altLang="en-US" sz="2800" dirty="0"/>
              <a:t>who made an orders on ‘2022/05/01’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37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5464" y="901539"/>
            <a:ext cx="8077200" cy="609600"/>
          </a:xfrm>
        </p:spPr>
        <p:txBody>
          <a:bodyPr/>
          <a:lstStyle/>
          <a:p>
            <a:r>
              <a:rPr lang="en-US" altLang="en-US" sz="2800" dirty="0"/>
              <a:t>Aggregate Functions – Having Clause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5464" y="1870711"/>
            <a:ext cx="7829631" cy="3231895"/>
          </a:xfrm>
        </p:spPr>
        <p:txBody>
          <a:bodyPr/>
          <a:lstStyle/>
          <a:p>
            <a:pPr>
              <a:tabLst>
                <a:tab pos="1489075" algn="l"/>
              </a:tabLst>
            </a:pPr>
            <a:r>
              <a:rPr lang="en-US" altLang="en-US" sz="1700" dirty="0"/>
              <a:t>Find the names and average salaries of all departments whose average salary is greater than 42000</a:t>
            </a:r>
          </a:p>
          <a:p>
            <a:pPr>
              <a:tabLst>
                <a:tab pos="1489075" algn="l"/>
              </a:tabLst>
            </a:pPr>
            <a:endParaRPr lang="en-US" altLang="en-US" sz="1700" dirty="0"/>
          </a:p>
          <a:p>
            <a:pPr>
              <a:tabLst>
                <a:tab pos="1489075" algn="l"/>
              </a:tabLst>
            </a:pPr>
            <a:endParaRPr lang="en-US" altLang="en-US" sz="1700" dirty="0"/>
          </a:p>
          <a:p>
            <a:pPr>
              <a:tabLst>
                <a:tab pos="1489075" algn="l"/>
              </a:tabLst>
            </a:pPr>
            <a:endParaRPr lang="en-US" altLang="en-US" sz="1700" dirty="0"/>
          </a:p>
          <a:p>
            <a:pPr>
              <a:tabLst>
                <a:tab pos="1489075" algn="l"/>
              </a:tabLst>
            </a:pPr>
            <a:endParaRPr lang="en-US" altLang="en-US" sz="800" dirty="0"/>
          </a:p>
          <a:p>
            <a:pPr>
              <a:tabLst>
                <a:tab pos="1489075" algn="l"/>
              </a:tabLst>
            </a:pPr>
            <a:r>
              <a:rPr lang="en-US" altLang="en-US" sz="1700" dirty="0"/>
              <a:t>Note: predicates in the </a:t>
            </a:r>
            <a:r>
              <a:rPr lang="en-US" altLang="en-US" sz="1700" b="1" dirty="0"/>
              <a:t>having</a:t>
            </a:r>
            <a:r>
              <a:rPr lang="en-US" altLang="en-US" sz="1700" dirty="0"/>
              <a:t> clause are applied after the formation of groups whereas predicates in the </a:t>
            </a:r>
            <a:r>
              <a:rPr lang="en-US" altLang="en-US" sz="1700" b="1" dirty="0"/>
              <a:t>where</a:t>
            </a:r>
            <a:r>
              <a:rPr lang="en-US" altLang="en-US" sz="1700" dirty="0"/>
              <a:t> clause are applied before forming groups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2447925" y="2585086"/>
            <a:ext cx="58610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700" b="1" dirty="0"/>
              <a:t>select </a:t>
            </a:r>
            <a:r>
              <a:rPr lang="en-US" altLang="en-US" sz="1700" i="1" dirty="0"/>
              <a:t>dept_name</a:t>
            </a:r>
            <a:r>
              <a:rPr lang="en-US" altLang="en-US" sz="1700" dirty="0"/>
              <a:t>, </a:t>
            </a:r>
            <a:r>
              <a:rPr lang="en-US" altLang="en-US" sz="1700" b="1" dirty="0" err="1"/>
              <a:t>avg</a:t>
            </a:r>
            <a:r>
              <a:rPr lang="en-US" altLang="en-US" sz="1700" b="1" dirty="0"/>
              <a:t> </a:t>
            </a:r>
            <a:r>
              <a:rPr lang="en-US" altLang="en-US" sz="1700" dirty="0"/>
              <a:t>(</a:t>
            </a:r>
            <a:r>
              <a:rPr lang="en-US" altLang="en-US" sz="1700" i="1" dirty="0"/>
              <a:t>salary</a:t>
            </a:r>
            <a:r>
              <a:rPr lang="en-US" altLang="en-US" sz="1700" dirty="0"/>
              <a:t>) </a:t>
            </a:r>
            <a:r>
              <a:rPr lang="en-US" altLang="en-US" sz="1700" b="1" dirty="0"/>
              <a:t>as</a:t>
            </a:r>
            <a:r>
              <a:rPr lang="en-US" altLang="en-US" sz="1700" dirty="0"/>
              <a:t> </a:t>
            </a:r>
            <a:r>
              <a:rPr lang="en-US" altLang="en-US" sz="1700" i="1" dirty="0" err="1"/>
              <a:t>avg_salary</a:t>
            </a:r>
            <a:endParaRPr lang="en-US" altLang="en-US" sz="1700" i="1" dirty="0"/>
          </a:p>
          <a:p>
            <a:r>
              <a:rPr lang="en-US" altLang="en-US" sz="1700" b="1" dirty="0"/>
              <a:t>from </a:t>
            </a:r>
            <a:r>
              <a:rPr lang="en-US" altLang="en-US" sz="1700" i="1" dirty="0"/>
              <a:t>instructor</a:t>
            </a:r>
          </a:p>
          <a:p>
            <a:r>
              <a:rPr lang="en-US" altLang="en-US" sz="1700" b="1" dirty="0"/>
              <a:t>group by </a:t>
            </a:r>
            <a:r>
              <a:rPr lang="en-US" altLang="en-US" sz="1700" i="1" dirty="0"/>
              <a:t>dept_name</a:t>
            </a:r>
          </a:p>
          <a:p>
            <a:r>
              <a:rPr lang="en-US" altLang="en-US" sz="1700" b="1" dirty="0"/>
              <a:t>having </a:t>
            </a:r>
            <a:r>
              <a:rPr lang="en-US" altLang="en-US" sz="1700" b="1" dirty="0" err="1"/>
              <a:t>avg</a:t>
            </a:r>
            <a:r>
              <a:rPr lang="en-US" altLang="en-US" sz="1700" b="1" dirty="0"/>
              <a:t> </a:t>
            </a:r>
            <a:r>
              <a:rPr lang="en-US" altLang="en-US" sz="1700" dirty="0"/>
              <a:t>(</a:t>
            </a:r>
            <a:r>
              <a:rPr lang="en-US" altLang="en-US" sz="1700" i="1" dirty="0"/>
              <a:t>salary</a:t>
            </a:r>
            <a:r>
              <a:rPr lang="en-US" altLang="en-US" sz="1700" dirty="0"/>
              <a:t>) &gt; 42000;</a:t>
            </a:r>
          </a:p>
        </p:txBody>
      </p:sp>
    </p:spTree>
    <p:extLst>
      <p:ext uri="{BB962C8B-B14F-4D97-AF65-F5344CB8AC3E}">
        <p14:creationId xmlns:p14="http://schemas.microsoft.com/office/powerpoint/2010/main" val="1256658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46050"/>
            <a:ext cx="10515600" cy="1325563"/>
          </a:xfrm>
        </p:spPr>
        <p:txBody>
          <a:bodyPr/>
          <a:lstStyle/>
          <a:p>
            <a:r>
              <a:rPr lang="en-US" altLang="en-US" sz="2800" dirty="0"/>
              <a:t>Nested Subqueries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039815"/>
            <a:ext cx="10382250" cy="3989386"/>
          </a:xfrm>
        </p:spPr>
        <p:txBody>
          <a:bodyPr>
            <a:normAutofit lnSpcReduction="10000"/>
          </a:bodyPr>
          <a:lstStyle/>
          <a:p>
            <a:r>
              <a:rPr lang="en-US" altLang="en-US" sz="1700" dirty="0"/>
              <a:t>SQL provides a mechanism for the nesting of subqueries. A </a:t>
            </a:r>
            <a:r>
              <a:rPr lang="en-US" altLang="en-US" sz="1700" b="1" dirty="0">
                <a:solidFill>
                  <a:srgbClr val="002060"/>
                </a:solidFill>
              </a:rPr>
              <a:t>subquery</a:t>
            </a:r>
            <a:r>
              <a:rPr lang="en-US" altLang="en-US" sz="1700" dirty="0"/>
              <a:t> is a </a:t>
            </a:r>
            <a:r>
              <a:rPr lang="en-US" altLang="en-US" sz="1700" b="1" dirty="0"/>
              <a:t>select-from-where</a:t>
            </a:r>
            <a:r>
              <a:rPr lang="en-US" altLang="en-US" sz="1700" dirty="0"/>
              <a:t> expression that is nested within another query.</a:t>
            </a:r>
          </a:p>
          <a:p>
            <a:r>
              <a:rPr lang="en-US" altLang="en-US" sz="1700" dirty="0"/>
              <a:t>The nesting can be done in the following SQL query</a:t>
            </a:r>
            <a:br>
              <a:rPr lang="en-US" altLang="en-US" sz="1700" dirty="0"/>
            </a:br>
            <a:br>
              <a:rPr lang="en-US" altLang="en-US" sz="1700" dirty="0"/>
            </a:br>
            <a:r>
              <a:rPr lang="en-US" altLang="en-US" sz="1700" dirty="0"/>
              <a:t>	</a:t>
            </a:r>
            <a:r>
              <a:rPr lang="en-US" altLang="en-US" sz="1700" b="1" dirty="0"/>
              <a:t>select </a:t>
            </a:r>
            <a:r>
              <a:rPr lang="en-US" altLang="en-US" sz="1700" i="1" dirty="0"/>
              <a:t>A</a:t>
            </a:r>
            <a:r>
              <a:rPr lang="en-US" altLang="en-US" sz="1700" baseline="-25000" dirty="0"/>
              <a:t>1</a:t>
            </a:r>
            <a:r>
              <a:rPr lang="en-US" altLang="en-US" sz="1700" dirty="0"/>
              <a:t>, </a:t>
            </a:r>
            <a:r>
              <a:rPr lang="en-US" altLang="en-US" sz="1700" i="1" dirty="0"/>
              <a:t>A</a:t>
            </a:r>
            <a:r>
              <a:rPr lang="en-US" altLang="en-US" sz="1700" baseline="-25000" dirty="0"/>
              <a:t>2</a:t>
            </a:r>
            <a:r>
              <a:rPr lang="en-US" altLang="en-US" sz="1700" dirty="0"/>
              <a:t>, ..., </a:t>
            </a:r>
            <a:r>
              <a:rPr lang="en-US" altLang="en-US" sz="1700" i="1" dirty="0"/>
              <a:t>A</a:t>
            </a:r>
            <a:r>
              <a:rPr lang="en-US" altLang="en-US" sz="1700" i="1" baseline="-25000" dirty="0"/>
              <a:t>n</a:t>
            </a:r>
            <a:br>
              <a:rPr lang="en-US" altLang="en-US" sz="1700" dirty="0"/>
            </a:br>
            <a:r>
              <a:rPr lang="en-US" altLang="en-US" sz="1700" dirty="0"/>
              <a:t>	</a:t>
            </a:r>
            <a:r>
              <a:rPr lang="en-US" altLang="en-US" sz="1700" b="1" dirty="0"/>
              <a:t>from</a:t>
            </a:r>
            <a:r>
              <a:rPr lang="en-US" altLang="en-US" sz="1700" dirty="0"/>
              <a:t> </a:t>
            </a:r>
            <a:r>
              <a:rPr lang="en-US" altLang="en-US" sz="1700" i="1" dirty="0"/>
              <a:t>r</a:t>
            </a:r>
            <a:r>
              <a:rPr lang="en-US" altLang="en-US" sz="1700" baseline="-25000" dirty="0"/>
              <a:t>1</a:t>
            </a:r>
            <a:r>
              <a:rPr lang="en-US" altLang="en-US" sz="1700" dirty="0"/>
              <a:t>, </a:t>
            </a:r>
            <a:r>
              <a:rPr lang="en-US" altLang="en-US" sz="1700" i="1" dirty="0"/>
              <a:t>r</a:t>
            </a:r>
            <a:r>
              <a:rPr lang="en-US" altLang="en-US" sz="1700" baseline="-25000" dirty="0"/>
              <a:t>2</a:t>
            </a:r>
            <a:r>
              <a:rPr lang="en-US" altLang="en-US" sz="1700" dirty="0"/>
              <a:t>, ..., </a:t>
            </a:r>
            <a:r>
              <a:rPr lang="en-US" altLang="en-US" sz="1700" i="1" dirty="0" err="1"/>
              <a:t>r</a:t>
            </a:r>
            <a:r>
              <a:rPr lang="en-US" altLang="en-US" sz="1700" i="1" baseline="-25000" dirty="0" err="1"/>
              <a:t>m</a:t>
            </a:r>
            <a:br>
              <a:rPr lang="en-US" altLang="en-US" sz="1700" dirty="0"/>
            </a:br>
            <a:r>
              <a:rPr lang="en-US" altLang="en-US" sz="1700" dirty="0"/>
              <a:t>	</a:t>
            </a:r>
            <a:r>
              <a:rPr lang="en-US" altLang="en-US" sz="1700" b="1" dirty="0"/>
              <a:t>where </a:t>
            </a:r>
            <a:r>
              <a:rPr lang="en-US" altLang="en-US" sz="1700" i="1" dirty="0"/>
              <a:t>P</a:t>
            </a:r>
          </a:p>
          <a:p>
            <a:pPr>
              <a:buFont typeface="Monotype Sorts" charset="2"/>
              <a:buNone/>
            </a:pPr>
            <a:r>
              <a:rPr lang="en-US" altLang="en-US" sz="800" i="1" dirty="0"/>
              <a:t> </a:t>
            </a:r>
            <a:br>
              <a:rPr lang="en-US" altLang="en-US" sz="1700" i="1" dirty="0"/>
            </a:br>
            <a:r>
              <a:rPr lang="en-US" altLang="en-US" sz="1700" dirty="0"/>
              <a:t>as follows:</a:t>
            </a:r>
          </a:p>
          <a:p>
            <a:pPr lvl="1"/>
            <a:r>
              <a:rPr lang="en-US" altLang="en-US" sz="1700" b="1" dirty="0"/>
              <a:t>From clause: </a:t>
            </a:r>
            <a:r>
              <a:rPr lang="en-US" altLang="en-US" sz="1700" i="1" dirty="0" err="1"/>
              <a:t>r</a:t>
            </a:r>
            <a:r>
              <a:rPr lang="en-US" altLang="en-US" sz="1700" i="1" baseline="-25000" dirty="0" err="1"/>
              <a:t>i</a:t>
            </a:r>
            <a:r>
              <a:rPr lang="en-US" altLang="en-US" sz="1700" i="1" baseline="-25000" dirty="0"/>
              <a:t> </a:t>
            </a:r>
            <a:r>
              <a:rPr lang="en-US" altLang="en-US" sz="1700" dirty="0"/>
              <a:t> can be replaced by any valid subquery</a:t>
            </a:r>
          </a:p>
          <a:p>
            <a:pPr lvl="1"/>
            <a:r>
              <a:rPr lang="en-US" altLang="en-US" sz="1700" b="1" dirty="0"/>
              <a:t>Where clause: </a:t>
            </a:r>
            <a:r>
              <a:rPr lang="en-US" altLang="en-US" sz="1700" i="1" dirty="0"/>
              <a:t>P</a:t>
            </a:r>
            <a:r>
              <a:rPr lang="en-US" altLang="en-US" sz="1700" dirty="0"/>
              <a:t> can be replaced with an expression of the form:</a:t>
            </a:r>
          </a:p>
          <a:p>
            <a:pPr lvl="1">
              <a:buFont typeface="Monotype Sorts" charset="2"/>
              <a:buNone/>
            </a:pPr>
            <a:r>
              <a:rPr lang="en-US" altLang="en-US" sz="1700" dirty="0"/>
              <a:t>                </a:t>
            </a:r>
            <a:r>
              <a:rPr lang="en-US" altLang="en-US" sz="1700" i="1" dirty="0"/>
              <a:t>B</a:t>
            </a:r>
            <a:r>
              <a:rPr lang="en-US" altLang="en-US" sz="1700" dirty="0"/>
              <a:t> &lt;operation&gt; (subquery)</a:t>
            </a:r>
          </a:p>
          <a:p>
            <a:pPr lvl="1">
              <a:buFont typeface="Monotype Sorts" charset="2"/>
              <a:buNone/>
            </a:pPr>
            <a:r>
              <a:rPr lang="en-US" altLang="en-US" sz="1700" dirty="0"/>
              <a:t>     </a:t>
            </a:r>
            <a:r>
              <a:rPr lang="en-US" altLang="en-US" sz="1700" i="1" dirty="0"/>
              <a:t>B</a:t>
            </a:r>
            <a:r>
              <a:rPr lang="en-US" altLang="en-US" sz="1700" dirty="0"/>
              <a:t> is an attribute and &lt;operation&gt; to be defined later.</a:t>
            </a:r>
          </a:p>
          <a:p>
            <a:pPr lvl="1"/>
            <a:r>
              <a:rPr lang="en-US" altLang="en-US" sz="1700" b="1" dirty="0"/>
              <a:t>Select clause: </a:t>
            </a:r>
          </a:p>
          <a:p>
            <a:pPr marL="857250" lvl="2" indent="0">
              <a:buNone/>
            </a:pPr>
            <a:r>
              <a:rPr lang="en-US" altLang="en-US" sz="1700" i="1" dirty="0"/>
              <a:t>A</a:t>
            </a:r>
            <a:r>
              <a:rPr lang="en-US" altLang="en-US" sz="1700" i="1" baseline="-25000" dirty="0"/>
              <a:t>i   </a:t>
            </a:r>
            <a:r>
              <a:rPr lang="en-US" altLang="en-US" sz="1700" dirty="0"/>
              <a:t>can be replaced be a subquery that generates a single value</a:t>
            </a:r>
            <a:r>
              <a:rPr lang="en-US" altLang="en-US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1D159A-2488-99B6-B3D3-2A79618C66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974" y="1543050"/>
            <a:ext cx="4124325" cy="18685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79375"/>
            <a:ext cx="10515600" cy="1325563"/>
          </a:xfrm>
        </p:spPr>
        <p:txBody>
          <a:bodyPr/>
          <a:lstStyle/>
          <a:p>
            <a:r>
              <a:rPr lang="en-US" altLang="en-US" sz="2800" dirty="0"/>
              <a:t>Set Membership 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96358" y="1109664"/>
            <a:ext cx="7648313" cy="5181955"/>
          </a:xfrm>
        </p:spPr>
        <p:txBody>
          <a:bodyPr/>
          <a:lstStyle/>
          <a:p>
            <a:pPr>
              <a:tabLst>
                <a:tab pos="1027113" algn="l"/>
              </a:tabLst>
            </a:pPr>
            <a:r>
              <a:rPr lang="en-US" altLang="en-US" sz="1700" dirty="0"/>
              <a:t>Find courses offered in Fall 2017 and in Spring 2018</a:t>
            </a:r>
          </a:p>
          <a:p>
            <a:pPr>
              <a:tabLst>
                <a:tab pos="1027113" algn="l"/>
              </a:tabLst>
            </a:pPr>
            <a:endParaRPr lang="en-US" altLang="en-US" sz="1700" dirty="0"/>
          </a:p>
          <a:p>
            <a:pPr>
              <a:tabLst>
                <a:tab pos="1027113" algn="l"/>
              </a:tabLst>
            </a:pPr>
            <a:endParaRPr lang="en-US" altLang="en-US" sz="1700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r>
              <a:rPr lang="en-US" altLang="en-US" sz="1700" dirty="0"/>
              <a:t>Find courses offered in Fall 2017 but not in Spring 2018</a:t>
            </a: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  <a:p>
            <a:pPr>
              <a:tabLst>
                <a:tab pos="1027113" algn="l"/>
              </a:tabLst>
            </a:pPr>
            <a:endParaRPr lang="en-US" altLang="en-US" dirty="0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3149600" y="1565461"/>
            <a:ext cx="62166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distinct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'Fall'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2017 </a:t>
            </a:r>
            <a:r>
              <a:rPr lang="en-US" altLang="en-US" sz="1600" b="1" dirty="0"/>
              <a:t>and </a:t>
            </a:r>
            <a:br>
              <a:rPr lang="en-US" altLang="en-US" sz="1600" b="1" dirty="0"/>
            </a:br>
            <a:r>
              <a:rPr lang="en-US" altLang="en-US" sz="1600" b="1" dirty="0"/>
              <a:t>           </a:t>
            </a:r>
            <a:r>
              <a:rPr lang="en-US" altLang="en-US" sz="1600" i="1" dirty="0" err="1"/>
              <a:t>course_id</a:t>
            </a:r>
            <a:r>
              <a:rPr lang="en-US" altLang="en-US" sz="1600" i="1" dirty="0"/>
              <a:t> </a:t>
            </a:r>
            <a:r>
              <a:rPr lang="en-US" altLang="en-US" sz="1600" b="1" dirty="0"/>
              <a:t>in </a:t>
            </a:r>
            <a:r>
              <a:rPr lang="en-US" altLang="en-US" sz="1600" dirty="0"/>
              <a:t>(</a:t>
            </a:r>
            <a:r>
              <a:rPr lang="en-US" altLang="en-US" sz="1600" b="1" dirty="0"/>
              <a:t>select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                                 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                                 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'Spring'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2018);</a:t>
            </a: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2654300" y="4211640"/>
            <a:ext cx="6586538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b="1" dirty="0"/>
              <a:t>select distinct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'Fall'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2017 </a:t>
            </a:r>
            <a:r>
              <a:rPr lang="en-US" altLang="en-US" sz="1600" b="1" dirty="0"/>
              <a:t>and </a:t>
            </a:r>
            <a:br>
              <a:rPr lang="en-US" altLang="en-US" sz="1600" b="1" dirty="0"/>
            </a:br>
            <a:r>
              <a:rPr lang="en-US" altLang="en-US" sz="1600" b="1" dirty="0"/>
              <a:t>           </a:t>
            </a:r>
            <a:r>
              <a:rPr lang="en-US" altLang="en-US" sz="1600" i="1" dirty="0" err="1"/>
              <a:t>course_id</a:t>
            </a:r>
            <a:r>
              <a:rPr lang="en-US" altLang="en-US" sz="1600" i="1" dirty="0"/>
              <a:t>  </a:t>
            </a:r>
            <a:r>
              <a:rPr lang="en-US" altLang="en-US" sz="1600" b="1" dirty="0"/>
              <a:t>not in </a:t>
            </a:r>
            <a:r>
              <a:rPr lang="en-US" altLang="en-US" sz="1600" dirty="0"/>
              <a:t>(</a:t>
            </a:r>
            <a:r>
              <a:rPr lang="en-US" altLang="en-US" sz="1600" b="1" dirty="0"/>
              <a:t>select </a:t>
            </a:r>
            <a:r>
              <a:rPr lang="en-US" altLang="en-US" sz="1600" i="1" dirty="0" err="1"/>
              <a:t>course_id</a:t>
            </a:r>
            <a:endParaRPr lang="en-US" altLang="en-US" sz="1600" i="1" dirty="0"/>
          </a:p>
          <a:p>
            <a:r>
              <a:rPr lang="en-US" altLang="en-US" sz="1600" b="1" dirty="0"/>
              <a:t>                                        from </a:t>
            </a:r>
            <a:r>
              <a:rPr lang="en-US" altLang="en-US" sz="1600" i="1" dirty="0"/>
              <a:t>section</a:t>
            </a:r>
          </a:p>
          <a:p>
            <a:r>
              <a:rPr lang="en-US" altLang="en-US" sz="1600" b="1" dirty="0"/>
              <a:t>                                        where </a:t>
            </a:r>
            <a:r>
              <a:rPr lang="en-US" altLang="en-US" sz="1600" i="1" dirty="0"/>
              <a:t>semester </a:t>
            </a:r>
            <a:r>
              <a:rPr lang="en-US" altLang="en-US" sz="1600" dirty="0"/>
              <a:t>= 'Spring' </a:t>
            </a:r>
            <a:r>
              <a:rPr lang="en-US" altLang="en-US" sz="1600" b="1" dirty="0"/>
              <a:t>and </a:t>
            </a:r>
            <a:r>
              <a:rPr lang="en-US" altLang="en-US" sz="1600" i="1" dirty="0"/>
              <a:t>year</a:t>
            </a:r>
            <a:r>
              <a:rPr lang="en-US" altLang="en-US" sz="1600" dirty="0"/>
              <a:t>= 2018);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3563" y="875856"/>
            <a:ext cx="8077200" cy="609600"/>
          </a:xfrm>
        </p:spPr>
        <p:txBody>
          <a:bodyPr/>
          <a:lstStyle/>
          <a:p>
            <a:r>
              <a:rPr lang="en-US" altLang="en-US" sz="2800" b="1" dirty="0"/>
              <a:t>Updates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74" y="1676399"/>
            <a:ext cx="9972675" cy="4305745"/>
          </a:xfrm>
        </p:spPr>
        <p:txBody>
          <a:bodyPr/>
          <a:lstStyle/>
          <a:p>
            <a:pPr>
              <a:tabLst>
                <a:tab pos="2336800" algn="l"/>
              </a:tabLst>
            </a:pPr>
            <a:r>
              <a:rPr lang="en-US" altLang="en-US" sz="1700" dirty="0"/>
              <a:t>Give  a  5% salary raise to all instructors</a:t>
            </a:r>
          </a:p>
          <a:p>
            <a:pPr lvl="1">
              <a:buNone/>
              <a:tabLst>
                <a:tab pos="2336800" algn="l"/>
              </a:tabLst>
            </a:pPr>
            <a:r>
              <a:rPr lang="en-US" altLang="en-US" sz="1700" dirty="0"/>
              <a:t>	           </a:t>
            </a:r>
            <a:r>
              <a:rPr lang="en-US" altLang="en-US" sz="1700" b="1" dirty="0">
                <a:sym typeface="Symbol" panose="05050102010706020507" pitchFamily="18" charset="2"/>
              </a:rPr>
              <a:t>update </a:t>
            </a:r>
            <a:r>
              <a:rPr lang="en-US" altLang="en-US" sz="1700" i="1" dirty="0">
                <a:sym typeface="Symbol" panose="05050102010706020507" pitchFamily="18" charset="2"/>
              </a:rPr>
              <a:t>instructor</a:t>
            </a:r>
            <a:br>
              <a:rPr lang="en-US" altLang="en-US" sz="1700" i="1" dirty="0">
                <a:sym typeface="Symbol" panose="05050102010706020507" pitchFamily="18" charset="2"/>
              </a:rPr>
            </a:br>
            <a:r>
              <a:rPr lang="en-US" altLang="en-US" sz="1700" i="1" dirty="0">
                <a:sym typeface="Symbol" panose="05050102010706020507" pitchFamily="18" charset="2"/>
              </a:rPr>
              <a:t>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set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=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* 1.05</a:t>
            </a:r>
          </a:p>
          <a:p>
            <a:pPr>
              <a:tabLst>
                <a:tab pos="2336800" algn="l"/>
              </a:tabLst>
            </a:pPr>
            <a:r>
              <a:rPr lang="en-US" altLang="en-US" sz="1700" dirty="0"/>
              <a:t>Give  a 5% salary raise to those instructors who </a:t>
            </a:r>
            <a:r>
              <a:rPr lang="en-US" altLang="en-US" dirty="0"/>
              <a:t>earn</a:t>
            </a:r>
            <a:r>
              <a:rPr lang="en-US" altLang="en-US" sz="1700" dirty="0"/>
              <a:t> less than 70000</a:t>
            </a:r>
            <a:br>
              <a:rPr lang="en-US" altLang="en-US" sz="1700" dirty="0">
                <a:sym typeface="Symbol" panose="05050102010706020507" pitchFamily="18" charset="2"/>
              </a:rPr>
            </a:br>
            <a:r>
              <a:rPr lang="en-US" altLang="en-US" sz="1700" dirty="0">
                <a:sym typeface="Symbol" panose="05050102010706020507" pitchFamily="18" charset="2"/>
              </a:rPr>
              <a:t>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update </a:t>
            </a:r>
            <a:r>
              <a:rPr lang="en-US" altLang="en-US" sz="1700" i="1" dirty="0">
                <a:sym typeface="Symbol" panose="05050102010706020507" pitchFamily="18" charset="2"/>
              </a:rPr>
              <a:t>instructor</a:t>
            </a:r>
            <a:br>
              <a:rPr lang="en-US" altLang="en-US" sz="1700" i="1" dirty="0">
                <a:sym typeface="Symbol" panose="05050102010706020507" pitchFamily="18" charset="2"/>
              </a:rPr>
            </a:br>
            <a:r>
              <a:rPr lang="en-US" altLang="en-US" sz="1700" i="1" dirty="0">
                <a:sym typeface="Symbol" panose="05050102010706020507" pitchFamily="18" charset="2"/>
              </a:rPr>
              <a:t>     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set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=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* 1.05</a:t>
            </a:r>
            <a:br>
              <a:rPr lang="en-US" altLang="en-US" sz="1700" dirty="0">
                <a:sym typeface="Symbol" panose="05050102010706020507" pitchFamily="18" charset="2"/>
              </a:rPr>
            </a:br>
            <a:r>
              <a:rPr lang="en-US" altLang="en-US" sz="1700" dirty="0">
                <a:sym typeface="Symbol" panose="05050102010706020507" pitchFamily="18" charset="2"/>
              </a:rPr>
              <a:t>    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where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&lt; 70000;</a:t>
            </a:r>
          </a:p>
          <a:p>
            <a:pPr>
              <a:tabLst>
                <a:tab pos="2336800" algn="l"/>
              </a:tabLst>
            </a:pPr>
            <a:r>
              <a:rPr lang="en-US" altLang="en-US" sz="1700" dirty="0"/>
              <a:t>Give  a 5% salary raise to instructors whose salary is less than average</a:t>
            </a:r>
          </a:p>
          <a:p>
            <a:pPr>
              <a:buNone/>
              <a:tabLst>
                <a:tab pos="2336800" algn="l"/>
              </a:tabLst>
            </a:pPr>
            <a:r>
              <a:rPr lang="en-US" altLang="en-US" sz="1700" b="1" dirty="0">
                <a:sym typeface="Symbol" panose="05050102010706020507" pitchFamily="18" charset="2"/>
              </a:rPr>
              <a:t>                          update </a:t>
            </a:r>
            <a:r>
              <a:rPr lang="en-US" altLang="en-US" sz="1700" i="1" dirty="0">
                <a:sym typeface="Symbol" panose="05050102010706020507" pitchFamily="18" charset="2"/>
              </a:rPr>
              <a:t>instructor</a:t>
            </a:r>
            <a:br>
              <a:rPr lang="en-US" altLang="en-US" sz="1700" i="1" dirty="0">
                <a:sym typeface="Symbol" panose="05050102010706020507" pitchFamily="18" charset="2"/>
              </a:rPr>
            </a:br>
            <a:r>
              <a:rPr lang="en-US" altLang="en-US" sz="1700" i="1" dirty="0">
                <a:sym typeface="Symbol" panose="05050102010706020507" pitchFamily="18" charset="2"/>
              </a:rPr>
              <a:t>     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set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=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* 1.05</a:t>
            </a:r>
            <a:br>
              <a:rPr lang="en-US" altLang="en-US" sz="1700" dirty="0">
                <a:sym typeface="Symbol" panose="05050102010706020507" pitchFamily="18" charset="2"/>
              </a:rPr>
            </a:br>
            <a:r>
              <a:rPr lang="en-US" altLang="en-US" sz="1700" dirty="0">
                <a:sym typeface="Symbol" panose="05050102010706020507" pitchFamily="18" charset="2"/>
              </a:rPr>
              <a:t>     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where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&lt;  (</a:t>
            </a:r>
            <a:r>
              <a:rPr lang="en-US" altLang="en-US" sz="1700" b="1" dirty="0">
                <a:sym typeface="Symbol" panose="05050102010706020507" pitchFamily="18" charset="2"/>
              </a:rPr>
              <a:t>select </a:t>
            </a:r>
            <a:r>
              <a:rPr lang="en-US" altLang="en-US" sz="1700" b="1" dirty="0" err="1">
                <a:sym typeface="Symbol" panose="05050102010706020507" pitchFamily="18" charset="2"/>
              </a:rPr>
              <a:t>avg</a:t>
            </a:r>
            <a:r>
              <a:rPr lang="en-US" altLang="en-US" sz="1700" b="1" dirty="0">
                <a:sym typeface="Symbol" panose="05050102010706020507" pitchFamily="18" charset="2"/>
              </a:rPr>
              <a:t> </a:t>
            </a:r>
            <a:r>
              <a:rPr lang="en-US" altLang="en-US" sz="1700" dirty="0">
                <a:sym typeface="Symbol" panose="05050102010706020507" pitchFamily="18" charset="2"/>
              </a:rPr>
              <a:t>(salary)</a:t>
            </a:r>
            <a:br>
              <a:rPr lang="en-US" altLang="en-US" sz="1700" dirty="0">
                <a:sym typeface="Symbol" panose="05050102010706020507" pitchFamily="18" charset="2"/>
              </a:rPr>
            </a:br>
            <a:r>
              <a:rPr lang="en-US" altLang="en-US" sz="1700" dirty="0">
                <a:sym typeface="Symbol" panose="05050102010706020507" pitchFamily="18" charset="2"/>
              </a:rPr>
              <a:t>                                 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from </a:t>
            </a:r>
            <a:r>
              <a:rPr lang="en-US" altLang="en-US" sz="1700" i="1" dirty="0">
                <a:sym typeface="Symbol" panose="05050102010706020507" pitchFamily="18" charset="2"/>
              </a:rPr>
              <a:t>instructor</a:t>
            </a:r>
            <a:r>
              <a:rPr lang="en-US" altLang="en-US" sz="1700" dirty="0">
                <a:sym typeface="Symbol" panose="05050102010706020507" pitchFamily="18" charset="2"/>
              </a:rPr>
              <a:t>);</a:t>
            </a:r>
          </a:p>
          <a:p>
            <a:pPr>
              <a:tabLst>
                <a:tab pos="2336800" algn="l"/>
              </a:tabLst>
            </a:pPr>
            <a:endParaRPr lang="en-US" altLang="en-US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063" y="123825"/>
            <a:ext cx="8077200" cy="609600"/>
          </a:xfrm>
        </p:spPr>
        <p:txBody>
          <a:bodyPr/>
          <a:lstStyle/>
          <a:p>
            <a:r>
              <a:rPr lang="en-US" altLang="en-US" sz="2800" dirty="0"/>
              <a:t>Updates (Cont.)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5237" y="1100832"/>
            <a:ext cx="7634795" cy="3946657"/>
          </a:xfrm>
        </p:spPr>
        <p:txBody>
          <a:bodyPr/>
          <a:lstStyle/>
          <a:p>
            <a:pPr>
              <a:tabLst>
                <a:tab pos="2336800" algn="l"/>
              </a:tabLst>
            </a:pPr>
            <a:r>
              <a:rPr lang="en-US" altLang="en-US" sz="1700" dirty="0"/>
              <a:t>Increase salaries of instructors whose salary is over $100,000 by 3%, and all others by a 5% </a:t>
            </a:r>
          </a:p>
          <a:p>
            <a:pPr lvl="1">
              <a:tabLst>
                <a:tab pos="2336800" algn="l"/>
              </a:tabLst>
            </a:pPr>
            <a:r>
              <a:rPr lang="en-US" altLang="en-US" sz="1700" dirty="0"/>
              <a:t>Write two </a:t>
            </a:r>
            <a:r>
              <a:rPr lang="en-US" altLang="en-US" sz="1700" b="1" dirty="0"/>
              <a:t>update </a:t>
            </a:r>
            <a:r>
              <a:rPr lang="en-US" altLang="en-US" sz="1700" dirty="0"/>
              <a:t>statements:</a:t>
            </a:r>
          </a:p>
          <a:p>
            <a:pPr lvl="1">
              <a:buNone/>
              <a:tabLst>
                <a:tab pos="2336800" algn="l"/>
              </a:tabLst>
            </a:pPr>
            <a:r>
              <a:rPr lang="en-US" altLang="en-US" sz="1700" dirty="0"/>
              <a:t>	           </a:t>
            </a:r>
            <a:r>
              <a:rPr lang="en-US" altLang="en-US" sz="1700" b="1" dirty="0">
                <a:sym typeface="Symbol" panose="05050102010706020507" pitchFamily="18" charset="2"/>
              </a:rPr>
              <a:t>update </a:t>
            </a:r>
            <a:r>
              <a:rPr lang="en-US" altLang="en-US" sz="1700" i="1" dirty="0">
                <a:sym typeface="Symbol" panose="05050102010706020507" pitchFamily="18" charset="2"/>
              </a:rPr>
              <a:t>instructor</a:t>
            </a:r>
            <a:br>
              <a:rPr lang="en-US" altLang="en-US" sz="1700" i="1" dirty="0">
                <a:sym typeface="Symbol" panose="05050102010706020507" pitchFamily="18" charset="2"/>
              </a:rPr>
            </a:br>
            <a:r>
              <a:rPr lang="en-US" altLang="en-US" sz="1700" i="1" dirty="0">
                <a:sym typeface="Symbol" panose="05050102010706020507" pitchFamily="18" charset="2"/>
              </a:rPr>
              <a:t>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set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=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* 1.03</a:t>
            </a:r>
            <a:br>
              <a:rPr lang="en-US" altLang="en-US" sz="1700" dirty="0">
                <a:sym typeface="Symbol" panose="05050102010706020507" pitchFamily="18" charset="2"/>
              </a:rPr>
            </a:br>
            <a:r>
              <a:rPr lang="en-US" altLang="en-US" sz="1700" dirty="0">
                <a:sym typeface="Symbol" panose="05050102010706020507" pitchFamily="18" charset="2"/>
              </a:rPr>
              <a:t>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where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&gt; 100000;</a:t>
            </a:r>
            <a:br>
              <a:rPr lang="en-US" altLang="en-US" sz="1700" dirty="0">
                <a:sym typeface="Symbol" panose="05050102010706020507" pitchFamily="18" charset="2"/>
              </a:rPr>
            </a:br>
            <a:r>
              <a:rPr lang="en-US" altLang="en-US" sz="1700" dirty="0">
                <a:sym typeface="Symbol" panose="05050102010706020507" pitchFamily="18" charset="2"/>
              </a:rPr>
              <a:t>           </a:t>
            </a:r>
            <a:r>
              <a:rPr lang="en-US" altLang="en-US" sz="1700" b="1" dirty="0">
                <a:sym typeface="Symbol" panose="05050102010706020507" pitchFamily="18" charset="2"/>
              </a:rPr>
              <a:t>update </a:t>
            </a:r>
            <a:r>
              <a:rPr lang="en-US" altLang="en-US" sz="1700" i="1" dirty="0">
                <a:sym typeface="Symbol" panose="05050102010706020507" pitchFamily="18" charset="2"/>
              </a:rPr>
              <a:t>instructor</a:t>
            </a:r>
            <a:br>
              <a:rPr lang="en-US" altLang="en-US" sz="1700" i="1" dirty="0">
                <a:sym typeface="Symbol" panose="05050102010706020507" pitchFamily="18" charset="2"/>
              </a:rPr>
            </a:br>
            <a:r>
              <a:rPr lang="en-US" altLang="en-US" sz="1700" i="1" dirty="0">
                <a:sym typeface="Symbol" panose="05050102010706020507" pitchFamily="18" charset="2"/>
              </a:rPr>
              <a:t>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set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=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* 1.05</a:t>
            </a:r>
            <a:br>
              <a:rPr lang="en-US" altLang="en-US" sz="1700" dirty="0">
                <a:sym typeface="Symbol" panose="05050102010706020507" pitchFamily="18" charset="2"/>
              </a:rPr>
            </a:br>
            <a:r>
              <a:rPr lang="en-US" altLang="en-US" sz="1700" dirty="0">
                <a:sym typeface="Symbol" panose="05050102010706020507" pitchFamily="18" charset="2"/>
              </a:rPr>
              <a:t>                </a:t>
            </a:r>
            <a:r>
              <a:rPr lang="en-US" altLang="en-US" sz="1700" b="1" dirty="0">
                <a:sym typeface="Symbol" panose="05050102010706020507" pitchFamily="18" charset="2"/>
              </a:rPr>
              <a:t>where </a:t>
            </a:r>
            <a:r>
              <a:rPr lang="en-US" altLang="en-US" sz="1700" i="1" dirty="0">
                <a:sym typeface="Symbol" panose="05050102010706020507" pitchFamily="18" charset="2"/>
              </a:rPr>
              <a:t>salary </a:t>
            </a:r>
            <a:r>
              <a:rPr lang="en-US" altLang="en-US" sz="1700" dirty="0">
                <a:sym typeface="Symbol" panose="05050102010706020507" pitchFamily="18" charset="2"/>
              </a:rPr>
              <a:t>&lt;= 100000;</a:t>
            </a:r>
          </a:p>
          <a:p>
            <a:pPr lvl="1">
              <a:tabLst>
                <a:tab pos="2336800" algn="l"/>
              </a:tabLst>
            </a:pPr>
            <a:r>
              <a:rPr lang="en-US" altLang="en-US" sz="1700" dirty="0">
                <a:solidFill>
                  <a:srgbClr val="FF0000"/>
                </a:solidFill>
                <a:sym typeface="Symbol" panose="05050102010706020507" pitchFamily="18" charset="2"/>
              </a:rPr>
              <a:t>The order is important</a:t>
            </a:r>
          </a:p>
          <a:p>
            <a:pPr lvl="1">
              <a:tabLst>
                <a:tab pos="2336800" algn="l"/>
              </a:tabLst>
            </a:pPr>
            <a:r>
              <a:rPr lang="en-US" altLang="en-US" sz="1700" dirty="0">
                <a:sym typeface="Symbol" panose="05050102010706020507" pitchFamily="18" charset="2"/>
              </a:rPr>
              <a:t>Can be done better using </a:t>
            </a:r>
            <a:r>
              <a:rPr lang="en-US" altLang="en-US" sz="1700" dirty="0">
                <a:solidFill>
                  <a:srgbClr val="FF0000"/>
                </a:solidFill>
                <a:sym typeface="Symbol" panose="05050102010706020507" pitchFamily="18" charset="2"/>
              </a:rPr>
              <a:t>the </a:t>
            </a:r>
            <a:r>
              <a:rPr lang="en-US" altLang="en-US" sz="1700" b="1" dirty="0">
                <a:solidFill>
                  <a:srgbClr val="FF0000"/>
                </a:solidFill>
                <a:sym typeface="Symbol" panose="05050102010706020507" pitchFamily="18" charset="2"/>
              </a:rPr>
              <a:t>case </a:t>
            </a:r>
            <a:r>
              <a:rPr lang="en-US" altLang="en-US" sz="1700" dirty="0">
                <a:solidFill>
                  <a:srgbClr val="FF0000"/>
                </a:solidFill>
                <a:sym typeface="Symbol" panose="05050102010706020507" pitchFamily="18" charset="2"/>
              </a:rPr>
              <a:t>statement </a:t>
            </a:r>
            <a:r>
              <a:rPr lang="en-US" altLang="en-US" sz="1700" dirty="0">
                <a:sym typeface="Symbol" panose="05050102010706020507" pitchFamily="18" charset="2"/>
              </a:rPr>
              <a:t>(next slide)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8034-DCEE-974F-8627-37140F113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CASE Syntax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C4D48-69D1-0CA7-39D6-0DBC1C39F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CASE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condition1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result1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condition2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resultN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br>
              <a:rPr lang="en-GB" dirty="0"/>
            </a:b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015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854</Words>
  <Application>Microsoft Office PowerPoint</Application>
  <PresentationFormat>Widescreen</PresentationFormat>
  <Paragraphs>100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Helvetica</vt:lpstr>
      <vt:lpstr>Monotype Sorts</vt:lpstr>
      <vt:lpstr>Segoe UI</vt:lpstr>
      <vt:lpstr>Symbol</vt:lpstr>
      <vt:lpstr>Times New Roman</vt:lpstr>
      <vt:lpstr>Office Theme</vt:lpstr>
      <vt:lpstr>SQL 3</vt:lpstr>
      <vt:lpstr>Where Clause Predicates</vt:lpstr>
      <vt:lpstr>Aggregate Functions Examples</vt:lpstr>
      <vt:lpstr>Aggregate Functions – Having Clause</vt:lpstr>
      <vt:lpstr>Nested Subqueries</vt:lpstr>
      <vt:lpstr>Set Membership </vt:lpstr>
      <vt:lpstr>Updates</vt:lpstr>
      <vt:lpstr>Updates (Cont.)</vt:lpstr>
      <vt:lpstr>CASE Syntax</vt:lpstr>
      <vt:lpstr>Case Statement for Conditional Updates</vt:lpstr>
      <vt:lpstr>Case Statement for Conditional Updates</vt:lpstr>
      <vt:lpstr>Case Statement for SELECT</vt:lpstr>
      <vt:lpstr>Example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3</dc:title>
  <dc:creator>Mohammad Taye</dc:creator>
  <cp:lastModifiedBy>Mohammad Taye</cp:lastModifiedBy>
  <cp:revision>1</cp:revision>
  <dcterms:created xsi:type="dcterms:W3CDTF">2022-05-30T18:30:56Z</dcterms:created>
  <dcterms:modified xsi:type="dcterms:W3CDTF">2022-05-31T18:58:40Z</dcterms:modified>
</cp:coreProperties>
</file>