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541" r:id="rId2"/>
    <p:sldId id="542" r:id="rId3"/>
    <p:sldId id="568" r:id="rId4"/>
    <p:sldId id="543" r:id="rId5"/>
    <p:sldId id="544" r:id="rId6"/>
    <p:sldId id="545" r:id="rId7"/>
    <p:sldId id="547" r:id="rId8"/>
    <p:sldId id="548" r:id="rId9"/>
    <p:sldId id="549" r:id="rId10"/>
    <p:sldId id="470" r:id="rId11"/>
    <p:sldId id="550" r:id="rId12"/>
    <p:sldId id="551" r:id="rId13"/>
    <p:sldId id="472" r:id="rId14"/>
    <p:sldId id="552" r:id="rId15"/>
    <p:sldId id="553" r:id="rId16"/>
    <p:sldId id="540" r:id="rId17"/>
    <p:sldId id="555" r:id="rId18"/>
    <p:sldId id="567" r:id="rId19"/>
    <p:sldId id="474" r:id="rId20"/>
    <p:sldId id="514" r:id="rId21"/>
    <p:sldId id="559" r:id="rId22"/>
    <p:sldId id="560" r:id="rId23"/>
    <p:sldId id="561" r:id="rId24"/>
    <p:sldId id="562" r:id="rId25"/>
    <p:sldId id="563" r:id="rId26"/>
    <p:sldId id="56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3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B1D5B-F5FC-40B4-BF4C-9A6ADC77563F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D694B-E315-4184-BA10-6C64C705CE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90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EA15A-2F93-4A36-BFAD-4BF2234E7B58}" type="slidenum">
              <a:rPr lang="ar-JO" smtClean="0"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35293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36F7D-6F56-704D-9BC8-3507EAF35EBB}" type="slidenum">
              <a:rPr lang="en-US"/>
              <a:pPr/>
              <a:t>10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Missing (unmatched) </a:t>
            </a:r>
            <a:r>
              <a:rPr lang="en-US"/>
              <a:t>key values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36F7D-6F56-704D-9BC8-3507EAF35EBB}" type="slidenum">
              <a:rPr lang="en-US"/>
              <a:pPr/>
              <a:t>13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Missing (unmatched) </a:t>
            </a:r>
            <a:r>
              <a:rPr lang="en-US"/>
              <a:t>key values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36F7D-6F56-704D-9BC8-3507EAF35EBB}" type="slidenum">
              <a:rPr lang="en-US"/>
              <a:pPr/>
              <a:t>16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Missing (unmatched) </a:t>
            </a:r>
            <a:r>
              <a:rPr lang="en-US"/>
              <a:t>key values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36F7D-6F56-704D-9BC8-3507EAF35EBB}" type="slidenum">
              <a:rPr lang="en-US"/>
              <a:pPr/>
              <a:t>19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36F7D-6F56-704D-9BC8-3507EAF35EBB}" type="slidenum">
              <a:rPr lang="en-US"/>
              <a:pPr/>
              <a:t>20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C0B75-F917-9F91-BF89-71A89A08C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CC92F-8C8D-01FB-1033-7B461AB3A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0D87E-B6E5-3705-1E7C-3341AC9E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274B9-E547-DC56-9B2A-711F84847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71FF6-6F4F-DFFA-F428-EE34ADF6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659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842AF-3EBD-6A49-8FDB-981281E5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8BAED-3EA5-A5FD-65A1-6C02C6E2B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D483B-9830-2677-40B1-AA3477E19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3BA96-74B3-581D-4B63-470F3E4A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A443D-85DB-6F51-5872-87485159F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9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6D651-CE1A-F096-6A98-1AE05F8B9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C46FB-A76C-A902-DFF4-E57F5C522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344E7-B420-F600-1D5C-D9B46450E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DA87A-D2EC-EE2A-6A6A-047E74E8D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F414-9696-4561-684D-849E9C54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0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0630-AB26-A629-7326-DC63C2A3C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D5A28-E1F3-E9FA-286A-F5E052EF6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61C65-BB8D-5DFB-9D83-F161A5CF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54937-6541-2011-7D0A-771B2EDF3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60078-05F6-7629-257F-C9C58B43F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29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D79C5-1827-3CEA-282E-E272DB269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B25BB-FDB2-318D-6CD4-8EBB4DCE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E705C-377F-0769-032E-819C89C3D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BD21C-B30F-499E-A4A5-1BE69E20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FC801-E3F2-1279-E362-0E89AD9F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95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630F0-B34F-8D54-D539-EB73AED15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46FA0-484E-D544-5A1E-721D767DB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FBB4E-1E85-F573-2903-A8DFBB7EC7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7BC30-A88C-0ED2-AF0C-6E03E6F14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10C85-2A79-96E5-F62E-7A6E8FF2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923B6-283C-1577-806A-0A45A650D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3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70E46-C9E4-0344-358D-09298EF4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488F8-BDC3-1D5C-B1A5-99A119C8B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BDD37-4B67-8648-9D80-F947E669E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8FC43-77C2-7D14-C270-8289D95E2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0B4B5D-F435-0D22-1AB5-4F6F9F74FE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51ED5B-7D61-045B-FDB7-6A65C6B8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655279-CDA5-8D2A-08C7-B01D4378B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C7E3EF-6F1E-0720-D1E7-233A248C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02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B2433-38F8-A2D3-C923-62B955A4C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F817B-CA45-FD14-6460-B8E0F3F7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44D4B-584F-5460-39A5-D422A6016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48A3C-6BD3-17A9-7408-C382D016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3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C1624E-4EF8-EE98-8CFB-C657D033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D8A0E4-D678-2AEE-148D-DF61CD400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4033-F01B-98D9-E756-45CF09E5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06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F4A7F-B9C0-AB1B-7B7A-7F68E4BC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1015C-1CA0-7100-D52D-9E5773FB9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09D76-F227-1C6F-C8F1-C6C937A57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B3738-1144-0F91-EA0A-8D60283C8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8D424-56AE-0FEE-484A-AEE5CB204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437F3-B944-DF5C-C097-247A081E0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96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68FE3-94DA-6DDD-B221-78B8CA6C3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C30242-DEB4-D3B2-E4B1-460167D5BC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F8701-DA18-C6D9-95B1-5AB21FD8C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65100-BE08-182A-8469-4B85C2341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D55EC-B46F-6562-D6E5-5DD4D30A0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10338-2841-5B9D-8B7A-0B8820F9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5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F42187-617C-83FC-4DC3-133BDE726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B3928-BC7C-532E-B8CB-5E500F43F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EC695-6D95-ACEE-5540-A90767936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0F691-0AF3-42E0-8C7D-6ACCDA91103E}" type="datetimeFigureOut">
              <a:rPr lang="en-GB" smtClean="0"/>
              <a:t>28/12/2022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E29B1-16B3-18C5-E136-ADE475C4B0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1EBB3-7869-7980-0C6F-FA27DA9CA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5FE79-3170-4397-A03F-8B1BEB11B4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70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9387" y="3116327"/>
            <a:ext cx="8404860" cy="2616100"/>
          </a:xfrm>
          <a:prstGeom prst="rect">
            <a:avLst/>
          </a:prstGeom>
        </p:spPr>
        <p:txBody>
          <a:bodyPr vert="horz" wrap="square" lIns="0" tIns="5791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9"/>
              </a:spcBef>
            </a:pPr>
            <a:r>
              <a:rPr sz="6600" spc="-70" dirty="0"/>
              <a:t>SQL</a:t>
            </a:r>
            <a:r>
              <a:rPr sz="6600" spc="-235" dirty="0"/>
              <a:t> </a:t>
            </a:r>
            <a:r>
              <a:rPr sz="6600" spc="-85" dirty="0"/>
              <a:t>Joins</a:t>
            </a:r>
            <a:r>
              <a:rPr lang="en-US" sz="6600" spc="-85" dirty="0"/>
              <a:t/>
            </a:r>
            <a:br>
              <a:rPr lang="en-US" sz="6600" spc="-85" dirty="0"/>
            </a:br>
            <a:r>
              <a:rPr lang="en-US" sz="6600" spc="-85" dirty="0"/>
              <a:t>Part 2 </a:t>
            </a:r>
            <a:endParaRPr sz="6600" dirty="0"/>
          </a:p>
        </p:txBody>
      </p:sp>
    </p:spTree>
    <p:extLst>
      <p:ext uri="{BB962C8B-B14F-4D97-AF65-F5344CB8AC3E}">
        <p14:creationId xmlns:p14="http://schemas.microsoft.com/office/powerpoint/2010/main" val="37635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106" y="69120"/>
            <a:ext cx="7751622" cy="835006"/>
          </a:xfrm>
          <a:noFill/>
        </p:spPr>
        <p:txBody>
          <a:bodyPr/>
          <a:lstStyle/>
          <a:p>
            <a:r>
              <a:rPr lang="en-US" dirty="0"/>
              <a:t>SQL Joins…</a:t>
            </a:r>
            <a:r>
              <a:rPr lang="en-US" dirty="0">
                <a:solidFill>
                  <a:schemeClr val="accent1"/>
                </a:solidFill>
              </a:rPr>
              <a:t>Example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4127"/>
            <a:ext cx="8399124" cy="566227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SELECT S.name, </a:t>
            </a:r>
            <a:r>
              <a:rPr lang="en-US" sz="2400" dirty="0" err="1">
                <a:latin typeface="Lucida Console" charset="0"/>
              </a:rPr>
              <a:t>E.classid</a:t>
            </a:r>
            <a:endParaRPr lang="en-US" sz="2400" dirty="0">
              <a:latin typeface="Lucida Console" charset="0"/>
            </a:endParaRP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FROM 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Students S LEFT OUTER JOIN Enrolled E</a:t>
            </a: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ON </a:t>
            </a:r>
            <a:r>
              <a:rPr lang="en-US" sz="2400" dirty="0" err="1">
                <a:latin typeface="Lucida Console" charset="0"/>
              </a:rPr>
              <a:t>S.sid</a:t>
            </a:r>
            <a:r>
              <a:rPr lang="en-US" sz="2400" dirty="0">
                <a:latin typeface="Lucida Console" charset="0"/>
              </a:rPr>
              <a:t>=</a:t>
            </a:r>
            <a:r>
              <a:rPr lang="en-US" sz="2400" dirty="0" err="1">
                <a:latin typeface="Lucida Console" charset="0"/>
              </a:rPr>
              <a:t>E.sid</a:t>
            </a:r>
            <a:endParaRPr lang="en-US" dirty="0"/>
          </a:p>
        </p:txBody>
      </p:sp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726306" y="3530958"/>
            <a:ext cx="2133600" cy="365125"/>
          </a:xfrm>
          <a:noFill/>
        </p:spPr>
        <p:txBody>
          <a:bodyPr/>
          <a:lstStyle/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69107" y="2453198"/>
          <a:ext cx="3184137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Brown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33333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51892" y="2409537"/>
          <a:ext cx="3184137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/>
                        <a:t>E.sid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44444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English10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69107" y="4390737"/>
          <a:ext cx="3184137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Brown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74670" y="2409538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1263" y="2409538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691316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509778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10" dirty="0"/>
              <a:t>Ri</a:t>
            </a:r>
            <a:r>
              <a:rPr spc="-135" dirty="0"/>
              <a:t>g</a:t>
            </a:r>
            <a:r>
              <a:rPr spc="-105" dirty="0"/>
              <a:t>h</a:t>
            </a:r>
            <a:r>
              <a:rPr dirty="0"/>
              <a:t>t</a:t>
            </a:r>
            <a:r>
              <a:rPr spc="-185" dirty="0"/>
              <a:t> </a:t>
            </a:r>
            <a:r>
              <a:rPr spc="-105" dirty="0"/>
              <a:t>Ou</a:t>
            </a:r>
            <a:r>
              <a:rPr spc="-140" dirty="0"/>
              <a:t>t</a:t>
            </a:r>
            <a:r>
              <a:rPr spc="-105" dirty="0"/>
              <a:t>e</a:t>
            </a:r>
            <a:r>
              <a:rPr dirty="0"/>
              <a:t>r</a:t>
            </a:r>
            <a:r>
              <a:rPr spc="-204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1546605"/>
            <a:ext cx="4382347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Right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outer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join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produces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complete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set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of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from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B,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with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matching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(where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available)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A.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If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there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is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no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match,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left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side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will</a:t>
            </a:r>
            <a:r>
              <a:rPr sz="2800" spc="-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contain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null.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2800" y="2598039"/>
            <a:ext cx="4876800" cy="24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17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509778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10" dirty="0"/>
              <a:t>Ri</a:t>
            </a:r>
            <a:r>
              <a:rPr spc="-135" dirty="0"/>
              <a:t>g</a:t>
            </a:r>
            <a:r>
              <a:rPr spc="-105" dirty="0"/>
              <a:t>h</a:t>
            </a:r>
            <a:r>
              <a:rPr dirty="0"/>
              <a:t>t</a:t>
            </a:r>
            <a:r>
              <a:rPr spc="-185" dirty="0"/>
              <a:t> </a:t>
            </a:r>
            <a:r>
              <a:rPr spc="-105" dirty="0"/>
              <a:t>Ou</a:t>
            </a:r>
            <a:r>
              <a:rPr spc="-140" dirty="0"/>
              <a:t>t</a:t>
            </a:r>
            <a:r>
              <a:rPr spc="-105" dirty="0"/>
              <a:t>e</a:t>
            </a:r>
            <a:r>
              <a:rPr dirty="0"/>
              <a:t>r</a:t>
            </a:r>
            <a:r>
              <a:rPr spc="-204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587" y="5147340"/>
            <a:ext cx="8683413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ar-JO" sz="2800" spc="-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800" spc="1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RIGHT</a:t>
            </a: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OUTER</a:t>
            </a: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JOIN </a:t>
            </a:r>
            <a:r>
              <a:rPr sz="2800" spc="-62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endParaRPr lang="ar-JO" sz="2800" spc="-4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sz="2800" spc="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=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endParaRPr sz="28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862876"/>
              </p:ext>
            </p:extLst>
          </p:nvPr>
        </p:nvGraphicFramePr>
        <p:xfrm>
          <a:off x="1219197" y="1365250"/>
          <a:ext cx="9541936" cy="3293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5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5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5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5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2646">
                <a:tc>
                  <a:txBody>
                    <a:bodyPr/>
                    <a:lstStyle/>
                    <a:p>
                      <a:pPr marL="91440" marR="11258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ableA 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136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ableB  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9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FOX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32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COP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32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TAXI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32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WASHINGTON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MONUMENT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9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DELL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PC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32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MICROSOFT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9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APPLE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32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SCOTCH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D906A30-A1B9-58FA-0CA4-1AA111AA3922}"/>
              </a:ext>
            </a:extLst>
          </p:cNvPr>
          <p:cNvSpPr txBox="1"/>
          <p:nvPr/>
        </p:nvSpPr>
        <p:spPr>
          <a:xfrm>
            <a:off x="5619750" y="5072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BC5B4F"/>
                </a:solidFill>
                <a:effectLst/>
                <a:latin typeface="Arial" panose="020B0604020202020204" pitchFamily="34" charset="0"/>
              </a:rPr>
              <a:t>Note: RIGHT are not currently supported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21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106" y="69120"/>
            <a:ext cx="7751622" cy="835006"/>
          </a:xfrm>
          <a:noFill/>
        </p:spPr>
        <p:txBody>
          <a:bodyPr/>
          <a:lstStyle/>
          <a:p>
            <a:r>
              <a:rPr lang="en-US" dirty="0"/>
              <a:t>SQL Joins…..example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4127"/>
            <a:ext cx="8399124" cy="566227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  <a:latin typeface="Lucida Console" charset="0"/>
              </a:rPr>
              <a:t>SELECT</a:t>
            </a:r>
            <a:r>
              <a:rPr lang="en-US" sz="2400" dirty="0">
                <a:latin typeface="Lucida Console" charset="0"/>
              </a:rPr>
              <a:t> S.name, </a:t>
            </a:r>
            <a:r>
              <a:rPr lang="en-US" sz="2400" dirty="0" err="1">
                <a:latin typeface="Lucida Console" charset="0"/>
              </a:rPr>
              <a:t>E.classid</a:t>
            </a:r>
            <a:endParaRPr lang="en-US" sz="2400" dirty="0">
              <a:latin typeface="Lucida Console" charset="0"/>
            </a:endParaRP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Lucida Console" charset="0"/>
              </a:rPr>
              <a:t>FROM</a:t>
            </a:r>
            <a:r>
              <a:rPr lang="en-US" sz="2400" dirty="0">
                <a:latin typeface="Lucida Console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Students S </a:t>
            </a:r>
            <a:r>
              <a:rPr lang="en-US" sz="2400" dirty="0">
                <a:solidFill>
                  <a:srgbClr val="0070C0"/>
                </a:solidFill>
                <a:latin typeface="Lucida Console" charset="0"/>
              </a:rPr>
              <a:t>RIGHT OUTER JOIN 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Enrolled E</a:t>
            </a: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Lucida Console" charset="0"/>
              </a:rPr>
              <a:t>ON</a:t>
            </a:r>
            <a:r>
              <a:rPr lang="en-US" sz="2400" dirty="0">
                <a:latin typeface="Lucida Console" charset="0"/>
              </a:rPr>
              <a:t> </a:t>
            </a:r>
            <a:r>
              <a:rPr lang="en-US" sz="2400" dirty="0" err="1">
                <a:latin typeface="Lucida Console" charset="0"/>
              </a:rPr>
              <a:t>S.sid</a:t>
            </a:r>
            <a:r>
              <a:rPr lang="en-US" sz="2400" dirty="0">
                <a:latin typeface="Lucida Console" charset="0"/>
              </a:rPr>
              <a:t>=</a:t>
            </a:r>
            <a:r>
              <a:rPr lang="en-US" sz="2400" dirty="0" err="1">
                <a:latin typeface="Lucida Console" charset="0"/>
              </a:rPr>
              <a:t>E.sid</a:t>
            </a:r>
            <a:endParaRPr lang="en-US" dirty="0"/>
          </a:p>
        </p:txBody>
      </p:sp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726306" y="3530958"/>
            <a:ext cx="2133600" cy="365125"/>
          </a:xfrm>
          <a:noFill/>
        </p:spPr>
        <p:txBody>
          <a:bodyPr/>
          <a:lstStyle/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69107" y="2453198"/>
          <a:ext cx="3184137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Brown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33333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51892" y="2409537"/>
          <a:ext cx="3184137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/>
                        <a:t>E.sid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44444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English10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69107" y="4390737"/>
          <a:ext cx="3184137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English10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74670" y="2409538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1263" y="2409538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986932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459824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0" dirty="0"/>
              <a:t>F</a:t>
            </a:r>
            <a:r>
              <a:rPr spc="-105" dirty="0"/>
              <a:t>ul</a:t>
            </a:r>
            <a:r>
              <a:rPr dirty="0"/>
              <a:t>l</a:t>
            </a:r>
            <a:r>
              <a:rPr spc="-210" dirty="0"/>
              <a:t> </a:t>
            </a:r>
            <a:r>
              <a:rPr spc="-105" dirty="0"/>
              <a:t>Ou</a:t>
            </a:r>
            <a:r>
              <a:rPr spc="-140" dirty="0"/>
              <a:t>t</a:t>
            </a:r>
            <a:r>
              <a:rPr spc="-105" dirty="0"/>
              <a:t>e</a:t>
            </a:r>
            <a:r>
              <a:rPr dirty="0"/>
              <a:t>r</a:t>
            </a:r>
            <a:r>
              <a:rPr spc="-204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1546606"/>
            <a:ext cx="4293447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Full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outer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join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produces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set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of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all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and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B,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with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matching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from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both sides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where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available.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If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there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is no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match,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missing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side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will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contain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null.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2800" y="2598039"/>
            <a:ext cx="4876800" cy="24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79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459824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0" dirty="0"/>
              <a:t>F</a:t>
            </a:r>
            <a:r>
              <a:rPr spc="-105" dirty="0"/>
              <a:t>ul</a:t>
            </a:r>
            <a:r>
              <a:rPr dirty="0"/>
              <a:t>l</a:t>
            </a:r>
            <a:r>
              <a:rPr spc="-210" dirty="0"/>
              <a:t> </a:t>
            </a:r>
            <a:r>
              <a:rPr spc="-105" dirty="0"/>
              <a:t>Ou</a:t>
            </a:r>
            <a:r>
              <a:rPr spc="-140" dirty="0"/>
              <a:t>t</a:t>
            </a:r>
            <a:r>
              <a:rPr spc="-105" dirty="0"/>
              <a:t>e</a:t>
            </a:r>
            <a:r>
              <a:rPr dirty="0"/>
              <a:t>r</a:t>
            </a:r>
            <a:r>
              <a:rPr spc="-204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588" y="5974842"/>
            <a:ext cx="9767993" cy="629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375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200" spc="-1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*</a:t>
            </a:r>
            <a:r>
              <a:rPr sz="22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200" spc="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B0F0"/>
                </a:solidFill>
                <a:latin typeface="Calibri"/>
                <a:cs typeface="Calibri"/>
              </a:rPr>
              <a:t>FULL</a:t>
            </a:r>
            <a:r>
              <a:rPr sz="2200" spc="-1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B0F0"/>
                </a:solidFill>
                <a:latin typeface="Calibri"/>
                <a:cs typeface="Calibri"/>
              </a:rPr>
              <a:t>OUTER</a:t>
            </a:r>
            <a:r>
              <a:rPr sz="2200" spc="2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B0F0"/>
                </a:solidFill>
                <a:latin typeface="Calibri"/>
                <a:cs typeface="Calibri"/>
              </a:rPr>
              <a:t>JOIN</a:t>
            </a:r>
            <a:r>
              <a:rPr sz="2200" spc="-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200" spc="-30" dirty="0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endParaRPr sz="2200" dirty="0">
              <a:latin typeface="Calibri"/>
              <a:cs typeface="Calibri"/>
            </a:endParaRPr>
          </a:p>
          <a:p>
            <a:pPr marL="241300">
              <a:lnSpc>
                <a:spcPts val="2375"/>
              </a:lnSpc>
            </a:pP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=</a:t>
            </a:r>
            <a:r>
              <a:rPr sz="22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endParaRPr sz="22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04333" y="1212850"/>
          <a:ext cx="9956800" cy="4714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TableA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TableB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FOX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COP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TAXI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WASHINGTON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MONUMENT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DELL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PC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LUCENT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MICROSOFT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APPLE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SCOTCH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608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106" y="69120"/>
            <a:ext cx="7751622" cy="835006"/>
          </a:xfrm>
          <a:noFill/>
        </p:spPr>
        <p:txBody>
          <a:bodyPr/>
          <a:lstStyle/>
          <a:p>
            <a:r>
              <a:rPr lang="en-US" dirty="0"/>
              <a:t>SQL Joins….. Example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4127"/>
            <a:ext cx="8399124" cy="566227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SELECT S.name, </a:t>
            </a:r>
            <a:r>
              <a:rPr lang="en-US" sz="2400" dirty="0" err="1">
                <a:latin typeface="Lucida Console" charset="0"/>
              </a:rPr>
              <a:t>E.classid</a:t>
            </a:r>
            <a:endParaRPr lang="en-US" sz="2400" dirty="0">
              <a:latin typeface="Lucida Console" charset="0"/>
            </a:endParaRP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FROM 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Students S FULL OUTER JOIN Enrolled E</a:t>
            </a: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ON </a:t>
            </a:r>
            <a:r>
              <a:rPr lang="en-US" sz="2400" dirty="0" err="1">
                <a:latin typeface="Lucida Console" charset="0"/>
              </a:rPr>
              <a:t>S.sid</a:t>
            </a:r>
            <a:r>
              <a:rPr lang="en-US" sz="2400" dirty="0">
                <a:latin typeface="Lucida Console" charset="0"/>
              </a:rPr>
              <a:t>=</a:t>
            </a:r>
            <a:r>
              <a:rPr lang="en-US" sz="2400" dirty="0" err="1">
                <a:latin typeface="Lucida Console" charset="0"/>
              </a:rPr>
              <a:t>E.sid</a:t>
            </a:r>
            <a:endParaRPr lang="en-US" dirty="0"/>
          </a:p>
        </p:txBody>
      </p:sp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726306" y="3530958"/>
            <a:ext cx="2133600" cy="365125"/>
          </a:xfrm>
          <a:noFill/>
        </p:spPr>
        <p:txBody>
          <a:bodyPr/>
          <a:lstStyle/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69107" y="2453198"/>
          <a:ext cx="3184137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Brown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33333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51892" y="2409537"/>
          <a:ext cx="3184137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/>
                        <a:t>E.sid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44444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English10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59894" y="4227617"/>
          <a:ext cx="3184137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English10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Brown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74670" y="2409538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1263" y="2409538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518210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318600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C</a:t>
            </a:r>
            <a:r>
              <a:rPr spc="-170" dirty="0"/>
              <a:t>r</a:t>
            </a:r>
            <a:r>
              <a:rPr spc="-105" dirty="0"/>
              <a:t>o</a:t>
            </a:r>
            <a:r>
              <a:rPr spc="-100" dirty="0"/>
              <a:t>s</a:t>
            </a:r>
            <a:r>
              <a:rPr dirty="0"/>
              <a:t>s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1546606"/>
            <a:ext cx="9254067" cy="28674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84480" indent="-228600" algn="just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cross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join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is a </a:t>
            </a:r>
            <a:r>
              <a:rPr sz="2800" spc="-5" dirty="0">
                <a:solidFill>
                  <a:srgbClr val="0070C0"/>
                </a:solidFill>
                <a:latin typeface="Calibri"/>
                <a:cs typeface="Calibri"/>
              </a:rPr>
              <a:t>Cartesian </a:t>
            </a:r>
            <a:r>
              <a:rPr sz="2800" spc="-10" dirty="0">
                <a:solidFill>
                  <a:srgbClr val="0070C0"/>
                </a:solidFill>
                <a:latin typeface="Calibri"/>
                <a:cs typeface="Calibri"/>
              </a:rPr>
              <a:t>Product </a:t>
            </a:r>
            <a:r>
              <a:rPr sz="2800" spc="-5" dirty="0">
                <a:solidFill>
                  <a:srgbClr val="0070C0"/>
                </a:solidFill>
                <a:latin typeface="Calibri"/>
                <a:cs typeface="Calibri"/>
              </a:rPr>
              <a:t>join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– it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is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every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combined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with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every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B.</a:t>
            </a:r>
            <a:endParaRPr sz="2800" dirty="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It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gives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same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results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as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not using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 WHERE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clause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when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querying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two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tables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MySQL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CROSS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JOIN</a:t>
            </a: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endParaRPr sz="28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SELECT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from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TableA,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804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286AA-53B8-7BB0-2437-5BEF95BD9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Join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60E309-C987-85E0-030E-CD347FCA73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73250"/>
            <a:ext cx="9912165" cy="4351338"/>
          </a:xfrm>
        </p:spPr>
      </p:pic>
    </p:spTree>
    <p:extLst>
      <p:ext uri="{BB962C8B-B14F-4D97-AF65-F5344CB8AC3E}">
        <p14:creationId xmlns:p14="http://schemas.microsoft.com/office/powerpoint/2010/main" val="2612610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106" y="69120"/>
            <a:ext cx="7751622" cy="835006"/>
          </a:xfrm>
          <a:noFill/>
        </p:spPr>
        <p:txBody>
          <a:bodyPr/>
          <a:lstStyle/>
          <a:p>
            <a:r>
              <a:rPr lang="en-US" dirty="0"/>
              <a:t>SQL Joins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4127"/>
            <a:ext cx="8399124" cy="566227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SELECT *</a:t>
            </a: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FROM 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Students S CROSS JOIN Enrolled E</a:t>
            </a:r>
          </a:p>
        </p:txBody>
      </p:sp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726306" y="3530958"/>
            <a:ext cx="2133600" cy="365125"/>
          </a:xfrm>
          <a:noFill/>
        </p:spPr>
        <p:txBody>
          <a:bodyPr/>
          <a:lstStyle/>
          <a:p>
            <a:endParaRPr lang="en-US"/>
          </a:p>
          <a:p>
            <a:endParaRPr lang="en-US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9894" y="1939490"/>
          <a:ext cx="3184137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51892" y="1914882"/>
          <a:ext cx="3184137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/>
                        <a:t>E.sid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69106" y="3827215"/>
          <a:ext cx="6960512" cy="2773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0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3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3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74670" y="1846023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1885" y="1831860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0256715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8" y="485102"/>
            <a:ext cx="4423833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20" dirty="0"/>
              <a:t>T</a:t>
            </a:r>
            <a:r>
              <a:rPr spc="-105" dirty="0"/>
              <a:t>ype</a:t>
            </a:r>
            <a:r>
              <a:rPr dirty="0"/>
              <a:t>s</a:t>
            </a:r>
            <a:r>
              <a:rPr spc="-204" dirty="0"/>
              <a:t> </a:t>
            </a:r>
            <a:r>
              <a:rPr spc="-105" dirty="0"/>
              <a:t>o</a:t>
            </a:r>
            <a:r>
              <a:rPr dirty="0"/>
              <a:t>f</a:t>
            </a:r>
            <a:r>
              <a:rPr spc="-215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spc="-105" dirty="0"/>
              <a:t>n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1545818"/>
            <a:ext cx="6057053" cy="3611886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4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Inner</a:t>
            </a:r>
            <a:r>
              <a:rPr sz="2200" spc="-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200" dirty="0">
              <a:latin typeface="Calibri"/>
              <a:cs typeface="Calibri"/>
            </a:endParaRPr>
          </a:p>
          <a:p>
            <a:pPr marL="538480" lvl="1" indent="-229235">
              <a:lnSpc>
                <a:spcPct val="100000"/>
              </a:lnSpc>
              <a:spcBef>
                <a:spcPts val="495"/>
              </a:spcBef>
              <a:buClr>
                <a:srgbClr val="9CBDBC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spc="-10" dirty="0">
                <a:solidFill>
                  <a:srgbClr val="2E2B1F"/>
                </a:solidFill>
                <a:latin typeface="Calibri"/>
                <a:cs typeface="Calibri"/>
              </a:rPr>
              <a:t>Natural</a:t>
            </a:r>
            <a:r>
              <a:rPr sz="2000" spc="-6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1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Left</a:t>
            </a:r>
            <a:r>
              <a:rPr sz="2200" spc="-4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(Outer)</a:t>
            </a:r>
            <a:r>
              <a:rPr sz="2200" spc="-5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Right</a:t>
            </a:r>
            <a:r>
              <a:rPr sz="22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(Outer)</a:t>
            </a:r>
            <a:r>
              <a:rPr sz="22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lang="ar-JO" sz="220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ar-JO" sz="2200" spc="-5" dirty="0">
                <a:solidFill>
                  <a:srgbClr val="2E2B1F"/>
                </a:solidFill>
                <a:latin typeface="Calibri"/>
                <a:cs typeface="Calibri"/>
              </a:rPr>
              <a:t>)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Full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)</a:t>
            </a:r>
            <a:r>
              <a:rPr sz="2200" spc="-5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Outer</a:t>
            </a:r>
            <a:r>
              <a:rPr sz="22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Left</a:t>
            </a:r>
            <a:r>
              <a:rPr sz="22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(Outer)</a:t>
            </a:r>
            <a:r>
              <a:rPr sz="22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r>
              <a:rPr sz="22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Excluding</a:t>
            </a:r>
            <a:r>
              <a:rPr sz="2200" spc="-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Inner</a:t>
            </a:r>
            <a:r>
              <a:rPr sz="22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Right</a:t>
            </a:r>
            <a:r>
              <a:rPr sz="22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lang="en-US" sz="2200" spc="-5" dirty="0">
                <a:solidFill>
                  <a:srgbClr val="2E2B1F"/>
                </a:solidFill>
                <a:latin typeface="Calibri"/>
                <a:cs typeface="Calibri"/>
              </a:rPr>
              <a:t>(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Outer)</a:t>
            </a:r>
            <a:r>
              <a:rPr sz="22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r>
              <a:rPr sz="22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Excluding</a:t>
            </a:r>
            <a:r>
              <a:rPr sz="2200" spc="-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Inner</a:t>
            </a:r>
            <a:r>
              <a:rPr sz="22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200" spc="-5" dirty="0">
                <a:solidFill>
                  <a:srgbClr val="2E2B1F"/>
                </a:solidFill>
                <a:latin typeface="Calibri"/>
                <a:cs typeface="Calibri"/>
              </a:rPr>
              <a:t>(</a:t>
            </a:r>
            <a:r>
              <a:rPr sz="2200" spc="-5" dirty="0">
                <a:solidFill>
                  <a:srgbClr val="FF0000"/>
                </a:solidFill>
                <a:latin typeface="Calibri"/>
                <a:cs typeface="Calibri"/>
              </a:rPr>
              <a:t>Full</a:t>
            </a:r>
            <a:r>
              <a:rPr sz="2200" spc="-5" dirty="0">
                <a:solidFill>
                  <a:srgbClr val="2E2B1F"/>
                </a:solidFill>
                <a:latin typeface="Calibri"/>
                <a:cs typeface="Calibri"/>
              </a:rPr>
              <a:t>)</a:t>
            </a:r>
            <a:r>
              <a:rPr sz="2200" spc="-4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Outer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r>
              <a:rPr sz="22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libri"/>
                <a:cs typeface="Calibri"/>
              </a:rPr>
              <a:t>Excluding</a:t>
            </a:r>
            <a:r>
              <a:rPr sz="22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Inner</a:t>
            </a:r>
            <a:r>
              <a:rPr sz="2200" spc="-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5" dirty="0">
                <a:solidFill>
                  <a:srgbClr val="2E2B1F"/>
                </a:solidFill>
                <a:latin typeface="Calibri"/>
                <a:cs typeface="Calibri"/>
              </a:rPr>
              <a:t>Cross</a:t>
            </a:r>
            <a:r>
              <a:rPr sz="22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99158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106" y="69120"/>
            <a:ext cx="7751622" cy="835006"/>
          </a:xfrm>
          <a:noFill/>
        </p:spPr>
        <p:txBody>
          <a:bodyPr/>
          <a:lstStyle/>
          <a:p>
            <a:r>
              <a:rPr lang="en-US" dirty="0"/>
              <a:t>Theta Joins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4127"/>
            <a:ext cx="8399124" cy="566227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SELECT *</a:t>
            </a:r>
          </a:p>
          <a:p>
            <a:pPr marL="0" indent="0">
              <a:buNone/>
            </a:pPr>
            <a:r>
              <a:rPr lang="en-US" sz="2400" dirty="0">
                <a:latin typeface="Lucida Console" charset="0"/>
              </a:rPr>
              <a:t> FROM 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Students S, Enrolled 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 </a:t>
            </a:r>
            <a:r>
              <a:rPr lang="en-US" sz="2400" dirty="0">
                <a:latin typeface="Lucida Console" charset="0"/>
              </a:rPr>
              <a:t>WHERE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Lucida Console" charset="0"/>
              </a:rPr>
              <a:t>S.sid</a:t>
            </a:r>
            <a:r>
              <a:rPr lang="en-US" sz="2400" dirty="0">
                <a:solidFill>
                  <a:srgbClr val="FF0000"/>
                </a:solidFill>
                <a:latin typeface="Lucida Console" charset="0"/>
              </a:rPr>
              <a:t> &lt;= </a:t>
            </a:r>
            <a:r>
              <a:rPr lang="en-US" sz="2400" dirty="0" err="1">
                <a:solidFill>
                  <a:srgbClr val="FF0000"/>
                </a:solidFill>
                <a:latin typeface="Lucida Console" charset="0"/>
              </a:rPr>
              <a:t>E.sid</a:t>
            </a:r>
            <a:endParaRPr lang="en-US" sz="2400" dirty="0">
              <a:solidFill>
                <a:srgbClr val="FF0000"/>
              </a:solidFill>
              <a:latin typeface="Lucida Console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59894" y="2533850"/>
          <a:ext cx="3184137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51892" y="2509242"/>
          <a:ext cx="3184137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/>
                        <a:t>E.sid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69106" y="4421575"/>
          <a:ext cx="6960512" cy="198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0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3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3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S.name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S.sid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E.classid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History105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DataScience194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Jones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11111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Smith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22222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French150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74670" y="2440383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1885" y="2453005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579647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9211733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0" dirty="0"/>
              <a:t>L</a:t>
            </a:r>
            <a:r>
              <a:rPr spc="-105" dirty="0"/>
              <a:t>ef</a:t>
            </a:r>
            <a:r>
              <a:rPr dirty="0"/>
              <a:t>t</a:t>
            </a:r>
            <a:r>
              <a:rPr spc="-20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  <a:r>
              <a:rPr spc="-210" dirty="0"/>
              <a:t> </a:t>
            </a:r>
            <a:r>
              <a:rPr spc="-105" dirty="0"/>
              <a:t>E</a:t>
            </a:r>
            <a:r>
              <a:rPr spc="-204" dirty="0"/>
              <a:t>x</a:t>
            </a:r>
            <a:r>
              <a:rPr spc="-110" dirty="0"/>
              <a:t>c</a:t>
            </a:r>
            <a:r>
              <a:rPr spc="-105" dirty="0"/>
              <a:t>lud</a:t>
            </a:r>
            <a:r>
              <a:rPr spc="-110" dirty="0"/>
              <a:t>i</a:t>
            </a:r>
            <a:r>
              <a:rPr spc="-105" dirty="0"/>
              <a:t>n</a:t>
            </a:r>
            <a:r>
              <a:rPr dirty="0"/>
              <a:t>g</a:t>
            </a:r>
            <a:r>
              <a:rPr spc="-200" dirty="0"/>
              <a:t> </a:t>
            </a: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6" y="1546606"/>
            <a:ext cx="4428067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This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query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will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return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all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of the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left table (table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A)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that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do not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match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any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right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table (table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B).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2800" y="2598039"/>
            <a:ext cx="4876800" cy="24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95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921257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0" dirty="0"/>
              <a:t>L</a:t>
            </a:r>
            <a:r>
              <a:rPr spc="-105" dirty="0"/>
              <a:t>ef</a:t>
            </a:r>
            <a:r>
              <a:rPr dirty="0"/>
              <a:t>t</a:t>
            </a:r>
            <a:r>
              <a:rPr spc="-195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  <a:r>
              <a:rPr spc="-210" dirty="0"/>
              <a:t> </a:t>
            </a:r>
            <a:r>
              <a:rPr spc="-105" dirty="0"/>
              <a:t>E</a:t>
            </a:r>
            <a:r>
              <a:rPr spc="-204" dirty="0"/>
              <a:t>x</a:t>
            </a:r>
            <a:r>
              <a:rPr spc="-110" dirty="0"/>
              <a:t>c</a:t>
            </a:r>
            <a:r>
              <a:rPr spc="-105" dirty="0"/>
              <a:t>lud</a:t>
            </a:r>
            <a:r>
              <a:rPr spc="-110" dirty="0"/>
              <a:t>i</a:t>
            </a:r>
            <a:r>
              <a:rPr spc="-105" dirty="0"/>
              <a:t>n</a:t>
            </a:r>
            <a:r>
              <a:rPr dirty="0"/>
              <a:t>g</a:t>
            </a:r>
            <a:r>
              <a:rPr spc="-200" dirty="0"/>
              <a:t> </a:t>
            </a: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3744214"/>
            <a:ext cx="9628293" cy="22570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14935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 </a:t>
            </a: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800" spc="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LEFT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JOIN</a:t>
            </a: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en-US" sz="2800" spc="-4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114935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=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endParaRPr sz="28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WHERE</a:t>
            </a:r>
            <a:r>
              <a:rPr sz="2800" spc="-3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IS</a:t>
            </a:r>
            <a:r>
              <a:rPr sz="2800" spc="-2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NULL</a:t>
            </a:r>
            <a:r>
              <a:rPr lang="en-US" sz="2800" dirty="0">
                <a:solidFill>
                  <a:srgbClr val="00B0F0"/>
                </a:solidFill>
                <a:latin typeface="Calibri"/>
                <a:cs typeface="Calibri"/>
              </a:rPr>
              <a:t>;</a:t>
            </a:r>
            <a:endParaRPr sz="2800" dirty="0">
              <a:solidFill>
                <a:srgbClr val="00B0F0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Perform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left outer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join,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then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exclude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the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we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don't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want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from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the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right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side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via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where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clause.</a:t>
            </a:r>
            <a:endParaRPr sz="28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04333" y="1593851"/>
          <a:ext cx="9956800" cy="1750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L="91440" marR="11258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ableA 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136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ableB  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LUCENT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633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967232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10" dirty="0"/>
              <a:t>Ri</a:t>
            </a:r>
            <a:r>
              <a:rPr spc="-135" dirty="0"/>
              <a:t>g</a:t>
            </a:r>
            <a:r>
              <a:rPr spc="-105" dirty="0"/>
              <a:t>h</a:t>
            </a:r>
            <a:r>
              <a:rPr dirty="0"/>
              <a:t>t</a:t>
            </a:r>
            <a:r>
              <a:rPr spc="-185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  <a:r>
              <a:rPr spc="-210" dirty="0"/>
              <a:t> </a:t>
            </a:r>
            <a:r>
              <a:rPr spc="-105" dirty="0"/>
              <a:t>E</a:t>
            </a:r>
            <a:r>
              <a:rPr spc="-204" dirty="0"/>
              <a:t>x</a:t>
            </a:r>
            <a:r>
              <a:rPr spc="-110" dirty="0"/>
              <a:t>c</a:t>
            </a:r>
            <a:r>
              <a:rPr spc="-105" dirty="0"/>
              <a:t>lud</a:t>
            </a:r>
            <a:r>
              <a:rPr spc="-110" dirty="0"/>
              <a:t>i</a:t>
            </a:r>
            <a:r>
              <a:rPr spc="-105" dirty="0"/>
              <a:t>n</a:t>
            </a:r>
            <a:r>
              <a:rPr dirty="0"/>
              <a:t>g</a:t>
            </a:r>
            <a:r>
              <a:rPr spc="-190" dirty="0"/>
              <a:t> </a:t>
            </a: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6" y="1546606"/>
            <a:ext cx="4428067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This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query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will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return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all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of the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right table (table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B)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that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do not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match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any</a:t>
            </a:r>
            <a:r>
              <a:rPr sz="2800" spc="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</a:t>
            </a:r>
            <a:r>
              <a:rPr sz="2800" spc="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</a:t>
            </a:r>
            <a:r>
              <a:rPr sz="2800" spc="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left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(table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A).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2800" y="2598039"/>
            <a:ext cx="4876800" cy="24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727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967316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10" dirty="0"/>
              <a:t>Ri</a:t>
            </a:r>
            <a:r>
              <a:rPr spc="-135" dirty="0"/>
              <a:t>g</a:t>
            </a:r>
            <a:r>
              <a:rPr spc="-105" dirty="0"/>
              <a:t>h</a:t>
            </a:r>
            <a:r>
              <a:rPr dirty="0"/>
              <a:t>t</a:t>
            </a:r>
            <a:r>
              <a:rPr spc="-18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  <a:r>
              <a:rPr spc="-210" dirty="0"/>
              <a:t> </a:t>
            </a:r>
            <a:r>
              <a:rPr spc="-105" dirty="0"/>
              <a:t>E</a:t>
            </a:r>
            <a:r>
              <a:rPr spc="-204" dirty="0"/>
              <a:t>x</a:t>
            </a:r>
            <a:r>
              <a:rPr spc="-110" dirty="0"/>
              <a:t>c</a:t>
            </a:r>
            <a:r>
              <a:rPr spc="-105" dirty="0"/>
              <a:t>lud</a:t>
            </a:r>
            <a:r>
              <a:rPr spc="-110" dirty="0"/>
              <a:t>i</a:t>
            </a:r>
            <a:r>
              <a:rPr spc="-105" dirty="0"/>
              <a:t>n</a:t>
            </a:r>
            <a:r>
              <a:rPr dirty="0"/>
              <a:t>g</a:t>
            </a:r>
            <a:r>
              <a:rPr spc="-190" dirty="0"/>
              <a:t> </a:t>
            </a: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3744214"/>
            <a:ext cx="9061027" cy="22570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48133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 </a:t>
            </a: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RIGHT</a:t>
            </a: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JOIN</a:t>
            </a: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6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en-US" sz="2800" spc="-61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48133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=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endParaRPr sz="28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WHERE</a:t>
            </a:r>
            <a:r>
              <a:rPr sz="2800" spc="-3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IS</a:t>
            </a:r>
            <a:r>
              <a:rPr sz="2800" spc="-2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NULL</a:t>
            </a:r>
          </a:p>
          <a:p>
            <a:pPr marL="241300" marR="508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Perform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right outer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join,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then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exclude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we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don't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want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from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the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left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side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via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where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clause.</a:t>
            </a:r>
            <a:endParaRPr sz="28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04333" y="1593851"/>
          <a:ext cx="9956800" cy="1750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L="91440" marR="11258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ableA 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136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ableB  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MICROSOFT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APPLE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SCOTCH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263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975190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0" dirty="0"/>
              <a:t>F</a:t>
            </a:r>
            <a:r>
              <a:rPr spc="-105" dirty="0"/>
              <a:t>ul</a:t>
            </a:r>
            <a:r>
              <a:rPr dirty="0"/>
              <a:t>l</a:t>
            </a:r>
            <a:r>
              <a:rPr spc="-210" dirty="0"/>
              <a:t> </a:t>
            </a:r>
            <a:r>
              <a:rPr spc="-105" dirty="0"/>
              <a:t>Ou</a:t>
            </a:r>
            <a:r>
              <a:rPr spc="-140" dirty="0"/>
              <a:t>t</a:t>
            </a:r>
            <a:r>
              <a:rPr spc="-105" dirty="0"/>
              <a:t>e</a:t>
            </a:r>
            <a:r>
              <a:rPr dirty="0"/>
              <a:t>r</a:t>
            </a:r>
            <a:r>
              <a:rPr spc="-204" dirty="0"/>
              <a:t> </a:t>
            </a:r>
            <a:r>
              <a:rPr spc="-105" dirty="0"/>
              <a:t>E</a:t>
            </a:r>
            <a:r>
              <a:rPr spc="-204" dirty="0"/>
              <a:t>x</a:t>
            </a:r>
            <a:r>
              <a:rPr spc="-110" dirty="0"/>
              <a:t>c</a:t>
            </a:r>
            <a:r>
              <a:rPr spc="-105" dirty="0"/>
              <a:t>lud</a:t>
            </a:r>
            <a:r>
              <a:rPr spc="-110" dirty="0"/>
              <a:t>i</a:t>
            </a:r>
            <a:r>
              <a:rPr spc="-105" dirty="0"/>
              <a:t>n</a:t>
            </a:r>
            <a:r>
              <a:rPr dirty="0"/>
              <a:t>g</a:t>
            </a:r>
            <a:r>
              <a:rPr spc="-200" dirty="0"/>
              <a:t> </a:t>
            </a: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6" y="1546605"/>
            <a:ext cx="4428067" cy="30546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This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query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will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return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all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of the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B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that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do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not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have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matching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other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table.</a:t>
            </a:r>
            <a:endParaRPr lang="en-US" sz="2800" spc="-1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endParaRPr lang="en-US" sz="2800" spc="-1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lang="en-US" sz="2800" spc="-10" dirty="0">
                <a:solidFill>
                  <a:srgbClr val="FF0000"/>
                </a:solidFill>
                <a:latin typeface="Calibri"/>
                <a:cs typeface="Calibri"/>
              </a:rPr>
              <a:t>In general, Not used </a:t>
            </a:r>
            <a:endParaRPr sz="2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2800" y="2598039"/>
            <a:ext cx="4876800" cy="24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2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975190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0" dirty="0">
                <a:solidFill>
                  <a:srgbClr val="FF0000"/>
                </a:solidFill>
              </a:rPr>
              <a:t>F</a:t>
            </a:r>
            <a:r>
              <a:rPr spc="-105" dirty="0">
                <a:solidFill>
                  <a:srgbClr val="FF0000"/>
                </a:solidFill>
              </a:rPr>
              <a:t>ul</a:t>
            </a:r>
            <a:r>
              <a:rPr dirty="0">
                <a:solidFill>
                  <a:srgbClr val="FF0000"/>
                </a:solidFill>
              </a:rPr>
              <a:t>l</a:t>
            </a:r>
            <a:r>
              <a:rPr spc="-210" dirty="0">
                <a:solidFill>
                  <a:srgbClr val="FF0000"/>
                </a:solidFill>
              </a:rPr>
              <a:t> </a:t>
            </a:r>
            <a:r>
              <a:rPr spc="-105" dirty="0">
                <a:solidFill>
                  <a:srgbClr val="FF0000"/>
                </a:solidFill>
              </a:rPr>
              <a:t>Ou</a:t>
            </a:r>
            <a:r>
              <a:rPr spc="-140" dirty="0">
                <a:solidFill>
                  <a:srgbClr val="FF0000"/>
                </a:solidFill>
              </a:rPr>
              <a:t>t</a:t>
            </a:r>
            <a:r>
              <a:rPr spc="-105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r</a:t>
            </a:r>
            <a:r>
              <a:rPr spc="-204" dirty="0">
                <a:solidFill>
                  <a:srgbClr val="FF0000"/>
                </a:solidFill>
              </a:rPr>
              <a:t> </a:t>
            </a:r>
            <a:r>
              <a:rPr spc="-105" dirty="0"/>
              <a:t>E</a:t>
            </a:r>
            <a:r>
              <a:rPr spc="-204" dirty="0"/>
              <a:t>x</a:t>
            </a:r>
            <a:r>
              <a:rPr spc="-110" dirty="0"/>
              <a:t>c</a:t>
            </a:r>
            <a:r>
              <a:rPr spc="-105" dirty="0"/>
              <a:t>lud</a:t>
            </a:r>
            <a:r>
              <a:rPr spc="-110" dirty="0"/>
              <a:t>i</a:t>
            </a:r>
            <a:r>
              <a:rPr spc="-105" dirty="0"/>
              <a:t>n</a:t>
            </a:r>
            <a:r>
              <a:rPr dirty="0"/>
              <a:t>g</a:t>
            </a:r>
            <a:r>
              <a:rPr spc="-200" dirty="0"/>
              <a:t> </a:t>
            </a: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4768597"/>
            <a:ext cx="9956800" cy="1280478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41300" marR="5080" indent="-228600">
              <a:lnSpc>
                <a:spcPts val="3020"/>
              </a:lnSpc>
              <a:spcBef>
                <a:spcPts val="48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 </a:t>
            </a: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800" spc="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FULL OUTER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JOIN </a:t>
            </a:r>
            <a:r>
              <a:rPr sz="2800" spc="-40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en-US" sz="2800" spc="-4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ts val="3020"/>
              </a:lnSpc>
              <a:spcBef>
                <a:spcPts val="48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=</a:t>
            </a:r>
            <a:r>
              <a:rPr sz="2800" spc="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endParaRPr sz="2800" dirty="0">
              <a:latin typeface="Calibri"/>
              <a:cs typeface="Calibri"/>
            </a:endParaRPr>
          </a:p>
          <a:p>
            <a:pPr marL="241300" marR="2675890">
              <a:lnSpc>
                <a:spcPts val="3020"/>
              </a:lnSpc>
              <a:spcBef>
                <a:spcPts val="10"/>
              </a:spcBef>
            </a:pP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WHERE</a:t>
            </a:r>
            <a:r>
              <a:rPr sz="2800" spc="-3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IS</a:t>
            </a:r>
            <a:r>
              <a:rPr sz="2800" spc="-2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NULL</a:t>
            </a:r>
            <a:r>
              <a:rPr sz="2800" spc="-2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OR </a:t>
            </a:r>
            <a:r>
              <a:rPr sz="2800" spc="-6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IS</a:t>
            </a:r>
            <a:r>
              <a:rPr lang="en-US"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NULL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04333" y="1593851"/>
          <a:ext cx="9956800" cy="2861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L="91440" marR="11258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ableA 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136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ableB  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MICROSOFT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APPLE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SCOTCH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LUCENT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908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0734C-8C1E-D47E-19CA-0813F7A0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en-US" sz="4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Different Types of SQL JOINs</a:t>
            </a:r>
            <a:endParaRPr lang="en-GB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A5728F4-8F27-5831-E77F-B97B770C51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0075" y="1488377"/>
            <a:ext cx="10048875" cy="228263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3480" rIns="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Here are the different types of the JOINs in SQL: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C14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(INNER) JOIN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Returns records that have matching values in both tables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C14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LEFT (OUTER) JOIN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Returns all records from the left table, and the matched records from the right table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C14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RIGHT (OUTER) JOIN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Returns all records from the right table, and the matched records from the left table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DC143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FULL (OUTER) JOIN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Returns all records when there is a match in either left or right table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2A08DD-2D6E-8CAB-DB8D-9BFFF3E27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175" y="3958150"/>
            <a:ext cx="5676900" cy="253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6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4578772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S</a:t>
            </a:r>
            <a:r>
              <a:rPr spc="-100" dirty="0"/>
              <a:t>a</a:t>
            </a:r>
            <a:r>
              <a:rPr spc="-110" dirty="0"/>
              <a:t>m</a:t>
            </a:r>
            <a:r>
              <a:rPr spc="-105" dirty="0"/>
              <a:t>pl</a:t>
            </a:r>
            <a:r>
              <a:rPr dirty="0"/>
              <a:t>e</a:t>
            </a:r>
            <a:r>
              <a:rPr spc="-190" dirty="0"/>
              <a:t> </a:t>
            </a:r>
            <a:r>
              <a:rPr spc="-459" dirty="0"/>
              <a:t>T</a:t>
            </a:r>
            <a:r>
              <a:rPr spc="-100" dirty="0"/>
              <a:t>a</a:t>
            </a:r>
            <a:r>
              <a:rPr spc="-105" dirty="0"/>
              <a:t>ble</a:t>
            </a:r>
            <a:r>
              <a:rPr dirty="0"/>
              <a:t>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308272"/>
              </p:ext>
            </p:extLst>
          </p:nvPr>
        </p:nvGraphicFramePr>
        <p:xfrm>
          <a:off x="590550" y="2127250"/>
          <a:ext cx="4074583" cy="3290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1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FOX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COP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TAXI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WASHINGTON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DELL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LUCENT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16187" y="1750314"/>
            <a:ext cx="863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40" dirty="0">
                <a:solidFill>
                  <a:srgbClr val="2E2B1F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2E2B1F"/>
                </a:solidFill>
                <a:latin typeface="Calibri"/>
                <a:cs typeface="Calibri"/>
              </a:rPr>
              <a:t>ableA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198160"/>
              </p:ext>
            </p:extLst>
          </p:nvPr>
        </p:nvGraphicFramePr>
        <p:xfrm>
          <a:off x="6560608" y="2127885"/>
          <a:ext cx="4064000" cy="3289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MONUMENT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PC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MICROSOFT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APPLE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SCOTCH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369726" y="1750314"/>
            <a:ext cx="85259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40" dirty="0">
                <a:solidFill>
                  <a:srgbClr val="2E2B1F"/>
                </a:solidFill>
                <a:latin typeface="Calibri"/>
                <a:cs typeface="Calibri"/>
              </a:rPr>
              <a:t>T</a:t>
            </a:r>
            <a:r>
              <a:rPr sz="1800" dirty="0">
                <a:solidFill>
                  <a:srgbClr val="2E2B1F"/>
                </a:solidFill>
                <a:latin typeface="Calibri"/>
                <a:cs typeface="Calibri"/>
              </a:rPr>
              <a:t>ableB</a:t>
            </a:r>
            <a:endParaRPr sz="1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028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611074"/>
            <a:ext cx="317838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>
                <a:solidFill>
                  <a:srgbClr val="FF0000"/>
                </a:solidFill>
              </a:rPr>
              <a:t>Inne</a:t>
            </a:r>
            <a:r>
              <a:rPr dirty="0">
                <a:solidFill>
                  <a:srgbClr val="FF0000"/>
                </a:solidFill>
              </a:rPr>
              <a:t>r</a:t>
            </a:r>
            <a:r>
              <a:rPr spc="-210" dirty="0">
                <a:solidFill>
                  <a:srgbClr val="FF0000"/>
                </a:solidFill>
              </a:rPr>
              <a:t> </a:t>
            </a:r>
            <a:r>
              <a:rPr spc="-105" dirty="0">
                <a:solidFill>
                  <a:srgbClr val="FF0000"/>
                </a:solidFill>
              </a:rPr>
              <a:t>Jo</a:t>
            </a:r>
            <a:r>
              <a:rPr spc="-110" dirty="0">
                <a:solidFill>
                  <a:srgbClr val="FF0000"/>
                </a:solidFill>
              </a:rPr>
              <a:t>i</a:t>
            </a:r>
            <a:r>
              <a:rPr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50525" y="1546605"/>
            <a:ext cx="4450080" cy="22570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b="1" dirty="0">
                <a:solidFill>
                  <a:schemeClr val="accent1"/>
                </a:solidFill>
                <a:latin typeface="Calibri"/>
                <a:cs typeface="Calibri"/>
              </a:rPr>
              <a:t>Inner </a:t>
            </a:r>
            <a:r>
              <a:rPr sz="2800" b="1" spc="-5" dirty="0">
                <a:solidFill>
                  <a:schemeClr val="accent1"/>
                </a:solidFill>
                <a:latin typeface="Calibri"/>
                <a:cs typeface="Calibri"/>
              </a:rPr>
              <a:t>join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produces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only</a:t>
            </a:r>
            <a:r>
              <a:rPr sz="2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set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of </a:t>
            </a:r>
            <a:r>
              <a:rPr sz="28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records </a:t>
            </a:r>
            <a:r>
              <a:rPr sz="2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that</a:t>
            </a:r>
            <a:r>
              <a:rPr sz="2800" spc="-1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match</a:t>
            </a:r>
            <a:r>
              <a:rPr sz="2800" spc="-1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in </a:t>
            </a:r>
            <a:r>
              <a:rPr sz="2800" spc="-620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  <a:cs typeface="Calibri"/>
              </a:rPr>
              <a:t>both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and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B</a:t>
            </a:r>
            <a:endParaRPr sz="2800" dirty="0">
              <a:latin typeface="Calibri"/>
              <a:cs typeface="Calibri"/>
            </a:endParaRPr>
          </a:p>
          <a:p>
            <a:pPr marL="241300" marR="741045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Most</a:t>
            </a:r>
            <a:r>
              <a:rPr sz="2800" spc="-6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commonly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used,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best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understood</a:t>
            </a:r>
            <a:r>
              <a:rPr sz="2800" spc="-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join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0525" y="1684448"/>
            <a:ext cx="4876800" cy="24667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068E1D-6C9C-D7D6-CE14-FCD2E4D101AC}"/>
              </a:ext>
            </a:extLst>
          </p:cNvPr>
          <p:cNvSpPr txBox="1"/>
          <p:nvPr/>
        </p:nvSpPr>
        <p:spPr>
          <a:xfrm>
            <a:off x="714587" y="4533968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b="0" i="0" dirty="0">
                <a:solidFill>
                  <a:schemeClr val="accent1"/>
                </a:solidFill>
                <a:effectLst/>
                <a:latin typeface="Segoe UI" panose="020B0502040204020203" pitchFamily="34" charset="0"/>
              </a:rPr>
              <a:t>INNER JOIN Syntax</a:t>
            </a:r>
          </a:p>
          <a:p>
            <a:pPr algn="l"/>
            <a:endParaRPr lang="en-GB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l"/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column_name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(s)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table1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INNER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JOIN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table2</a:t>
            </a:r>
            <a:b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GB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ON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table1.column_name 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GB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table2.column_name</a:t>
            </a:r>
            <a:r>
              <a:rPr lang="en-GB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375D95-F1E2-6974-9F68-0860DC2D5F76}"/>
              </a:ext>
            </a:extLst>
          </p:cNvPr>
          <p:cNvSpPr/>
          <p:nvPr/>
        </p:nvSpPr>
        <p:spPr>
          <a:xfrm>
            <a:off x="6924677" y="4031266"/>
            <a:ext cx="4791075" cy="22570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71E50169-7596-25AF-F46B-5EFEA1E76FF4}"/>
              </a:ext>
            </a:extLst>
          </p:cNvPr>
          <p:cNvSpPr txBox="1"/>
          <p:nvPr/>
        </p:nvSpPr>
        <p:spPr>
          <a:xfrm>
            <a:off x="6924677" y="4240297"/>
            <a:ext cx="4724187" cy="183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Note:</a:t>
            </a: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Inner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Joins do not </a:t>
            </a:r>
            <a:r>
              <a:rPr sz="2800" spc="-2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have to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use </a:t>
            </a:r>
            <a:r>
              <a:rPr sz="28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equality </a:t>
            </a:r>
            <a:r>
              <a:rPr sz="2800" spc="-2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to </a:t>
            </a:r>
            <a:r>
              <a:rPr sz="2800" spc="-62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join</a:t>
            </a:r>
            <a:r>
              <a:rPr sz="2800" spc="-1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sz="280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the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fields</a:t>
            </a:r>
            <a:endParaRPr sz="2800" dirty="0">
              <a:solidFill>
                <a:schemeClr val="accent2">
                  <a:lumMod val="75000"/>
                </a:schemeClr>
              </a:solidFill>
              <a:latin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Can</a:t>
            </a:r>
            <a:r>
              <a:rPr sz="2800" spc="-2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use</a:t>
            </a:r>
            <a:r>
              <a:rPr sz="2800" spc="-2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&lt;, &gt;,</a:t>
            </a:r>
            <a:r>
              <a:rPr sz="2800" spc="-1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 </a:t>
            </a:r>
            <a:r>
              <a:rPr sz="2800" spc="-5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&lt;&gt;</a:t>
            </a:r>
            <a:endParaRPr sz="2800" dirty="0">
              <a:solidFill>
                <a:schemeClr val="accent2">
                  <a:lumMod val="75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649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317838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6001" y="3886200"/>
            <a:ext cx="8753687" cy="27202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90"/>
              </a:lnSpc>
              <a:spcBef>
                <a:spcPts val="100"/>
              </a:spcBef>
            </a:pPr>
            <a:r>
              <a:rPr sz="24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4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E2B1F"/>
                </a:solidFill>
                <a:latin typeface="Calibri"/>
                <a:cs typeface="Calibri"/>
              </a:rPr>
              <a:t>*</a:t>
            </a:r>
            <a:r>
              <a:rPr sz="24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en-US" sz="2400" spc="-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  <a:spcBef>
                <a:spcPts val="100"/>
              </a:spcBef>
            </a:pPr>
            <a:r>
              <a:rPr sz="24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400" spc="-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4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B0F0"/>
                </a:solidFill>
                <a:latin typeface="Calibri"/>
                <a:cs typeface="Calibri"/>
              </a:rPr>
              <a:t>INNER</a:t>
            </a:r>
            <a:r>
              <a:rPr sz="2400" b="1" spc="-2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B0F0"/>
                </a:solidFill>
                <a:latin typeface="Calibri"/>
                <a:cs typeface="Calibri"/>
              </a:rPr>
              <a:t>JOIN </a:t>
            </a:r>
            <a:r>
              <a:rPr sz="2400" spc="-35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r>
              <a:rPr sz="24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ar-JO" sz="2400" spc="-1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  <a:spcBef>
                <a:spcPts val="100"/>
              </a:spcBef>
            </a:pPr>
            <a:r>
              <a:rPr sz="24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lang="en-US" sz="2400" spc="-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4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E2B1F"/>
                </a:solidFill>
                <a:latin typeface="Calibri"/>
                <a:cs typeface="Calibri"/>
              </a:rPr>
              <a:t>=</a:t>
            </a:r>
            <a:r>
              <a:rPr sz="24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r>
              <a:rPr lang="en-US" sz="2400" spc="-25" dirty="0">
                <a:solidFill>
                  <a:srgbClr val="2E2B1F"/>
                </a:solidFill>
                <a:latin typeface="Calibri"/>
                <a:cs typeface="Calibri"/>
              </a:rPr>
              <a:t>;</a:t>
            </a:r>
          </a:p>
          <a:p>
            <a:pPr marL="12700">
              <a:lnSpc>
                <a:spcPts val="2590"/>
              </a:lnSpc>
              <a:spcBef>
                <a:spcPts val="100"/>
              </a:spcBef>
            </a:pP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  <a:buClr>
                <a:srgbClr val="A9A47B"/>
              </a:buClr>
              <a:tabLst>
                <a:tab pos="241300" algn="l"/>
              </a:tabLst>
            </a:pPr>
            <a:r>
              <a:rPr sz="4000" spc="-5" dirty="0">
                <a:solidFill>
                  <a:srgbClr val="FF0000"/>
                </a:solidFill>
                <a:latin typeface="Calibri"/>
                <a:cs typeface="Calibri"/>
              </a:rPr>
              <a:t>This</a:t>
            </a:r>
            <a:r>
              <a:rPr sz="4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4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40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Calibri"/>
                <a:cs typeface="Calibri"/>
              </a:rPr>
              <a:t>same</a:t>
            </a:r>
            <a:r>
              <a:rPr sz="40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0000"/>
                </a:solidFill>
                <a:latin typeface="Calibri"/>
                <a:cs typeface="Calibri"/>
              </a:rPr>
              <a:t>as</a:t>
            </a:r>
            <a:r>
              <a:rPr sz="40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Calibri"/>
                <a:cs typeface="Calibri"/>
              </a:rPr>
              <a:t>doing</a:t>
            </a:r>
            <a:endParaRPr sz="40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241300" marR="5080">
              <a:lnSpc>
                <a:spcPct val="80000"/>
              </a:lnSpc>
              <a:spcBef>
                <a:spcPts val="285"/>
              </a:spcBef>
            </a:pPr>
            <a:r>
              <a:rPr sz="24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400" spc="1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E2B1F"/>
                </a:solidFill>
                <a:latin typeface="Calibri"/>
                <a:cs typeface="Calibri"/>
              </a:rPr>
              <a:t>*</a:t>
            </a:r>
            <a:r>
              <a:rPr sz="24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ar-JO" sz="2400" spc="-1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>
              <a:lnSpc>
                <a:spcPct val="80000"/>
              </a:lnSpc>
              <a:spcBef>
                <a:spcPts val="285"/>
              </a:spcBef>
            </a:pPr>
            <a:r>
              <a:rPr sz="24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400" spc="-2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E2B1F"/>
                </a:solidFill>
                <a:latin typeface="Calibri"/>
                <a:cs typeface="Calibri"/>
              </a:rPr>
              <a:t>TableA,</a:t>
            </a:r>
            <a:r>
              <a:rPr sz="2400" spc="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spc="-35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endParaRPr lang="ar-JO" sz="2400" spc="-3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>
              <a:lnSpc>
                <a:spcPct val="80000"/>
              </a:lnSpc>
              <a:spcBef>
                <a:spcPts val="285"/>
              </a:spcBef>
            </a:pPr>
            <a:r>
              <a:rPr sz="2400" b="1" spc="-5" dirty="0">
                <a:solidFill>
                  <a:srgbClr val="00B0F0"/>
                </a:solidFill>
                <a:latin typeface="Calibri"/>
                <a:cs typeface="Calibri"/>
              </a:rPr>
              <a:t>WHERE</a:t>
            </a:r>
            <a:r>
              <a:rPr sz="2400" b="1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4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E2B1F"/>
                </a:solidFill>
                <a:latin typeface="Calibri"/>
                <a:cs typeface="Calibri"/>
              </a:rPr>
              <a:t>= </a:t>
            </a:r>
            <a:r>
              <a:rPr sz="2400" spc="-5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r>
              <a:rPr lang="en-US" sz="2400" spc="-25" dirty="0">
                <a:solidFill>
                  <a:srgbClr val="2E2B1F"/>
                </a:solidFill>
                <a:latin typeface="Calibri"/>
                <a:cs typeface="Calibri"/>
              </a:rPr>
              <a:t>;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675508"/>
              </p:ext>
            </p:extLst>
          </p:nvPr>
        </p:nvGraphicFramePr>
        <p:xfrm>
          <a:off x="804333" y="1530351"/>
          <a:ext cx="7620000" cy="21202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6798">
                <a:tc>
                  <a:txBody>
                    <a:bodyPr/>
                    <a:lstStyle/>
                    <a:p>
                      <a:pPr marL="91440" marR="8591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ableA 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597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ableB  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FOX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40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COP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40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TAXI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40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WASHINGTON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MONUMENT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9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DELL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PC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370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7087447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Inne</a:t>
            </a:r>
            <a:r>
              <a:rPr dirty="0"/>
              <a:t>r</a:t>
            </a:r>
            <a:r>
              <a:rPr spc="-210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  <a:r>
              <a:rPr spc="-210" dirty="0"/>
              <a:t> </a:t>
            </a:r>
            <a:r>
              <a:rPr spc="-105" dirty="0"/>
              <a:t>(</a:t>
            </a:r>
            <a:r>
              <a:rPr spc="-110" dirty="0"/>
              <a:t>c</a:t>
            </a:r>
            <a:r>
              <a:rPr spc="-105" dirty="0"/>
              <a:t>on</a:t>
            </a:r>
            <a:r>
              <a:rPr spc="-100" dirty="0"/>
              <a:t>t</a:t>
            </a:r>
            <a:r>
              <a:rPr spc="-110" dirty="0"/>
              <a:t>i</a:t>
            </a:r>
            <a:r>
              <a:rPr spc="-105" dirty="0"/>
              <a:t>nued</a:t>
            </a:r>
            <a:r>
              <a:rPr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9600" y="1546605"/>
            <a:ext cx="4978400" cy="177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800" spc="-3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ar-JO" sz="2800" spc="-2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lang="ar-JO" sz="2800" spc="-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 err="1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ar-JO" sz="2800" spc="-25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00B0F0"/>
                </a:solidFill>
                <a:latin typeface="Calibri"/>
                <a:cs typeface="Calibri"/>
              </a:rPr>
              <a:t>INNER </a:t>
            </a:r>
            <a:r>
              <a:rPr sz="2800" b="1" spc="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0B0F0"/>
                </a:solidFill>
                <a:latin typeface="Calibri"/>
                <a:cs typeface="Calibri"/>
              </a:rPr>
              <a:t>JOIN</a:t>
            </a:r>
            <a:r>
              <a:rPr sz="2800" b="1" spc="-4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ar-JO" sz="2800" spc="-4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6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&gt;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r>
              <a:rPr lang="en-US" sz="2800" spc="-25" dirty="0">
                <a:solidFill>
                  <a:srgbClr val="2E2B1F"/>
                </a:solidFill>
                <a:latin typeface="Calibri"/>
                <a:cs typeface="Calibri"/>
              </a:rPr>
              <a:t>;</a:t>
            </a:r>
            <a:endParaRPr sz="28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62845"/>
              </p:ext>
            </p:extLst>
          </p:nvPr>
        </p:nvGraphicFramePr>
        <p:xfrm>
          <a:off x="5892800" y="1295400"/>
          <a:ext cx="5384800" cy="4295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L="91440" marR="3638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ableA  PK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74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ableB  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COP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3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TAXI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3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TAXI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…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More…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Rows…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30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463803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0" dirty="0"/>
              <a:t>L</a:t>
            </a:r>
            <a:r>
              <a:rPr spc="-105" dirty="0"/>
              <a:t>ef</a:t>
            </a:r>
            <a:r>
              <a:rPr dirty="0"/>
              <a:t>t</a:t>
            </a:r>
            <a:r>
              <a:rPr spc="-200" dirty="0"/>
              <a:t> </a:t>
            </a:r>
            <a:r>
              <a:rPr spc="-105" dirty="0"/>
              <a:t>Ou</a:t>
            </a:r>
            <a:r>
              <a:rPr spc="-140" dirty="0"/>
              <a:t>t</a:t>
            </a:r>
            <a:r>
              <a:rPr spc="-105" dirty="0"/>
              <a:t>e</a:t>
            </a:r>
            <a:r>
              <a:rPr dirty="0"/>
              <a:t>r</a:t>
            </a:r>
            <a:r>
              <a:rPr spc="-204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66987" y="1546605"/>
            <a:ext cx="4362872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Left outer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join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produces</a:t>
            </a:r>
            <a:r>
              <a:rPr sz="2800" spc="-3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a</a:t>
            </a:r>
            <a:r>
              <a:rPr sz="2800" spc="-3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complete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set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of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from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A,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with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matching </a:t>
            </a:r>
            <a:r>
              <a:rPr sz="2800" spc="-20" dirty="0">
                <a:solidFill>
                  <a:srgbClr val="2E2B1F"/>
                </a:solidFill>
                <a:latin typeface="Calibri"/>
                <a:cs typeface="Calibri"/>
              </a:rPr>
              <a:t>records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(where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available)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in </a:t>
            </a:r>
            <a:r>
              <a:rPr sz="2800" spc="5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45" dirty="0">
                <a:solidFill>
                  <a:srgbClr val="2E2B1F"/>
                </a:solidFill>
                <a:latin typeface="Calibri"/>
                <a:cs typeface="Calibri"/>
              </a:rPr>
              <a:t>Table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B. If </a:t>
            </a:r>
            <a:r>
              <a:rPr sz="2800" spc="-15" dirty="0">
                <a:solidFill>
                  <a:srgbClr val="2E2B1F"/>
                </a:solidFill>
                <a:latin typeface="Calibri"/>
                <a:cs typeface="Calibri"/>
              </a:rPr>
              <a:t>there </a:t>
            </a:r>
            <a:r>
              <a:rPr sz="2800" spc="-5" dirty="0">
                <a:solidFill>
                  <a:srgbClr val="2E2B1F"/>
                </a:solidFill>
                <a:latin typeface="Calibri"/>
                <a:cs typeface="Calibri"/>
              </a:rPr>
              <a:t>is no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match,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the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right side </a:t>
            </a:r>
            <a:r>
              <a:rPr sz="2800" spc="-62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will</a:t>
            </a:r>
            <a:r>
              <a:rPr sz="2800" spc="-3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contain</a:t>
            </a:r>
            <a:r>
              <a:rPr sz="2800" spc="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null.</a:t>
            </a:r>
            <a:endParaRPr sz="2800" dirty="0">
              <a:solidFill>
                <a:srgbClr val="00B0F0"/>
              </a:solidFill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2800" y="2598039"/>
            <a:ext cx="4876800" cy="246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4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587" y="485102"/>
            <a:ext cx="463803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0" dirty="0"/>
              <a:t>L</a:t>
            </a:r>
            <a:r>
              <a:rPr spc="-105" dirty="0"/>
              <a:t>ef</a:t>
            </a:r>
            <a:r>
              <a:rPr dirty="0"/>
              <a:t>t</a:t>
            </a:r>
            <a:r>
              <a:rPr spc="-200" dirty="0"/>
              <a:t> </a:t>
            </a:r>
            <a:r>
              <a:rPr spc="-105" dirty="0"/>
              <a:t>Ou</a:t>
            </a:r>
            <a:r>
              <a:rPr spc="-140" dirty="0"/>
              <a:t>t</a:t>
            </a:r>
            <a:r>
              <a:rPr spc="-105" dirty="0"/>
              <a:t>e</a:t>
            </a:r>
            <a:r>
              <a:rPr dirty="0"/>
              <a:t>r</a:t>
            </a:r>
            <a:r>
              <a:rPr spc="-204" dirty="0"/>
              <a:t> </a:t>
            </a:r>
            <a:r>
              <a:rPr spc="-105" dirty="0"/>
              <a:t>Jo</a:t>
            </a:r>
            <a:r>
              <a:rPr spc="-110" dirty="0"/>
              <a:t>i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8587" y="5192267"/>
            <a:ext cx="9548707" cy="1318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SELECT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* </a:t>
            </a:r>
            <a:endParaRPr lang="ar-JO" sz="280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solidFill>
                  <a:srgbClr val="00B0F0"/>
                </a:solidFill>
                <a:latin typeface="Calibri"/>
                <a:cs typeface="Calibri"/>
              </a:rPr>
              <a:t>FROM</a:t>
            </a:r>
            <a:r>
              <a:rPr sz="2800" spc="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TableA</a:t>
            </a:r>
            <a:r>
              <a:rPr sz="2800" spc="-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LEFT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OUTER </a:t>
            </a:r>
            <a:r>
              <a:rPr sz="2800" dirty="0">
                <a:solidFill>
                  <a:srgbClr val="00B0F0"/>
                </a:solidFill>
                <a:latin typeface="Calibri"/>
                <a:cs typeface="Calibri"/>
              </a:rPr>
              <a:t>JOIN</a:t>
            </a:r>
            <a:r>
              <a:rPr sz="2800" spc="-15" dirty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800" spc="-40" dirty="0" err="1">
                <a:solidFill>
                  <a:srgbClr val="2E2B1F"/>
                </a:solidFill>
                <a:latin typeface="Calibri"/>
                <a:cs typeface="Calibri"/>
              </a:rPr>
              <a:t>TableB</a:t>
            </a:r>
            <a:r>
              <a:rPr sz="2800" spc="-4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62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endParaRPr lang="ar-JO" sz="2800" spc="-620" dirty="0">
              <a:solidFill>
                <a:srgbClr val="2E2B1F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solidFill>
                  <a:srgbClr val="00B0F0"/>
                </a:solidFill>
                <a:latin typeface="Calibri"/>
                <a:cs typeface="Calibri"/>
              </a:rPr>
              <a:t>ON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TableA.PK</a:t>
            </a:r>
            <a:r>
              <a:rPr sz="2800" dirty="0">
                <a:solidFill>
                  <a:srgbClr val="2E2B1F"/>
                </a:solidFill>
                <a:latin typeface="Calibri"/>
                <a:cs typeface="Calibri"/>
              </a:rPr>
              <a:t> =</a:t>
            </a:r>
            <a:r>
              <a:rPr sz="2800" spc="10" dirty="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2E2B1F"/>
                </a:solidFill>
                <a:latin typeface="Calibri"/>
                <a:cs typeface="Calibri"/>
              </a:rPr>
              <a:t>TableB.PK</a:t>
            </a:r>
            <a:endParaRPr sz="28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087461"/>
              </p:ext>
            </p:extLst>
          </p:nvPr>
        </p:nvGraphicFramePr>
        <p:xfrm>
          <a:off x="804334" y="1365250"/>
          <a:ext cx="9457268" cy="32307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4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4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9122">
                <a:tc>
                  <a:txBody>
                    <a:bodyPr/>
                    <a:lstStyle/>
                    <a:p>
                      <a:pPr marL="91440" marR="112585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ableA 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13601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ableB  PK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4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0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FOX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TROT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COP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4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TAXI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CAB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4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LINCOLN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0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4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WASHINGTON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MONUMENT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0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DELL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PC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0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4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LUCENT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solidFill>
                            <a:srgbClr val="2E2B1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E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09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1303</Words>
  <Application>Microsoft Office PowerPoint</Application>
  <PresentationFormat>Widescreen</PresentationFormat>
  <Paragraphs>594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Consolas</vt:lpstr>
      <vt:lpstr>Lucida Console</vt:lpstr>
      <vt:lpstr>Segoe UI</vt:lpstr>
      <vt:lpstr>Times New Roman</vt:lpstr>
      <vt:lpstr>Office Theme</vt:lpstr>
      <vt:lpstr>SQL Joins Part 2 </vt:lpstr>
      <vt:lpstr>Types of Joins</vt:lpstr>
      <vt:lpstr>Different Types of SQL JOINs</vt:lpstr>
      <vt:lpstr>Sample Tables</vt:lpstr>
      <vt:lpstr>Inner Join</vt:lpstr>
      <vt:lpstr>Inner Join</vt:lpstr>
      <vt:lpstr>Inner Join (continued)</vt:lpstr>
      <vt:lpstr>Left Outer Join</vt:lpstr>
      <vt:lpstr>Left Outer Join</vt:lpstr>
      <vt:lpstr>SQL Joins…Example</vt:lpstr>
      <vt:lpstr>Right Outer Join</vt:lpstr>
      <vt:lpstr>Right Outer Join</vt:lpstr>
      <vt:lpstr>SQL Joins…..example </vt:lpstr>
      <vt:lpstr>Full Outer Join</vt:lpstr>
      <vt:lpstr>Full Outer Join</vt:lpstr>
      <vt:lpstr>SQL Joins….. Example </vt:lpstr>
      <vt:lpstr>Cross Join</vt:lpstr>
      <vt:lpstr>Cross Join</vt:lpstr>
      <vt:lpstr>SQL Joins</vt:lpstr>
      <vt:lpstr>Theta Joins</vt:lpstr>
      <vt:lpstr>Left Join Excluding Inner Join</vt:lpstr>
      <vt:lpstr>Left Join Excluding Inner Join</vt:lpstr>
      <vt:lpstr>Right Join Excluding Inner Join</vt:lpstr>
      <vt:lpstr>Right Join Excluding Inner Join</vt:lpstr>
      <vt:lpstr>Full Outer Excluding Inner Join</vt:lpstr>
      <vt:lpstr>Full Outer Excluding Inner Join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Taye</dc:creator>
  <cp:lastModifiedBy>Mohammad Taye</cp:lastModifiedBy>
  <cp:revision>8</cp:revision>
  <dcterms:created xsi:type="dcterms:W3CDTF">2022-05-22T19:13:37Z</dcterms:created>
  <dcterms:modified xsi:type="dcterms:W3CDTF">2022-12-28T08:45:37Z</dcterms:modified>
</cp:coreProperties>
</file>