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handoutMasterIdLst>
    <p:handoutMasterId r:id="rId119"/>
  </p:handoutMasterIdLst>
  <p:sldIdLst>
    <p:sldId id="413" r:id="rId2"/>
    <p:sldId id="257" r:id="rId3"/>
    <p:sldId id="290" r:id="rId4"/>
    <p:sldId id="291" r:id="rId5"/>
    <p:sldId id="292" r:id="rId6"/>
    <p:sldId id="293" r:id="rId7"/>
    <p:sldId id="301" r:id="rId8"/>
    <p:sldId id="258" r:id="rId9"/>
    <p:sldId id="259" r:id="rId10"/>
    <p:sldId id="260" r:id="rId11"/>
    <p:sldId id="415" r:id="rId12"/>
    <p:sldId id="416" r:id="rId13"/>
    <p:sldId id="286" r:id="rId14"/>
    <p:sldId id="262" r:id="rId15"/>
    <p:sldId id="418" r:id="rId16"/>
    <p:sldId id="263" r:id="rId17"/>
    <p:sldId id="412" r:id="rId18"/>
    <p:sldId id="266" r:id="rId19"/>
    <p:sldId id="296" r:id="rId20"/>
    <p:sldId id="297" r:id="rId21"/>
    <p:sldId id="299" r:id="rId22"/>
    <p:sldId id="306" r:id="rId23"/>
    <p:sldId id="268" r:id="rId24"/>
    <p:sldId id="269" r:id="rId25"/>
    <p:sldId id="270" r:id="rId26"/>
    <p:sldId id="271" r:id="rId27"/>
    <p:sldId id="272" r:id="rId28"/>
    <p:sldId id="273" r:id="rId29"/>
    <p:sldId id="274" r:id="rId30"/>
    <p:sldId id="276" r:id="rId31"/>
    <p:sldId id="278" r:id="rId32"/>
    <p:sldId id="277" r:id="rId33"/>
    <p:sldId id="279" r:id="rId34"/>
    <p:sldId id="307" r:id="rId35"/>
    <p:sldId id="308" r:id="rId36"/>
    <p:sldId id="309" r:id="rId37"/>
    <p:sldId id="317" r:id="rId38"/>
    <p:sldId id="318" r:id="rId39"/>
    <p:sldId id="319" r:id="rId40"/>
    <p:sldId id="320" r:id="rId41"/>
    <p:sldId id="323" r:id="rId42"/>
    <p:sldId id="325" r:id="rId43"/>
    <p:sldId id="326" r:id="rId44"/>
    <p:sldId id="327" r:id="rId45"/>
    <p:sldId id="427" r:id="rId46"/>
    <p:sldId id="425" r:id="rId47"/>
    <p:sldId id="426" r:id="rId48"/>
    <p:sldId id="330" r:id="rId49"/>
    <p:sldId id="332" r:id="rId50"/>
    <p:sldId id="333" r:id="rId51"/>
    <p:sldId id="334" r:id="rId52"/>
    <p:sldId id="335" r:id="rId53"/>
    <p:sldId id="336" r:id="rId54"/>
    <p:sldId id="337" r:id="rId55"/>
    <p:sldId id="429" r:id="rId56"/>
    <p:sldId id="430" r:id="rId57"/>
    <p:sldId id="338" r:id="rId58"/>
    <p:sldId id="339" r:id="rId59"/>
    <p:sldId id="340" r:id="rId60"/>
    <p:sldId id="422" r:id="rId61"/>
    <p:sldId id="341" r:id="rId62"/>
    <p:sldId id="342" r:id="rId63"/>
    <p:sldId id="344" r:id="rId64"/>
    <p:sldId id="345" r:id="rId65"/>
    <p:sldId id="348" r:id="rId66"/>
    <p:sldId id="349" r:id="rId67"/>
    <p:sldId id="423" r:id="rId68"/>
    <p:sldId id="424" r:id="rId69"/>
    <p:sldId id="431" r:id="rId70"/>
    <p:sldId id="432" r:id="rId71"/>
    <p:sldId id="350" r:id="rId72"/>
    <p:sldId id="351" r:id="rId73"/>
    <p:sldId id="352" r:id="rId74"/>
    <p:sldId id="354" r:id="rId75"/>
    <p:sldId id="355" r:id="rId76"/>
    <p:sldId id="357" r:id="rId77"/>
    <p:sldId id="358" r:id="rId78"/>
    <p:sldId id="359" r:id="rId79"/>
    <p:sldId id="360" r:id="rId80"/>
    <p:sldId id="362" r:id="rId81"/>
    <p:sldId id="363" r:id="rId82"/>
    <p:sldId id="364" r:id="rId83"/>
    <p:sldId id="365" r:id="rId84"/>
    <p:sldId id="366" r:id="rId85"/>
    <p:sldId id="367" r:id="rId86"/>
    <p:sldId id="368" r:id="rId87"/>
    <p:sldId id="369" r:id="rId88"/>
    <p:sldId id="370" r:id="rId89"/>
    <p:sldId id="371" r:id="rId90"/>
    <p:sldId id="372" r:id="rId91"/>
    <p:sldId id="373" r:id="rId92"/>
    <p:sldId id="374" r:id="rId93"/>
    <p:sldId id="375" r:id="rId94"/>
    <p:sldId id="376" r:id="rId95"/>
    <p:sldId id="377" r:id="rId96"/>
    <p:sldId id="378" r:id="rId97"/>
    <p:sldId id="379" r:id="rId98"/>
    <p:sldId id="380" r:id="rId99"/>
    <p:sldId id="381" r:id="rId100"/>
    <p:sldId id="382" r:id="rId101"/>
    <p:sldId id="383" r:id="rId102"/>
    <p:sldId id="384" r:id="rId103"/>
    <p:sldId id="385" r:id="rId104"/>
    <p:sldId id="386" r:id="rId105"/>
    <p:sldId id="390" r:id="rId106"/>
    <p:sldId id="393" r:id="rId107"/>
    <p:sldId id="399" r:id="rId108"/>
    <p:sldId id="400" r:id="rId109"/>
    <p:sldId id="401" r:id="rId110"/>
    <p:sldId id="402" r:id="rId111"/>
    <p:sldId id="403" r:id="rId112"/>
    <p:sldId id="405" r:id="rId113"/>
    <p:sldId id="407" r:id="rId114"/>
    <p:sldId id="408" r:id="rId115"/>
    <p:sldId id="409" r:id="rId116"/>
    <p:sldId id="410" r:id="rId117"/>
  </p:sldIdLst>
  <p:sldSz cx="9144000" cy="6858000" type="screen4x3"/>
  <p:notesSz cx="6788150" cy="9917113"/>
  <p:defaultTextStyle>
    <a:defPPr>
      <a:defRPr lang="en-US"/>
    </a:defPPr>
    <a:lvl1pPr algn="r" rtl="1" fontAlgn="base">
      <a:spcBef>
        <a:spcPct val="0"/>
      </a:spcBef>
      <a:spcAft>
        <a:spcPct val="0"/>
      </a:spcAft>
      <a:defRPr b="1" kern="1200">
        <a:solidFill>
          <a:schemeClr val="tx1"/>
        </a:solidFill>
        <a:latin typeface="Arial" charset="0"/>
        <a:ea typeface="+mn-ea"/>
        <a:cs typeface="Arial" charset="0"/>
      </a:defRPr>
    </a:lvl1pPr>
    <a:lvl2pPr marL="457200" algn="r" rtl="1" fontAlgn="base">
      <a:spcBef>
        <a:spcPct val="0"/>
      </a:spcBef>
      <a:spcAft>
        <a:spcPct val="0"/>
      </a:spcAft>
      <a:defRPr b="1" kern="1200">
        <a:solidFill>
          <a:schemeClr val="tx1"/>
        </a:solidFill>
        <a:latin typeface="Arial" charset="0"/>
        <a:ea typeface="+mn-ea"/>
        <a:cs typeface="Arial" charset="0"/>
      </a:defRPr>
    </a:lvl2pPr>
    <a:lvl3pPr marL="914400" algn="r" rtl="1" fontAlgn="base">
      <a:spcBef>
        <a:spcPct val="0"/>
      </a:spcBef>
      <a:spcAft>
        <a:spcPct val="0"/>
      </a:spcAft>
      <a:defRPr b="1" kern="1200">
        <a:solidFill>
          <a:schemeClr val="tx1"/>
        </a:solidFill>
        <a:latin typeface="Arial" charset="0"/>
        <a:ea typeface="+mn-ea"/>
        <a:cs typeface="Arial" charset="0"/>
      </a:defRPr>
    </a:lvl3pPr>
    <a:lvl4pPr marL="1371600" algn="r" rtl="1" fontAlgn="base">
      <a:spcBef>
        <a:spcPct val="0"/>
      </a:spcBef>
      <a:spcAft>
        <a:spcPct val="0"/>
      </a:spcAft>
      <a:defRPr b="1" kern="1200">
        <a:solidFill>
          <a:schemeClr val="tx1"/>
        </a:solidFill>
        <a:latin typeface="Arial" charset="0"/>
        <a:ea typeface="+mn-ea"/>
        <a:cs typeface="Arial" charset="0"/>
      </a:defRPr>
    </a:lvl4pPr>
    <a:lvl5pPr marL="1828800" algn="r" rtl="1" fontAlgn="base">
      <a:spcBef>
        <a:spcPct val="0"/>
      </a:spcBef>
      <a:spcAft>
        <a:spcPct val="0"/>
      </a:spcAft>
      <a:defRPr b="1" kern="1200">
        <a:solidFill>
          <a:schemeClr val="tx1"/>
        </a:solidFill>
        <a:latin typeface="Arial" charset="0"/>
        <a:ea typeface="+mn-ea"/>
        <a:cs typeface="Arial" charset="0"/>
      </a:defRPr>
    </a:lvl5pPr>
    <a:lvl6pPr marL="2286000" algn="r" defTabSz="914400" rtl="1" eaLnBrk="1" latinLnBrk="0" hangingPunct="1">
      <a:defRPr b="1" kern="1200">
        <a:solidFill>
          <a:schemeClr val="tx1"/>
        </a:solidFill>
        <a:latin typeface="Arial" charset="0"/>
        <a:ea typeface="+mn-ea"/>
        <a:cs typeface="Arial" charset="0"/>
      </a:defRPr>
    </a:lvl6pPr>
    <a:lvl7pPr marL="2743200" algn="r" defTabSz="914400" rtl="1" eaLnBrk="1" latinLnBrk="0" hangingPunct="1">
      <a:defRPr b="1" kern="1200">
        <a:solidFill>
          <a:schemeClr val="tx1"/>
        </a:solidFill>
        <a:latin typeface="Arial" charset="0"/>
        <a:ea typeface="+mn-ea"/>
        <a:cs typeface="Arial" charset="0"/>
      </a:defRPr>
    </a:lvl7pPr>
    <a:lvl8pPr marL="3200400" algn="r" defTabSz="914400" rtl="1" eaLnBrk="1" latinLnBrk="0" hangingPunct="1">
      <a:defRPr b="1" kern="1200">
        <a:solidFill>
          <a:schemeClr val="tx1"/>
        </a:solidFill>
        <a:latin typeface="Arial" charset="0"/>
        <a:ea typeface="+mn-ea"/>
        <a:cs typeface="Arial" charset="0"/>
      </a:defRPr>
    </a:lvl8pPr>
    <a:lvl9pPr marL="3657600" algn="r" defTabSz="914400" rtl="1"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24" autoAdjust="0"/>
  </p:normalViewPr>
  <p:slideViewPr>
    <p:cSldViewPr>
      <p:cViewPr>
        <p:scale>
          <a:sx n="50" d="100"/>
          <a:sy n="50" d="100"/>
        </p:scale>
        <p:origin x="-2424" y="-806"/>
      </p:cViewPr>
      <p:guideLst>
        <p:guide orient="horz" pos="2160"/>
        <p:guide pos="2880"/>
      </p:guideLst>
    </p:cSldViewPr>
  </p:slideViewPr>
  <p:outlineViewPr>
    <p:cViewPr>
      <p:scale>
        <a:sx n="33" d="100"/>
        <a:sy n="33" d="100"/>
      </p:scale>
      <p:origin x="0" y="7113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4925" y="0"/>
            <a:ext cx="2941638" cy="495300"/>
          </a:xfrm>
          <a:prstGeom prst="rect">
            <a:avLst/>
          </a:prstGeom>
        </p:spPr>
        <p:txBody>
          <a:bodyPr vert="horz" lIns="91440" tIns="45720" rIns="91440" bIns="45720" rtlCol="0"/>
          <a:lstStyle>
            <a:lvl1pPr algn="r">
              <a:defRPr sz="1200"/>
            </a:lvl1pPr>
          </a:lstStyle>
          <a:p>
            <a:fld id="{CCE434C1-952C-42AE-B6B3-6E113DC1B3A6}" type="datetimeFigureOut">
              <a:rPr lang="en-US" smtClean="0"/>
              <a:pPr/>
              <a:t>10/15/2016</a:t>
            </a:fld>
            <a:endParaRPr lang="en-US"/>
          </a:p>
        </p:txBody>
      </p:sp>
      <p:sp>
        <p:nvSpPr>
          <p:cNvPr id="4" name="Footer Placeholder 3"/>
          <p:cNvSpPr>
            <a:spLocks noGrp="1"/>
          </p:cNvSpPr>
          <p:nvPr>
            <p:ph type="ftr" sz="quarter" idx="2"/>
          </p:nvPr>
        </p:nvSpPr>
        <p:spPr>
          <a:xfrm>
            <a:off x="0" y="9420225"/>
            <a:ext cx="2941638"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4925" y="9420225"/>
            <a:ext cx="2941638" cy="495300"/>
          </a:xfrm>
          <a:prstGeom prst="rect">
            <a:avLst/>
          </a:prstGeom>
        </p:spPr>
        <p:txBody>
          <a:bodyPr vert="horz" lIns="91440" tIns="45720" rIns="91440" bIns="45720" rtlCol="0" anchor="b"/>
          <a:lstStyle>
            <a:lvl1pPr algn="r">
              <a:defRPr sz="1200"/>
            </a:lvl1pPr>
          </a:lstStyle>
          <a:p>
            <a:fld id="{42F054C5-7ECA-46C7-B7B1-910D2C7E12D0}" type="slidenum">
              <a:rPr lang="en-US" smtClean="0"/>
              <a:pPr/>
              <a:t>‹#›</a:t>
            </a:fld>
            <a:endParaRPr lang="en-US"/>
          </a:p>
        </p:txBody>
      </p:sp>
    </p:spTree>
    <p:extLst>
      <p:ext uri="{BB962C8B-B14F-4D97-AF65-F5344CB8AC3E}">
        <p14:creationId xmlns:p14="http://schemas.microsoft.com/office/powerpoint/2010/main" val="1029795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3846618" y="0"/>
            <a:ext cx="2941532" cy="4958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5059" name="Rectangle 3"/>
          <p:cNvSpPr>
            <a:spLocks noGrp="1" noChangeArrowheads="1"/>
          </p:cNvSpPr>
          <p:nvPr>
            <p:ph type="dt" idx="1"/>
          </p:nvPr>
        </p:nvSpPr>
        <p:spPr bwMode="auto">
          <a:xfrm>
            <a:off x="1572" y="0"/>
            <a:ext cx="2941532" cy="4958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fld id="{56D52B87-1F9A-4709-BCFF-AF3D6D998C56}" type="datetimeFigureOut">
              <a:rPr lang="ar-SA"/>
              <a:pPr>
                <a:defRPr/>
              </a:pPr>
              <a:t>14/01/1438</a:t>
            </a:fld>
            <a:endParaRPr lang="en-US"/>
          </a:p>
        </p:txBody>
      </p:sp>
      <p:sp>
        <p:nvSpPr>
          <p:cNvPr id="13316" name="Rectangle 4"/>
          <p:cNvSpPr>
            <a:spLocks noGrp="1" noRot="1" noChangeAspect="1" noChangeArrowheads="1" noTextEdit="1"/>
          </p:cNvSpPr>
          <p:nvPr>
            <p:ph type="sldImg" idx="2"/>
          </p:nvPr>
        </p:nvSpPr>
        <p:spPr bwMode="auto">
          <a:xfrm>
            <a:off x="915988" y="744538"/>
            <a:ext cx="4956175" cy="3717925"/>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78815" y="4710629"/>
            <a:ext cx="5430520" cy="4462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3846618" y="9419536"/>
            <a:ext cx="2941532" cy="4958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5063" name="Rectangle 7"/>
          <p:cNvSpPr>
            <a:spLocks noGrp="1" noChangeArrowheads="1"/>
          </p:cNvSpPr>
          <p:nvPr>
            <p:ph type="sldNum" sz="quarter" idx="5"/>
          </p:nvPr>
        </p:nvSpPr>
        <p:spPr bwMode="auto">
          <a:xfrm>
            <a:off x="1572" y="9419536"/>
            <a:ext cx="2941532" cy="4958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AD2B50CB-7C3E-4FE9-BC9D-2CEE3889E22B}" type="slidenum">
              <a:rPr lang="ar-SA"/>
              <a:pPr>
                <a:defRPr/>
              </a:pPr>
              <a:t>‹#›</a:t>
            </a:fld>
            <a:endParaRPr lang="en-US"/>
          </a:p>
        </p:txBody>
      </p:sp>
    </p:spTree>
    <p:extLst>
      <p:ext uri="{BB962C8B-B14F-4D97-AF65-F5344CB8AC3E}">
        <p14:creationId xmlns:p14="http://schemas.microsoft.com/office/powerpoint/2010/main" val="417855375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r" rtl="1"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r" rtl="1"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r" rtl="1"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r" rtl="1"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1572" y="9419536"/>
            <a:ext cx="2941532" cy="495856"/>
          </a:xfrm>
          <a:prstGeom prst="rect">
            <a:avLst/>
          </a:prstGeom>
          <a:noFill/>
          <a:ln w="9525">
            <a:noFill/>
            <a:miter lim="800000"/>
            <a:headEnd/>
            <a:tailEnd/>
          </a:ln>
        </p:spPr>
        <p:txBody>
          <a:bodyPr anchor="b"/>
          <a:lstStyle/>
          <a:p>
            <a:pPr algn="l"/>
            <a:fld id="{8B8EF898-1C0C-4215-A2E2-595542410B5F}" type="slidenum">
              <a:rPr lang="ar-SA" sz="1200" b="0"/>
              <a:pPr algn="l"/>
              <a:t>3</a:t>
            </a:fld>
            <a:endParaRPr lang="en-GB" sz="1200" b="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1572" y="9419536"/>
            <a:ext cx="2941532" cy="495856"/>
          </a:xfrm>
          <a:prstGeom prst="rect">
            <a:avLst/>
          </a:prstGeom>
          <a:noFill/>
          <a:ln w="9525">
            <a:noFill/>
            <a:miter lim="800000"/>
            <a:headEnd/>
            <a:tailEnd/>
          </a:ln>
        </p:spPr>
        <p:txBody>
          <a:bodyPr anchor="b"/>
          <a:lstStyle/>
          <a:p>
            <a:pPr algn="l"/>
            <a:fld id="{918547FA-DE4A-482A-8D84-52CC84E01E3D}" type="slidenum">
              <a:rPr lang="ar-SA" sz="1200" b="0"/>
              <a:pPr algn="l"/>
              <a:t>4</a:t>
            </a:fld>
            <a:endParaRPr lang="en-GB" sz="1200" b="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1572" y="9419536"/>
            <a:ext cx="2941532" cy="495856"/>
          </a:xfrm>
          <a:prstGeom prst="rect">
            <a:avLst/>
          </a:prstGeom>
          <a:noFill/>
          <a:ln w="9525">
            <a:noFill/>
            <a:miter lim="800000"/>
            <a:headEnd/>
            <a:tailEnd/>
          </a:ln>
        </p:spPr>
        <p:txBody>
          <a:bodyPr anchor="b"/>
          <a:lstStyle/>
          <a:p>
            <a:pPr algn="l"/>
            <a:fld id="{1D85AB05-5BA4-44CB-A581-8B3FE03BAC5C}" type="slidenum">
              <a:rPr lang="ar-SA" sz="1200" b="0"/>
              <a:pPr algn="l"/>
              <a:t>5</a:t>
            </a:fld>
            <a:endParaRPr lang="en-GB" sz="1200" b="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1572" y="9419536"/>
            <a:ext cx="2941532" cy="495856"/>
          </a:xfrm>
          <a:prstGeom prst="rect">
            <a:avLst/>
          </a:prstGeom>
          <a:noFill/>
          <a:ln w="9525">
            <a:noFill/>
            <a:miter lim="800000"/>
            <a:headEnd/>
            <a:tailEnd/>
          </a:ln>
        </p:spPr>
        <p:txBody>
          <a:bodyPr anchor="b"/>
          <a:lstStyle/>
          <a:p>
            <a:pPr algn="l"/>
            <a:fld id="{E163EA48-AAA7-4B60-AFC2-C1337E3D5422}" type="slidenum">
              <a:rPr lang="ar-SA" sz="1200" b="0"/>
              <a:pPr algn="l"/>
              <a:t>6</a:t>
            </a:fld>
            <a:endParaRPr lang="en-GB" sz="1200" b="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1572" y="9419536"/>
            <a:ext cx="2941532" cy="495856"/>
          </a:xfrm>
          <a:prstGeom prst="rect">
            <a:avLst/>
          </a:prstGeom>
          <a:noFill/>
          <a:ln w="9525">
            <a:noFill/>
            <a:miter lim="800000"/>
            <a:headEnd/>
            <a:tailEnd/>
          </a:ln>
        </p:spPr>
        <p:txBody>
          <a:bodyPr anchor="b"/>
          <a:lstStyle/>
          <a:p>
            <a:pPr algn="l"/>
            <a:fld id="{26B050BA-BAA4-42C8-969D-25AC272FBD0D}" type="slidenum">
              <a:rPr lang="ar-SA" sz="1200" b="0"/>
              <a:pPr algn="l"/>
              <a:t>35</a:t>
            </a:fld>
            <a:endParaRPr lang="en-GB" sz="1200" b="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ar-S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1572" y="9419536"/>
            <a:ext cx="2941532" cy="495856"/>
          </a:xfrm>
          <a:prstGeom prst="rect">
            <a:avLst/>
          </a:prstGeom>
          <a:noFill/>
          <a:ln w="9525">
            <a:noFill/>
            <a:miter lim="800000"/>
            <a:headEnd/>
            <a:tailEnd/>
          </a:ln>
        </p:spPr>
        <p:txBody>
          <a:bodyPr anchor="b"/>
          <a:lstStyle/>
          <a:p>
            <a:pPr algn="l"/>
            <a:fld id="{B428F2E8-128D-4C21-A00C-1A472FFFC3E9}" type="slidenum">
              <a:rPr lang="ar-SA" sz="1200" b="0"/>
              <a:pPr algn="l"/>
              <a:t>36</a:t>
            </a:fld>
            <a:endParaRPr lang="en-GB" sz="1200" b="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ar-S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1572" y="9419536"/>
            <a:ext cx="2941532" cy="495856"/>
          </a:xfrm>
          <a:prstGeom prst="rect">
            <a:avLst/>
          </a:prstGeom>
          <a:noFill/>
          <a:ln w="9525">
            <a:noFill/>
            <a:miter lim="800000"/>
            <a:headEnd/>
            <a:tailEnd/>
          </a:ln>
        </p:spPr>
        <p:txBody>
          <a:bodyPr anchor="b"/>
          <a:lstStyle/>
          <a:p>
            <a:pPr algn="l"/>
            <a:fld id="{B3BA3BB1-FA2A-4AA5-B967-0B7D6CA960C3}" type="slidenum">
              <a:rPr lang="ar-SA" sz="1200" b="0"/>
              <a:pPr algn="l"/>
              <a:t>41</a:t>
            </a:fld>
            <a:endParaRPr lang="en-GB" sz="1200" b="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ar-S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txBox="1">
            <a:spLocks noGrp="1" noChangeArrowheads="1"/>
          </p:cNvSpPr>
          <p:nvPr/>
        </p:nvSpPr>
        <p:spPr bwMode="auto">
          <a:xfrm>
            <a:off x="1572" y="9419536"/>
            <a:ext cx="2941532" cy="495856"/>
          </a:xfrm>
          <a:prstGeom prst="rect">
            <a:avLst/>
          </a:prstGeom>
          <a:noFill/>
          <a:ln w="9525">
            <a:noFill/>
            <a:miter lim="800000"/>
            <a:headEnd/>
            <a:tailEnd/>
          </a:ln>
        </p:spPr>
        <p:txBody>
          <a:bodyPr anchor="b"/>
          <a:lstStyle/>
          <a:p>
            <a:pPr algn="l"/>
            <a:fld id="{654359B8-EC01-4BD9-A534-D37AA769A94B}" type="slidenum">
              <a:rPr lang="ar-SA" sz="1200" b="0"/>
              <a:pPr algn="l"/>
              <a:t>104</a:t>
            </a:fld>
            <a:endParaRPr lang="en-GB" sz="1200" b="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txBox="1">
            <a:spLocks noGrp="1" noChangeArrowheads="1"/>
          </p:cNvSpPr>
          <p:nvPr/>
        </p:nvSpPr>
        <p:spPr bwMode="auto">
          <a:xfrm>
            <a:off x="1572" y="9419536"/>
            <a:ext cx="2941532" cy="495856"/>
          </a:xfrm>
          <a:prstGeom prst="rect">
            <a:avLst/>
          </a:prstGeom>
          <a:noFill/>
          <a:ln w="9525">
            <a:noFill/>
            <a:miter lim="800000"/>
            <a:headEnd/>
            <a:tailEnd/>
          </a:ln>
        </p:spPr>
        <p:txBody>
          <a:bodyPr anchor="b"/>
          <a:lstStyle/>
          <a:p>
            <a:pPr algn="l"/>
            <a:fld id="{E2FB78BC-E6E7-46F6-BEC9-DC45B14AE5C4}" type="slidenum">
              <a:rPr lang="ar-SA" sz="1200" b="0"/>
              <a:pPr algn="l"/>
              <a:t>105</a:t>
            </a:fld>
            <a:endParaRPr lang="en-GB" sz="1200" b="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142608-2584-45AB-8F92-D540C6CC811B}" type="datetime1">
              <a:rPr lang="en-US" smtClean="0"/>
              <a:pPr>
                <a:defRPr/>
              </a:pPr>
              <a:t>10/15/2016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58EBC6-F12B-488F-AC8C-72BC7BB4C4F5}"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E3CCEB-497E-42A2-9656-01A70E6A61BA}" type="datetime1">
              <a:rPr lang="en-US" smtClean="0"/>
              <a:pPr>
                <a:defRPr/>
              </a:pPr>
              <a:t>10/15/2016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F2A5EE-FBB1-4713-A5AF-98A8F15D9891}"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2D6C5E-B830-43CF-B504-B05B29F85355}" type="datetime1">
              <a:rPr lang="en-US" smtClean="0"/>
              <a:pPr>
                <a:defRPr/>
              </a:pPr>
              <a:t>10/15/2016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E4B28D-379D-4972-9F99-EC00E68547DF}"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73F434-1EBE-4488-A33F-B7B91C7AA7B2}" type="datetime1">
              <a:rPr lang="en-US" smtClean="0"/>
              <a:pPr>
                <a:defRPr/>
              </a:pPr>
              <a:t>10/15/2016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214723-DE5C-43C0-8491-38352CDC9DB9}"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089215-1DC0-414B-873B-9EA34269D645}" type="datetime1">
              <a:rPr lang="en-US" smtClean="0"/>
              <a:pPr>
                <a:defRPr/>
              </a:pPr>
              <a:t>10/15/2016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AF2573-BED5-407C-955B-74F64C736A45}"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ABAB27D-F07A-4FBF-A69D-F053442764B9}" type="datetime1">
              <a:rPr lang="en-US" smtClean="0"/>
              <a:pPr>
                <a:defRPr/>
              </a:pPr>
              <a:t>10/15/2016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8F5DA1-1099-4CF2-AEA4-5765F83EF6FB}"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E72562-4A34-4030-9FDC-892452FF7E6C}" type="datetime1">
              <a:rPr lang="en-US" smtClean="0"/>
              <a:pPr>
                <a:defRPr/>
              </a:pPr>
              <a:t>10/15/2016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74C5A7-8F3D-4FDD-882B-422AC677CB20}"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267D662-C67C-42B6-9749-EF3CA1ED1981}" type="datetime1">
              <a:rPr lang="en-US" smtClean="0"/>
              <a:pPr>
                <a:defRPr/>
              </a:pPr>
              <a:t>10/15/2016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B334147-9BC0-4470-80DF-FFCCFC6592F7}"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01844-D5A6-44BA-8E22-4F6B651A4627}" type="datetime1">
              <a:rPr lang="en-US" smtClean="0"/>
              <a:pPr>
                <a:defRPr/>
              </a:pPr>
              <a:t>10/15/2016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A18092-CF53-4C8E-B418-C7E50A7C881F}"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63313F-D31E-4E51-8665-E75A95EF4BC2}" type="datetime1">
              <a:rPr lang="en-US" smtClean="0"/>
              <a:pPr>
                <a:defRPr/>
              </a:pPr>
              <a:t>10/15/2016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22D34E-EF52-46E3-875F-6DC0A7801703}"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CF190F-9A96-4E2E-AB10-9FD14F57E42A}" type="datetime1">
              <a:rPr lang="en-US" smtClean="0"/>
              <a:pPr>
                <a:defRPr/>
              </a:pPr>
              <a:t>10/15/2016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A9EBA9-5443-4F4B-A8A8-1C5AC1958B4D}"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b="0">
                <a:solidFill>
                  <a:schemeClr val="tx1">
                    <a:tint val="75000"/>
                  </a:schemeClr>
                </a:solidFill>
                <a:latin typeface="+mn-lt"/>
                <a:cs typeface="+mn-cs"/>
              </a:defRPr>
            </a:lvl1pPr>
          </a:lstStyle>
          <a:p>
            <a:pPr>
              <a:defRPr/>
            </a:pPr>
            <a:fld id="{69B0EE05-3182-4F34-B2FE-AD6DB8E2BD53}" type="datetime1">
              <a:rPr lang="en-US" smtClean="0"/>
              <a:pPr>
                <a:defRPr/>
              </a:pPr>
              <a:t>10/15/2016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b="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b="0">
                <a:solidFill>
                  <a:srgbClr val="898989"/>
                </a:solidFill>
                <a:latin typeface="Calibri" pitchFamily="34" charset="0"/>
              </a:defRPr>
            </a:lvl1pPr>
          </a:lstStyle>
          <a:p>
            <a:pPr>
              <a:defRPr/>
            </a:pPr>
            <a:fld id="{4036743E-ADA7-466A-8625-4830E0612C66}"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a/url?sa=i&amp;rct=j&amp;q=&amp;esrc=s&amp;frm=1&amp;source=images&amp;cd=&amp;cad=rja&amp;docid=VE_ZYrhXv6SL3M&amp;tbnid=JKZDq69igNxJsM:&amp;ved=0CAUQjRw&amp;url=http://www.attirance.com/en/catalogue/face-care/aromatic-waters&amp;ei=AYh0UsHUJYWk0QWlxoDwAQ&amp;psig=AFQjCNH9Qo0BC8zxM_tGr4oXcIMLPRpJbg&amp;ust=1383455089888975" TargetMode="Externa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a/url?sa=i&amp;rct=j&amp;q=&amp;esrc=s&amp;frm=1&amp;source=images&amp;cd=&amp;cad=rja&amp;docid=dxygyGRLwnRw6M&amp;tbnid=J9Legkdu6MBX_M:&amp;ved=0CAUQjRw&amp;url=http://www.jjjdistributors.com/products/Miscellaneous.htm&amp;ei=cYp0UrbWN6ar0QWH2IGABw&amp;psig=AFQjCNHZvbiyo-r3gRfVsFMaZ-CO2-eL6Q&amp;ust=1383455526574426" TargetMode="Externa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a/url?sa=i&amp;rct=j&amp;q=&amp;esrc=s&amp;frm=1&amp;source=images&amp;cd=&amp;cad=rja&amp;docid=xQ_d0BtJW7pZLM&amp;tbnid=MSXaGzqaONjofM:&amp;ved=0CAUQjRw&amp;url=http://www.ulaar.com/2012/12/18/a-runner-gets-rid-of-a-corn-and-photoblogs-the-metamorphosis/&amp;ei=uYx0Up67HeTD0QXR9YFI&amp;psig=AFQjCNE9LAjdMx64Hok6cWmBpt2D47hwDg&amp;ust=1383456032305096"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www.google.ca/url?sa=i&amp;rct=j&amp;q=&amp;esrc=s&amp;frm=1&amp;source=images&amp;cd=&amp;cad=rja&amp;docid=xQ_d0BtJW7pZLM&amp;tbnid=MSXaGzqaONjofM:&amp;ved=0CAUQjRw&amp;url=http://www.minshenghe.com.sg/health-beauty/personal-care/foot-care/corn-callus-care/ace-corn-plaster-8-plasters/prod_123.html&amp;ei=94x0UqBtor3RBfeYgOAB&amp;psig=AFQjCNE9LAjdMx64Hok6cWmBpt2D47hwDg&amp;ust=1383456032305096" TargetMode="External"/></Relationships>
</file>

<file path=ppt/slides/_rels/slide1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a/url?sa=i&amp;rct=j&amp;q=&amp;esrc=s&amp;frm=1&amp;source=images&amp;cd=&amp;cad=rja&amp;docid=prqvUHebMDRPRM&amp;tbnid=087-zEfXAWRqsM:&amp;ved=0CAUQjRw&amp;url=http://coughsyrupabuse.com/what-is-cough-syrup&amp;ei=JHV0Up6xMa2b1AX2jICYCQ&amp;psig=AFQjCNEhezRrYarQtuvjUaSAVXnP-MYtTA&amp;ust=1383450254467231"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www.google.ca/imgres?newwindow=1&amp;biw=800&amp;bih=453&amp;tbm=isch&amp;tbnid=6EOLQPe_xcdQeM:&amp;imgrefurl=http://commons.wikimedia.org/wiki/File:Sorbitol_Fischer_projection.png&amp;docid=E3HH_lrMrUUiBM&amp;imgurl=http://upload.wikimedia.org/wikipedia/commons/7/79/Sorbitol_Fischer_projection.png&amp;w=249&amp;h=359&amp;ei=T3N0Ur_4POOM0AW-8IHoDg&amp;zoom=1&amp;ved=1t:3588,r:0,s:0,i:78&amp;iact=rc&amp;page=1&amp;tbnh=186&amp;tbnw=133&amp;start=0&amp;ndsp=6&amp;tx=43&amp;ty=98" TargetMode="External"/><Relationship Id="rId2" Type="http://schemas.openxmlformats.org/officeDocument/2006/relationships/hyperlink" Target="http://www.google.ca/imgres?newwindow=1&amp;biw=800&amp;bih=453&amp;tbm=isch&amp;tbnid=6EOLQPe_xcdQeM:&amp;imgrefurl=http://commons.wikimedia.org/wiki/File:Sorbitol_Fischer_projection.png&amp;docid=E3HH_lrMrUUiBM&amp;imgurl=http://upload.wikimedia.org/wikipedia/commons/7/79/Sorbitol_Fischer_projection.png&amp;w=249&amp;h=359&amp;ei=T3N0Ur_4POOM0AW-8IHoDg&amp;zoom=1&amp;ved=1t:3588,r:0,s:0,i:78&amp;iact=rc&amp;page=1&amp;tbnh=186&amp;tbnw=133&amp;start=0&amp;ndsp=6&amp;tx=99&amp;ty=74"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google.ca/url?sa=i&amp;rct=j&amp;q=&amp;esrc=s&amp;frm=1&amp;source=images&amp;cd=&amp;cad=rja&amp;docid=E3HH_lrMrUUiBM&amp;tbnid=6EOLQPe_xcdQeM:&amp;ved=0CAUQjRw&amp;url=http://commons.wikimedia.org/wiki/File:Sorbitol_Fischer_projection.png&amp;ei=f3N0UruzIoOt0QXv9oHIBg&amp;psig=AFQjCNFJp8FEfR60bCyW3_JAJPAytJcA1w&amp;ust=1383449808286497"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a/url?sa=i&amp;rct=j&amp;q=&amp;esrc=s&amp;frm=1&amp;source=images&amp;cd=&amp;cad=rja&amp;docid=uvTa15waEjzvBM&amp;tbnid=YvjVn1l2gj1tLM:&amp;ved=0CAUQjRw&amp;url=http://www.cannabisculture.com/articles/3005.html&amp;ei=NHB0UsGLKsnM0QXL_YHABA&amp;psig=AFQjCNHSUTv06GQQNAeGivVXQO8rw3-2PQ&amp;ust=1383448986734427"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a/url?sa=i&amp;rct=j&amp;q=&amp;esrc=s&amp;frm=1&amp;source=images&amp;cd=&amp;cad=rja&amp;docid=U-xMOru__uRbjM&amp;tbnid=J4OKZLUqEGUJqM:&amp;ved=0CAUQjRw&amp;url=http://www.racehorseherbal.com/Basics/Pharmacy/pharmacy.html&amp;ei=wmx0UtuuO6q50QWWm4GoDQ&amp;psig=AFQjCNH8CepfpBQSXVmeMB8db9ht4C8CbA&amp;ust=1383448027752476"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a/url?sa=i&amp;rct=j&amp;q=&amp;esrc=s&amp;frm=1&amp;source=images&amp;cd=&amp;docid=KvnNDqceM1lysM&amp;tbnid=rHKGkj6RHakI2M:&amp;ved=0CAUQjRw&amp;url=http://www.google.ca/url?sa=i&amp;rct=j&amp;q=&amp;esrc=s&amp;frm=1&amp;source=images&amp;cd=&amp;cad=rja&amp;docid=KvnNDqceM1lysM&amp;tbnid=rHKGkj6RHakI2M:&amp;ved=&amp;url=http://www.onlinepharmacynz.com/product/22/Phenergan_Elixir.html&amp;ei=s4J0Usj1OYLG0QWq1IHIBw&amp;psig=AFQjCNEQn1YyWIlegnCTZgLKbmve2mR0XA&amp;ust=1383453748422968&amp;ei=wIJ0Uqu9DK3y0gW784CQCA&amp;psig=AFQjCNEQn1YyWIlegnCTZgLKbmve2mR0XA&amp;ust=1383453748422968"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a/url?sa=i&amp;rct=j&amp;q=&amp;esrc=s&amp;frm=1&amp;source=images&amp;cd=&amp;cad=rja&amp;docid=_M-0I_Bp8F9J2M&amp;tbnid=EnQaxk7_3myZIM:&amp;ved=0CAUQjRw&amp;url=http://www.beingcontent.com/blog/2011/03/lotus-wei-arrives-in-the-uk-at-content/&amp;ei=lnl0UoDmDvCY0AWJlYDwBw&amp;psig=AFQjCNHyL_Z0scnfJIdkieYcaBl8tQdxLg&amp;ust=1383451091005813"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a/url?sa=i&amp;rct=j&amp;q=&amp;esrc=s&amp;frm=1&amp;source=images&amp;cd=&amp;docid=KvnNDqceM1lysM&amp;tbnid=rHKGkj6RHakI2M:&amp;ved=0CAUQjRw&amp;url=http://www.google.ca/url?sa=i&amp;rct=j&amp;q=&amp;esrc=s&amp;frm=1&amp;source=images&amp;cd=&amp;cad=rja&amp;docid=KvnNDqceM1lysM&amp;tbnid=rHKGkj6RHakI2M:&amp;ved=&amp;url=http://www.onlinepharmacynz.com/product/22/Phenergan_Elixir.html&amp;ei=s4J0Usj1OYLG0QWq1IHIBw&amp;psig=AFQjCNEQn1YyWIlegnCTZgLKbmve2mR0XA&amp;ust=1383453748422968&amp;ei=wIJ0Uqu9DK3y0gW784CQCA&amp;psig=AFQjCNEQn1YyWIlegnCTZgLKbmve2mR0XA&amp;ust=1383453748422968"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www.google.ca/url?sa=i&amp;rct=j&amp;q=&amp;esrc=s&amp;frm=1&amp;source=images&amp;cd=&amp;cad=rja&amp;docid=lJxXDI3migDFdM&amp;tbnid=ZQWU1wlLNkXP3M:&amp;ved=0CAUQjRw&amp;url=http://www.healthchemist.co.nz/product/dimetapp-elixir-100ml-p435821.html&amp;ei=-4J0UpyhBaGe0QXGqICoAg&amp;psig=AFQjCNEQn1YyWIlegnCTZgLKbmve2mR0XA&amp;ust=1383453748422968" TargetMode="Externa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a/url?sa=i&amp;rct=j&amp;q=&amp;esrc=s&amp;frm=1&amp;source=images&amp;cd=&amp;cad=rja&amp;docid=ev75QDyTD7uxlM&amp;tbnid=2kwEUHdtTw3nfM:&amp;ved=0CAUQjRw&amp;url=http://www.biteablebeauty.com/health/wellness-wednesday-adrenal-fatigue/&amp;ei=u4N0UoGWEKaq0QW7vIHwDg&amp;psig=AFQjCNFVTOs9E1HDSs0JY5sgnOyp5XHL2Q&amp;ust=1383453975174633" TargetMode="Externa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idx="4294967295"/>
          </p:nvPr>
        </p:nvSpPr>
        <p:spPr>
          <a:xfrm>
            <a:off x="685800" y="2679700"/>
            <a:ext cx="7772400" cy="1968500"/>
          </a:xfrm>
        </p:spPr>
        <p:txBody>
          <a:bodyPr/>
          <a:lstStyle/>
          <a:p>
            <a:r>
              <a:rPr lang="en-US" sz="4800" dirty="0" smtClean="0"/>
              <a:t>Pharmaceutics </a:t>
            </a:r>
            <a:r>
              <a:rPr lang="ar-SA" dirty="0" smtClean="0">
                <a:cs typeface="Arial" charset="0"/>
              </a:rPr>
              <a:t>1</a:t>
            </a:r>
            <a:r>
              <a:rPr lang="en-US" dirty="0" smtClean="0"/>
              <a:t> </a:t>
            </a:r>
            <a:r>
              <a:rPr lang="en-US" sz="4800" dirty="0" smtClean="0"/>
              <a:t/>
            </a:r>
            <a:br>
              <a:rPr lang="en-US" sz="4800" dirty="0" smtClean="0"/>
            </a:br>
            <a:r>
              <a:rPr lang="en-US" sz="4000" dirty="0" smtClean="0"/>
              <a:t/>
            </a:r>
            <a:br>
              <a:rPr lang="en-US" sz="4000" dirty="0" smtClean="0"/>
            </a:br>
            <a:r>
              <a:rPr lang="en-US" sz="4000" dirty="0" smtClean="0"/>
              <a:t>Liquid dosage forms</a:t>
            </a:r>
            <a:br>
              <a:rPr lang="en-US" sz="4000" dirty="0" smtClean="0"/>
            </a:br>
            <a:r>
              <a:rPr lang="en-US" sz="4000" dirty="0" smtClean="0"/>
              <a:t>Solutions</a:t>
            </a:r>
            <a:br>
              <a:rPr lang="en-US" sz="4000" dirty="0" smtClean="0"/>
            </a:br>
            <a:endParaRPr lang="en-US" sz="4000" dirty="0" smtClean="0"/>
          </a:p>
        </p:txBody>
      </p:sp>
      <p:sp>
        <p:nvSpPr>
          <p:cNvPr id="14338" name="Rectangle 17"/>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rtl="0"/>
            <a:fld id="{2EB925CA-6C90-4A23-B2A0-C50B4400AA22}" type="slidenum">
              <a:rPr lang="ar-SA" sz="1200" b="0">
                <a:solidFill>
                  <a:srgbClr val="898989"/>
                </a:solidFill>
                <a:latin typeface="Times New Roman" pitchFamily="18" charset="0"/>
                <a:cs typeface="Times New Roman" pitchFamily="18" charset="0"/>
              </a:rPr>
              <a:pPr rtl="0"/>
              <a:t>1</a:t>
            </a:fld>
            <a:endParaRPr lang="en-US" sz="1200" b="0" dirty="0">
              <a:solidFill>
                <a:srgbClr val="898989"/>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304800" y="457200"/>
            <a:ext cx="8382000" cy="4525963"/>
          </a:xfrm>
        </p:spPr>
        <p:txBody>
          <a:bodyPr/>
          <a:lstStyle/>
          <a:p>
            <a:pPr algn="just" eaLnBrk="1" hangingPunct="1"/>
            <a:r>
              <a:rPr lang="en-US" sz="2000" b="1" dirty="0" smtClean="0">
                <a:latin typeface="Arial" charset="0"/>
                <a:cs typeface="Arial" charset="0"/>
              </a:rPr>
              <a:t>For many medicinal agents, their solubility in the usual solvents are stated in the </a:t>
            </a:r>
            <a:r>
              <a:rPr lang="en-US" sz="2000" b="1" i="1" dirty="0" smtClean="0">
                <a:latin typeface="Arial" charset="0"/>
                <a:cs typeface="Arial" charset="0"/>
              </a:rPr>
              <a:t>United States Pharmacopeia– National Formulary </a:t>
            </a:r>
            <a:r>
              <a:rPr lang="en-US" sz="2000" b="1" dirty="0" smtClean="0">
                <a:latin typeface="Arial" charset="0"/>
                <a:cs typeface="Arial" charset="0"/>
              </a:rPr>
              <a:t>(USP–NF) as well as in other reference books.</a:t>
            </a:r>
          </a:p>
          <a:p>
            <a:pPr algn="just" eaLnBrk="1" hangingPunct="1"/>
            <a:endParaRPr lang="en-US" sz="2000" b="1" dirty="0" smtClean="0">
              <a:latin typeface="Arial" charset="0"/>
              <a:cs typeface="Arial" charset="0"/>
            </a:endParaRPr>
          </a:p>
          <a:p>
            <a:pPr algn="just" eaLnBrk="1" hangingPunct="1"/>
            <a:r>
              <a:rPr lang="en-US" sz="2000" b="1" dirty="0" smtClean="0">
                <a:latin typeface="Arial" charset="0"/>
                <a:cs typeface="Arial" charset="0"/>
              </a:rPr>
              <a:t>A pharmacist can, in certain instances, dissolve </a:t>
            </a:r>
            <a:r>
              <a:rPr lang="en-US" sz="2000" b="1" dirty="0" smtClean="0">
                <a:solidFill>
                  <a:srgbClr val="FF0000"/>
                </a:solidFill>
                <a:latin typeface="Arial" charset="0"/>
                <a:cs typeface="Arial" charset="0"/>
              </a:rPr>
              <a:t>greater </a:t>
            </a:r>
            <a:r>
              <a:rPr lang="en-US" sz="2000" b="1" dirty="0" smtClean="0">
                <a:latin typeface="Arial" charset="0"/>
                <a:cs typeface="Arial" charset="0"/>
              </a:rPr>
              <a:t>quantities of a solute than would otherwise be possible by using </a:t>
            </a:r>
            <a:r>
              <a:rPr lang="en-US" sz="2000" b="1" dirty="0" err="1" smtClean="0">
                <a:latin typeface="Arial" charset="0"/>
                <a:cs typeface="Arial" charset="0"/>
              </a:rPr>
              <a:t>Solubilizing</a:t>
            </a:r>
            <a:r>
              <a:rPr lang="en-US" sz="2000" b="1" dirty="0" smtClean="0">
                <a:latin typeface="Arial" charset="0"/>
                <a:cs typeface="Arial" charset="0"/>
              </a:rPr>
              <a:t> agent or a different chemical salt form of the medicinal agent, alteration of the pH of a solution, or substitution in part or in whole of the solvent.</a:t>
            </a:r>
          </a:p>
          <a:p>
            <a:pPr algn="just" eaLnBrk="1" hangingPunct="1">
              <a:buFont typeface="Arial" charset="0"/>
              <a:buNone/>
            </a:pPr>
            <a:r>
              <a:rPr lang="en-US" sz="2000" b="1" dirty="0" smtClean="0">
                <a:latin typeface="Arial" charset="0"/>
                <a:cs typeface="Arial" charset="0"/>
              </a:rPr>
              <a:t> </a:t>
            </a:r>
          </a:p>
          <a:p>
            <a:pPr algn="just" eaLnBrk="1" hangingPunct="1"/>
            <a:r>
              <a:rPr lang="en-US" sz="2000" b="1" dirty="0" smtClean="0">
                <a:latin typeface="Arial" charset="0"/>
                <a:cs typeface="Arial" charset="0"/>
              </a:rPr>
              <a:t>Example: iodine in water or an aqueous solution of potassium iodide or sodium iodide as the solvent , much larger amounts of iodine may be dissolved in the second solvent as the result of the formation of a water-soluble complex with the iodide salt. </a:t>
            </a:r>
          </a:p>
          <a:p>
            <a:pPr algn="just" eaLnBrk="1" hangingPunct="1"/>
            <a:endParaRPr lang="en-US" sz="2000" b="1" dirty="0" smtClean="0">
              <a:latin typeface="Arial" charset="0"/>
              <a:cs typeface="Arial" charset="0"/>
            </a:endParaRPr>
          </a:p>
          <a:p>
            <a:pPr algn="just" eaLnBrk="1" hangingPunct="1"/>
            <a:r>
              <a:rPr lang="en-US" sz="2000" b="1" dirty="0" smtClean="0">
                <a:latin typeface="Arial" charset="0"/>
                <a:cs typeface="Arial" charset="0"/>
              </a:rPr>
              <a:t>This reaction is taken advantage of, for example, in Iodine Topical Solution, USP, prepared to contain about 2% iodine and 2.4% sodium iodide.</a:t>
            </a:r>
          </a:p>
          <a:p>
            <a:pPr algn="just" eaLnBrk="1" hangingPunct="1"/>
            <a:endParaRPr lang="en-US" sz="2000" b="1" dirty="0" smtClean="0">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6C214723-DE5C-43C0-8491-38352CDC9DB9}" type="slidenum">
              <a:rPr lang="ar-SA"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Content Placeholder 2"/>
          <p:cNvSpPr>
            <a:spLocks noGrp="1"/>
          </p:cNvSpPr>
          <p:nvPr>
            <p:ph idx="4294967295"/>
          </p:nvPr>
        </p:nvSpPr>
        <p:spPr/>
        <p:txBody>
          <a:bodyPr/>
          <a:lstStyle/>
          <a:p>
            <a:pPr algn="just" eaLnBrk="1" hangingPunct="1">
              <a:lnSpc>
                <a:spcPct val="90000"/>
              </a:lnSpc>
            </a:pPr>
            <a:r>
              <a:rPr lang="en-US" b="1" smtClean="0"/>
              <a:t>Tinctures cannot be mixed successfully with liquids too diverse in solvent character because the solute may precipitate. </a:t>
            </a:r>
          </a:p>
          <a:p>
            <a:pPr algn="just" eaLnBrk="1" hangingPunct="1">
              <a:lnSpc>
                <a:spcPct val="90000"/>
              </a:lnSpc>
            </a:pPr>
            <a:endParaRPr lang="en-US" b="1" smtClean="0"/>
          </a:p>
          <a:p>
            <a:pPr algn="just" eaLnBrk="1" hangingPunct="1">
              <a:lnSpc>
                <a:spcPct val="90000"/>
              </a:lnSpc>
            </a:pPr>
            <a:r>
              <a:rPr lang="en-US" b="1" smtClean="0"/>
              <a:t>For example, compound benzoin tincture, prepared with alcohol, contains alcohol-soluble principles that are immediately precipitated from solution upon addition of water.</a:t>
            </a:r>
          </a:p>
          <a:p>
            <a:pPr algn="just" eaLnBrk="1" hangingPunct="1">
              <a:lnSpc>
                <a:spcPct val="90000"/>
              </a:lnSpc>
            </a:pPr>
            <a:endParaRPr lang="en-US" b="1" smtClean="0"/>
          </a:p>
        </p:txBody>
      </p:sp>
      <p:sp>
        <p:nvSpPr>
          <p:cNvPr id="135170" name="Rectangle 4"/>
          <p:cNvSpPr>
            <a:spLocks noChangeArrowheads="1"/>
          </p:cNvSpPr>
          <p:nvPr/>
        </p:nvSpPr>
        <p:spPr bwMode="auto">
          <a:xfrm>
            <a:off x="838200" y="685800"/>
            <a:ext cx="1944688" cy="457200"/>
          </a:xfrm>
          <a:prstGeom prst="rect">
            <a:avLst/>
          </a:prstGeom>
          <a:noFill/>
          <a:ln w="9525">
            <a:noFill/>
            <a:miter lim="800000"/>
            <a:headEnd/>
            <a:tailEnd/>
          </a:ln>
        </p:spPr>
        <p:txBody>
          <a:bodyPr wrap="none">
            <a:spAutoFit/>
          </a:bodyPr>
          <a:lstStyle/>
          <a:p>
            <a:r>
              <a:rPr lang="en-US" sz="2400"/>
              <a:t>Tinctures …</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Content Placeholder 2"/>
          <p:cNvSpPr>
            <a:spLocks noGrp="1"/>
          </p:cNvSpPr>
          <p:nvPr>
            <p:ph idx="4294967295"/>
          </p:nvPr>
        </p:nvSpPr>
        <p:spPr>
          <a:xfrm>
            <a:off x="381000" y="533400"/>
            <a:ext cx="8229600" cy="4525963"/>
          </a:xfrm>
        </p:spPr>
        <p:txBody>
          <a:bodyPr/>
          <a:lstStyle/>
          <a:p>
            <a:pPr algn="just" eaLnBrk="1" hangingPunct="1">
              <a:lnSpc>
                <a:spcPct val="90000"/>
              </a:lnSpc>
            </a:pPr>
            <a:r>
              <a:rPr lang="en-US" sz="2800" b="1" dirty="0" smtClean="0"/>
              <a:t>Because of the alcoholic content, tinctures must be tightly </a:t>
            </a:r>
            <a:r>
              <a:rPr lang="en-US" sz="2800" b="1" dirty="0" err="1" smtClean="0"/>
              <a:t>stoppered</a:t>
            </a:r>
            <a:r>
              <a:rPr lang="en-US" sz="2800" b="1" dirty="0" smtClean="0"/>
              <a:t> and not exposed to excessive temperatures. </a:t>
            </a:r>
          </a:p>
          <a:p>
            <a:pPr algn="just" eaLnBrk="1" hangingPunct="1">
              <a:lnSpc>
                <a:spcPct val="90000"/>
              </a:lnSpc>
            </a:pPr>
            <a:endParaRPr lang="en-US" sz="2800" b="1" dirty="0" smtClean="0"/>
          </a:p>
          <a:p>
            <a:pPr algn="just" eaLnBrk="1" hangingPunct="1">
              <a:lnSpc>
                <a:spcPct val="90000"/>
              </a:lnSpc>
            </a:pPr>
            <a:r>
              <a:rPr lang="en-US" sz="2800" b="1" dirty="0" smtClean="0"/>
              <a:t>Also, because many of the constituents found in tinctures undergo a photochemical change upon exposure to light, many tinctures must be stored in light-resistant containers and protected from sunlight.</a:t>
            </a:r>
          </a:p>
          <a:p>
            <a:pPr algn="just" eaLnBrk="1" hangingPunct="1">
              <a:lnSpc>
                <a:spcPct val="90000"/>
              </a:lnSpc>
            </a:pPr>
            <a:endParaRPr lang="en-US" sz="2800" b="1" dirty="0" smtClean="0"/>
          </a:p>
          <a:p>
            <a:pPr algn="just" eaLnBrk="1" hangingPunct="1">
              <a:lnSpc>
                <a:spcPct val="90000"/>
              </a:lnSpc>
            </a:pPr>
            <a:r>
              <a:rPr lang="en-US" sz="2800" b="1" dirty="0" smtClean="0"/>
              <a:t>Medicated tinctures taken orally are not preferred by physicians and patients due to their high alcoholic content.</a:t>
            </a:r>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fontScale="90000"/>
          </a:bodyPr>
          <a:lstStyle/>
          <a:p>
            <a:pPr eaLnBrk="1" fontAlgn="auto" hangingPunct="1">
              <a:spcAft>
                <a:spcPts val="0"/>
              </a:spcAft>
              <a:defRPr/>
            </a:pPr>
            <a:r>
              <a:rPr lang="en-US" b="1" dirty="0"/>
              <a:t>TOPICAL SOLUTIONS</a:t>
            </a:r>
            <a:br>
              <a:rPr lang="en-US" b="1" dirty="0"/>
            </a:br>
            <a:r>
              <a:rPr lang="en-US" b="1" dirty="0"/>
              <a:t>AND TINCTURES</a:t>
            </a:r>
            <a:endParaRPr lang="en-US" dirty="0"/>
          </a:p>
        </p:txBody>
      </p:sp>
      <p:sp>
        <p:nvSpPr>
          <p:cNvPr id="137218" name="Content Placeholder 2"/>
          <p:cNvSpPr>
            <a:spLocks noGrp="1"/>
          </p:cNvSpPr>
          <p:nvPr>
            <p:ph idx="4294967295"/>
          </p:nvPr>
        </p:nvSpPr>
        <p:spPr>
          <a:xfrm>
            <a:off x="457200" y="2179638"/>
            <a:ext cx="8229600" cy="4525962"/>
          </a:xfrm>
        </p:spPr>
        <p:txBody>
          <a:bodyPr/>
          <a:lstStyle/>
          <a:p>
            <a:pPr algn="just" eaLnBrk="1" hangingPunct="1"/>
            <a:r>
              <a:rPr lang="en-US" sz="2800" b="1" dirty="0" smtClean="0"/>
              <a:t>The topical solutions employ an aqueous vehicle</a:t>
            </a:r>
          </a:p>
          <a:p>
            <a:pPr algn="just" eaLnBrk="1" hangingPunct="1"/>
            <a:endParaRPr lang="en-US" sz="2800" b="1" dirty="0" smtClean="0"/>
          </a:p>
          <a:p>
            <a:pPr algn="just" eaLnBrk="1" hangingPunct="1"/>
            <a:r>
              <a:rPr lang="en-US" sz="2800" b="1" dirty="0" smtClean="0"/>
              <a:t>The topical tinctures employ an alcoholic vehicle. </a:t>
            </a:r>
          </a:p>
          <a:p>
            <a:pPr algn="just" eaLnBrk="1" hangingPunct="1"/>
            <a:endParaRPr lang="en-US" sz="2800" b="1" dirty="0" smtClean="0"/>
          </a:p>
          <a:p>
            <a:pPr algn="just" eaLnBrk="1" hangingPunct="1"/>
            <a:r>
              <a:rPr lang="en-US" sz="2800" b="1" dirty="0" smtClean="0"/>
              <a:t>All medications intended for external use  should be clearly labeled for external use</a:t>
            </a:r>
          </a:p>
          <a:p>
            <a:r>
              <a:rPr lang="en-US" sz="2800" b="1" dirty="0" smtClean="0"/>
              <a:t>As required, </a:t>
            </a:r>
            <a:r>
              <a:rPr lang="en-US" sz="2800" b="1" dirty="0" err="1" smtClean="0"/>
              <a:t>cosolvents</a:t>
            </a:r>
            <a:r>
              <a:rPr lang="en-US" sz="2800" b="1" dirty="0" smtClean="0"/>
              <a:t> to enhance solubility or stability might be employed.</a:t>
            </a:r>
          </a:p>
          <a:p>
            <a:pPr algn="just" eaLnBrk="1" hangingPunct="1"/>
            <a:endParaRPr lang="en-US" sz="2800" b="1" dirty="0" smtClean="0"/>
          </a:p>
          <a:p>
            <a:pPr algn="just" eaLnBrk="1" hangingPunct="1"/>
            <a:endParaRPr lang="en-US" sz="2800" b="1" dirty="0" smtClean="0"/>
          </a:p>
        </p:txBody>
      </p:sp>
      <p:sp>
        <p:nvSpPr>
          <p:cNvPr id="5" name="Slide Number Placeholder 4"/>
          <p:cNvSpPr>
            <a:spLocks noGrp="1"/>
          </p:cNvSpPr>
          <p:nvPr>
            <p:ph type="sldNum" sz="quarter" idx="12"/>
          </p:nvPr>
        </p:nvSpPr>
        <p:spPr/>
        <p:txBody>
          <a:bodyPr/>
          <a:lstStyle/>
          <a:p>
            <a:pPr>
              <a:defRPr/>
            </a:pPr>
            <a:fld id="{62A18092-CF53-4C8E-B418-C7E50A7C881F}" type="slidenum">
              <a:rPr lang="ar-SA"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Content Placeholder 2"/>
          <p:cNvSpPr>
            <a:spLocks noGrp="1"/>
          </p:cNvSpPr>
          <p:nvPr>
            <p:ph idx="4294967295"/>
          </p:nvPr>
        </p:nvSpPr>
        <p:spPr>
          <a:xfrm>
            <a:off x="457200" y="381000"/>
            <a:ext cx="8229600" cy="6096000"/>
          </a:xfrm>
        </p:spPr>
        <p:txBody>
          <a:bodyPr/>
          <a:lstStyle/>
          <a:p>
            <a:pPr algn="just" eaLnBrk="1" hangingPunct="1"/>
            <a:r>
              <a:rPr lang="en-US" sz="2400" b="1" dirty="0" smtClean="0"/>
              <a:t>Most topical solutions and tinctures are prepared by simple solution (dissolving)</a:t>
            </a:r>
          </a:p>
          <a:p>
            <a:pPr algn="just" eaLnBrk="1" hangingPunct="1"/>
            <a:r>
              <a:rPr lang="en-US" sz="2400" b="1" dirty="0" smtClean="0"/>
              <a:t>Some are prepared by chemical reaction.</a:t>
            </a:r>
          </a:p>
          <a:p>
            <a:pPr algn="just"/>
            <a:r>
              <a:rPr lang="en-US" sz="2400" b="1" dirty="0" smtClean="0"/>
              <a:t>Because of the nature of the active constituents or the solvents, many topical solutions and tinctures are self-preserved. Those that are not may contain suitable preservatives. </a:t>
            </a:r>
          </a:p>
          <a:p>
            <a:pPr algn="just"/>
            <a:r>
              <a:rPr lang="en-US" sz="2400" b="1" dirty="0" smtClean="0"/>
              <a:t>Topical solutions and tinctures should be packaged in containers that make them convenient to use.</a:t>
            </a:r>
          </a:p>
          <a:p>
            <a:pPr algn="just"/>
            <a:r>
              <a:rPr lang="en-US" sz="2400" b="1" dirty="0" smtClean="0"/>
              <a:t>Those that are used in small volume, such as the anti-</a:t>
            </a:r>
            <a:r>
              <a:rPr lang="en-US" sz="2400" b="1" dirty="0" err="1" smtClean="0"/>
              <a:t>infectives</a:t>
            </a:r>
            <a:r>
              <a:rPr lang="en-US" sz="2400" b="1" dirty="0" smtClean="0"/>
              <a:t>, are usually packaged in glass or plastic bottles with an applicator tip as a part of the cap assembly or in plastic squeeze bottles that deliver the medication in drops. </a:t>
            </a:r>
          </a:p>
          <a:p>
            <a:endParaRPr lang="en-US" sz="2400" b="1" dirty="0" smtClean="0"/>
          </a:p>
          <a:p>
            <a:pPr algn="just" eaLnBrk="1" hangingPunct="1"/>
            <a:endParaRPr lang="en-US" sz="2400" b="1" dirty="0" smtClean="0"/>
          </a:p>
          <a:p>
            <a:pPr algn="just" eaLnBrk="1" hangingPunct="1"/>
            <a:endParaRPr lang="en-US" sz="2400" b="1" dirty="0" smtClean="0"/>
          </a:p>
          <a:p>
            <a:pPr algn="just" eaLnBrk="1" hangingPunct="1"/>
            <a:endParaRPr lang="en-US" sz="2400" b="1" dirty="0" smtClean="0"/>
          </a:p>
          <a:p>
            <a:pPr algn="just" eaLnBrk="1" hangingPunct="1"/>
            <a:endParaRPr lang="en-US" sz="2400" b="1" dirty="0" smtClean="0"/>
          </a:p>
          <a:p>
            <a:pPr algn="just" eaLnBrk="1" hangingPunct="1"/>
            <a:endParaRPr lang="en-US" sz="2400" b="1" dirty="0" smtClean="0"/>
          </a:p>
          <a:p>
            <a:pPr algn="just" eaLnBrk="1" hangingPunct="1"/>
            <a:endParaRPr lang="en-US" sz="2400" b="1" dirty="0" smtClean="0"/>
          </a:p>
          <a:p>
            <a:pPr algn="just" eaLnBrk="1" hangingPunct="1"/>
            <a:endParaRPr lang="en-US" sz="2400" b="1" dirty="0" smtClean="0"/>
          </a:p>
          <a:p>
            <a:pPr algn="just" eaLnBrk="1" hangingPunct="1"/>
            <a:endParaRPr lang="en-US" sz="2000" b="1" dirty="0" smtClean="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103</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4"/>
          <p:cNvSpPr txBox="1">
            <a:spLocks noChangeArrowheads="1"/>
          </p:cNvSpPr>
          <p:nvPr/>
        </p:nvSpPr>
        <p:spPr bwMode="auto">
          <a:xfrm>
            <a:off x="152400" y="465138"/>
            <a:ext cx="8763000" cy="5630862"/>
          </a:xfrm>
          <a:prstGeom prst="rect">
            <a:avLst/>
          </a:prstGeom>
          <a:noFill/>
          <a:ln w="9525">
            <a:noFill/>
            <a:miter lim="800000"/>
            <a:headEnd/>
            <a:tailEnd/>
          </a:ln>
        </p:spPr>
        <p:txBody>
          <a:bodyPr>
            <a:spAutoFit/>
          </a:bodyPr>
          <a:lstStyle/>
          <a:p>
            <a:pPr marL="288925" indent="-288925" algn="l" rtl="0">
              <a:spcBef>
                <a:spcPct val="50000"/>
              </a:spcBef>
              <a:buClr>
                <a:srgbClr val="FFFF99"/>
              </a:buClr>
              <a:buFont typeface="Wingdings" pitchFamily="2" charset="2"/>
              <a:buNone/>
            </a:pPr>
            <a:r>
              <a:rPr lang="en-US" sz="2800" u="sng" dirty="0">
                <a:solidFill>
                  <a:srgbClr val="FF00FF"/>
                </a:solidFill>
              </a:rPr>
              <a:t>Douches</a:t>
            </a:r>
          </a:p>
          <a:p>
            <a:pPr marL="288925" indent="-288925" algn="l" rtl="0">
              <a:spcBef>
                <a:spcPct val="50000"/>
              </a:spcBef>
              <a:buClr>
                <a:srgbClr val="FF00FF"/>
              </a:buClr>
              <a:buFont typeface="Wingdings" pitchFamily="2" charset="2"/>
              <a:buChar char="«"/>
            </a:pPr>
            <a:r>
              <a:rPr lang="en-US" sz="2400" b="0" dirty="0">
                <a:latin typeface="Calibri" pitchFamily="34" charset="0"/>
              </a:rPr>
              <a:t>Douche is an aqueous solution, which is directed against a part or into a cavity of the body. </a:t>
            </a:r>
          </a:p>
          <a:p>
            <a:pPr marL="288925" indent="-288925" algn="l" rtl="0">
              <a:spcBef>
                <a:spcPct val="50000"/>
              </a:spcBef>
              <a:buClr>
                <a:srgbClr val="FF00FF"/>
              </a:buClr>
              <a:buFont typeface="Wingdings" pitchFamily="2" charset="2"/>
              <a:buChar char="«"/>
            </a:pPr>
            <a:r>
              <a:rPr lang="en-US" sz="2400" b="0" dirty="0">
                <a:latin typeface="Calibri" pitchFamily="34" charset="0"/>
              </a:rPr>
              <a:t>It functions as a cleansing or antiseptic agent. </a:t>
            </a:r>
          </a:p>
          <a:p>
            <a:pPr marL="288925" indent="-288925" algn="l" rtl="0">
              <a:spcBef>
                <a:spcPct val="50000"/>
              </a:spcBef>
              <a:buClr>
                <a:srgbClr val="FF00FF"/>
              </a:buClr>
              <a:buFont typeface="Wingdings" pitchFamily="2" charset="2"/>
              <a:buChar char="«"/>
            </a:pPr>
            <a:r>
              <a:rPr lang="en-US" sz="2400" b="0" dirty="0">
                <a:latin typeface="Calibri" pitchFamily="34" charset="0"/>
              </a:rPr>
              <a:t>Eye douches are used to remove foreign particles and discharges from the eyes. It is directed gently at an oblique angle and is allowed to run from the </a:t>
            </a:r>
            <a:r>
              <a:rPr lang="en-US" sz="2400" dirty="0">
                <a:latin typeface="Calibri" pitchFamily="34" charset="0"/>
              </a:rPr>
              <a:t>inner</a:t>
            </a:r>
            <a:r>
              <a:rPr lang="en-US" sz="2400" b="0" dirty="0">
                <a:latin typeface="Calibri" pitchFamily="34" charset="0"/>
              </a:rPr>
              <a:t> to the </a:t>
            </a:r>
            <a:r>
              <a:rPr lang="en-US" sz="2400" dirty="0">
                <a:latin typeface="Calibri" pitchFamily="34" charset="0"/>
              </a:rPr>
              <a:t>outer</a:t>
            </a:r>
            <a:r>
              <a:rPr lang="en-US" sz="2400" b="0" dirty="0">
                <a:latin typeface="Calibri" pitchFamily="34" charset="0"/>
              </a:rPr>
              <a:t> corner of the eye. </a:t>
            </a:r>
          </a:p>
          <a:p>
            <a:pPr marL="288925" indent="-288925" algn="l" rtl="0">
              <a:spcBef>
                <a:spcPct val="50000"/>
              </a:spcBef>
              <a:buClr>
                <a:srgbClr val="FF00FF"/>
              </a:buClr>
              <a:buFont typeface="Wingdings" pitchFamily="2" charset="2"/>
              <a:buChar char="«"/>
            </a:pPr>
            <a:r>
              <a:rPr lang="en-US" sz="2400" b="0" dirty="0">
                <a:latin typeface="Calibri" pitchFamily="34" charset="0"/>
              </a:rPr>
              <a:t>Pharyngeal douches are used to prepare the interior of the throat for an operation and to cleanse it in supportive conditions.</a:t>
            </a:r>
          </a:p>
          <a:p>
            <a:pPr marL="288925" indent="-288925" algn="l" rtl="0">
              <a:spcBef>
                <a:spcPct val="50000"/>
              </a:spcBef>
              <a:buClr>
                <a:srgbClr val="FF00FF"/>
              </a:buClr>
              <a:buFont typeface="Wingdings" pitchFamily="2" charset="2"/>
              <a:buChar char="«"/>
            </a:pPr>
            <a:r>
              <a:rPr lang="en-US" sz="2400" b="0" dirty="0">
                <a:latin typeface="Calibri" pitchFamily="34" charset="0"/>
              </a:rPr>
              <a:t>Similarly, there are nasal and vaginal douches. </a:t>
            </a:r>
          </a:p>
          <a:p>
            <a:pPr marL="288925" indent="-288925" algn="l" rtl="0">
              <a:spcBef>
                <a:spcPct val="50000"/>
              </a:spcBef>
              <a:buClr>
                <a:srgbClr val="FF00FF"/>
              </a:buClr>
              <a:buFont typeface="Wingdings" pitchFamily="2" charset="2"/>
              <a:buChar char="«"/>
            </a:pPr>
            <a:r>
              <a:rPr lang="en-US" sz="2400" b="0" dirty="0">
                <a:latin typeface="Calibri" pitchFamily="34" charset="0"/>
              </a:rPr>
              <a:t>Douches most frequently dispensed in the form of a powder with directions for dissolving in a specified quantity of water</a:t>
            </a:r>
            <a:r>
              <a:rPr lang="en-US" sz="2400" b="0" dirty="0"/>
              <a:t>. </a:t>
            </a:r>
          </a:p>
        </p:txBody>
      </p:sp>
      <p:pic>
        <p:nvPicPr>
          <p:cNvPr id="139266" name="Picture 5" descr="eye_drops2"/>
          <p:cNvPicPr>
            <a:picLocks noChangeAspect="1" noChangeArrowheads="1"/>
          </p:cNvPicPr>
          <p:nvPr/>
        </p:nvPicPr>
        <p:blipFill>
          <a:blip r:embed="rId3"/>
          <a:srcRect/>
          <a:stretch>
            <a:fillRect/>
          </a:stretch>
        </p:blipFill>
        <p:spPr bwMode="auto">
          <a:xfrm>
            <a:off x="6705600" y="1447800"/>
            <a:ext cx="1133475" cy="105568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4"/>
          <p:cNvSpPr txBox="1">
            <a:spLocks noChangeArrowheads="1"/>
          </p:cNvSpPr>
          <p:nvPr/>
        </p:nvSpPr>
        <p:spPr bwMode="auto">
          <a:xfrm>
            <a:off x="0" y="76200"/>
            <a:ext cx="9144000" cy="5509200"/>
          </a:xfrm>
          <a:prstGeom prst="rect">
            <a:avLst/>
          </a:prstGeom>
          <a:noFill/>
          <a:ln w="9525">
            <a:noFill/>
            <a:miter lim="800000"/>
            <a:headEnd/>
            <a:tailEnd/>
          </a:ln>
        </p:spPr>
        <p:txBody>
          <a:bodyPr wrap="square">
            <a:spAutoFit/>
          </a:bodyPr>
          <a:lstStyle/>
          <a:p>
            <a:pPr marL="350838" indent="-350838" algn="l" rtl="0">
              <a:spcBef>
                <a:spcPct val="50000"/>
              </a:spcBef>
              <a:buFont typeface="Wingdings" pitchFamily="2" charset="2"/>
              <a:buNone/>
            </a:pPr>
            <a:r>
              <a:rPr lang="en-US" sz="2800" u="sng" dirty="0"/>
              <a:t>Enemas </a:t>
            </a:r>
          </a:p>
          <a:p>
            <a:pPr marL="350838" indent="-350838" algn="l" rtl="0">
              <a:spcBef>
                <a:spcPct val="50000"/>
              </a:spcBef>
              <a:buClr>
                <a:srgbClr val="FF00FF"/>
              </a:buClr>
              <a:buFont typeface="Wingdings" pitchFamily="2" charset="2"/>
              <a:buChar char="«"/>
            </a:pPr>
            <a:r>
              <a:rPr lang="en-US" sz="2400" b="0" dirty="0"/>
              <a:t>These preparations are rectal injections employed to:</a:t>
            </a:r>
          </a:p>
          <a:p>
            <a:pPr marL="746125" lvl="1" indent="-280988" algn="l" rtl="0">
              <a:spcBef>
                <a:spcPct val="50000"/>
              </a:spcBef>
              <a:buClr>
                <a:srgbClr val="FFFF00"/>
              </a:buClr>
              <a:buFont typeface="Wingdings" pitchFamily="2" charset="2"/>
              <a:buChar char="§"/>
            </a:pPr>
            <a:r>
              <a:rPr lang="en-US" sz="2400" b="0" dirty="0"/>
              <a:t>evacuate the bowel (evacuation enemas ex. Starch enema</a:t>
            </a:r>
            <a:r>
              <a:rPr lang="en-US" b="0" dirty="0"/>
              <a:t> </a:t>
            </a:r>
            <a:r>
              <a:rPr lang="en-US" sz="2400" b="0" dirty="0"/>
              <a:t>),</a:t>
            </a:r>
          </a:p>
          <a:p>
            <a:pPr marL="746125" lvl="1" indent="-280988" algn="l" rtl="0">
              <a:spcBef>
                <a:spcPct val="50000"/>
              </a:spcBef>
              <a:buClr>
                <a:srgbClr val="FFFF00"/>
              </a:buClr>
              <a:buFont typeface="Wingdings" pitchFamily="2" charset="2"/>
              <a:buChar char="§"/>
            </a:pPr>
            <a:r>
              <a:rPr lang="en-US" sz="2400" b="0" dirty="0"/>
              <a:t>influence the general system by absorption (retention enemas) e.g. nutritive, sedative or stimulating properties </a:t>
            </a:r>
          </a:p>
          <a:p>
            <a:pPr marL="746125" lvl="1" indent="-280988" algn="l" rtl="0">
              <a:spcBef>
                <a:spcPct val="50000"/>
              </a:spcBef>
              <a:buClr>
                <a:srgbClr val="FFFF00"/>
              </a:buClr>
              <a:buFont typeface="Wingdings" pitchFamily="2" charset="2"/>
              <a:buChar char="§"/>
            </a:pPr>
            <a:r>
              <a:rPr lang="en-US" sz="2400" b="0" dirty="0"/>
              <a:t>affect locally the site of disease  (e.g. </a:t>
            </a:r>
            <a:r>
              <a:rPr lang="en-US" sz="2400" b="0" dirty="0" err="1"/>
              <a:t>anthelmintic</a:t>
            </a:r>
            <a:r>
              <a:rPr lang="en-US" sz="2400" b="0" dirty="0"/>
              <a:t> property) </a:t>
            </a:r>
          </a:p>
          <a:p>
            <a:pPr marL="746125" lvl="1" indent="-280988" algn="l" rtl="0">
              <a:spcBef>
                <a:spcPct val="50000"/>
              </a:spcBef>
              <a:buClr>
                <a:srgbClr val="FFFF00"/>
              </a:buClr>
              <a:buFont typeface="Wingdings" pitchFamily="2" charset="2"/>
              <a:buChar char="§"/>
            </a:pPr>
            <a:r>
              <a:rPr lang="en-US" sz="2400" b="0" dirty="0"/>
              <a:t>they may contain </a:t>
            </a:r>
            <a:r>
              <a:rPr lang="en-US" sz="2400" b="0" dirty="0" err="1"/>
              <a:t>radiopaque</a:t>
            </a:r>
            <a:r>
              <a:rPr lang="en-US" sz="2400" b="0" dirty="0"/>
              <a:t> substances for </a:t>
            </a:r>
            <a:r>
              <a:rPr lang="en-US" sz="2400" b="0" dirty="0" err="1"/>
              <a:t>roentgenographic</a:t>
            </a:r>
            <a:r>
              <a:rPr lang="en-US" sz="2400" b="0" dirty="0"/>
              <a:t> examination of the lower bowel.</a:t>
            </a:r>
          </a:p>
          <a:p>
            <a:pPr marL="350838" indent="-350838" algn="l" rtl="0">
              <a:spcBef>
                <a:spcPct val="50000"/>
              </a:spcBef>
              <a:buClr>
                <a:srgbClr val="FF00FF"/>
              </a:buClr>
              <a:buFont typeface="Wingdings" pitchFamily="2" charset="2"/>
              <a:buChar char="«"/>
            </a:pPr>
            <a:r>
              <a:rPr lang="en-US" sz="2400" b="0" dirty="0"/>
              <a:t>Retention enemas are used in small quantities (about 30ml) and are thus called retention </a:t>
            </a:r>
            <a:r>
              <a:rPr lang="en-US" sz="2400" b="0" dirty="0" err="1"/>
              <a:t>microenema</a:t>
            </a:r>
            <a:r>
              <a:rPr lang="en-US" sz="2400" b="0" dirty="0"/>
              <a:t>.</a:t>
            </a:r>
          </a:p>
          <a:p>
            <a:pPr marL="350838" indent="-350838">
              <a:spcBef>
                <a:spcPct val="50000"/>
              </a:spcBef>
              <a:buFont typeface="Wingdings" pitchFamily="2" charset="2"/>
              <a:buChar char="«"/>
            </a:pPr>
            <a:endParaRPr lang="en-US" sz="2400" b="0" dirty="0"/>
          </a:p>
        </p:txBody>
      </p:sp>
      <p:pic>
        <p:nvPicPr>
          <p:cNvPr id="141314" name="Picture 5" descr="ANd9GcQcMR7wEEcFvWH_hk3Onqd3g-rsRRDYC9TvEidRw17bjQzl6F9E0A"/>
          <p:cNvPicPr>
            <a:picLocks noChangeAspect="1" noChangeArrowheads="1"/>
          </p:cNvPicPr>
          <p:nvPr/>
        </p:nvPicPr>
        <p:blipFill>
          <a:blip r:embed="rId3"/>
          <a:srcRect/>
          <a:stretch>
            <a:fillRect/>
          </a:stretch>
        </p:blipFill>
        <p:spPr bwMode="auto">
          <a:xfrm>
            <a:off x="6600825" y="5057775"/>
            <a:ext cx="2543175" cy="18002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fontScale="90000"/>
          </a:bodyPr>
          <a:lstStyle/>
          <a:p>
            <a:pPr eaLnBrk="1" fontAlgn="auto" hangingPunct="1">
              <a:spcAft>
                <a:spcPts val="0"/>
              </a:spcAft>
              <a:defRPr/>
            </a:pPr>
            <a:r>
              <a:rPr lang="en-US" b="1" dirty="0"/>
              <a:t>TOPICAL ORAL (DENTAL)</a:t>
            </a:r>
            <a:br>
              <a:rPr lang="en-US" b="1" dirty="0"/>
            </a:br>
            <a:r>
              <a:rPr lang="en-US" b="1" dirty="0"/>
              <a:t>SOLUTIONS</a:t>
            </a:r>
            <a:endParaRPr lang="en-US" dirty="0"/>
          </a:p>
        </p:txBody>
      </p:sp>
      <p:sp>
        <p:nvSpPr>
          <p:cNvPr id="143362" name="Content Placeholder 2"/>
          <p:cNvSpPr>
            <a:spLocks noGrp="1"/>
          </p:cNvSpPr>
          <p:nvPr>
            <p:ph idx="4294967295"/>
          </p:nvPr>
        </p:nvSpPr>
        <p:spPr>
          <a:xfrm>
            <a:off x="457200" y="1600200"/>
            <a:ext cx="8382000" cy="4525963"/>
          </a:xfrm>
        </p:spPr>
        <p:txBody>
          <a:bodyPr/>
          <a:lstStyle/>
          <a:p>
            <a:pPr eaLnBrk="1" hangingPunct="1">
              <a:lnSpc>
                <a:spcPct val="80000"/>
              </a:lnSpc>
            </a:pPr>
            <a:r>
              <a:rPr lang="en-US" sz="2400" b="1" dirty="0" smtClean="0">
                <a:latin typeface="Arial" charset="0"/>
                <a:cs typeface="Arial" charset="0"/>
              </a:rPr>
              <a:t>Mouthwash/Gargle: </a:t>
            </a:r>
          </a:p>
          <a:p>
            <a:r>
              <a:rPr lang="en-US" sz="2000" b="1" dirty="0" smtClean="0">
                <a:latin typeface="Arial" charset="0"/>
                <a:cs typeface="Arial" charset="0"/>
              </a:rPr>
              <a:t>Mouthwashes can be used for therapeutic &amp; cosmetic purposes</a:t>
            </a:r>
          </a:p>
          <a:p>
            <a:pPr lvl="1"/>
            <a:r>
              <a:rPr lang="en-US" sz="2000" b="1" dirty="0" smtClean="0">
                <a:latin typeface="Arial" charset="0"/>
                <a:cs typeface="Arial" charset="0"/>
              </a:rPr>
              <a:t>Therapeutic mouthwashes can be formulated to reduce plaque, gingivitis, dental caries and </a:t>
            </a:r>
            <a:r>
              <a:rPr lang="en-US" sz="2000" b="1" dirty="0" err="1" smtClean="0">
                <a:latin typeface="Arial" charset="0"/>
                <a:cs typeface="Arial" charset="0"/>
              </a:rPr>
              <a:t>stomatitis</a:t>
            </a:r>
            <a:r>
              <a:rPr lang="en-US" sz="2000" b="1" dirty="0" smtClean="0">
                <a:latin typeface="Arial" charset="0"/>
                <a:cs typeface="Arial" charset="0"/>
              </a:rPr>
              <a:t>. </a:t>
            </a:r>
          </a:p>
          <a:p>
            <a:pPr lvl="1"/>
            <a:r>
              <a:rPr lang="en-US" sz="2000" b="1" dirty="0" smtClean="0">
                <a:latin typeface="Arial" charset="0"/>
                <a:cs typeface="Arial" charset="0"/>
              </a:rPr>
              <a:t>Cosmetic mouthwashes may be formulated to reduce bad breath through the use of antimicrobial and/or flavoring agents. </a:t>
            </a:r>
          </a:p>
          <a:p>
            <a:pPr lvl="1"/>
            <a:endParaRPr lang="en-US" sz="2000" b="1" dirty="0" smtClean="0">
              <a:latin typeface="Arial" charset="0"/>
              <a:cs typeface="Arial" charset="0"/>
            </a:endParaRPr>
          </a:p>
          <a:p>
            <a:pPr lvl="1"/>
            <a:r>
              <a:rPr lang="en-US" sz="2000" b="1" dirty="0" smtClean="0">
                <a:latin typeface="Arial" charset="0"/>
                <a:cs typeface="Arial" charset="0"/>
              </a:rPr>
              <a:t>Many gargles must be diluted with water prior to use.</a:t>
            </a:r>
          </a:p>
          <a:p>
            <a:pPr lvl="1">
              <a:buNone/>
            </a:pPr>
            <a:endParaRPr lang="en-US" sz="2000" b="1" dirty="0" smtClean="0">
              <a:latin typeface="Arial" charset="0"/>
              <a:cs typeface="Arial" charset="0"/>
            </a:endParaRPr>
          </a:p>
        </p:txBody>
      </p:sp>
      <p:pic>
        <p:nvPicPr>
          <p:cNvPr id="143363" name="Picture 7"/>
          <p:cNvPicPr>
            <a:picLocks noChangeAspect="1" noChangeArrowheads="1"/>
          </p:cNvPicPr>
          <p:nvPr/>
        </p:nvPicPr>
        <p:blipFill>
          <a:blip r:embed="rId2"/>
          <a:srcRect/>
          <a:stretch>
            <a:fillRect/>
          </a:stretch>
        </p:blipFill>
        <p:spPr bwMode="auto">
          <a:xfrm>
            <a:off x="7162800" y="304800"/>
            <a:ext cx="1668463" cy="1371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2A18092-CF53-4C8E-B418-C7E50A7C881F}" type="slidenum">
              <a:rPr lang="ar-SA" smtClean="0"/>
              <a:pPr>
                <a:defRPr/>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fontScale="90000"/>
          </a:bodyPr>
          <a:lstStyle/>
          <a:p>
            <a:pPr eaLnBrk="1" fontAlgn="auto" hangingPunct="1">
              <a:spcAft>
                <a:spcPts val="0"/>
              </a:spcAft>
              <a:defRPr/>
            </a:pPr>
            <a:r>
              <a:rPr lang="en-US" b="1" dirty="0"/>
              <a:t>AROMATIC WATERS</a:t>
            </a:r>
            <a:br>
              <a:rPr lang="en-US" b="1" dirty="0"/>
            </a:br>
            <a:endParaRPr lang="en-US" dirty="0"/>
          </a:p>
        </p:txBody>
      </p:sp>
      <p:pic>
        <p:nvPicPr>
          <p:cNvPr id="148482" name="Picture 5" descr="46_988">
            <a:hlinkClick r:id="rId2"/>
          </p:cNvPr>
          <p:cNvPicPr>
            <a:picLocks noChangeAspect="1" noChangeArrowheads="1"/>
          </p:cNvPicPr>
          <p:nvPr/>
        </p:nvPicPr>
        <p:blipFill>
          <a:blip r:embed="rId3"/>
          <a:srcRect/>
          <a:stretch>
            <a:fillRect/>
          </a:stretch>
        </p:blipFill>
        <p:spPr bwMode="auto">
          <a:xfrm>
            <a:off x="6448425" y="0"/>
            <a:ext cx="2695575" cy="2695575"/>
          </a:xfrm>
          <a:prstGeom prst="rect">
            <a:avLst/>
          </a:prstGeom>
          <a:noFill/>
          <a:ln w="9525">
            <a:noFill/>
            <a:miter lim="800000"/>
            <a:headEnd/>
            <a:tailEnd/>
          </a:ln>
        </p:spPr>
      </p:pic>
      <p:sp>
        <p:nvSpPr>
          <p:cNvPr id="148483" name="Content Placeholder 2"/>
          <p:cNvSpPr>
            <a:spLocks/>
          </p:cNvSpPr>
          <p:nvPr/>
        </p:nvSpPr>
        <p:spPr bwMode="auto">
          <a:xfrm>
            <a:off x="457200" y="1600200"/>
            <a:ext cx="8229600" cy="4525963"/>
          </a:xfrm>
          <a:prstGeom prst="rect">
            <a:avLst/>
          </a:prstGeom>
          <a:noFill/>
          <a:ln w="9525">
            <a:noFill/>
            <a:miter lim="800000"/>
            <a:headEnd/>
            <a:tailEnd/>
          </a:ln>
        </p:spPr>
        <p:txBody>
          <a:bodyPr/>
          <a:lstStyle/>
          <a:p>
            <a:pPr marL="342900" indent="-342900" algn="l" rtl="0">
              <a:lnSpc>
                <a:spcPct val="80000"/>
              </a:lnSpc>
              <a:spcBef>
                <a:spcPct val="20000"/>
              </a:spcBef>
              <a:buFont typeface="Arial" charset="0"/>
              <a:buChar char="•"/>
            </a:pPr>
            <a:r>
              <a:rPr lang="en-US" sz="2800">
                <a:latin typeface="Calibri" pitchFamily="34" charset="0"/>
              </a:rPr>
              <a:t>Aromatic waters are clear, aqueous solutions saturated with volatile oils or other aromatic or volatile substances. </a:t>
            </a:r>
          </a:p>
          <a:p>
            <a:pPr marL="342900" indent="-342900" algn="l" rtl="0">
              <a:lnSpc>
                <a:spcPct val="80000"/>
              </a:lnSpc>
              <a:spcBef>
                <a:spcPct val="20000"/>
              </a:spcBef>
              <a:buFont typeface="Arial" charset="0"/>
              <a:buChar char="•"/>
            </a:pPr>
            <a:endParaRPr lang="en-US" sz="2800">
              <a:latin typeface="Calibri" pitchFamily="34" charset="0"/>
            </a:endParaRPr>
          </a:p>
          <a:p>
            <a:pPr marL="342900" indent="-342900" algn="l" rtl="0">
              <a:lnSpc>
                <a:spcPct val="80000"/>
              </a:lnSpc>
              <a:spcBef>
                <a:spcPct val="20000"/>
              </a:spcBef>
              <a:buFont typeface="Arial" charset="0"/>
              <a:buChar char="•"/>
            </a:pPr>
            <a:r>
              <a:rPr lang="en-US" sz="2800">
                <a:latin typeface="Calibri" pitchFamily="34" charset="0"/>
              </a:rPr>
              <a:t>Aromatic waters are no longer in widespread use. </a:t>
            </a:r>
          </a:p>
          <a:p>
            <a:pPr marL="342900" indent="-342900" algn="l" rtl="0">
              <a:lnSpc>
                <a:spcPct val="80000"/>
              </a:lnSpc>
              <a:spcBef>
                <a:spcPct val="20000"/>
              </a:spcBef>
              <a:buFont typeface="Arial" charset="0"/>
              <a:buChar char="•"/>
            </a:pPr>
            <a:endParaRPr lang="en-US" sz="2800">
              <a:latin typeface="Calibri" pitchFamily="34" charset="0"/>
            </a:endParaRPr>
          </a:p>
          <a:p>
            <a:pPr marL="342900" indent="-342900" algn="l" rtl="0">
              <a:lnSpc>
                <a:spcPct val="80000"/>
              </a:lnSpc>
              <a:spcBef>
                <a:spcPct val="20000"/>
              </a:spcBef>
              <a:buFont typeface="Arial" charset="0"/>
              <a:buChar char="•"/>
            </a:pPr>
            <a:r>
              <a:rPr lang="en-US" sz="2800">
                <a:latin typeface="Calibri" pitchFamily="34" charset="0"/>
              </a:rPr>
              <a:t>Aromatic waters were prepared from a number of volatile substances, including orange flower oil, peppermint oil, rose oil, anise oil, spearmint oil, wintergreen oil, camphor, and chloroform. </a:t>
            </a:r>
          </a:p>
          <a:p>
            <a:pPr marL="342900" indent="-342900" algn="l" rtl="0">
              <a:lnSpc>
                <a:spcPct val="80000"/>
              </a:lnSpc>
              <a:spcBef>
                <a:spcPct val="20000"/>
              </a:spcBef>
              <a:buFont typeface="Arial" charset="0"/>
              <a:buChar char="•"/>
            </a:pPr>
            <a:endParaRPr lang="en-US" sz="2800">
              <a:latin typeface="Calibri" pitchFamily="34" charset="0"/>
            </a:endParaRPr>
          </a:p>
        </p:txBody>
      </p:sp>
      <p:sp>
        <p:nvSpPr>
          <p:cNvPr id="5" name="Slide Number Placeholder 4"/>
          <p:cNvSpPr>
            <a:spLocks noGrp="1"/>
          </p:cNvSpPr>
          <p:nvPr>
            <p:ph type="sldNum" sz="quarter" idx="12"/>
          </p:nvPr>
        </p:nvSpPr>
        <p:spPr/>
        <p:txBody>
          <a:bodyPr/>
          <a:lstStyle/>
          <a:p>
            <a:pPr>
              <a:defRPr/>
            </a:pPr>
            <a:fld id="{62A18092-CF53-4C8E-B418-C7E50A7C881F}" type="slidenum">
              <a:rPr lang="ar-SA"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Content Placeholder 2"/>
          <p:cNvSpPr>
            <a:spLocks noGrp="1"/>
          </p:cNvSpPr>
          <p:nvPr>
            <p:ph idx="4294967295"/>
          </p:nvPr>
        </p:nvSpPr>
        <p:spPr/>
        <p:txBody>
          <a:bodyPr/>
          <a:lstStyle/>
          <a:p>
            <a:pPr algn="just" eaLnBrk="1" hangingPunct="1"/>
            <a:r>
              <a:rPr lang="en-US" b="1" dirty="0" smtClean="0"/>
              <a:t>Most of the aromatic substances in the preparation of aromatic waters have very low solubility in water, and even though the water may be saturated, its concentration of aromatic material is still rather small. </a:t>
            </a:r>
          </a:p>
          <a:p>
            <a:pPr algn="just" eaLnBrk="1" hangingPunct="1"/>
            <a:endParaRPr lang="en-US" b="1" dirty="0" smtClean="0"/>
          </a:p>
          <a:p>
            <a:pPr algn="just" eaLnBrk="1" hangingPunct="1"/>
            <a:r>
              <a:rPr lang="en-US" b="1" dirty="0" smtClean="0"/>
              <a:t>Aromatic waters may be used for perfuming and/or flavoring.</a:t>
            </a:r>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idx="4294967295"/>
          </p:nvPr>
        </p:nvSpPr>
        <p:spPr/>
        <p:txBody>
          <a:bodyPr/>
          <a:lstStyle/>
          <a:p>
            <a:pPr eaLnBrk="1" hangingPunct="1"/>
            <a:r>
              <a:rPr lang="en-US" b="1" smtClean="0"/>
              <a:t>SPIRITS</a:t>
            </a:r>
            <a:endParaRPr lang="en-US" smtClean="0"/>
          </a:p>
        </p:txBody>
      </p:sp>
      <p:pic>
        <p:nvPicPr>
          <p:cNvPr id="150530" name="Picture 5" descr="ANd9GcTFDBcMxpN8VP6oD_fZWLTDOjl5MHU0EBSlgdSwOFX_LVabxgXiGw"/>
          <p:cNvPicPr>
            <a:picLocks noChangeAspect="1" noChangeArrowheads="1"/>
          </p:cNvPicPr>
          <p:nvPr/>
        </p:nvPicPr>
        <p:blipFill>
          <a:blip r:embed="rId2"/>
          <a:srcRect/>
          <a:stretch>
            <a:fillRect/>
          </a:stretch>
        </p:blipFill>
        <p:spPr bwMode="auto">
          <a:xfrm>
            <a:off x="7258050" y="304800"/>
            <a:ext cx="1885950" cy="2419350"/>
          </a:xfrm>
          <a:prstGeom prst="rect">
            <a:avLst/>
          </a:prstGeom>
          <a:noFill/>
          <a:ln w="9525">
            <a:noFill/>
            <a:miter lim="800000"/>
            <a:headEnd/>
            <a:tailEnd/>
          </a:ln>
        </p:spPr>
      </p:pic>
      <p:sp>
        <p:nvSpPr>
          <p:cNvPr id="150531" name="Content Placeholder 2"/>
          <p:cNvSpPr>
            <a:spLocks/>
          </p:cNvSpPr>
          <p:nvPr/>
        </p:nvSpPr>
        <p:spPr bwMode="auto">
          <a:xfrm>
            <a:off x="457200" y="1524000"/>
            <a:ext cx="8229600" cy="4525963"/>
          </a:xfrm>
          <a:prstGeom prst="rect">
            <a:avLst/>
          </a:prstGeom>
          <a:noFill/>
          <a:ln w="9525">
            <a:noFill/>
            <a:miter lim="800000"/>
            <a:headEnd/>
            <a:tailEnd/>
          </a:ln>
        </p:spPr>
        <p:txBody>
          <a:bodyPr/>
          <a:lstStyle/>
          <a:p>
            <a:pPr marL="342900" indent="-342900" algn="l" rtl="0">
              <a:lnSpc>
                <a:spcPct val="80000"/>
              </a:lnSpc>
              <a:spcBef>
                <a:spcPct val="20000"/>
              </a:spcBef>
              <a:buFont typeface="Arial" charset="0"/>
              <a:buChar char="•"/>
            </a:pPr>
            <a:r>
              <a:rPr lang="en-US" sz="3000">
                <a:latin typeface="Calibri" pitchFamily="34" charset="0"/>
              </a:rPr>
              <a:t>Spirits are alcoholic or hydroalcoholic </a:t>
            </a:r>
          </a:p>
          <a:p>
            <a:pPr marL="342900" indent="-342900" algn="l" rtl="0">
              <a:lnSpc>
                <a:spcPct val="80000"/>
              </a:lnSpc>
              <a:spcBef>
                <a:spcPct val="20000"/>
              </a:spcBef>
              <a:buFont typeface="Arial" charset="0"/>
              <a:buNone/>
            </a:pPr>
            <a:r>
              <a:rPr lang="en-US" sz="3000">
                <a:latin typeface="Calibri" pitchFamily="34" charset="0"/>
              </a:rPr>
              <a:t>    solutions of volatile substances. </a:t>
            </a:r>
          </a:p>
          <a:p>
            <a:pPr marL="342900" indent="-342900" algn="l" rtl="0">
              <a:lnSpc>
                <a:spcPct val="80000"/>
              </a:lnSpc>
              <a:spcBef>
                <a:spcPct val="20000"/>
              </a:spcBef>
              <a:buFont typeface="Arial" charset="0"/>
              <a:buChar char="•"/>
            </a:pPr>
            <a:endParaRPr lang="en-US" sz="3000">
              <a:latin typeface="Calibri" pitchFamily="34" charset="0"/>
            </a:endParaRPr>
          </a:p>
          <a:p>
            <a:pPr marL="342900" indent="-342900" algn="l" rtl="0">
              <a:lnSpc>
                <a:spcPct val="80000"/>
              </a:lnSpc>
              <a:spcBef>
                <a:spcPct val="20000"/>
              </a:spcBef>
              <a:buFont typeface="Arial" charset="0"/>
              <a:buChar char="•"/>
            </a:pPr>
            <a:r>
              <a:rPr lang="en-US" sz="3000">
                <a:latin typeface="Calibri" pitchFamily="34" charset="0"/>
              </a:rPr>
              <a:t>Generally, the alcoholic concentration of spirits is rather high, usually over 60%. </a:t>
            </a:r>
          </a:p>
          <a:p>
            <a:pPr marL="342900" indent="-342900" algn="l" rtl="0">
              <a:lnSpc>
                <a:spcPct val="80000"/>
              </a:lnSpc>
              <a:spcBef>
                <a:spcPct val="20000"/>
              </a:spcBef>
              <a:buFont typeface="Arial" charset="0"/>
              <a:buChar char="•"/>
            </a:pPr>
            <a:endParaRPr lang="en-US" sz="3000">
              <a:latin typeface="Calibri" pitchFamily="34" charset="0"/>
            </a:endParaRPr>
          </a:p>
          <a:p>
            <a:pPr marL="342900" indent="-342900" algn="l" rtl="0">
              <a:lnSpc>
                <a:spcPct val="80000"/>
              </a:lnSpc>
              <a:spcBef>
                <a:spcPct val="20000"/>
              </a:spcBef>
              <a:buFont typeface="Arial" charset="0"/>
              <a:buChar char="•"/>
            </a:pPr>
            <a:r>
              <a:rPr lang="en-US" sz="3000">
                <a:latin typeface="Calibri" pitchFamily="34" charset="0"/>
              </a:rPr>
              <a:t>Because of the greater solubility of aromatic or volatile substances in alcohol than in water, spirits can contain a greater concentration of these materials than the corresponding aromatic waters. </a:t>
            </a:r>
          </a:p>
          <a:p>
            <a:pPr marL="342900" indent="-342900" algn="l" rtl="0">
              <a:lnSpc>
                <a:spcPct val="80000"/>
              </a:lnSpc>
              <a:spcBef>
                <a:spcPct val="20000"/>
              </a:spcBef>
              <a:buFont typeface="Arial" charset="0"/>
              <a:buChar char="•"/>
            </a:pPr>
            <a:endParaRPr lang="en-US" sz="3000">
              <a:latin typeface="Calibri" pitchFamily="34" charset="0"/>
            </a:endParaRPr>
          </a:p>
        </p:txBody>
      </p:sp>
      <p:sp>
        <p:nvSpPr>
          <p:cNvPr id="5" name="Slide Number Placeholder 4"/>
          <p:cNvSpPr>
            <a:spLocks noGrp="1"/>
          </p:cNvSpPr>
          <p:nvPr>
            <p:ph type="sldNum" sz="quarter" idx="12"/>
          </p:nvPr>
        </p:nvSpPr>
        <p:spPr/>
        <p:txBody>
          <a:bodyPr/>
          <a:lstStyle/>
          <a:p>
            <a:pPr>
              <a:defRPr/>
            </a:pPr>
            <a:fld id="{62A18092-CF53-4C8E-B418-C7E50A7C881F}" type="slidenum">
              <a:rPr lang="ar-SA" smtClean="0"/>
              <a:pPr>
                <a:defRPr/>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sz="2400" b="1" dirty="0" smtClean="0"/>
              <a:t>Many of the organic medicinal agents are either weak acids or weak bases, and their solubility depends to a large measure on the pH of the solvent. These drugs react either with strong acids or strong bases to form </a:t>
            </a:r>
            <a:r>
              <a:rPr lang="en-US" sz="2400" b="1" dirty="0" smtClean="0">
                <a:solidFill>
                  <a:schemeClr val="accent2"/>
                </a:solidFill>
              </a:rPr>
              <a:t>water soluble salts</a:t>
            </a:r>
            <a:r>
              <a:rPr lang="en-US" sz="2400" b="1" dirty="0" smtClean="0"/>
              <a:t>.</a:t>
            </a:r>
          </a:p>
          <a:p>
            <a:endParaRPr lang="en-US" dirty="0"/>
          </a:p>
        </p:txBody>
      </p:sp>
      <p:pic>
        <p:nvPicPr>
          <p:cNvPr id="4" name="Content Placeholder 3" descr="pharmaceuticals-solutions-dosage-form-6-728.jpg"/>
          <p:cNvPicPr>
            <a:picLocks noChangeAspect="1"/>
          </p:cNvPicPr>
          <p:nvPr/>
        </p:nvPicPr>
        <p:blipFill>
          <a:blip r:embed="rId2"/>
          <a:stretch>
            <a:fillRect/>
          </a:stretch>
        </p:blipFill>
        <p:spPr bwMode="auto">
          <a:xfrm>
            <a:off x="228600" y="2209800"/>
            <a:ext cx="8915399" cy="39163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C214723-DE5C-43C0-8491-38352CDC9DB9}" type="slidenum">
              <a:rPr lang="ar-SA"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Content Placeholder 2"/>
          <p:cNvSpPr>
            <a:spLocks noGrp="1"/>
          </p:cNvSpPr>
          <p:nvPr>
            <p:ph idx="4294967295"/>
          </p:nvPr>
        </p:nvSpPr>
        <p:spPr>
          <a:xfrm>
            <a:off x="457200" y="609600"/>
            <a:ext cx="8153400" cy="4525963"/>
          </a:xfrm>
        </p:spPr>
        <p:txBody>
          <a:bodyPr/>
          <a:lstStyle/>
          <a:p>
            <a:pPr algn="just" eaLnBrk="1" hangingPunct="1"/>
            <a:r>
              <a:rPr lang="en-US" b="1" smtClean="0"/>
              <a:t>When mixed with water or with an aqueous preparation, the volatile substances present in spirits generally separate from the solution and form a milky preparation.</a:t>
            </a:r>
          </a:p>
          <a:p>
            <a:pPr algn="just" eaLnBrk="1" hangingPunct="1"/>
            <a:endParaRPr lang="en-US" b="1" smtClean="0"/>
          </a:p>
          <a:p>
            <a:pPr algn="just" eaLnBrk="1" hangingPunct="1"/>
            <a:r>
              <a:rPr lang="en-US" b="1" smtClean="0"/>
              <a:t>Spirits may be used pharmaceutically as flavoring agents and medicinally </a:t>
            </a:r>
          </a:p>
          <a:p>
            <a:pPr algn="just" eaLnBrk="1" hangingPunct="1">
              <a:buFont typeface="Arial" charset="0"/>
              <a:buNone/>
            </a:pPr>
            <a:r>
              <a:rPr lang="en-US" b="1" smtClean="0"/>
              <a:t>   for the therapeutic value of the </a:t>
            </a:r>
          </a:p>
          <a:p>
            <a:pPr algn="just" eaLnBrk="1" hangingPunct="1">
              <a:buFont typeface="Arial" charset="0"/>
              <a:buNone/>
            </a:pPr>
            <a:r>
              <a:rPr lang="en-US" b="1" smtClean="0"/>
              <a:t>   aromatic solute.</a:t>
            </a:r>
          </a:p>
        </p:txBody>
      </p:sp>
      <p:pic>
        <p:nvPicPr>
          <p:cNvPr id="151554" name="Picture 5" descr="item%20328">
            <a:hlinkClick r:id="rId2"/>
          </p:cNvPr>
          <p:cNvPicPr>
            <a:picLocks noChangeAspect="1" noChangeArrowheads="1"/>
          </p:cNvPicPr>
          <p:nvPr/>
        </p:nvPicPr>
        <p:blipFill>
          <a:blip r:embed="rId3"/>
          <a:srcRect/>
          <a:stretch>
            <a:fillRect/>
          </a:stretch>
        </p:blipFill>
        <p:spPr bwMode="auto">
          <a:xfrm>
            <a:off x="6858000" y="3810000"/>
            <a:ext cx="1477963" cy="2667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Content Placeholder 2"/>
          <p:cNvSpPr>
            <a:spLocks noGrp="1"/>
          </p:cNvSpPr>
          <p:nvPr>
            <p:ph idx="4294967295"/>
          </p:nvPr>
        </p:nvSpPr>
        <p:spPr/>
        <p:txBody>
          <a:bodyPr/>
          <a:lstStyle/>
          <a:p>
            <a:pPr algn="just" eaLnBrk="1" hangingPunct="1">
              <a:lnSpc>
                <a:spcPct val="80000"/>
              </a:lnSpc>
            </a:pPr>
            <a:r>
              <a:rPr lang="en-US" sz="3000" b="1" dirty="0" smtClean="0"/>
              <a:t>When taken orally, they are generally mixed with a portion of water to reduce the pungency of the spirit.</a:t>
            </a:r>
          </a:p>
          <a:p>
            <a:pPr algn="just" eaLnBrk="1" hangingPunct="1">
              <a:lnSpc>
                <a:spcPct val="80000"/>
              </a:lnSpc>
            </a:pPr>
            <a:endParaRPr lang="en-US" sz="3000" b="1" dirty="0" smtClean="0"/>
          </a:p>
          <a:p>
            <a:pPr algn="just" eaLnBrk="1" hangingPunct="1">
              <a:lnSpc>
                <a:spcPct val="80000"/>
              </a:lnSpc>
            </a:pPr>
            <a:r>
              <a:rPr lang="en-US" sz="3000" b="1" dirty="0" smtClean="0"/>
              <a:t>Depending on the materials, spirits may be prepared by simple solution, solution by maceration, or distillation. </a:t>
            </a:r>
          </a:p>
          <a:p>
            <a:pPr algn="just" eaLnBrk="1" hangingPunct="1">
              <a:lnSpc>
                <a:spcPct val="80000"/>
              </a:lnSpc>
            </a:pPr>
            <a:endParaRPr lang="en-US" sz="3000" b="1" dirty="0" smtClean="0"/>
          </a:p>
          <a:p>
            <a:pPr algn="just" eaLnBrk="1" hangingPunct="1">
              <a:lnSpc>
                <a:spcPct val="80000"/>
              </a:lnSpc>
            </a:pPr>
            <a:r>
              <a:rPr lang="en-US" sz="3000" b="1" dirty="0" smtClean="0"/>
              <a:t>The spirits most recently official in the USP–NF are aromatic ammonia spirit, camphor spirit, compound orange spirit, and peppermint spirit.</a:t>
            </a:r>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fontScale="90000"/>
          </a:bodyPr>
          <a:lstStyle/>
          <a:p>
            <a:pPr eaLnBrk="1" fontAlgn="auto" hangingPunct="1">
              <a:spcAft>
                <a:spcPts val="0"/>
              </a:spcAft>
              <a:defRPr/>
            </a:pPr>
            <a:r>
              <a:rPr lang="en-US" b="1" dirty="0"/>
              <a:t>COLLODIONS</a:t>
            </a:r>
            <a:r>
              <a:rPr lang="en-US" dirty="0"/>
              <a:t/>
            </a:r>
            <a:br>
              <a:rPr lang="en-US" dirty="0"/>
            </a:br>
            <a:endParaRPr lang="en-US" dirty="0"/>
          </a:p>
        </p:txBody>
      </p:sp>
      <p:sp>
        <p:nvSpPr>
          <p:cNvPr id="154626" name="Content Placeholder 2"/>
          <p:cNvSpPr>
            <a:spLocks noGrp="1"/>
          </p:cNvSpPr>
          <p:nvPr>
            <p:ph idx="4294967295"/>
          </p:nvPr>
        </p:nvSpPr>
        <p:spPr/>
        <p:txBody>
          <a:bodyPr/>
          <a:lstStyle/>
          <a:p>
            <a:pPr eaLnBrk="1" hangingPunct="1">
              <a:lnSpc>
                <a:spcPct val="80000"/>
              </a:lnSpc>
            </a:pPr>
            <a:r>
              <a:rPr lang="en-US" sz="2700" dirty="0" err="1" smtClean="0"/>
              <a:t>Collodions</a:t>
            </a:r>
            <a:r>
              <a:rPr lang="en-US" sz="2700" dirty="0" smtClean="0"/>
              <a:t> are liquid preparations composed </a:t>
            </a:r>
          </a:p>
          <a:p>
            <a:pPr eaLnBrk="1" hangingPunct="1">
              <a:lnSpc>
                <a:spcPct val="80000"/>
              </a:lnSpc>
              <a:buFont typeface="Arial" charset="0"/>
              <a:buNone/>
            </a:pPr>
            <a:r>
              <a:rPr lang="en-US" sz="2700" dirty="0" smtClean="0"/>
              <a:t>    of </a:t>
            </a:r>
            <a:r>
              <a:rPr lang="en-US" sz="2700" dirty="0" err="1" smtClean="0"/>
              <a:t>pyroxylin</a:t>
            </a:r>
            <a:r>
              <a:rPr lang="en-US" sz="2700" dirty="0" smtClean="0"/>
              <a:t> dissolved in a solvent mixture </a:t>
            </a:r>
          </a:p>
          <a:p>
            <a:pPr eaLnBrk="1" hangingPunct="1">
              <a:lnSpc>
                <a:spcPct val="80000"/>
              </a:lnSpc>
              <a:buFont typeface="Arial" charset="0"/>
              <a:buNone/>
            </a:pPr>
            <a:r>
              <a:rPr lang="en-US" sz="2700" dirty="0" smtClean="0"/>
              <a:t>    usually composed of alcohol and ether with or without added medicinal substances. </a:t>
            </a:r>
          </a:p>
          <a:p>
            <a:pPr eaLnBrk="1" hangingPunct="1">
              <a:lnSpc>
                <a:spcPct val="80000"/>
              </a:lnSpc>
            </a:pPr>
            <a:endParaRPr lang="en-US" sz="2700" dirty="0" smtClean="0"/>
          </a:p>
          <a:p>
            <a:pPr eaLnBrk="1" hangingPunct="1">
              <a:lnSpc>
                <a:spcPct val="80000"/>
              </a:lnSpc>
            </a:pPr>
            <a:r>
              <a:rPr lang="en-US" sz="2700" dirty="0" err="1" smtClean="0"/>
              <a:t>Pyroxylin</a:t>
            </a:r>
            <a:r>
              <a:rPr lang="en-US" sz="2700" dirty="0" smtClean="0"/>
              <a:t> (i.e., nitrocellulose,) consists chiefly of cellulose </a:t>
            </a:r>
            <a:r>
              <a:rPr lang="en-US" sz="2700" dirty="0" err="1" smtClean="0"/>
              <a:t>tetranitrate</a:t>
            </a:r>
            <a:r>
              <a:rPr lang="en-US" sz="2700" dirty="0" smtClean="0"/>
              <a:t>.</a:t>
            </a:r>
          </a:p>
          <a:p>
            <a:pPr algn="just" eaLnBrk="1" hangingPunct="1">
              <a:lnSpc>
                <a:spcPct val="90000"/>
              </a:lnSpc>
              <a:buFont typeface="Arial" charset="0"/>
              <a:buNone/>
            </a:pPr>
            <a:endParaRPr lang="en-US" sz="2700" dirty="0" smtClean="0"/>
          </a:p>
          <a:p>
            <a:pPr algn="just" eaLnBrk="1" hangingPunct="1">
              <a:lnSpc>
                <a:spcPct val="90000"/>
              </a:lnSpc>
            </a:pPr>
            <a:r>
              <a:rPr lang="en-US" sz="2700" dirty="0" smtClean="0"/>
              <a:t>When applied to the skin with brush or glass applicator, the solvent rapidly evaporates, leaving a filmy residue of </a:t>
            </a:r>
            <a:r>
              <a:rPr lang="en-US" sz="2700" dirty="0" err="1" smtClean="0"/>
              <a:t>pyroxylin</a:t>
            </a:r>
            <a:r>
              <a:rPr lang="en-US" sz="2700" dirty="0" smtClean="0"/>
              <a:t>. </a:t>
            </a:r>
          </a:p>
          <a:p>
            <a:pPr eaLnBrk="1" hangingPunct="1">
              <a:lnSpc>
                <a:spcPct val="80000"/>
              </a:lnSpc>
              <a:buFont typeface="Arial" charset="0"/>
              <a:buNone/>
            </a:pPr>
            <a:endParaRPr lang="en-US" sz="2700" dirty="0" smtClean="0"/>
          </a:p>
        </p:txBody>
      </p:sp>
      <p:pic>
        <p:nvPicPr>
          <p:cNvPr id="154627" name="Picture 6"/>
          <p:cNvPicPr>
            <a:picLocks noChangeAspect="1" noChangeArrowheads="1"/>
          </p:cNvPicPr>
          <p:nvPr/>
        </p:nvPicPr>
        <p:blipFill>
          <a:blip r:embed="rId2"/>
          <a:srcRect/>
          <a:stretch>
            <a:fillRect/>
          </a:stretch>
        </p:blipFill>
        <p:spPr bwMode="auto">
          <a:xfrm>
            <a:off x="7010400" y="228600"/>
            <a:ext cx="1800225" cy="1219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2A18092-CF53-4C8E-B418-C7E50A7C881F}" type="slidenum">
              <a:rPr lang="ar-SA" smtClean="0"/>
              <a:pPr>
                <a:defRPr/>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Content Placeholder 2"/>
          <p:cNvSpPr>
            <a:spLocks noGrp="1"/>
          </p:cNvSpPr>
          <p:nvPr>
            <p:ph idx="4294967295"/>
          </p:nvPr>
        </p:nvSpPr>
        <p:spPr>
          <a:xfrm>
            <a:off x="381000" y="533400"/>
            <a:ext cx="5410200" cy="4525963"/>
          </a:xfrm>
        </p:spPr>
        <p:txBody>
          <a:bodyPr/>
          <a:lstStyle/>
          <a:p>
            <a:pPr eaLnBrk="1" hangingPunct="1">
              <a:lnSpc>
                <a:spcPct val="80000"/>
              </a:lnSpc>
            </a:pPr>
            <a:r>
              <a:rPr lang="en-US" sz="2400" b="1" dirty="0" smtClean="0"/>
              <a:t>when the </a:t>
            </a:r>
            <a:r>
              <a:rPr lang="en-US" sz="2400" b="1" dirty="0" err="1" smtClean="0"/>
              <a:t>collodion</a:t>
            </a:r>
            <a:r>
              <a:rPr lang="en-US" sz="2400" b="1" dirty="0" smtClean="0"/>
              <a:t> is medicated, it leaves a thin layer of that medication firmly placed against the skin.</a:t>
            </a:r>
          </a:p>
          <a:p>
            <a:pPr eaLnBrk="1" hangingPunct="1">
              <a:lnSpc>
                <a:spcPct val="80000"/>
              </a:lnSpc>
              <a:buFont typeface="Arial" charset="0"/>
              <a:buNone/>
            </a:pPr>
            <a:r>
              <a:rPr lang="en-US" sz="2400" b="1" dirty="0" smtClean="0"/>
              <a:t> </a:t>
            </a:r>
          </a:p>
          <a:p>
            <a:pPr eaLnBrk="1" hangingPunct="1">
              <a:lnSpc>
                <a:spcPct val="80000"/>
              </a:lnSpc>
            </a:pPr>
            <a:r>
              <a:rPr lang="en-US" sz="2400" b="1" dirty="0" err="1" smtClean="0"/>
              <a:t>Collodions</a:t>
            </a:r>
            <a:r>
              <a:rPr lang="en-US" sz="2400" b="1" dirty="0" smtClean="0"/>
              <a:t> must be applied to dry tissues to adhere to the skin’s surface. </a:t>
            </a:r>
          </a:p>
          <a:p>
            <a:pPr eaLnBrk="1" hangingPunct="1">
              <a:lnSpc>
                <a:spcPct val="80000"/>
              </a:lnSpc>
            </a:pPr>
            <a:endParaRPr lang="en-US" sz="2400" b="1" dirty="0" smtClean="0"/>
          </a:p>
          <a:p>
            <a:pPr eaLnBrk="1" hangingPunct="1">
              <a:lnSpc>
                <a:spcPct val="80000"/>
              </a:lnSpc>
            </a:pPr>
            <a:r>
              <a:rPr lang="en-US" sz="2400" b="1" dirty="0" err="1" smtClean="0"/>
              <a:t>Collodions</a:t>
            </a:r>
            <a:r>
              <a:rPr lang="en-US" sz="2400" b="1" dirty="0" smtClean="0"/>
              <a:t> are intended for external use.</a:t>
            </a:r>
          </a:p>
          <a:p>
            <a:pPr eaLnBrk="1" hangingPunct="1">
              <a:lnSpc>
                <a:spcPct val="80000"/>
              </a:lnSpc>
            </a:pPr>
            <a:r>
              <a:rPr lang="en-US" sz="2400" b="1" dirty="0" smtClean="0"/>
              <a:t>The products must be clearly labeled “for external use only”</a:t>
            </a:r>
          </a:p>
          <a:p>
            <a:pPr eaLnBrk="1" hangingPunct="1">
              <a:lnSpc>
                <a:spcPct val="80000"/>
              </a:lnSpc>
            </a:pPr>
            <a:endParaRPr lang="en-US" sz="2400" b="1" dirty="0" smtClean="0"/>
          </a:p>
          <a:p>
            <a:pPr algn="just" eaLnBrk="1" hangingPunct="1">
              <a:lnSpc>
                <a:spcPct val="90000"/>
              </a:lnSpc>
            </a:pPr>
            <a:r>
              <a:rPr lang="en-US" sz="2400" b="1" dirty="0" err="1" smtClean="0"/>
              <a:t>collodions</a:t>
            </a:r>
            <a:r>
              <a:rPr lang="en-US" sz="2400" b="1" dirty="0" smtClean="0"/>
              <a:t>, are flammable and must be stored away from flame in well-closed containers, protected from light.</a:t>
            </a:r>
          </a:p>
          <a:p>
            <a:pPr eaLnBrk="1" hangingPunct="1">
              <a:lnSpc>
                <a:spcPct val="80000"/>
              </a:lnSpc>
            </a:pPr>
            <a:endParaRPr lang="en-US" sz="2800" b="1" dirty="0" smtClean="0"/>
          </a:p>
        </p:txBody>
      </p:sp>
      <p:pic>
        <p:nvPicPr>
          <p:cNvPr id="155650" name="Picture 5" descr="wpid-20121201_095223">
            <a:hlinkClick r:id="rId2"/>
          </p:cNvPr>
          <p:cNvPicPr>
            <a:picLocks noChangeAspect="1" noChangeArrowheads="1"/>
          </p:cNvPicPr>
          <p:nvPr/>
        </p:nvPicPr>
        <p:blipFill>
          <a:blip r:embed="rId3"/>
          <a:srcRect/>
          <a:stretch>
            <a:fillRect/>
          </a:stretch>
        </p:blipFill>
        <p:spPr bwMode="auto">
          <a:xfrm>
            <a:off x="6219825" y="457200"/>
            <a:ext cx="2695575" cy="3590925"/>
          </a:xfrm>
          <a:prstGeom prst="rect">
            <a:avLst/>
          </a:prstGeom>
          <a:noFill/>
          <a:ln w="9525">
            <a:noFill/>
            <a:miter lim="800000"/>
            <a:headEnd/>
            <a:tailEnd/>
          </a:ln>
        </p:spPr>
      </p:pic>
      <p:pic>
        <p:nvPicPr>
          <p:cNvPr id="155651" name="Picture 7" descr="Scholl%20Corn%20and%20Callus%20Remover">
            <a:hlinkClick r:id="rId4"/>
          </p:cNvPr>
          <p:cNvPicPr>
            <a:picLocks noChangeAspect="1" noChangeArrowheads="1"/>
          </p:cNvPicPr>
          <p:nvPr/>
        </p:nvPicPr>
        <p:blipFill>
          <a:blip r:embed="rId5"/>
          <a:srcRect/>
          <a:stretch>
            <a:fillRect/>
          </a:stretch>
        </p:blipFill>
        <p:spPr bwMode="auto">
          <a:xfrm>
            <a:off x="6705600" y="3352800"/>
            <a:ext cx="2286000" cy="26955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2A18092-CF53-4C8E-B418-C7E50A7C881F}" type="slidenum">
              <a:rPr lang="ar-SA" smtClean="0"/>
              <a:pPr>
                <a:defRPr/>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p:txBody>
          <a:bodyPr rtlCol="0">
            <a:normAutofit fontScale="77500" lnSpcReduction="20000"/>
          </a:bodyPr>
          <a:lstStyle/>
          <a:p>
            <a:pPr eaLnBrk="1" fontAlgn="auto" hangingPunct="1">
              <a:spcAft>
                <a:spcPts val="0"/>
              </a:spcAft>
              <a:buFont typeface="Arial" pitchFamily="34" charset="0"/>
              <a:buChar char="•"/>
              <a:defRPr/>
            </a:pPr>
            <a:r>
              <a:rPr lang="en-US" b="1" dirty="0"/>
              <a:t>Salicylic Acid </a:t>
            </a:r>
            <a:r>
              <a:rPr lang="en-US" b="1" dirty="0" err="1" smtClean="0"/>
              <a:t>Collodion</a:t>
            </a:r>
            <a:endParaRPr lang="en-US" b="1" dirty="0" smtClean="0"/>
          </a:p>
          <a:p>
            <a:pPr eaLnBrk="1" fontAlgn="auto" hangingPunct="1">
              <a:spcAft>
                <a:spcPts val="0"/>
              </a:spcAft>
              <a:buFont typeface="Arial" pitchFamily="34" charset="0"/>
              <a:buChar char="•"/>
              <a:defRPr/>
            </a:pPr>
            <a:r>
              <a:rPr lang="en-US" dirty="0"/>
              <a:t>10% solution of </a:t>
            </a:r>
            <a:r>
              <a:rPr lang="en-US" dirty="0" smtClean="0"/>
              <a:t>salicylic acid </a:t>
            </a:r>
            <a:r>
              <a:rPr lang="en-US" dirty="0"/>
              <a:t>in </a:t>
            </a:r>
            <a:r>
              <a:rPr lang="en-US" dirty="0" smtClean="0"/>
              <a:t>flexible </a:t>
            </a:r>
            <a:r>
              <a:rPr lang="en-US" dirty="0" err="1"/>
              <a:t>collodion</a:t>
            </a:r>
            <a:r>
              <a:rPr lang="en-US" dirty="0"/>
              <a:t>. </a:t>
            </a:r>
            <a:endParaRPr lang="en-US" dirty="0" smtClean="0"/>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It </a:t>
            </a:r>
            <a:r>
              <a:rPr lang="en-US" dirty="0"/>
              <a:t>is used for </a:t>
            </a:r>
            <a:r>
              <a:rPr lang="en-US" dirty="0" smtClean="0"/>
              <a:t>its </a:t>
            </a:r>
            <a:r>
              <a:rPr lang="en-US" dirty="0" err="1" smtClean="0"/>
              <a:t>keratolytic</a:t>
            </a:r>
            <a:r>
              <a:rPr lang="en-US" dirty="0" smtClean="0"/>
              <a:t> </a:t>
            </a:r>
            <a:r>
              <a:rPr lang="en-US" dirty="0"/>
              <a:t>effects, especially in the removal </a:t>
            </a:r>
            <a:r>
              <a:rPr lang="en-US" dirty="0" smtClean="0"/>
              <a:t>of corns </a:t>
            </a:r>
            <a:r>
              <a:rPr lang="en-US" dirty="0"/>
              <a:t>from the toes</a:t>
            </a:r>
            <a:r>
              <a:rPr lang="en-US" dirty="0" smtClean="0"/>
              <a:t>.</a:t>
            </a:r>
          </a:p>
          <a:p>
            <a:pPr marL="0" indent="0" eaLnBrk="1" fontAlgn="auto" hangingPunct="1">
              <a:spcAft>
                <a:spcPts val="0"/>
              </a:spcAft>
              <a:buFont typeface="Arial" pitchFamily="34" charset="0"/>
              <a:buNone/>
              <a:defRPr/>
            </a:pPr>
            <a:endParaRPr lang="en-US" b="1" dirty="0"/>
          </a:p>
          <a:p>
            <a:r>
              <a:rPr lang="en-US" b="1" dirty="0" smtClean="0"/>
              <a:t>Flexible </a:t>
            </a:r>
            <a:r>
              <a:rPr lang="en-US" b="1" dirty="0" err="1" smtClean="0"/>
              <a:t>collodion</a:t>
            </a:r>
            <a:r>
              <a:rPr lang="en-US" b="1" dirty="0" smtClean="0"/>
              <a:t> </a:t>
            </a:r>
            <a:r>
              <a:rPr lang="en-US" dirty="0" smtClean="0"/>
              <a:t>is prepared by adding 2% camphor and 3% castor oil to </a:t>
            </a:r>
            <a:r>
              <a:rPr lang="en-US" dirty="0" err="1" smtClean="0"/>
              <a:t>collodion</a:t>
            </a:r>
            <a:r>
              <a:rPr lang="en-US" dirty="0" smtClean="0"/>
              <a:t>. The castor oil renders the product flexible, permitting its comfortable use over skin areas that are normally moved, such as joints, fingers, and toes.</a:t>
            </a:r>
          </a:p>
          <a:p>
            <a:pPr eaLnBrk="1" fontAlgn="auto" hangingPunct="1">
              <a:spcAft>
                <a:spcPts val="0"/>
              </a:spcAft>
              <a:buFont typeface="Arial" pitchFamily="34" charset="0"/>
              <a:buChar char="•"/>
              <a:defRPr/>
            </a:pPr>
            <a:r>
              <a:rPr lang="en-US" dirty="0" smtClean="0"/>
              <a:t>The camphor </a:t>
            </a:r>
            <a:r>
              <a:rPr lang="en-US" dirty="0"/>
              <a:t>makes the product waterproof.</a:t>
            </a:r>
          </a:p>
        </p:txBody>
      </p:sp>
      <p:pic>
        <p:nvPicPr>
          <p:cNvPr id="156674" name="Picture 6" descr="collodion2"/>
          <p:cNvPicPr>
            <a:picLocks noChangeAspect="1" noChangeArrowheads="1"/>
          </p:cNvPicPr>
          <p:nvPr/>
        </p:nvPicPr>
        <p:blipFill>
          <a:blip r:embed="rId2"/>
          <a:srcRect/>
          <a:stretch>
            <a:fillRect/>
          </a:stretch>
        </p:blipFill>
        <p:spPr bwMode="auto">
          <a:xfrm>
            <a:off x="7162800" y="304800"/>
            <a:ext cx="1066800" cy="1524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GLYCERITES</a:t>
            </a:r>
            <a:r>
              <a:rPr lang="en-US" dirty="0"/>
              <a:t>: </a:t>
            </a:r>
            <a:br>
              <a:rPr lang="en-US" dirty="0"/>
            </a:br>
            <a:endParaRPr lang="en-US" dirty="0"/>
          </a:p>
        </p:txBody>
      </p:sp>
      <p:sp>
        <p:nvSpPr>
          <p:cNvPr id="157698" name="Content Placeholder 2"/>
          <p:cNvSpPr>
            <a:spLocks noGrp="1"/>
          </p:cNvSpPr>
          <p:nvPr>
            <p:ph idx="4294967295"/>
          </p:nvPr>
        </p:nvSpPr>
        <p:spPr>
          <a:xfrm>
            <a:off x="304800" y="1371600"/>
            <a:ext cx="8305800" cy="5257800"/>
          </a:xfrm>
        </p:spPr>
        <p:txBody>
          <a:bodyPr/>
          <a:lstStyle/>
          <a:p>
            <a:pPr eaLnBrk="1" hangingPunct="1">
              <a:lnSpc>
                <a:spcPct val="80000"/>
              </a:lnSpc>
            </a:pPr>
            <a:r>
              <a:rPr lang="en-US" sz="2400" b="1" dirty="0" smtClean="0"/>
              <a:t>Solutions of mixtures of medicinal or pharmaceutical substances in glycerin </a:t>
            </a:r>
          </a:p>
          <a:p>
            <a:pPr eaLnBrk="1" hangingPunct="1">
              <a:lnSpc>
                <a:spcPct val="80000"/>
              </a:lnSpc>
            </a:pPr>
            <a:endParaRPr lang="en-US" sz="2400" b="1" dirty="0" smtClean="0"/>
          </a:p>
          <a:p>
            <a:pPr eaLnBrk="1" hangingPunct="1">
              <a:lnSpc>
                <a:spcPct val="80000"/>
              </a:lnSpc>
            </a:pPr>
            <a:r>
              <a:rPr lang="en-US" sz="2400" b="1" dirty="0" smtClean="0"/>
              <a:t>Generally a minimum of 50% of glycerin is present in </a:t>
            </a:r>
            <a:r>
              <a:rPr lang="en-US" sz="2400" b="1" dirty="0" err="1" smtClean="0"/>
              <a:t>glycerites</a:t>
            </a:r>
            <a:r>
              <a:rPr lang="en-US" sz="2400" b="1" dirty="0" smtClean="0"/>
              <a:t> </a:t>
            </a:r>
          </a:p>
          <a:p>
            <a:pPr eaLnBrk="1" hangingPunct="1">
              <a:lnSpc>
                <a:spcPct val="80000"/>
              </a:lnSpc>
            </a:pPr>
            <a:endParaRPr lang="en-US" sz="2400" b="1" dirty="0" smtClean="0"/>
          </a:p>
          <a:p>
            <a:pPr eaLnBrk="1" hangingPunct="1">
              <a:lnSpc>
                <a:spcPct val="80000"/>
              </a:lnSpc>
            </a:pPr>
            <a:r>
              <a:rPr lang="en-US" sz="2400" b="1" dirty="0" err="1" smtClean="0"/>
              <a:t>Glycerites</a:t>
            </a:r>
            <a:r>
              <a:rPr lang="en-US" sz="2400" b="1" dirty="0" smtClean="0"/>
              <a:t> are generally quite viscous with some of them reaching a jelly like consistency </a:t>
            </a:r>
          </a:p>
          <a:p>
            <a:pPr eaLnBrk="1" hangingPunct="1">
              <a:lnSpc>
                <a:spcPct val="80000"/>
              </a:lnSpc>
              <a:buFont typeface="Arial" charset="0"/>
              <a:buNone/>
            </a:pPr>
            <a:endParaRPr lang="en-US" sz="2400" b="1" dirty="0" smtClean="0"/>
          </a:p>
          <a:p>
            <a:pPr eaLnBrk="1" hangingPunct="1">
              <a:lnSpc>
                <a:spcPct val="80000"/>
              </a:lnSpc>
            </a:pPr>
            <a:r>
              <a:rPr lang="en-US" sz="2400" b="1" dirty="0" err="1" smtClean="0"/>
              <a:t>Glycerites</a:t>
            </a:r>
            <a:r>
              <a:rPr lang="en-US" sz="2400" b="1" dirty="0" smtClean="0"/>
              <a:t> are considered to be stable preparation and are not usually as prone to microbial contamination because it possesses preservative properties</a:t>
            </a:r>
          </a:p>
          <a:p>
            <a:pPr eaLnBrk="1" hangingPunct="1">
              <a:lnSpc>
                <a:spcPct val="80000"/>
              </a:lnSpc>
            </a:pPr>
            <a:endParaRPr lang="en-US" sz="2400" b="1" dirty="0" smtClean="0"/>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Content Placeholder 2"/>
          <p:cNvSpPr>
            <a:spLocks noGrp="1"/>
          </p:cNvSpPr>
          <p:nvPr>
            <p:ph idx="4294967295"/>
          </p:nvPr>
        </p:nvSpPr>
        <p:spPr>
          <a:xfrm>
            <a:off x="457200" y="655638"/>
            <a:ext cx="8382000" cy="4525962"/>
          </a:xfrm>
        </p:spPr>
        <p:txBody>
          <a:bodyPr/>
          <a:lstStyle/>
          <a:p>
            <a:pPr eaLnBrk="1" hangingPunct="1">
              <a:lnSpc>
                <a:spcPct val="80000"/>
              </a:lnSpc>
            </a:pPr>
            <a:r>
              <a:rPr lang="en-US" sz="2800" b="1" dirty="0" smtClean="0"/>
              <a:t>Glycerin alone is used as an </a:t>
            </a:r>
            <a:r>
              <a:rPr lang="en-US" sz="2800" b="1" dirty="0" err="1" smtClean="0"/>
              <a:t>otic</a:t>
            </a:r>
            <a:r>
              <a:rPr lang="en-US" sz="2800" b="1" dirty="0" smtClean="0"/>
              <a:t> solution , aid in the removal of </a:t>
            </a:r>
            <a:r>
              <a:rPr lang="en-US" sz="2800" b="1" dirty="0" err="1" smtClean="0"/>
              <a:t>cerumen</a:t>
            </a:r>
            <a:r>
              <a:rPr lang="en-US" sz="2800" b="1" dirty="0" smtClean="0"/>
              <a:t>. Or as solvent for the preparation of </a:t>
            </a:r>
            <a:r>
              <a:rPr lang="en-US" sz="2800" b="1" dirty="0" err="1" smtClean="0"/>
              <a:t>Benzocaine</a:t>
            </a:r>
            <a:r>
              <a:rPr lang="en-US" sz="2800" b="1" dirty="0" smtClean="0"/>
              <a:t> </a:t>
            </a:r>
            <a:r>
              <a:rPr lang="en-US" sz="2800" b="1" dirty="0" err="1" smtClean="0"/>
              <a:t>Otic</a:t>
            </a:r>
            <a:r>
              <a:rPr lang="en-US" sz="2800" b="1" dirty="0" smtClean="0"/>
              <a:t> Solution USP. </a:t>
            </a:r>
          </a:p>
          <a:p>
            <a:pPr eaLnBrk="1" hangingPunct="1">
              <a:lnSpc>
                <a:spcPct val="80000"/>
              </a:lnSpc>
            </a:pPr>
            <a:endParaRPr lang="en-US" sz="2800" b="1" dirty="0" smtClean="0"/>
          </a:p>
          <a:p>
            <a:pPr eaLnBrk="1" hangingPunct="1">
              <a:lnSpc>
                <a:spcPct val="80000"/>
              </a:lnSpc>
            </a:pPr>
            <a:r>
              <a:rPr lang="en-US" sz="2800" b="1" dirty="0" smtClean="0"/>
              <a:t>Starch </a:t>
            </a:r>
            <a:r>
              <a:rPr lang="en-US" sz="2800" b="1" dirty="0" err="1" smtClean="0"/>
              <a:t>Glycerite</a:t>
            </a:r>
            <a:r>
              <a:rPr lang="en-US" sz="2800" b="1" dirty="0" smtClean="0"/>
              <a:t> </a:t>
            </a:r>
          </a:p>
          <a:p>
            <a:pPr eaLnBrk="1" hangingPunct="1"/>
            <a:r>
              <a:rPr lang="en-US" sz="2800" b="1" dirty="0" smtClean="0"/>
              <a:t>used as an emollient; </a:t>
            </a:r>
          </a:p>
          <a:p>
            <a:pPr eaLnBrk="1" hangingPunct="1"/>
            <a:r>
              <a:rPr lang="en-US" sz="2800" b="1" dirty="0" smtClean="0"/>
              <a:t>Starch     100g; </a:t>
            </a:r>
          </a:p>
          <a:p>
            <a:pPr eaLnBrk="1" hangingPunct="1"/>
            <a:r>
              <a:rPr lang="en-US" sz="2800" b="1" dirty="0" smtClean="0"/>
              <a:t>water      200mL;</a:t>
            </a:r>
          </a:p>
          <a:p>
            <a:pPr eaLnBrk="1" hangingPunct="1"/>
            <a:r>
              <a:rPr lang="en-US" sz="2800" b="1" dirty="0" smtClean="0"/>
              <a:t>Benzoic acid 2g; </a:t>
            </a:r>
          </a:p>
          <a:p>
            <a:pPr eaLnBrk="1" hangingPunct="1"/>
            <a:r>
              <a:rPr lang="en-US" sz="2800" b="1" dirty="0" smtClean="0"/>
              <a:t>Glycerin 700mL </a:t>
            </a:r>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116</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229600" cy="5410200"/>
          </a:xfrm>
        </p:spPr>
        <p:txBody>
          <a:bodyPr/>
          <a:lstStyle/>
          <a:p>
            <a:r>
              <a:rPr lang="en-US" b="1" dirty="0" smtClean="0"/>
              <a:t>Pharmaceutical manufacturers have prepared many acid salts of these organic bases to enable the preparation of aqueous solutions , </a:t>
            </a:r>
            <a:r>
              <a:rPr lang="en-US" b="1" dirty="0" smtClean="0">
                <a:solidFill>
                  <a:schemeClr val="tx2"/>
                </a:solidFill>
              </a:rPr>
              <a:t>ex (</a:t>
            </a:r>
            <a:r>
              <a:rPr lang="en-US" b="1" dirty="0" err="1" smtClean="0">
                <a:solidFill>
                  <a:schemeClr val="tx2"/>
                </a:solidFill>
              </a:rPr>
              <a:t>diphenhydramine</a:t>
            </a:r>
            <a:r>
              <a:rPr lang="en-US" b="1" dirty="0" smtClean="0">
                <a:solidFill>
                  <a:schemeClr val="tx2"/>
                </a:solidFill>
              </a:rPr>
              <a:t> </a:t>
            </a:r>
            <a:r>
              <a:rPr lang="en-US" b="1" dirty="0" err="1" smtClean="0">
                <a:solidFill>
                  <a:schemeClr val="tx2"/>
                </a:solidFill>
              </a:rPr>
              <a:t>HCl</a:t>
            </a:r>
            <a:r>
              <a:rPr lang="en-US" b="1" dirty="0" smtClean="0">
                <a:solidFill>
                  <a:schemeClr val="tx2"/>
                </a:solidFill>
              </a:rPr>
              <a:t>) , Atropine sulfate</a:t>
            </a:r>
          </a:p>
          <a:p>
            <a:endParaRPr lang="en-US" b="1" dirty="0" smtClean="0">
              <a:solidFill>
                <a:schemeClr val="tx2"/>
              </a:solidFill>
            </a:endParaRPr>
          </a:p>
          <a:p>
            <a:pPr algn="just" eaLnBrk="1" hangingPunct="1"/>
            <a:r>
              <a:rPr lang="en-US" b="1" dirty="0" smtClean="0"/>
              <a:t>Many basic salts of  weak acids have been prepared</a:t>
            </a:r>
          </a:p>
          <a:p>
            <a:pPr algn="just" eaLnBrk="1" hangingPunct="1"/>
            <a:r>
              <a:rPr lang="en-US" b="1" i="1" dirty="0" smtClean="0">
                <a:solidFill>
                  <a:schemeClr val="tx2"/>
                </a:solidFill>
              </a:rPr>
              <a:t>Phenobarbital</a:t>
            </a:r>
            <a:r>
              <a:rPr lang="en-US" b="1" dirty="0" smtClean="0">
                <a:solidFill>
                  <a:schemeClr val="tx2"/>
                </a:solidFill>
              </a:rPr>
              <a:t> sodium</a:t>
            </a:r>
            <a:r>
              <a:rPr lang="en-US" dirty="0" smtClean="0">
                <a:solidFill>
                  <a:schemeClr val="tx2"/>
                </a:solidFill>
              </a:rPr>
              <a:t> </a:t>
            </a:r>
          </a:p>
          <a:p>
            <a:pPr algn="just" eaLnBrk="1" hangingPunct="1"/>
            <a:r>
              <a:rPr lang="en-US" b="1" i="1" dirty="0" smtClean="0">
                <a:solidFill>
                  <a:schemeClr val="tx2"/>
                </a:solidFill>
              </a:rPr>
              <a:t>silver sulfadiazine</a:t>
            </a:r>
            <a:r>
              <a:rPr lang="en-US" dirty="0" smtClean="0">
                <a:solidFill>
                  <a:schemeClr val="tx2"/>
                </a:solidFill>
              </a:rPr>
              <a:t> </a:t>
            </a:r>
          </a:p>
          <a:p>
            <a:r>
              <a:rPr lang="en-US" b="1" dirty="0" smtClean="0">
                <a:solidFill>
                  <a:schemeClr val="tx2"/>
                </a:solidFill>
              </a:rPr>
              <a:t> </a:t>
            </a:r>
          </a:p>
          <a:p>
            <a:endParaRPr lang="en-US" dirty="0"/>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a:stretch>
            <a:fillRect/>
          </a:stretch>
        </p:blipFill>
        <p:spPr bwMode="auto">
          <a:xfrm>
            <a:off x="1106488" y="762000"/>
            <a:ext cx="6931025" cy="6096000"/>
          </a:xfrm>
          <a:prstGeom prst="rect">
            <a:avLst/>
          </a:prstGeom>
          <a:noFill/>
          <a:ln w="9525">
            <a:noFill/>
            <a:miter lim="800000"/>
            <a:headEnd/>
            <a:tailEnd/>
          </a:ln>
        </p:spPr>
      </p:pic>
      <p:sp>
        <p:nvSpPr>
          <p:cNvPr id="34818" name="Rectangle 5"/>
          <p:cNvSpPr>
            <a:spLocks noChangeArrowheads="1"/>
          </p:cNvSpPr>
          <p:nvPr/>
        </p:nvSpPr>
        <p:spPr bwMode="auto">
          <a:xfrm>
            <a:off x="-19227" y="381000"/>
            <a:ext cx="8255209" cy="369332"/>
          </a:xfrm>
          <a:prstGeom prst="rect">
            <a:avLst/>
          </a:prstGeom>
          <a:noFill/>
          <a:ln w="9525">
            <a:noFill/>
            <a:miter lim="800000"/>
            <a:headEnd/>
            <a:tailEnd/>
          </a:ln>
        </p:spPr>
        <p:txBody>
          <a:bodyPr wrap="square">
            <a:spAutoFit/>
          </a:bodyPr>
          <a:lstStyle/>
          <a:p>
            <a:r>
              <a:rPr lang="en-US" dirty="0" smtClean="0">
                <a:solidFill>
                  <a:srgbClr val="FF0000"/>
                </a:solidFill>
              </a:rPr>
              <a:t>Water and alcohol solubility of weak acids and weak bases and their salts</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457200" y="990600"/>
            <a:ext cx="8229600" cy="4525963"/>
          </a:xfrm>
        </p:spPr>
        <p:txBody>
          <a:bodyPr/>
          <a:lstStyle/>
          <a:p>
            <a:pPr algn="just" eaLnBrk="1" hangingPunct="1"/>
            <a:r>
              <a:rPr lang="en-US" sz="2800" b="1" dirty="0" smtClean="0"/>
              <a:t>The </a:t>
            </a:r>
            <a:r>
              <a:rPr lang="en-US" sz="2800" b="1" dirty="0" smtClean="0">
                <a:solidFill>
                  <a:srgbClr val="FF0000"/>
                </a:solidFill>
              </a:rPr>
              <a:t>rate of solution</a:t>
            </a:r>
            <a:r>
              <a:rPr lang="en-US" sz="2800" b="1" dirty="0" smtClean="0"/>
              <a:t>, that is, the speed at which the substance dissolves, depends on:</a:t>
            </a:r>
          </a:p>
          <a:p>
            <a:pPr algn="just" eaLnBrk="1" hangingPunct="1">
              <a:buFont typeface="Arial" charset="0"/>
              <a:buNone/>
            </a:pPr>
            <a:endParaRPr lang="en-US" sz="2800" b="1" dirty="0" smtClean="0"/>
          </a:p>
          <a:p>
            <a:pPr algn="just" eaLnBrk="1" hangingPunct="1">
              <a:buFont typeface="Calibri" pitchFamily="34" charset="0"/>
              <a:buAutoNum type="arabicPeriod"/>
            </a:pPr>
            <a:r>
              <a:rPr lang="en-US" sz="2800" b="1" dirty="0" smtClean="0"/>
              <a:t>the particle size of the substance: the finer the powder, the greater the surface area, which comes in contact with the solvent, and the more rapid the dissolving process.</a:t>
            </a:r>
          </a:p>
          <a:p>
            <a:pPr algn="just" eaLnBrk="1" hangingPunct="1">
              <a:buFont typeface="Calibri" pitchFamily="34" charset="0"/>
              <a:buAutoNum type="arabicPeriod"/>
            </a:pPr>
            <a:endParaRPr lang="en-US" sz="2800" b="1" dirty="0" smtClean="0"/>
          </a:p>
          <a:p>
            <a:pPr algn="just" eaLnBrk="1" hangingPunct="1">
              <a:buFont typeface="Calibri" pitchFamily="34" charset="0"/>
              <a:buAutoNum type="arabicPeriod"/>
            </a:pPr>
            <a:r>
              <a:rPr lang="en-US" sz="2800" b="1" dirty="0" smtClean="0"/>
              <a:t>the extent of agitation: the greater the agitation, the more unsaturated solvent passes over the drug and the faster the formation of the solution.</a:t>
            </a:r>
          </a:p>
        </p:txBody>
      </p:sp>
      <p:sp>
        <p:nvSpPr>
          <p:cNvPr id="3" name="Slide Number Placeholder 2"/>
          <p:cNvSpPr>
            <a:spLocks noGrp="1"/>
          </p:cNvSpPr>
          <p:nvPr>
            <p:ph type="sldNum" sz="quarter" idx="12"/>
          </p:nvPr>
        </p:nvSpPr>
        <p:spPr/>
        <p:txBody>
          <a:bodyPr/>
          <a:lstStyle/>
          <a:p>
            <a:pPr>
              <a:defRPr/>
            </a:pPr>
            <a:fld id="{6C214723-DE5C-43C0-8491-38352CDC9DB9}" type="slidenum">
              <a:rPr lang="ar-SA"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b="1" dirty="0" smtClean="0"/>
              <a:t>3. Temperature:  heating a liquid also causes solution to take place more rapidly by increasing the frequency which solvent molecules collide with the surface of the </a:t>
            </a:r>
            <a:r>
              <a:rPr lang="en-US" sz="2800" b="1" smtClean="0"/>
              <a:t>dissolving mixture</a:t>
            </a:r>
            <a:endParaRPr lang="en-US" sz="2800" b="1" dirty="0"/>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Selection criteria for solvents</a:t>
            </a:r>
            <a:endParaRPr lang="en-US" dirty="0"/>
          </a:p>
        </p:txBody>
      </p:sp>
      <p:sp>
        <p:nvSpPr>
          <p:cNvPr id="38914" name="Content Placeholder 2"/>
          <p:cNvSpPr>
            <a:spLocks noGrp="1"/>
          </p:cNvSpPr>
          <p:nvPr>
            <p:ph idx="1"/>
          </p:nvPr>
        </p:nvSpPr>
        <p:spPr>
          <a:xfrm>
            <a:off x="457200" y="1600200"/>
            <a:ext cx="8686800" cy="4525963"/>
          </a:xfrm>
        </p:spPr>
        <p:txBody>
          <a:bodyPr/>
          <a:lstStyle/>
          <a:p>
            <a:pPr eaLnBrk="1" hangingPunct="1"/>
            <a:r>
              <a:rPr lang="en-US" sz="2600" b="1" dirty="0" smtClean="0"/>
              <a:t>the selection of the proper solvent for a particular solute: </a:t>
            </a:r>
          </a:p>
          <a:p>
            <a:pPr eaLnBrk="1" hangingPunct="1"/>
            <a:r>
              <a:rPr lang="en-US" sz="2600" b="1" dirty="0" smtClean="0"/>
              <a:t>solubility, </a:t>
            </a:r>
            <a:r>
              <a:rPr lang="en-US" sz="2600" b="1" dirty="0" smtClean="0">
                <a:solidFill>
                  <a:srgbClr val="FF0000"/>
                </a:solidFill>
              </a:rPr>
              <a:t>(like dissolves like) </a:t>
            </a:r>
          </a:p>
          <a:p>
            <a:pPr eaLnBrk="1" hangingPunct="1"/>
            <a:r>
              <a:rPr lang="en-US" sz="2600" b="1" dirty="0" smtClean="0"/>
              <a:t>clarity, </a:t>
            </a:r>
          </a:p>
          <a:p>
            <a:pPr eaLnBrk="1" hangingPunct="1"/>
            <a:r>
              <a:rPr lang="en-US" sz="2600" b="1" dirty="0" smtClean="0"/>
              <a:t>low toxicity, </a:t>
            </a:r>
          </a:p>
          <a:p>
            <a:pPr eaLnBrk="1" hangingPunct="1"/>
            <a:r>
              <a:rPr lang="en-US" sz="2600" b="1" dirty="0" smtClean="0"/>
              <a:t>viscosity, </a:t>
            </a:r>
          </a:p>
          <a:p>
            <a:pPr eaLnBrk="1" hangingPunct="1"/>
            <a:r>
              <a:rPr lang="en-US" sz="2600" b="1" dirty="0" smtClean="0"/>
              <a:t>Compatibility with other </a:t>
            </a:r>
            <a:r>
              <a:rPr lang="en-US" sz="2600" b="1" dirty="0" err="1" smtClean="0"/>
              <a:t>formulative</a:t>
            </a:r>
            <a:r>
              <a:rPr lang="en-US" sz="2600" b="1" dirty="0" smtClean="0"/>
              <a:t> ingredients, </a:t>
            </a:r>
          </a:p>
          <a:p>
            <a:pPr eaLnBrk="1" hangingPunct="1"/>
            <a:r>
              <a:rPr lang="en-US" sz="2600" b="1" dirty="0" smtClean="0"/>
              <a:t>Chemical inertness, </a:t>
            </a:r>
          </a:p>
          <a:p>
            <a:pPr eaLnBrk="1" hangingPunct="1"/>
            <a:r>
              <a:rPr lang="en-US" sz="2600" b="1" dirty="0" smtClean="0"/>
              <a:t>palatability, </a:t>
            </a:r>
          </a:p>
          <a:p>
            <a:pPr eaLnBrk="1" hangingPunct="1"/>
            <a:r>
              <a:rPr lang="en-US" sz="2600" b="1" dirty="0" smtClean="0"/>
              <a:t>odor, color, </a:t>
            </a:r>
          </a:p>
          <a:p>
            <a:pPr eaLnBrk="1" hangingPunct="1"/>
            <a:r>
              <a:rPr lang="en-US" sz="2600" b="1" dirty="0" smtClean="0"/>
              <a:t>economy.</a:t>
            </a:r>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body" idx="1"/>
          </p:nvPr>
        </p:nvSpPr>
        <p:spPr/>
        <p:txBody>
          <a:bodyPr/>
          <a:lstStyle/>
          <a:p>
            <a:r>
              <a:rPr lang="en-US" b="1" dirty="0" smtClean="0"/>
              <a:t>PURIFIED WATER, USP, H2O</a:t>
            </a:r>
          </a:p>
          <a:p>
            <a:r>
              <a:rPr lang="en-US" b="1" dirty="0" smtClean="0"/>
              <a:t>Fixed oils</a:t>
            </a:r>
            <a:endParaRPr lang="ar-SA" b="1" dirty="0" smtClean="0"/>
          </a:p>
          <a:p>
            <a:r>
              <a:rPr lang="en-US" sz="2800" b="1" dirty="0" smtClean="0"/>
              <a:t>ALCOHOL, USP</a:t>
            </a:r>
          </a:p>
          <a:p>
            <a:r>
              <a:rPr lang="en-US" b="1" dirty="0" smtClean="0"/>
              <a:t>DILUTED ALCOHOL, NF</a:t>
            </a:r>
          </a:p>
          <a:p>
            <a:r>
              <a:rPr lang="en-US" b="1" dirty="0" smtClean="0"/>
              <a:t>RUBBING</a:t>
            </a:r>
            <a:r>
              <a:rPr lang="en-US" sz="3600" b="1" dirty="0" smtClean="0"/>
              <a:t> ALCOHOL</a:t>
            </a:r>
            <a:endParaRPr lang="ar-SA" sz="3600" b="1" dirty="0" smtClean="0"/>
          </a:p>
          <a:p>
            <a:r>
              <a:rPr lang="en-US" b="1" dirty="0" smtClean="0"/>
              <a:t>GLYCERIN, USP</a:t>
            </a:r>
            <a:endParaRPr lang="ar-SA" b="1" dirty="0" smtClean="0"/>
          </a:p>
          <a:p>
            <a:r>
              <a:rPr lang="en-US" b="1" dirty="0" smtClean="0"/>
              <a:t>PROPYLENE GLYCOL, USP</a:t>
            </a:r>
          </a:p>
        </p:txBody>
      </p:sp>
      <p:sp>
        <p:nvSpPr>
          <p:cNvPr id="2" name="Title 1"/>
          <p:cNvSpPr>
            <a:spLocks/>
          </p:cNvSpPr>
          <p:nvPr/>
        </p:nvSpPr>
        <p:spPr bwMode="auto">
          <a:xfrm>
            <a:off x="457200" y="274638"/>
            <a:ext cx="8229600" cy="1143000"/>
          </a:xfrm>
          <a:prstGeom prst="rect">
            <a:avLst/>
          </a:prstGeom>
          <a:noFill/>
          <a:ln w="9525">
            <a:noFill/>
            <a:miter lim="800000"/>
            <a:headEnd/>
            <a:tailEnd/>
          </a:ln>
        </p:spPr>
        <p:txBody>
          <a:bodyPr anchor="ctr"/>
          <a:lstStyle/>
          <a:p>
            <a:pPr algn="ctr" rtl="0" fontAlgn="auto">
              <a:spcAft>
                <a:spcPts val="0"/>
              </a:spcAft>
              <a:defRPr/>
            </a:pPr>
            <a:r>
              <a:rPr lang="en-US" sz="4400" dirty="0">
                <a:latin typeface="+mj-lt"/>
                <a:ea typeface="+mj-ea"/>
                <a:cs typeface="+mj-cs"/>
              </a:rPr>
              <a:t>SOLVENTS FOR LIQUID</a:t>
            </a:r>
            <a:br>
              <a:rPr lang="en-US" sz="4400" dirty="0">
                <a:latin typeface="+mj-lt"/>
                <a:ea typeface="+mj-ea"/>
                <a:cs typeface="+mj-cs"/>
              </a:rPr>
            </a:br>
            <a:r>
              <a:rPr lang="en-US" sz="4400" dirty="0">
                <a:latin typeface="+mj-lt"/>
                <a:ea typeface="+mj-ea"/>
                <a:cs typeface="+mj-cs"/>
              </a:rPr>
              <a:t>PREPARATIONS</a:t>
            </a:r>
            <a:endParaRPr lang="en-US" sz="4400" b="0" dirty="0">
              <a:latin typeface="+mj-lt"/>
              <a:ea typeface="+mj-ea"/>
              <a:cs typeface="+mj-cs"/>
            </a:endParaRPr>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a:xfrm>
            <a:off x="457200" y="1676400"/>
            <a:ext cx="8229600" cy="4953000"/>
          </a:xfrm>
        </p:spPr>
        <p:txBody>
          <a:bodyPr/>
          <a:lstStyle/>
          <a:p>
            <a:pPr algn="just" eaLnBrk="1" hangingPunct="1"/>
            <a:r>
              <a:rPr lang="en-US" sz="2400" b="1" dirty="0" smtClean="0"/>
              <a:t>In most instances, water is the preferred solvent because it comes closer to meeting these criteria than other solvents.</a:t>
            </a:r>
          </a:p>
          <a:p>
            <a:pPr algn="just" eaLnBrk="1" hangingPunct="1"/>
            <a:r>
              <a:rPr lang="en-US" sz="2400" b="1" dirty="0" smtClean="0"/>
              <a:t>Advantages: Tasteless, </a:t>
            </a:r>
            <a:r>
              <a:rPr lang="en-US" sz="2400" b="1" dirty="0" err="1" smtClean="0"/>
              <a:t>odourless</a:t>
            </a:r>
            <a:r>
              <a:rPr lang="en-US" sz="2400" b="1" dirty="0" smtClean="0"/>
              <a:t>, lack of pharmacological activity, neutral and very cheap .</a:t>
            </a:r>
          </a:p>
          <a:p>
            <a:pPr algn="just" eaLnBrk="1" hangingPunct="1"/>
            <a:r>
              <a:rPr lang="en-US" sz="2400" b="1" dirty="0" smtClean="0"/>
              <a:t>Disadvantages: favorable medium for some chemical reactions, and it supports the growth of microorganisms when contaminated.</a:t>
            </a:r>
          </a:p>
          <a:p>
            <a:pPr algn="just" eaLnBrk="1" hangingPunct="1"/>
            <a:r>
              <a:rPr lang="en-US" sz="2400" b="1" dirty="0" smtClean="0"/>
              <a:t>When water is used as the primary solvent, commonly an auxiliary solvent ( Co-Solvents )  is also employed to augment the solvent action of water or to contribute to a product’s chemical or physical stability. </a:t>
            </a:r>
          </a:p>
          <a:p>
            <a:pPr algn="just" eaLnBrk="1" hangingPunct="1"/>
            <a:r>
              <a:rPr lang="en-US" sz="2400" b="1" dirty="0" smtClean="0"/>
              <a:t>Alcohol, glycerin, and propylene glycol.</a:t>
            </a:r>
          </a:p>
        </p:txBody>
      </p:sp>
      <p:sp>
        <p:nvSpPr>
          <p:cNvPr id="40962" name="Rectangle 3"/>
          <p:cNvSpPr>
            <a:spLocks noChangeArrowheads="1"/>
          </p:cNvSpPr>
          <p:nvPr/>
        </p:nvSpPr>
        <p:spPr bwMode="auto">
          <a:xfrm>
            <a:off x="457200" y="838201"/>
            <a:ext cx="1644650" cy="769441"/>
          </a:xfrm>
          <a:prstGeom prst="rect">
            <a:avLst/>
          </a:prstGeom>
          <a:noFill/>
          <a:ln w="9525">
            <a:noFill/>
            <a:miter lim="800000"/>
            <a:headEnd/>
            <a:tailEnd/>
          </a:ln>
        </p:spPr>
        <p:txBody>
          <a:bodyPr wrap="square">
            <a:spAutoFit/>
          </a:bodyPr>
          <a:lstStyle/>
          <a:p>
            <a:r>
              <a:rPr lang="en-US" sz="4400" dirty="0"/>
              <a:t>water</a:t>
            </a:r>
          </a:p>
        </p:txBody>
      </p:sp>
      <p:sp>
        <p:nvSpPr>
          <p:cNvPr id="2" name="Title 1"/>
          <p:cNvSpPr>
            <a:spLocks/>
          </p:cNvSpPr>
          <p:nvPr/>
        </p:nvSpPr>
        <p:spPr bwMode="auto">
          <a:xfrm>
            <a:off x="457200" y="274638"/>
            <a:ext cx="8229600" cy="792162"/>
          </a:xfrm>
          <a:prstGeom prst="rect">
            <a:avLst/>
          </a:prstGeom>
          <a:noFill/>
          <a:ln w="9525">
            <a:noFill/>
            <a:miter lim="800000"/>
            <a:headEnd/>
            <a:tailEnd/>
          </a:ln>
        </p:spPr>
        <p:txBody>
          <a:bodyPr anchor="ctr"/>
          <a:lstStyle/>
          <a:p>
            <a:pPr algn="ctr" rtl="0" fontAlgn="auto">
              <a:spcAft>
                <a:spcPts val="0"/>
              </a:spcAft>
              <a:defRPr/>
            </a:pPr>
            <a:r>
              <a:rPr lang="en-US" sz="3600" dirty="0">
                <a:latin typeface="+mj-lt"/>
                <a:ea typeface="+mj-ea"/>
                <a:cs typeface="+mj-cs"/>
              </a:rPr>
              <a:t>SOLVENTS FOR LIQUID</a:t>
            </a:r>
            <a:br>
              <a:rPr lang="en-US" sz="3600" dirty="0">
                <a:latin typeface="+mj-lt"/>
                <a:ea typeface="+mj-ea"/>
                <a:cs typeface="+mj-cs"/>
              </a:rPr>
            </a:br>
            <a:r>
              <a:rPr lang="en-US" sz="3600" dirty="0">
                <a:latin typeface="+mj-lt"/>
                <a:ea typeface="+mj-ea"/>
                <a:cs typeface="+mj-cs"/>
              </a:rPr>
              <a:t>PREPARATIONS</a:t>
            </a:r>
            <a:endParaRPr lang="en-US" sz="3600" b="0" dirty="0">
              <a:latin typeface="+mj-lt"/>
              <a:ea typeface="+mj-ea"/>
              <a:cs typeface="+mj-cs"/>
            </a:endParaRPr>
          </a:p>
        </p:txBody>
      </p:sp>
      <p:sp>
        <p:nvSpPr>
          <p:cNvPr id="5" name="Slide Number Placeholder 4"/>
          <p:cNvSpPr>
            <a:spLocks noGrp="1"/>
          </p:cNvSpPr>
          <p:nvPr>
            <p:ph type="sldNum" sz="quarter" idx="12"/>
          </p:nvPr>
        </p:nvSpPr>
        <p:spPr/>
        <p:txBody>
          <a:bodyPr/>
          <a:lstStyle/>
          <a:p>
            <a:pPr>
              <a:defRPr/>
            </a:pPr>
            <a:fld id="{6C214723-DE5C-43C0-8491-38352CDC9DB9}" type="slidenum">
              <a:rPr lang="ar-SA"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p:txBody>
          <a:bodyPr/>
          <a:lstStyle/>
          <a:p>
            <a:pPr eaLnBrk="1" hangingPunct="1"/>
            <a:r>
              <a:rPr lang="en-US" b="1" smtClean="0"/>
              <a:t>PURIFIED WATER, USP, H2O</a:t>
            </a:r>
            <a:endParaRPr lang="en-US" smtClean="0"/>
          </a:p>
        </p:txBody>
      </p:sp>
      <p:sp>
        <p:nvSpPr>
          <p:cNvPr id="41986" name="Content Placeholder 2"/>
          <p:cNvSpPr>
            <a:spLocks noGrp="1"/>
          </p:cNvSpPr>
          <p:nvPr>
            <p:ph idx="4294967295"/>
          </p:nvPr>
        </p:nvSpPr>
        <p:spPr/>
        <p:txBody>
          <a:bodyPr/>
          <a:lstStyle/>
          <a:p>
            <a:pPr algn="just" eaLnBrk="1" hangingPunct="1">
              <a:lnSpc>
                <a:spcPct val="90000"/>
              </a:lnSpc>
            </a:pPr>
            <a:r>
              <a:rPr lang="en-US" b="1" dirty="0" smtClean="0"/>
              <a:t>Ordinary drinking water from the tap is not acceptable for the manufacture of most aqueous pharmaceutical preparations or for the extemporaneous compounding of prescriptions </a:t>
            </a:r>
          </a:p>
          <a:p>
            <a:pPr algn="just" eaLnBrk="1" hangingPunct="1">
              <a:lnSpc>
                <a:spcPct val="90000"/>
              </a:lnSpc>
            </a:pPr>
            <a:endParaRPr lang="en-US" b="1" dirty="0" smtClean="0"/>
          </a:p>
          <a:p>
            <a:pPr algn="just" eaLnBrk="1" hangingPunct="1">
              <a:lnSpc>
                <a:spcPct val="90000"/>
              </a:lnSpc>
            </a:pPr>
            <a:r>
              <a:rPr lang="en-US" b="1" dirty="0" smtClean="0"/>
              <a:t>because of the possible chemical incompatibilities between dissolved solids and the medicinal agents being added. </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457200" y="1371600"/>
            <a:ext cx="8229600" cy="4525963"/>
          </a:xfrm>
        </p:spPr>
        <p:txBody>
          <a:bodyPr/>
          <a:lstStyle/>
          <a:p>
            <a:pPr algn="just" eaLnBrk="1" hangingPunct="1"/>
            <a:r>
              <a:rPr lang="en-US" sz="2800" b="1" smtClean="0"/>
              <a:t>In pharmaceutical terms, solutions are “liquid preparations that contain one or more chemical substances dissolved in a suitable solvent or mixture of mutually miscible solvents” ( aqueous or non –aqueous) .</a:t>
            </a:r>
          </a:p>
          <a:p>
            <a:pPr algn="just" eaLnBrk="1" hangingPunct="1"/>
            <a:r>
              <a:rPr lang="en-US" sz="2800" b="1" smtClean="0"/>
              <a:t>It may be classified as oral, otic, ophthalmic, or topical.</a:t>
            </a:r>
          </a:p>
          <a:p>
            <a:pPr algn="just" eaLnBrk="1" hangingPunct="1"/>
            <a:r>
              <a:rPr lang="en-US" sz="2800" b="1" smtClean="0"/>
              <a:t>Certain solutions prepared to be sterile and pyrogen free and intended for parenteral administration are classified as injections.</a:t>
            </a:r>
          </a:p>
        </p:txBody>
      </p:sp>
      <p:sp>
        <p:nvSpPr>
          <p:cNvPr id="17410" name="Title 1"/>
          <p:cNvSpPr>
            <a:spLocks/>
          </p:cNvSpPr>
          <p:nvPr/>
        </p:nvSpPr>
        <p:spPr bwMode="auto">
          <a:xfrm>
            <a:off x="762000" y="206375"/>
            <a:ext cx="7772400" cy="1470025"/>
          </a:xfrm>
          <a:prstGeom prst="rect">
            <a:avLst/>
          </a:prstGeom>
          <a:noFill/>
          <a:ln w="9525">
            <a:noFill/>
            <a:miter lim="800000"/>
            <a:headEnd/>
            <a:tailEnd/>
          </a:ln>
        </p:spPr>
        <p:txBody>
          <a:bodyPr anchor="ctr"/>
          <a:lstStyle/>
          <a:p>
            <a:pPr algn="ctr" rtl="0"/>
            <a:r>
              <a:rPr lang="en-US" sz="4400" b="0">
                <a:latin typeface="Calibri" pitchFamily="34" charset="0"/>
              </a:rPr>
              <a:t>Solutions</a:t>
            </a:r>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4294967295"/>
          </p:nvPr>
        </p:nvSpPr>
        <p:spPr>
          <a:xfrm>
            <a:off x="457200" y="1295400"/>
            <a:ext cx="8229600" cy="4525963"/>
          </a:xfrm>
        </p:spPr>
        <p:txBody>
          <a:bodyPr/>
          <a:lstStyle/>
          <a:p>
            <a:pPr algn="just" eaLnBrk="1" hangingPunct="1"/>
            <a:r>
              <a:rPr lang="en-US" sz="2800" b="1" dirty="0" smtClean="0"/>
              <a:t>Purified Water, USP, is obtained by distillation, ion exchange treatment, reverse osmosis, or other suitable process. </a:t>
            </a:r>
          </a:p>
          <a:p>
            <a:pPr algn="just" eaLnBrk="1" hangingPunct="1"/>
            <a:endParaRPr lang="en-US" sz="2800" b="1" dirty="0" smtClean="0"/>
          </a:p>
          <a:p>
            <a:pPr algn="just" eaLnBrk="1" hangingPunct="1"/>
            <a:r>
              <a:rPr lang="en-US" sz="2800" b="1" dirty="0" smtClean="0"/>
              <a:t>has fewer solid impurities than ordinary drinking water. </a:t>
            </a:r>
          </a:p>
          <a:p>
            <a:pPr algn="just" eaLnBrk="1" hangingPunct="1"/>
            <a:r>
              <a:rPr lang="en-US" sz="2800" b="1" dirty="0" smtClean="0"/>
              <a:t>When evaporated to dryness, it must not yield more than 0.001% of residue (1 mg of solids per 100 </a:t>
            </a:r>
            <a:r>
              <a:rPr lang="en-US" sz="2800" b="1" dirty="0" err="1" smtClean="0"/>
              <a:t>mL</a:t>
            </a:r>
            <a:r>
              <a:rPr lang="en-US" sz="2800" b="1" dirty="0" smtClean="0"/>
              <a:t> of water). </a:t>
            </a:r>
          </a:p>
          <a:p>
            <a:pPr algn="just" eaLnBrk="1" hangingPunct="1"/>
            <a:endParaRPr lang="en-US" b="1" dirty="0" smtClean="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4294967295"/>
          </p:nvPr>
        </p:nvSpPr>
        <p:spPr/>
        <p:txBody>
          <a:bodyPr/>
          <a:lstStyle/>
          <a:p>
            <a:pPr algn="just" eaLnBrk="1" hangingPunct="1"/>
            <a:r>
              <a:rPr lang="en-US" sz="2800" b="1" dirty="0" smtClean="0"/>
              <a:t>Purified Water, USP intended for use in the preparation of aqueous dosage forms except those intended for </a:t>
            </a:r>
            <a:r>
              <a:rPr lang="en-US" sz="2800" b="1" dirty="0" err="1" smtClean="0"/>
              <a:t>parenteral</a:t>
            </a:r>
            <a:r>
              <a:rPr lang="en-US" sz="2800" b="1" dirty="0" smtClean="0"/>
              <a:t> administration (injections).</a:t>
            </a:r>
          </a:p>
          <a:p>
            <a:pPr algn="just" eaLnBrk="1" hangingPunct="1">
              <a:buFont typeface="Arial" charset="0"/>
              <a:buNone/>
            </a:pPr>
            <a:endParaRPr lang="en-US" sz="2800" b="1" dirty="0" smtClean="0"/>
          </a:p>
          <a:p>
            <a:pPr algn="just" eaLnBrk="1" hangingPunct="1"/>
            <a:r>
              <a:rPr lang="en-US" sz="2800" b="1" dirty="0" smtClean="0"/>
              <a:t>Water for Injection, USP; </a:t>
            </a:r>
            <a:r>
              <a:rPr lang="en-US" sz="2800" b="1" dirty="0" err="1" smtClean="0"/>
              <a:t>Bacteriostatic</a:t>
            </a:r>
            <a:r>
              <a:rPr lang="en-US" sz="2800" b="1" dirty="0" smtClean="0"/>
              <a:t> Water for Injection, USP; or Sterile </a:t>
            </a:r>
            <a:r>
              <a:rPr lang="en-US" sz="2800" b="1" dirty="0" err="1" smtClean="0"/>
              <a:t>pyrogen</a:t>
            </a:r>
            <a:r>
              <a:rPr lang="en-US" sz="2800" b="1" dirty="0" smtClean="0"/>
              <a:t> free Water for Injection, USP, is used for injections.</a:t>
            </a:r>
          </a:p>
          <a:p>
            <a:pPr algn="just" eaLnBrk="1" hangingPunct="1"/>
            <a:endParaRPr lang="en-US" b="1" dirty="0" smtClean="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4294967295"/>
          </p:nvPr>
        </p:nvSpPr>
        <p:spPr>
          <a:xfrm>
            <a:off x="457200" y="2332038"/>
            <a:ext cx="8229600" cy="4525962"/>
          </a:xfrm>
        </p:spPr>
        <p:txBody>
          <a:bodyPr/>
          <a:lstStyle/>
          <a:p>
            <a:pPr algn="just" eaLnBrk="1" hangingPunct="1"/>
            <a:r>
              <a:rPr lang="en-US" sz="2800" b="1" dirty="0" smtClean="0"/>
              <a:t>A number of fixed oils, such as corn oil, cottonseed oil, peanut oil, and sesame oil, are useful solvents, particularly in the </a:t>
            </a:r>
            <a:r>
              <a:rPr lang="en-US" sz="2800" b="1" dirty="0" smtClean="0">
                <a:solidFill>
                  <a:schemeClr val="accent2"/>
                </a:solidFill>
              </a:rPr>
              <a:t>preparation of oleaginous injections</a:t>
            </a:r>
            <a:r>
              <a:rPr lang="en-US" sz="2800" b="1" dirty="0" smtClean="0"/>
              <a:t>.</a:t>
            </a:r>
          </a:p>
          <a:p>
            <a:pPr algn="just" eaLnBrk="1" hangingPunct="1">
              <a:buFont typeface="Arial" charset="0"/>
              <a:buNone/>
            </a:pPr>
            <a:r>
              <a:rPr lang="en-US" sz="2400" dirty="0" smtClean="0">
                <a:solidFill>
                  <a:schemeClr val="accent1"/>
                </a:solidFill>
              </a:rPr>
              <a:t>Intramuscular injection (IM</a:t>
            </a:r>
            <a:r>
              <a:rPr lang="ar-SA" sz="2400" dirty="0" smtClean="0">
                <a:solidFill>
                  <a:schemeClr val="accent1"/>
                </a:solidFill>
              </a:rPr>
              <a:t>(</a:t>
            </a:r>
            <a:endParaRPr lang="en-US" sz="2400" dirty="0" smtClean="0">
              <a:solidFill>
                <a:schemeClr val="accent1"/>
              </a:solidFill>
              <a:cs typeface="Arial" charset="0"/>
            </a:endParaRPr>
          </a:p>
          <a:p>
            <a:pPr algn="just" eaLnBrk="1" hangingPunct="1"/>
            <a:r>
              <a:rPr lang="en-US" sz="2400" dirty="0" smtClean="0">
                <a:solidFill>
                  <a:schemeClr val="accent1"/>
                </a:solidFill>
              </a:rPr>
              <a:t>Rapid absorption from aqueous solution</a:t>
            </a:r>
            <a:r>
              <a:rPr lang="ar-SA" sz="2400" dirty="0" smtClean="0">
                <a:solidFill>
                  <a:schemeClr val="accent1"/>
                </a:solidFill>
              </a:rPr>
              <a:t>.</a:t>
            </a:r>
            <a:endParaRPr lang="en-US" sz="2400" dirty="0" smtClean="0">
              <a:solidFill>
                <a:schemeClr val="accent1"/>
              </a:solidFill>
            </a:endParaRPr>
          </a:p>
          <a:p>
            <a:r>
              <a:rPr lang="en-US" sz="2400" dirty="0" smtClean="0">
                <a:solidFill>
                  <a:schemeClr val="accent1"/>
                </a:solidFill>
              </a:rPr>
              <a:t>Slow absorption from </a:t>
            </a:r>
            <a:r>
              <a:rPr lang="en-US" sz="2400" dirty="0" err="1" smtClean="0">
                <a:solidFill>
                  <a:schemeClr val="accent1"/>
                </a:solidFill>
              </a:rPr>
              <a:t>nonaqueous</a:t>
            </a:r>
            <a:r>
              <a:rPr lang="en-US" sz="2400" dirty="0" smtClean="0">
                <a:solidFill>
                  <a:schemeClr val="accent1"/>
                </a:solidFill>
              </a:rPr>
              <a:t> (oil) solutions</a:t>
            </a:r>
            <a:r>
              <a:rPr lang="en-US" dirty="0" smtClean="0"/>
              <a:t>.</a:t>
            </a:r>
            <a:endParaRPr lang="ar-JO" dirty="0" smtClean="0"/>
          </a:p>
          <a:p>
            <a:endParaRPr lang="en-US" dirty="0" smtClean="0">
              <a:cs typeface="Arial" charset="0"/>
            </a:endParaRPr>
          </a:p>
        </p:txBody>
      </p:sp>
      <p:sp>
        <p:nvSpPr>
          <p:cNvPr id="46082" name="Rectangle 3"/>
          <p:cNvSpPr>
            <a:spLocks noChangeArrowheads="1"/>
          </p:cNvSpPr>
          <p:nvPr/>
        </p:nvSpPr>
        <p:spPr bwMode="auto">
          <a:xfrm>
            <a:off x="838200" y="1524000"/>
            <a:ext cx="2054225" cy="579438"/>
          </a:xfrm>
          <a:prstGeom prst="rect">
            <a:avLst/>
          </a:prstGeom>
          <a:noFill/>
          <a:ln w="9525">
            <a:noFill/>
            <a:miter lim="800000"/>
            <a:headEnd/>
            <a:tailEnd/>
          </a:ln>
        </p:spPr>
        <p:txBody>
          <a:bodyPr wrap="none">
            <a:spAutoFit/>
          </a:bodyPr>
          <a:lstStyle/>
          <a:p>
            <a:r>
              <a:rPr lang="en-US" sz="3200"/>
              <a:t>Fixed oils</a:t>
            </a:r>
          </a:p>
        </p:txBody>
      </p:sp>
      <p:sp>
        <p:nvSpPr>
          <p:cNvPr id="46083" name="Rectangle 4"/>
          <p:cNvSpPr>
            <a:spLocks noChangeArrowheads="1"/>
          </p:cNvSpPr>
          <p:nvPr/>
        </p:nvSpPr>
        <p:spPr bwMode="auto">
          <a:xfrm>
            <a:off x="609600" y="304800"/>
            <a:ext cx="7772400" cy="366713"/>
          </a:xfrm>
          <a:prstGeom prst="rect">
            <a:avLst/>
          </a:prstGeom>
          <a:noFill/>
          <a:ln w="9525">
            <a:noFill/>
            <a:miter lim="800000"/>
            <a:headEnd/>
            <a:tailEnd/>
          </a:ln>
        </p:spPr>
        <p:txBody>
          <a:bodyPr>
            <a:spAutoFit/>
          </a:bodyPr>
          <a:lstStyle/>
          <a:p>
            <a:pPr algn="l"/>
            <a:r>
              <a:rPr lang="en-US"/>
              <a:t>SOLVENTS FOR LIQUID PREPARATIONS</a:t>
            </a:r>
          </a:p>
        </p:txBody>
      </p:sp>
      <p:sp>
        <p:nvSpPr>
          <p:cNvPr id="5" name="Slide Number Placeholder 4"/>
          <p:cNvSpPr>
            <a:spLocks noGrp="1"/>
          </p:cNvSpPr>
          <p:nvPr>
            <p:ph type="sldNum" sz="quarter" idx="12"/>
          </p:nvPr>
        </p:nvSpPr>
        <p:spPr/>
        <p:txBody>
          <a:bodyPr/>
          <a:lstStyle/>
          <a:p>
            <a:pPr>
              <a:defRPr/>
            </a:pPr>
            <a:fld id="{62A18092-CF53-4C8E-B418-C7E50A7C881F}" type="slidenum">
              <a:rPr lang="ar-SA"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z="3600" b="1" smtClean="0">
                <a:solidFill>
                  <a:schemeClr val="accent2"/>
                </a:solidFill>
              </a:rPr>
              <a:t>ALCOHOL, USP: ETHYL ALCOHOL,</a:t>
            </a:r>
            <a:br>
              <a:rPr lang="en-US" sz="3600" b="1" smtClean="0">
                <a:solidFill>
                  <a:schemeClr val="accent2"/>
                </a:solidFill>
              </a:rPr>
            </a:br>
            <a:r>
              <a:rPr lang="en-US" sz="3600" b="1" smtClean="0">
                <a:solidFill>
                  <a:schemeClr val="accent2"/>
                </a:solidFill>
              </a:rPr>
              <a:t>ETHANOL, C2H5OH</a:t>
            </a:r>
            <a:endParaRPr lang="en-US" sz="3600" smtClean="0">
              <a:solidFill>
                <a:schemeClr val="accent2"/>
              </a:solidFill>
            </a:endParaRPr>
          </a:p>
        </p:txBody>
      </p:sp>
      <p:sp>
        <p:nvSpPr>
          <p:cNvPr id="47106" name="Content Placeholder 2"/>
          <p:cNvSpPr>
            <a:spLocks noGrp="1"/>
          </p:cNvSpPr>
          <p:nvPr>
            <p:ph idx="1"/>
          </p:nvPr>
        </p:nvSpPr>
        <p:spPr/>
        <p:txBody>
          <a:bodyPr/>
          <a:lstStyle/>
          <a:p>
            <a:pPr algn="just" eaLnBrk="1" hangingPunct="1">
              <a:lnSpc>
                <a:spcPct val="65000"/>
              </a:lnSpc>
            </a:pPr>
            <a:r>
              <a:rPr lang="en-US" sz="2400" b="1" dirty="0" smtClean="0"/>
              <a:t>Next to water, alcohol is the most useful solvent in pharmacy. </a:t>
            </a:r>
          </a:p>
          <a:p>
            <a:pPr algn="just" eaLnBrk="1" hangingPunct="1">
              <a:lnSpc>
                <a:spcPct val="65000"/>
              </a:lnSpc>
              <a:buFont typeface="Arial" charset="0"/>
              <a:buNone/>
            </a:pPr>
            <a:endParaRPr lang="en-US" sz="2400" b="1" dirty="0" smtClean="0"/>
          </a:p>
          <a:p>
            <a:pPr algn="just" eaLnBrk="1" hangingPunct="1">
              <a:lnSpc>
                <a:spcPct val="65000"/>
              </a:lnSpc>
            </a:pPr>
            <a:r>
              <a:rPr lang="en-US" sz="2400" b="1" dirty="0" smtClean="0"/>
              <a:t>It is used as a primary solvent for many organic compounds. </a:t>
            </a:r>
          </a:p>
          <a:p>
            <a:pPr algn="just" eaLnBrk="1" hangingPunct="1">
              <a:lnSpc>
                <a:spcPct val="65000"/>
              </a:lnSpc>
            </a:pPr>
            <a:endParaRPr lang="en-US" sz="2400" b="1" dirty="0" smtClean="0"/>
          </a:p>
          <a:p>
            <a:pPr algn="just" eaLnBrk="1" hangingPunct="1">
              <a:lnSpc>
                <a:spcPct val="65000"/>
              </a:lnSpc>
            </a:pPr>
            <a:r>
              <a:rPr lang="en-US" sz="2400" b="1" dirty="0" smtClean="0"/>
              <a:t>Together with water, it forms a </a:t>
            </a:r>
            <a:r>
              <a:rPr lang="en-US" sz="2400" b="1" dirty="0" err="1" smtClean="0"/>
              <a:t>hydroalcoholic</a:t>
            </a:r>
            <a:r>
              <a:rPr lang="en-US" sz="2400" b="1" dirty="0" smtClean="0"/>
              <a:t> mixture that dissolves both alcohol- soluble and water-soluble substances. </a:t>
            </a:r>
          </a:p>
          <a:p>
            <a:pPr algn="just" eaLnBrk="1" hangingPunct="1">
              <a:lnSpc>
                <a:spcPct val="65000"/>
              </a:lnSpc>
              <a:buFont typeface="Arial" charset="0"/>
              <a:buNone/>
            </a:pPr>
            <a:endParaRPr lang="en-US" sz="2400" b="1" dirty="0" smtClean="0"/>
          </a:p>
          <a:p>
            <a:pPr algn="just" eaLnBrk="1" hangingPunct="1">
              <a:lnSpc>
                <a:spcPct val="65000"/>
              </a:lnSpc>
            </a:pPr>
            <a:r>
              <a:rPr lang="en-US" sz="2400" b="1" u="sng" dirty="0" smtClean="0"/>
              <a:t>Alcohol, USP, is 94.9% to 96.0% C2H5OH by volume (i.e., v/v) when determined at 15.56°C.</a:t>
            </a:r>
          </a:p>
          <a:p>
            <a:pPr algn="just" eaLnBrk="1" hangingPunct="1">
              <a:lnSpc>
                <a:spcPct val="65000"/>
              </a:lnSpc>
              <a:buFont typeface="Arial" charset="0"/>
              <a:buNone/>
            </a:pPr>
            <a:endParaRPr lang="en-US" sz="2400" b="1" u="sng" dirty="0" smtClean="0"/>
          </a:p>
          <a:p>
            <a:pPr algn="just" eaLnBrk="1" hangingPunct="1">
              <a:lnSpc>
                <a:spcPct val="65000"/>
              </a:lnSpc>
            </a:pPr>
            <a:r>
              <a:rPr lang="en-US" sz="2400" b="1" u="sng" dirty="0" smtClean="0"/>
              <a:t>Dehydrated Alcohol, USP, contains not less than 99.5% C2H5OH by volume and is used when an essentially water-free alcohol is desired.</a:t>
            </a:r>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1"/>
          </p:nvPr>
        </p:nvSpPr>
        <p:spPr/>
        <p:txBody>
          <a:bodyPr/>
          <a:lstStyle/>
          <a:p>
            <a:pPr algn="just" eaLnBrk="1" hangingPunct="1"/>
            <a:r>
              <a:rPr lang="en-US" sz="2800" b="1" dirty="0" smtClean="0"/>
              <a:t>Certain drugs are insoluble in water and must be dissolved in an alternative vehicle. </a:t>
            </a:r>
          </a:p>
          <a:p>
            <a:pPr algn="just" eaLnBrk="1" hangingPunct="1"/>
            <a:endParaRPr lang="en-US" sz="2800" b="1" dirty="0" smtClean="0"/>
          </a:p>
          <a:p>
            <a:pPr algn="just" eaLnBrk="1" hangingPunct="1"/>
            <a:r>
              <a:rPr lang="en-US" sz="2800" b="1" dirty="0" smtClean="0"/>
              <a:t>Alcohol is often preferred because of:</a:t>
            </a:r>
          </a:p>
          <a:p>
            <a:pPr algn="just" eaLnBrk="1" hangingPunct="1">
              <a:buFont typeface="Calibri" pitchFamily="34" charset="0"/>
              <a:buAutoNum type="arabicPeriod"/>
            </a:pPr>
            <a:r>
              <a:rPr lang="en-US" sz="2800" b="1" dirty="0" smtClean="0"/>
              <a:t>its miscibility with water </a:t>
            </a:r>
          </a:p>
          <a:p>
            <a:pPr algn="just" eaLnBrk="1" hangingPunct="1">
              <a:buFont typeface="Calibri" pitchFamily="34" charset="0"/>
              <a:buAutoNum type="arabicPeriod"/>
            </a:pPr>
            <a:r>
              <a:rPr lang="en-US" sz="2800" b="1" dirty="0" smtClean="0"/>
              <a:t>its ability to dissolve many water-insoluble ingredients, including drug substances, </a:t>
            </a:r>
            <a:r>
              <a:rPr lang="en-US" sz="2800" b="1" dirty="0" err="1" smtClean="0"/>
              <a:t>flavorants</a:t>
            </a:r>
            <a:r>
              <a:rPr lang="en-US" sz="2800" b="1" dirty="0" smtClean="0"/>
              <a:t>, and antimicrobial preservatives.</a:t>
            </a:r>
          </a:p>
        </p:txBody>
      </p:sp>
      <p:sp>
        <p:nvSpPr>
          <p:cNvPr id="48130" name="Rectangle 4"/>
          <p:cNvSpPr>
            <a:spLocks noChangeArrowheads="1"/>
          </p:cNvSpPr>
          <p:nvPr/>
        </p:nvSpPr>
        <p:spPr bwMode="auto">
          <a:xfrm>
            <a:off x="381000" y="304800"/>
            <a:ext cx="1911350" cy="366713"/>
          </a:xfrm>
          <a:prstGeom prst="rect">
            <a:avLst/>
          </a:prstGeom>
          <a:noFill/>
          <a:ln w="9525">
            <a:noFill/>
            <a:miter lim="800000"/>
            <a:headEnd/>
            <a:tailEnd/>
          </a:ln>
        </p:spPr>
        <p:txBody>
          <a:bodyPr wrap="none">
            <a:spAutoFit/>
          </a:bodyPr>
          <a:lstStyle/>
          <a:p>
            <a:r>
              <a:rPr lang="en-US">
                <a:solidFill>
                  <a:schemeClr val="accent2"/>
                </a:solidFill>
              </a:rPr>
              <a:t>ALCOHOL, USP</a:t>
            </a:r>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p:txBody>
          <a:bodyPr/>
          <a:lstStyle/>
          <a:p>
            <a:pPr eaLnBrk="1" hangingPunct="1"/>
            <a:r>
              <a:rPr lang="en-US" sz="2800" b="1" dirty="0" smtClean="0"/>
              <a:t>Alcohol is frequently used with other solvents, such as glycols and glycerin, to reduce the amount of alcohol required. </a:t>
            </a:r>
          </a:p>
          <a:p>
            <a:pPr eaLnBrk="1" hangingPunct="1"/>
            <a:endParaRPr lang="en-US" sz="2800" b="1" dirty="0" smtClean="0"/>
          </a:p>
          <a:p>
            <a:pPr eaLnBrk="1" hangingPunct="1"/>
            <a:r>
              <a:rPr lang="en-US" sz="2800" b="1" dirty="0" smtClean="0"/>
              <a:t>It is also used in liquid products as an antimicrobial preservative alone or with </a:t>
            </a:r>
            <a:r>
              <a:rPr lang="en-US" sz="2800" b="1" dirty="0" err="1" smtClean="0"/>
              <a:t>parabens</a:t>
            </a:r>
            <a:r>
              <a:rPr lang="en-US" sz="2800" b="1" dirty="0" smtClean="0"/>
              <a:t>, benzoates, </a:t>
            </a:r>
            <a:r>
              <a:rPr lang="en-US" sz="2800" b="1" dirty="0" err="1" smtClean="0"/>
              <a:t>sorbates</a:t>
            </a:r>
            <a:r>
              <a:rPr lang="en-US" sz="2800" b="1" dirty="0" smtClean="0"/>
              <a:t>.</a:t>
            </a:r>
          </a:p>
          <a:p>
            <a:pPr eaLnBrk="1" hangingPunct="1"/>
            <a:endParaRPr lang="en-US" b="1" dirty="0" smtClean="0"/>
          </a:p>
        </p:txBody>
      </p:sp>
      <p:sp>
        <p:nvSpPr>
          <p:cNvPr id="49154" name="Rectangle 4"/>
          <p:cNvSpPr>
            <a:spLocks noChangeArrowheads="1"/>
          </p:cNvSpPr>
          <p:nvPr/>
        </p:nvSpPr>
        <p:spPr bwMode="auto">
          <a:xfrm>
            <a:off x="533400" y="457200"/>
            <a:ext cx="1911350" cy="366713"/>
          </a:xfrm>
          <a:prstGeom prst="rect">
            <a:avLst/>
          </a:prstGeom>
          <a:noFill/>
          <a:ln w="9525">
            <a:noFill/>
            <a:miter lim="800000"/>
            <a:headEnd/>
            <a:tailEnd/>
          </a:ln>
        </p:spPr>
        <p:txBody>
          <a:bodyPr wrap="none">
            <a:spAutoFit/>
          </a:bodyPr>
          <a:lstStyle/>
          <a:p>
            <a:r>
              <a:rPr lang="en-US">
                <a:solidFill>
                  <a:schemeClr val="accent2"/>
                </a:solidFill>
              </a:rPr>
              <a:t>ALCOHOL, USP</a:t>
            </a:r>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p:txBody>
          <a:bodyPr/>
          <a:lstStyle/>
          <a:p>
            <a:pPr algn="just" eaLnBrk="1" hangingPunct="1"/>
            <a:r>
              <a:rPr lang="en-US" sz="2800" b="1" dirty="0" smtClean="0"/>
              <a:t>Undesired pharmacological action and potential toxic effects of alcohol when ingested in pharmaceutical products, particularly by children. </a:t>
            </a:r>
          </a:p>
          <a:p>
            <a:pPr algn="just" eaLnBrk="1" hangingPunct="1"/>
            <a:endParaRPr lang="en-US" sz="2800" b="1" dirty="0" smtClean="0"/>
          </a:p>
          <a:p>
            <a:pPr algn="just" eaLnBrk="1" hangingPunct="1"/>
            <a:r>
              <a:rPr lang="en-US" sz="2800" b="1" dirty="0" smtClean="0"/>
              <a:t>Thus, the U.S. Food and Drug Administration (FDA) has proposed that insofar as possible manufacturers of over-the-counter(OTC) oral drug products restrict the use of alcohol and include appropriate warnings in the labeling. </a:t>
            </a:r>
          </a:p>
        </p:txBody>
      </p:sp>
      <p:sp>
        <p:nvSpPr>
          <p:cNvPr id="50178" name="Rectangle 4"/>
          <p:cNvSpPr>
            <a:spLocks noChangeArrowheads="1"/>
          </p:cNvSpPr>
          <p:nvPr/>
        </p:nvSpPr>
        <p:spPr bwMode="auto">
          <a:xfrm>
            <a:off x="685800" y="609600"/>
            <a:ext cx="1911350" cy="366713"/>
          </a:xfrm>
          <a:prstGeom prst="rect">
            <a:avLst/>
          </a:prstGeom>
          <a:noFill/>
          <a:ln w="9525">
            <a:noFill/>
            <a:miter lim="800000"/>
            <a:headEnd/>
            <a:tailEnd/>
          </a:ln>
        </p:spPr>
        <p:txBody>
          <a:bodyPr wrap="none">
            <a:spAutoFit/>
          </a:bodyPr>
          <a:lstStyle/>
          <a:p>
            <a:r>
              <a:rPr lang="en-US">
                <a:solidFill>
                  <a:schemeClr val="accent2"/>
                </a:solidFill>
              </a:rPr>
              <a:t>ALCOHOL, USP</a:t>
            </a:r>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a:xfrm>
            <a:off x="457200" y="1219200"/>
            <a:ext cx="8229600" cy="4906963"/>
          </a:xfrm>
        </p:spPr>
        <p:txBody>
          <a:bodyPr/>
          <a:lstStyle/>
          <a:p>
            <a:pPr eaLnBrk="1" hangingPunct="1">
              <a:lnSpc>
                <a:spcPct val="90000"/>
              </a:lnSpc>
            </a:pPr>
            <a:r>
              <a:rPr lang="en-US" sz="2800" b="1" dirty="0" smtClean="0"/>
              <a:t>For OTC oral products, the recommended alcohol content limit  in product intended for:</a:t>
            </a:r>
          </a:p>
          <a:p>
            <a:pPr eaLnBrk="1" hangingPunct="1">
              <a:lnSpc>
                <a:spcPct val="90000"/>
              </a:lnSpc>
            </a:pPr>
            <a:endParaRPr lang="en-US" sz="2800" b="1" dirty="0" smtClean="0"/>
          </a:p>
          <a:p>
            <a:pPr eaLnBrk="1" hangingPunct="1">
              <a:lnSpc>
                <a:spcPct val="90000"/>
              </a:lnSpc>
            </a:pPr>
            <a:r>
              <a:rPr lang="en-US" sz="2800" b="1" dirty="0" smtClean="0"/>
              <a:t>children under 6 years of age, the recommended alcohol content limit is 0.5%; </a:t>
            </a:r>
          </a:p>
          <a:p>
            <a:pPr eaLnBrk="1" hangingPunct="1">
              <a:lnSpc>
                <a:spcPct val="90000"/>
              </a:lnSpc>
            </a:pPr>
            <a:endParaRPr lang="en-US" sz="2800" b="1" dirty="0" smtClean="0"/>
          </a:p>
          <a:p>
            <a:pPr eaLnBrk="1" hangingPunct="1">
              <a:lnSpc>
                <a:spcPct val="90000"/>
              </a:lnSpc>
            </a:pPr>
            <a:r>
              <a:rPr lang="en-US" sz="2800" b="1" dirty="0" smtClean="0"/>
              <a:t>children 6 to 12 years of age, the recommended limit is 5%; </a:t>
            </a:r>
          </a:p>
          <a:p>
            <a:pPr eaLnBrk="1" hangingPunct="1">
              <a:lnSpc>
                <a:spcPct val="90000"/>
              </a:lnSpc>
            </a:pPr>
            <a:endParaRPr lang="en-US" sz="2800" b="1" dirty="0" smtClean="0"/>
          </a:p>
          <a:p>
            <a:pPr eaLnBrk="1" hangingPunct="1">
              <a:lnSpc>
                <a:spcPct val="90000"/>
              </a:lnSpc>
            </a:pPr>
            <a:r>
              <a:rPr lang="en-US" sz="2800" b="1" dirty="0" smtClean="0"/>
              <a:t>children over 12 years of age and adults, the recommended limit is 10%.</a:t>
            </a:r>
          </a:p>
          <a:p>
            <a:pPr eaLnBrk="1" hangingPunct="1">
              <a:lnSpc>
                <a:spcPct val="90000"/>
              </a:lnSpc>
            </a:pPr>
            <a:endParaRPr lang="en-US" sz="3000" b="1" dirty="0" smtClean="0"/>
          </a:p>
        </p:txBody>
      </p:sp>
      <p:sp>
        <p:nvSpPr>
          <p:cNvPr id="51202" name="Rectangle 4"/>
          <p:cNvSpPr>
            <a:spLocks noChangeArrowheads="1"/>
          </p:cNvSpPr>
          <p:nvPr/>
        </p:nvSpPr>
        <p:spPr bwMode="auto">
          <a:xfrm>
            <a:off x="381000" y="304800"/>
            <a:ext cx="1911350" cy="366713"/>
          </a:xfrm>
          <a:prstGeom prst="rect">
            <a:avLst/>
          </a:prstGeom>
          <a:noFill/>
          <a:ln w="9525">
            <a:noFill/>
            <a:miter lim="800000"/>
            <a:headEnd/>
            <a:tailEnd/>
          </a:ln>
        </p:spPr>
        <p:txBody>
          <a:bodyPr wrap="none">
            <a:spAutoFit/>
          </a:bodyPr>
          <a:lstStyle/>
          <a:p>
            <a:r>
              <a:rPr lang="en-US">
                <a:solidFill>
                  <a:schemeClr val="accent2"/>
                </a:solidFill>
              </a:rPr>
              <a:t>ALCOHOL, USP</a:t>
            </a:r>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b="1" smtClean="0"/>
              <a:t>DILUTED ALCOHOL, NF</a:t>
            </a:r>
            <a:endParaRPr lang="en-US" smtClean="0"/>
          </a:p>
        </p:txBody>
      </p:sp>
      <p:sp>
        <p:nvSpPr>
          <p:cNvPr id="52226" name="Content Placeholder 2"/>
          <p:cNvSpPr>
            <a:spLocks noGrp="1"/>
          </p:cNvSpPr>
          <p:nvPr>
            <p:ph idx="1"/>
          </p:nvPr>
        </p:nvSpPr>
        <p:spPr/>
        <p:txBody>
          <a:bodyPr/>
          <a:lstStyle/>
          <a:p>
            <a:pPr algn="just" eaLnBrk="1" hangingPunct="1">
              <a:lnSpc>
                <a:spcPct val="90000"/>
              </a:lnSpc>
            </a:pPr>
            <a:r>
              <a:rPr lang="en-US" sz="2700" b="1" dirty="0" smtClean="0"/>
              <a:t>is prepared by mixing equal volumes of Alcohol, USP, and Purified Water, USP. </a:t>
            </a:r>
          </a:p>
          <a:p>
            <a:pPr algn="just" eaLnBrk="1" hangingPunct="1">
              <a:lnSpc>
                <a:spcPct val="90000"/>
              </a:lnSpc>
            </a:pPr>
            <a:endParaRPr lang="en-US" sz="2700" b="1" dirty="0" smtClean="0"/>
          </a:p>
          <a:p>
            <a:pPr algn="just" eaLnBrk="1" hangingPunct="1">
              <a:lnSpc>
                <a:spcPct val="90000"/>
              </a:lnSpc>
            </a:pPr>
            <a:r>
              <a:rPr lang="en-US" sz="2700" b="1" dirty="0" smtClean="0"/>
              <a:t>The final volume of such mixtures is not the sum of the individual volumes of the two components because the liquids contract upon mixing; the final volume is generally about 3% less than what would otherwise be expected.</a:t>
            </a:r>
          </a:p>
          <a:p>
            <a:pPr algn="just" eaLnBrk="1" hangingPunct="1">
              <a:lnSpc>
                <a:spcPct val="90000"/>
              </a:lnSpc>
            </a:pPr>
            <a:endParaRPr lang="en-US" sz="2700" b="1" dirty="0" smtClean="0"/>
          </a:p>
          <a:p>
            <a:pPr algn="just" eaLnBrk="1" hangingPunct="1">
              <a:lnSpc>
                <a:spcPct val="90000"/>
              </a:lnSpc>
            </a:pPr>
            <a:r>
              <a:rPr lang="en-US" sz="2700" b="1" dirty="0" smtClean="0"/>
              <a:t>Diluted alcohol is a useful </a:t>
            </a:r>
            <a:r>
              <a:rPr lang="en-US" sz="2700" b="1" dirty="0" err="1" smtClean="0"/>
              <a:t>hydroalcoholic</a:t>
            </a:r>
            <a:r>
              <a:rPr lang="en-US" sz="2700" b="1" dirty="0" smtClean="0"/>
              <a:t> solvent in various pharmaceutical processes and preparations.</a:t>
            </a:r>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z="4000" b="1" dirty="0" smtClean="0"/>
              <a:t>ETHYL ALCOHOL RUBBING</a:t>
            </a:r>
            <a:r>
              <a:rPr lang="en-US" b="1" dirty="0" smtClean="0"/>
              <a:t> ALCOHOL</a:t>
            </a:r>
          </a:p>
        </p:txBody>
      </p:sp>
      <p:sp>
        <p:nvSpPr>
          <p:cNvPr id="53250" name="Content Placeholder 2"/>
          <p:cNvSpPr>
            <a:spLocks noGrp="1"/>
          </p:cNvSpPr>
          <p:nvPr>
            <p:ph idx="1"/>
          </p:nvPr>
        </p:nvSpPr>
        <p:spPr/>
        <p:txBody>
          <a:bodyPr/>
          <a:lstStyle/>
          <a:p>
            <a:pPr algn="just" eaLnBrk="1" hangingPunct="1"/>
            <a:r>
              <a:rPr lang="en-US" sz="2800" b="1" dirty="0" smtClean="0"/>
              <a:t>contains about 70% ethyl alcohol by volume, the remainder consisting of water, denaturants with or without color additives and perfume oils, and stabilizers. </a:t>
            </a:r>
          </a:p>
          <a:p>
            <a:pPr algn="just" eaLnBrk="1" hangingPunct="1"/>
            <a:r>
              <a:rPr lang="en-US" sz="2800" b="1" dirty="0" smtClean="0"/>
              <a:t>must contain sucrose </a:t>
            </a:r>
            <a:r>
              <a:rPr lang="en-US" sz="2800" b="1" dirty="0" err="1" smtClean="0"/>
              <a:t>octaacetate</a:t>
            </a:r>
            <a:r>
              <a:rPr lang="en-US" sz="2800" b="1" dirty="0" smtClean="0"/>
              <a:t> or </a:t>
            </a:r>
            <a:r>
              <a:rPr lang="en-US" sz="2800" b="1" dirty="0" err="1" smtClean="0"/>
              <a:t>denatonium</a:t>
            </a:r>
            <a:r>
              <a:rPr lang="en-US" sz="2800" b="1" dirty="0" smtClean="0"/>
              <a:t> benzoate, bitter substances that discourage accidental or abusive oral ingestion.</a:t>
            </a:r>
          </a:p>
          <a:p>
            <a:pPr algn="just" eaLnBrk="1" hangingPunct="1"/>
            <a:r>
              <a:rPr lang="en-US" sz="2800" b="1" dirty="0" smtClean="0"/>
              <a:t>The product is volatile and flammable and should be stored in a tight container remote from fire. </a:t>
            </a:r>
          </a:p>
          <a:p>
            <a:pPr algn="just" eaLnBrk="1" hangingPunct="1">
              <a:buFont typeface="Arial" charset="0"/>
              <a:buNone/>
            </a:pPr>
            <a:endParaRPr lang="en-US" sz="2600" b="1" dirty="0" smtClean="0"/>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4"/>
          <p:cNvSpPr txBox="1">
            <a:spLocks noChangeArrowheads="1"/>
          </p:cNvSpPr>
          <p:nvPr/>
        </p:nvSpPr>
        <p:spPr bwMode="auto">
          <a:xfrm>
            <a:off x="914400" y="457200"/>
            <a:ext cx="8229600" cy="5632450"/>
          </a:xfrm>
          <a:prstGeom prst="rect">
            <a:avLst/>
          </a:prstGeom>
          <a:noFill/>
          <a:ln w="9525">
            <a:noFill/>
            <a:miter lim="800000"/>
            <a:headEnd/>
            <a:tailEnd/>
          </a:ln>
        </p:spPr>
        <p:txBody>
          <a:bodyPr>
            <a:spAutoFit/>
          </a:bodyPr>
          <a:lstStyle/>
          <a:p>
            <a:pPr algn="l" rtl="0"/>
            <a:r>
              <a:rPr lang="en-US" sz="2800" u="sng"/>
              <a:t>Solutions can be formulated for different routes of administration</a:t>
            </a:r>
            <a:r>
              <a:rPr lang="en-US" sz="3200" u="sng"/>
              <a:t> </a:t>
            </a:r>
          </a:p>
          <a:p>
            <a:pPr algn="l" rtl="0"/>
            <a:endParaRPr lang="en-US" sz="3200" b="0"/>
          </a:p>
          <a:p>
            <a:pPr algn="l" rtl="0"/>
            <a:r>
              <a:rPr lang="en-US" sz="2400"/>
              <a:t>Orally</a:t>
            </a:r>
            <a:r>
              <a:rPr lang="en-US" sz="2400" b="0"/>
              <a:t>: Syrups, elixirs, drops</a:t>
            </a:r>
          </a:p>
          <a:p>
            <a:pPr algn="l" rtl="0"/>
            <a:endParaRPr lang="en-US" sz="2400"/>
          </a:p>
          <a:p>
            <a:pPr algn="l" rtl="0"/>
            <a:r>
              <a:rPr lang="en-US" sz="2400"/>
              <a:t>Parenterally : </a:t>
            </a:r>
            <a:r>
              <a:rPr lang="en-US" sz="2400" b="0"/>
              <a:t>IV , IM , SC</a:t>
            </a:r>
          </a:p>
          <a:p>
            <a:pPr algn="l" rtl="0"/>
            <a:endParaRPr lang="en-US" sz="2400"/>
          </a:p>
          <a:p>
            <a:pPr algn="l" rtl="0"/>
            <a:r>
              <a:rPr lang="en-US" sz="2400"/>
              <a:t>In mouth and throat</a:t>
            </a:r>
            <a:r>
              <a:rPr lang="en-US" sz="2400" b="0"/>
              <a:t>: Mouth washes, gargles, </a:t>
            </a:r>
          </a:p>
          <a:p>
            <a:pPr algn="l" rtl="0"/>
            <a:r>
              <a:rPr lang="en-US" sz="2400" b="0"/>
              <a:t>                                    throat sprays. </a:t>
            </a:r>
          </a:p>
          <a:p>
            <a:pPr algn="l" rtl="0"/>
            <a:endParaRPr lang="en-US" sz="2400" b="0"/>
          </a:p>
          <a:p>
            <a:pPr algn="l" rtl="0"/>
            <a:r>
              <a:rPr lang="en-US" sz="2400"/>
              <a:t>In body cavities</a:t>
            </a:r>
            <a:r>
              <a:rPr lang="en-US" sz="2400" b="0"/>
              <a:t>: Douches, enemas, ear drops,</a:t>
            </a:r>
          </a:p>
          <a:p>
            <a:pPr algn="l" rtl="0"/>
            <a:r>
              <a:rPr lang="en-US" sz="2400" b="0"/>
              <a:t>                             nasal sprays. </a:t>
            </a:r>
          </a:p>
          <a:p>
            <a:pPr algn="l" rtl="0"/>
            <a:endParaRPr lang="en-US" sz="2400" b="0"/>
          </a:p>
          <a:p>
            <a:pPr algn="l" rtl="0"/>
            <a:r>
              <a:rPr lang="en-US" sz="2400"/>
              <a:t>On body Surfaces</a:t>
            </a:r>
            <a:r>
              <a:rPr lang="en-US" sz="2400" b="0"/>
              <a:t>: Collodions, lotions</a:t>
            </a:r>
            <a:r>
              <a:rPr lang="en-US" sz="3200" b="0"/>
              <a:t>. </a:t>
            </a:r>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1"/>
          </p:nvPr>
        </p:nvSpPr>
        <p:spPr/>
        <p:txBody>
          <a:bodyPr/>
          <a:lstStyle/>
          <a:p>
            <a:pPr eaLnBrk="1" hangingPunct="1"/>
            <a:r>
              <a:rPr lang="en-US" sz="2800" b="1" dirty="0" smtClean="0"/>
              <a:t>It is employed as:</a:t>
            </a:r>
          </a:p>
          <a:p>
            <a:pPr eaLnBrk="1" hangingPunct="1">
              <a:buFont typeface="Arial" charset="0"/>
              <a:buNone/>
            </a:pPr>
            <a:endParaRPr lang="en-US" sz="2800" b="1" dirty="0" smtClean="0"/>
          </a:p>
          <a:p>
            <a:pPr eaLnBrk="1" hangingPunct="1">
              <a:buFont typeface="Calibri" pitchFamily="34" charset="0"/>
              <a:buAutoNum type="arabicPeriod"/>
            </a:pPr>
            <a:r>
              <a:rPr lang="en-US" sz="2800" b="1" dirty="0" smtClean="0"/>
              <a:t>a </a:t>
            </a:r>
            <a:r>
              <a:rPr lang="en-US" sz="2800" b="1" dirty="0" err="1" smtClean="0"/>
              <a:t>rubefacient</a:t>
            </a:r>
            <a:r>
              <a:rPr lang="en-US" sz="2800" b="1" dirty="0" smtClean="0"/>
              <a:t> externally and as a soothing rub for bedridden patients, </a:t>
            </a:r>
          </a:p>
          <a:p>
            <a:pPr eaLnBrk="1" hangingPunct="1">
              <a:buFont typeface="Calibri" pitchFamily="34" charset="0"/>
              <a:buAutoNum type="arabicPeriod"/>
            </a:pPr>
            <a:r>
              <a:rPr lang="en-US" sz="2800" b="1" dirty="0" smtClean="0"/>
              <a:t>a germicide for instruments, </a:t>
            </a:r>
          </a:p>
          <a:p>
            <a:pPr eaLnBrk="1" hangingPunct="1">
              <a:buFont typeface="Calibri" pitchFamily="34" charset="0"/>
              <a:buAutoNum type="arabicPeriod"/>
            </a:pPr>
            <a:endParaRPr lang="en-US" sz="2800" b="1" dirty="0" smtClean="0"/>
          </a:p>
          <a:p>
            <a:pPr eaLnBrk="1" hangingPunct="1">
              <a:buFont typeface="Calibri" pitchFamily="34" charset="0"/>
              <a:buAutoNum type="arabicPeriod"/>
            </a:pPr>
            <a:r>
              <a:rPr lang="en-US" sz="2800" b="1" dirty="0" smtClean="0"/>
              <a:t>a skin cleanser prior to injection. </a:t>
            </a:r>
          </a:p>
          <a:p>
            <a:pPr eaLnBrk="1" hangingPunct="1">
              <a:buFont typeface="Calibri" pitchFamily="34" charset="0"/>
              <a:buAutoNum type="arabicPeriod"/>
            </a:pPr>
            <a:endParaRPr lang="en-US" sz="2800" b="1" dirty="0" smtClean="0"/>
          </a:p>
          <a:p>
            <a:pPr eaLnBrk="1" hangingPunct="1">
              <a:buFont typeface="Calibri" pitchFamily="34" charset="0"/>
              <a:buAutoNum type="arabicPeriod"/>
            </a:pPr>
            <a:r>
              <a:rPr lang="en-US" sz="2800" b="1" dirty="0" smtClean="0"/>
              <a:t>a vehicle for topical preparations. </a:t>
            </a:r>
          </a:p>
        </p:txBody>
      </p:sp>
      <p:sp>
        <p:nvSpPr>
          <p:cNvPr id="54274" name="Rectangle 4"/>
          <p:cNvSpPr>
            <a:spLocks noChangeArrowheads="1"/>
          </p:cNvSpPr>
          <p:nvPr/>
        </p:nvSpPr>
        <p:spPr bwMode="auto">
          <a:xfrm>
            <a:off x="304800" y="304800"/>
            <a:ext cx="2444750" cy="366713"/>
          </a:xfrm>
          <a:prstGeom prst="rect">
            <a:avLst/>
          </a:prstGeom>
          <a:noFill/>
          <a:ln w="9525">
            <a:noFill/>
            <a:miter lim="800000"/>
            <a:headEnd/>
            <a:tailEnd/>
          </a:ln>
        </p:spPr>
        <p:txBody>
          <a:bodyPr wrap="none">
            <a:spAutoFit/>
          </a:bodyPr>
          <a:lstStyle/>
          <a:p>
            <a:r>
              <a:rPr lang="en-US"/>
              <a:t>RUBBING ALCOHOL</a:t>
            </a:r>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b="1" smtClean="0"/>
              <a:t>ISOPROPYL RUBBING ALCOHOL</a:t>
            </a:r>
            <a:endParaRPr lang="en-US" smtClean="0"/>
          </a:p>
        </p:txBody>
      </p:sp>
      <p:sp>
        <p:nvSpPr>
          <p:cNvPr id="55298" name="Content Placeholder 2"/>
          <p:cNvSpPr>
            <a:spLocks noGrp="1"/>
          </p:cNvSpPr>
          <p:nvPr>
            <p:ph idx="1"/>
          </p:nvPr>
        </p:nvSpPr>
        <p:spPr/>
        <p:txBody>
          <a:bodyPr/>
          <a:lstStyle/>
          <a:p>
            <a:pPr eaLnBrk="1" hangingPunct="1"/>
            <a:r>
              <a:rPr lang="en-US" sz="2800" b="1" dirty="0" smtClean="0"/>
              <a:t>is about 70% by volume isopropyl alcohol, the remainder consisting of water with or without color additives, stabilizers, and perfume oils. </a:t>
            </a:r>
          </a:p>
          <a:p>
            <a:pPr eaLnBrk="1" hangingPunct="1"/>
            <a:endParaRPr lang="en-US" sz="2800" b="1" dirty="0" smtClean="0"/>
          </a:p>
          <a:p>
            <a:pPr eaLnBrk="1" hangingPunct="1"/>
            <a:r>
              <a:rPr lang="en-US" sz="2800" b="1" dirty="0" smtClean="0"/>
              <a:t>It is used externally as:</a:t>
            </a:r>
          </a:p>
          <a:p>
            <a:pPr eaLnBrk="1" hangingPunct="1">
              <a:buFont typeface="Calibri" pitchFamily="34" charset="0"/>
              <a:buAutoNum type="arabicPeriod"/>
            </a:pPr>
            <a:r>
              <a:rPr lang="en-US" sz="2800" b="1" dirty="0" smtClean="0"/>
              <a:t>a </a:t>
            </a:r>
            <a:r>
              <a:rPr lang="en-US" sz="2800" b="1" dirty="0" err="1" smtClean="0"/>
              <a:t>rubefacient</a:t>
            </a:r>
            <a:r>
              <a:rPr lang="en-US" sz="2800" b="1" dirty="0" smtClean="0"/>
              <a:t> </a:t>
            </a:r>
          </a:p>
          <a:p>
            <a:pPr eaLnBrk="1" hangingPunct="1">
              <a:buFont typeface="Calibri" pitchFamily="34" charset="0"/>
              <a:buAutoNum type="arabicPeriod"/>
            </a:pPr>
            <a:r>
              <a:rPr lang="en-US" sz="2800" b="1" dirty="0" smtClean="0"/>
              <a:t>soothing rub </a:t>
            </a:r>
          </a:p>
          <a:p>
            <a:pPr eaLnBrk="1" hangingPunct="1">
              <a:buFont typeface="Calibri" pitchFamily="34" charset="0"/>
              <a:buAutoNum type="arabicPeriod"/>
            </a:pPr>
            <a:r>
              <a:rPr lang="en-US" sz="2800" b="1" dirty="0" smtClean="0"/>
              <a:t>as a vehicle for topical products. </a:t>
            </a:r>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a:t>GLYCERIN, USP (GLYCEROL),</a:t>
            </a:r>
            <a:br>
              <a:rPr lang="en-US" b="1" dirty="0"/>
            </a:br>
            <a:r>
              <a:rPr lang="en-US" b="1" dirty="0"/>
              <a:t>CH2OH•CHOH•CH2OH</a:t>
            </a:r>
            <a:endParaRPr lang="en-US" dirty="0"/>
          </a:p>
        </p:txBody>
      </p:sp>
      <p:sp>
        <p:nvSpPr>
          <p:cNvPr id="56322" name="Content Placeholder 2"/>
          <p:cNvSpPr>
            <a:spLocks noGrp="1"/>
          </p:cNvSpPr>
          <p:nvPr>
            <p:ph idx="1"/>
          </p:nvPr>
        </p:nvSpPr>
        <p:spPr>
          <a:xfrm>
            <a:off x="457200" y="1600200"/>
            <a:ext cx="8229600" cy="4953000"/>
          </a:xfrm>
        </p:spPr>
        <p:txBody>
          <a:bodyPr/>
          <a:lstStyle/>
          <a:p>
            <a:pPr eaLnBrk="1" hangingPunct="1">
              <a:lnSpc>
                <a:spcPct val="80000"/>
              </a:lnSpc>
            </a:pPr>
            <a:r>
              <a:rPr lang="en-US" sz="2700" b="1" dirty="0" smtClean="0"/>
              <a:t>Glycerin is a clear syrupy liquid with a sweet taste. </a:t>
            </a:r>
          </a:p>
          <a:p>
            <a:pPr eaLnBrk="1" hangingPunct="1">
              <a:lnSpc>
                <a:spcPct val="80000"/>
              </a:lnSpc>
            </a:pPr>
            <a:r>
              <a:rPr lang="en-US" sz="2700" b="1" dirty="0" smtClean="0"/>
              <a:t>It is miscible with both water and alcohol.</a:t>
            </a:r>
          </a:p>
          <a:p>
            <a:pPr eaLnBrk="1" hangingPunct="1">
              <a:lnSpc>
                <a:spcPct val="80000"/>
              </a:lnSpc>
              <a:buFont typeface="Arial" charset="0"/>
              <a:buNone/>
            </a:pPr>
            <a:endParaRPr lang="en-US" sz="2700" b="1" dirty="0" smtClean="0"/>
          </a:p>
          <a:p>
            <a:pPr eaLnBrk="1" hangingPunct="1">
              <a:lnSpc>
                <a:spcPct val="80000"/>
              </a:lnSpc>
            </a:pPr>
            <a:r>
              <a:rPr lang="en-US" sz="2700" b="1" dirty="0" smtClean="0"/>
              <a:t>As a solvent, it is comparable with alcohol, but because of its viscosity, solutes are slowly soluble in it unless it is rendered less viscous by heating.</a:t>
            </a:r>
          </a:p>
          <a:p>
            <a:pPr eaLnBrk="1" hangingPunct="1">
              <a:lnSpc>
                <a:spcPct val="80000"/>
              </a:lnSpc>
              <a:buFont typeface="Arial" charset="0"/>
              <a:buNone/>
            </a:pPr>
            <a:endParaRPr lang="en-US" sz="2700" b="1" dirty="0" smtClean="0"/>
          </a:p>
          <a:p>
            <a:pPr eaLnBrk="1" hangingPunct="1">
              <a:lnSpc>
                <a:spcPct val="80000"/>
              </a:lnSpc>
            </a:pPr>
            <a:r>
              <a:rPr lang="en-US" sz="2700" b="1" dirty="0" smtClean="0"/>
              <a:t>Glycerin has preservative qualities and is often used as a stabilizer and as an auxiliary solvent in conjunction with water or alcohol. </a:t>
            </a:r>
          </a:p>
          <a:p>
            <a:pPr eaLnBrk="1" hangingPunct="1">
              <a:lnSpc>
                <a:spcPct val="80000"/>
              </a:lnSpc>
              <a:buFont typeface="Arial" charset="0"/>
              <a:buNone/>
            </a:pPr>
            <a:endParaRPr lang="en-US" sz="2700" b="1" dirty="0" smtClean="0"/>
          </a:p>
          <a:p>
            <a:pPr eaLnBrk="1" hangingPunct="1">
              <a:lnSpc>
                <a:spcPct val="80000"/>
              </a:lnSpc>
            </a:pPr>
            <a:r>
              <a:rPr lang="en-US" sz="2700" b="1" dirty="0" smtClean="0"/>
              <a:t>It is used in many internal preparations.</a:t>
            </a:r>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a:t>PROPYLENE GLYCOL, USP,</a:t>
            </a:r>
            <a:br>
              <a:rPr lang="en-US" b="1" dirty="0"/>
            </a:br>
            <a:r>
              <a:rPr lang="en-US" b="1" dirty="0"/>
              <a:t>CH3CH(OH)CH2OH</a:t>
            </a:r>
            <a:endParaRPr lang="en-US" dirty="0"/>
          </a:p>
        </p:txBody>
      </p:sp>
      <p:sp>
        <p:nvSpPr>
          <p:cNvPr id="57346" name="Content Placeholder 2"/>
          <p:cNvSpPr>
            <a:spLocks noGrp="1"/>
          </p:cNvSpPr>
          <p:nvPr>
            <p:ph idx="1"/>
          </p:nvPr>
        </p:nvSpPr>
        <p:spPr/>
        <p:txBody>
          <a:bodyPr/>
          <a:lstStyle/>
          <a:p>
            <a:pPr eaLnBrk="1" hangingPunct="1"/>
            <a:r>
              <a:rPr lang="en-US" sz="2800" b="1" smtClean="0"/>
              <a:t>a viscous liquid, miscible with water and alcohol.</a:t>
            </a:r>
          </a:p>
          <a:p>
            <a:pPr eaLnBrk="1" hangingPunct="1">
              <a:buFont typeface="Arial" charset="0"/>
              <a:buNone/>
            </a:pPr>
            <a:r>
              <a:rPr lang="en-US" sz="2800" b="1" smtClean="0"/>
              <a:t> </a:t>
            </a:r>
          </a:p>
          <a:p>
            <a:pPr eaLnBrk="1" hangingPunct="1"/>
            <a:r>
              <a:rPr lang="en-US" sz="2800" b="1" smtClean="0"/>
              <a:t>It is a useful solvent with a wide range of applications and is frequently substituted for glycerin in modern pharmaceutical formulations.</a:t>
            </a:r>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p:cNvSpPr>
          <p:nvPr/>
        </p:nvSpPr>
        <p:spPr bwMode="auto">
          <a:xfrm>
            <a:off x="468313" y="2133600"/>
            <a:ext cx="8229600" cy="1143000"/>
          </a:xfrm>
          <a:prstGeom prst="rect">
            <a:avLst/>
          </a:prstGeom>
          <a:noFill/>
          <a:ln w="9525">
            <a:noFill/>
            <a:miter lim="800000"/>
            <a:headEnd/>
            <a:tailEnd/>
          </a:ln>
        </p:spPr>
        <p:txBody>
          <a:bodyPr anchor="ctr"/>
          <a:lstStyle/>
          <a:p>
            <a:pPr algn="ctr" rtl="0" eaLnBrk="0" hangingPunct="0"/>
            <a:r>
              <a:rPr lang="en-US" sz="4400">
                <a:latin typeface="Calibri" pitchFamily="34" charset="0"/>
              </a:rPr>
              <a:t>PREPARATION OF SOLUTIONS</a:t>
            </a:r>
            <a:endParaRPr lang="en-US" sz="4400" b="0">
              <a:latin typeface="Calibri" pitchFamily="34" charset="0"/>
            </a:endParaRPr>
          </a:p>
        </p:txBody>
      </p:sp>
      <p:sp>
        <p:nvSpPr>
          <p:cNvPr id="3" name="Slide Number Placeholder 2"/>
          <p:cNvSpPr>
            <a:spLocks noGrp="1"/>
          </p:cNvSpPr>
          <p:nvPr>
            <p:ph type="sldNum" sz="quarter" idx="12"/>
          </p:nvPr>
        </p:nvSpPr>
        <p:spPr/>
        <p:txBody>
          <a:bodyPr/>
          <a:lstStyle/>
          <a:p>
            <a:pPr>
              <a:defRPr/>
            </a:pPr>
            <a:fld id="{6C214723-DE5C-43C0-8491-38352CDC9DB9}" type="slidenum">
              <a:rPr lang="ar-SA"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4"/>
          <p:cNvSpPr txBox="1">
            <a:spLocks noChangeArrowheads="1"/>
          </p:cNvSpPr>
          <p:nvPr/>
        </p:nvSpPr>
        <p:spPr bwMode="auto">
          <a:xfrm>
            <a:off x="288925" y="282575"/>
            <a:ext cx="8604250" cy="6818313"/>
          </a:xfrm>
          <a:prstGeom prst="rect">
            <a:avLst/>
          </a:prstGeom>
          <a:noFill/>
          <a:ln w="9525">
            <a:noFill/>
            <a:miter lim="800000"/>
            <a:headEnd/>
            <a:tailEnd/>
          </a:ln>
        </p:spPr>
        <p:txBody>
          <a:bodyPr>
            <a:spAutoFit/>
          </a:bodyPr>
          <a:lstStyle/>
          <a:p>
            <a:pPr marL="288925" indent="-288925" algn="ctr" rtl="0"/>
            <a:r>
              <a:rPr lang="en-US" sz="2800" u="sng" dirty="0"/>
              <a:t>Methods of Preparation of Solutions</a:t>
            </a:r>
          </a:p>
          <a:p>
            <a:pPr marL="288925" indent="-288925" algn="l" rtl="0"/>
            <a:endParaRPr lang="en-US" sz="2400" u="sng" dirty="0"/>
          </a:p>
          <a:p>
            <a:pPr marL="288925" indent="-288925" algn="l" rtl="0"/>
            <a:r>
              <a:rPr lang="en-US" sz="2400" dirty="0"/>
              <a:t>(a) Simple Solution </a:t>
            </a:r>
          </a:p>
          <a:p>
            <a:pPr marL="288925" indent="-288925" algn="l" rtl="0"/>
            <a:r>
              <a:rPr lang="en-US" sz="2400" dirty="0"/>
              <a:t>(b) Solution by Chemical Reaction</a:t>
            </a:r>
          </a:p>
          <a:p>
            <a:pPr marL="288925" indent="-288925" algn="l" rtl="0"/>
            <a:r>
              <a:rPr lang="en-US" sz="2400" dirty="0"/>
              <a:t>(c) Solution by Extraction</a:t>
            </a:r>
          </a:p>
          <a:p>
            <a:pPr marL="288925" indent="-288925" algn="l" rtl="0"/>
            <a:endParaRPr lang="en-US" b="0" dirty="0"/>
          </a:p>
          <a:p>
            <a:pPr marL="288925" indent="-288925" algn="l" rtl="0"/>
            <a:r>
              <a:rPr lang="en-US" sz="2400" u="sng" dirty="0"/>
              <a:t>(a) Simple Solution</a:t>
            </a:r>
          </a:p>
          <a:p>
            <a:pPr marL="288925" indent="-288925" algn="l" rtl="0">
              <a:spcBef>
                <a:spcPct val="50000"/>
              </a:spcBef>
              <a:buClr>
                <a:srgbClr val="99FF33"/>
              </a:buClr>
              <a:buFont typeface="Wingdings" pitchFamily="2" charset="2"/>
              <a:buChar char="Ø"/>
            </a:pPr>
            <a:r>
              <a:rPr lang="en-US" sz="2400" b="0" dirty="0"/>
              <a:t>Solutions of this type are prepared by dissolving the solute in a suitable solvent (by stirring or heating). </a:t>
            </a:r>
          </a:p>
          <a:p>
            <a:pPr marL="288925" indent="-288925" algn="l" rtl="0">
              <a:spcBef>
                <a:spcPct val="50000"/>
              </a:spcBef>
              <a:buClr>
                <a:srgbClr val="99FF33"/>
              </a:buClr>
              <a:buFont typeface="Wingdings" pitchFamily="2" charset="2"/>
              <a:buChar char="Ø"/>
            </a:pPr>
            <a:r>
              <a:rPr lang="en-US" sz="2400" b="0" dirty="0"/>
              <a:t>The solvent may contain other ingredients which stabilize or </a:t>
            </a:r>
            <a:r>
              <a:rPr lang="en-US" sz="2400" b="0" dirty="0" err="1"/>
              <a:t>solubilize</a:t>
            </a:r>
            <a:r>
              <a:rPr lang="en-US" sz="2400" b="0" dirty="0"/>
              <a:t> the active ingredient e.g. solubility of Iodine is 1: 2950 in water however, it dissolves in presence of KI due the formation of more soluble </a:t>
            </a:r>
            <a:r>
              <a:rPr lang="en-US" sz="2400" b="0" dirty="0" err="1"/>
              <a:t>polyiodides</a:t>
            </a:r>
            <a:r>
              <a:rPr lang="en-US" sz="2400" b="0" dirty="0"/>
              <a:t> (KI.I</a:t>
            </a:r>
            <a:r>
              <a:rPr lang="en-US" sz="2400" b="0" baseline="-25000" dirty="0"/>
              <a:t>2</a:t>
            </a:r>
            <a:r>
              <a:rPr lang="en-US" sz="2400" b="0" dirty="0"/>
              <a:t>   KI.2I</a:t>
            </a:r>
            <a:r>
              <a:rPr lang="en-US" sz="2400" b="0" baseline="-25000" dirty="0"/>
              <a:t>2</a:t>
            </a:r>
            <a:r>
              <a:rPr lang="en-US" sz="2400" b="0" dirty="0"/>
              <a:t>   KI3.I</a:t>
            </a:r>
            <a:r>
              <a:rPr lang="en-US" sz="2400" b="0" baseline="-25000" dirty="0"/>
              <a:t>3</a:t>
            </a:r>
            <a:r>
              <a:rPr lang="en-US" sz="2400" b="0" dirty="0"/>
              <a:t>   KI.4I</a:t>
            </a:r>
            <a:r>
              <a:rPr lang="en-US" sz="2400" b="0" baseline="-25000" dirty="0"/>
              <a:t>4</a:t>
            </a:r>
            <a:r>
              <a:rPr lang="en-US" sz="2400" b="0" dirty="0"/>
              <a:t>)</a:t>
            </a:r>
            <a:r>
              <a:rPr lang="en-US" sz="2400" b="0" baseline="-25000" dirty="0"/>
              <a:t> </a:t>
            </a:r>
            <a:r>
              <a:rPr lang="en-US" sz="2400" b="0" dirty="0"/>
              <a:t>.[ Strong Iodine Solution USP (</a:t>
            </a:r>
            <a:r>
              <a:rPr lang="en-US" sz="2400" b="0" dirty="0" err="1"/>
              <a:t>Lugol's</a:t>
            </a:r>
            <a:r>
              <a:rPr lang="en-US" sz="2400" b="0" dirty="0"/>
              <a:t> </a:t>
            </a:r>
            <a:r>
              <a:rPr lang="en-US" sz="2400" b="0" dirty="0" err="1"/>
              <a:t>SoIution</a:t>
            </a:r>
            <a:r>
              <a:rPr lang="en-US" sz="2400" b="0" dirty="0"/>
              <a:t>)].</a:t>
            </a:r>
          </a:p>
          <a:p>
            <a:pPr marL="288925" indent="-288925" algn="l" rtl="0">
              <a:spcBef>
                <a:spcPct val="50000"/>
              </a:spcBef>
              <a:buClr>
                <a:srgbClr val="99FF33"/>
              </a:buClr>
              <a:buFont typeface="Wingdings" pitchFamily="2" charset="2"/>
              <a:buChar char="Ø"/>
            </a:pPr>
            <a:endParaRPr lang="en-US" sz="2400" b="0" dirty="0"/>
          </a:p>
          <a:p>
            <a:pPr marL="288925" indent="-288925" algn="l" rtl="0"/>
            <a:r>
              <a:rPr lang="en-US" sz="2400" b="0" dirty="0"/>
              <a:t> </a:t>
            </a:r>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4"/>
          <p:cNvSpPr txBox="1">
            <a:spLocks noChangeArrowheads="1"/>
          </p:cNvSpPr>
          <p:nvPr/>
        </p:nvSpPr>
        <p:spPr bwMode="auto">
          <a:xfrm>
            <a:off x="615950" y="476250"/>
            <a:ext cx="8132763" cy="4570482"/>
          </a:xfrm>
          <a:prstGeom prst="rect">
            <a:avLst/>
          </a:prstGeom>
          <a:noFill/>
          <a:ln w="9525">
            <a:noFill/>
            <a:miter lim="800000"/>
            <a:headEnd/>
            <a:tailEnd/>
          </a:ln>
        </p:spPr>
        <p:txBody>
          <a:bodyPr>
            <a:spAutoFit/>
          </a:bodyPr>
          <a:lstStyle/>
          <a:p>
            <a:pPr algn="l" rtl="0"/>
            <a:r>
              <a:rPr lang="en-US" sz="2400" u="sng" dirty="0"/>
              <a:t>(b) Solution by Chemical Reaction</a:t>
            </a:r>
          </a:p>
          <a:p>
            <a:pPr algn="l" rtl="0"/>
            <a:r>
              <a:rPr lang="en-US" sz="2400" b="0" dirty="0"/>
              <a:t>These solutions are prepared by reacting two or more solutes with each other in a suitable solvent e.g. Calcium carbonate and lactic acid used to prepare Calcium </a:t>
            </a:r>
            <a:r>
              <a:rPr lang="en-US" sz="2400" b="0"/>
              <a:t>lactate </a:t>
            </a:r>
            <a:r>
              <a:rPr lang="en-US" sz="2400" b="0" smtClean="0"/>
              <a:t>mixture. WHY?</a:t>
            </a:r>
            <a:endParaRPr lang="en-US" sz="2400" b="0" dirty="0"/>
          </a:p>
          <a:p>
            <a:pPr algn="l" rtl="0"/>
            <a:r>
              <a:rPr lang="en-US" sz="2400" b="0" dirty="0"/>
              <a:t> </a:t>
            </a:r>
          </a:p>
          <a:p>
            <a:pPr algn="l" rtl="0"/>
            <a:r>
              <a:rPr lang="en-US" sz="2400" u="sng" dirty="0"/>
              <a:t>(c) Solution by Extraction</a:t>
            </a:r>
            <a:r>
              <a:rPr lang="en-US" sz="2400" b="0" dirty="0"/>
              <a:t> </a:t>
            </a:r>
          </a:p>
          <a:p>
            <a:pPr algn="l" rtl="0"/>
            <a:r>
              <a:rPr lang="en-US" sz="2400" b="0" dirty="0"/>
              <a:t>Plant or animal products are prepared by suitable extraction process. Preparations of this type may be classified as solutions but more often, are classified as </a:t>
            </a:r>
            <a:r>
              <a:rPr lang="en-US" sz="2400" b="0" dirty="0" smtClean="0"/>
              <a:t>extractives. </a:t>
            </a:r>
          </a:p>
          <a:p>
            <a:pPr>
              <a:spcBef>
                <a:spcPct val="50000"/>
              </a:spcBef>
            </a:pPr>
            <a:endParaRPr lang="en-US" b="0" dirty="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idx="4294967295"/>
          </p:nvPr>
        </p:nvSpPr>
        <p:spPr/>
        <p:txBody>
          <a:bodyPr/>
          <a:lstStyle/>
          <a:p>
            <a:r>
              <a:rPr lang="en-US" b="1" smtClean="0"/>
              <a:t>PREPARATION OF SOLUTIONS</a:t>
            </a:r>
            <a:endParaRPr lang="en-US" smtClean="0"/>
          </a:p>
        </p:txBody>
      </p:sp>
      <p:sp>
        <p:nvSpPr>
          <p:cNvPr id="74754" name="Content Placeholder 2"/>
          <p:cNvSpPr>
            <a:spLocks noGrp="1"/>
          </p:cNvSpPr>
          <p:nvPr>
            <p:ph idx="4294967295"/>
          </p:nvPr>
        </p:nvSpPr>
        <p:spPr/>
        <p:txBody>
          <a:bodyPr/>
          <a:lstStyle/>
          <a:p>
            <a:r>
              <a:rPr lang="en-US" sz="2800" b="1" dirty="0" smtClean="0"/>
              <a:t>Most pharmaceutical solutions are unsaturated with solute. </a:t>
            </a:r>
          </a:p>
          <a:p>
            <a:pPr>
              <a:buFont typeface="Arial" charset="0"/>
              <a:buNone/>
            </a:pPr>
            <a:endParaRPr lang="en-US" sz="2800" b="1" dirty="0" smtClean="0"/>
          </a:p>
          <a:p>
            <a:r>
              <a:rPr lang="en-US" sz="2800" b="1" dirty="0" smtClean="0"/>
              <a:t>Thus, the amounts of solute to be dissolved are usually well below the capacity of the volume of solvent employed.</a:t>
            </a:r>
          </a:p>
          <a:p>
            <a:pPr>
              <a:buFont typeface="Arial" charset="0"/>
              <a:buNone/>
            </a:pPr>
            <a:r>
              <a:rPr lang="en-US" sz="2800" b="1" dirty="0" smtClean="0"/>
              <a:t> </a:t>
            </a:r>
          </a:p>
          <a:p>
            <a:r>
              <a:rPr lang="en-US" sz="2800" b="1" dirty="0" smtClean="0"/>
              <a:t>The strengths of pharmaceutical preparations are usually expressed in terms of percent strength.</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idx="4294967295"/>
          </p:nvPr>
        </p:nvSpPr>
        <p:spPr/>
        <p:txBody>
          <a:bodyPr/>
          <a:lstStyle/>
          <a:p>
            <a:endParaRPr lang="ar-SA" smtClean="0"/>
          </a:p>
        </p:txBody>
      </p:sp>
      <p:pic>
        <p:nvPicPr>
          <p:cNvPr id="75778" name="Picture 2"/>
          <p:cNvPicPr>
            <a:picLocks noChangeAspect="1" noChangeArrowheads="1"/>
          </p:cNvPicPr>
          <p:nvPr/>
        </p:nvPicPr>
        <p:blipFill>
          <a:blip r:embed="rId2"/>
          <a:srcRect/>
          <a:stretch>
            <a:fillRect/>
          </a:stretch>
        </p:blipFill>
        <p:spPr bwMode="auto">
          <a:xfrm>
            <a:off x="457200" y="1687513"/>
            <a:ext cx="8459788" cy="4027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2"/>
          <p:cNvSpPr>
            <a:spLocks noGrp="1"/>
          </p:cNvSpPr>
          <p:nvPr>
            <p:ph idx="4294967295"/>
          </p:nvPr>
        </p:nvSpPr>
        <p:spPr>
          <a:xfrm>
            <a:off x="457200" y="1143000"/>
            <a:ext cx="8229600" cy="4525963"/>
          </a:xfrm>
        </p:spPr>
        <p:txBody>
          <a:bodyPr/>
          <a:lstStyle/>
          <a:p>
            <a:pPr marL="0" indent="0" algn="just">
              <a:lnSpc>
                <a:spcPct val="90000"/>
              </a:lnSpc>
              <a:buFont typeface="Arial" charset="0"/>
              <a:buNone/>
            </a:pPr>
            <a:r>
              <a:rPr lang="en-US" b="1" dirty="0" smtClean="0"/>
              <a:t>Some chemical agents in a given solvent require an extended time to dissolve. To fasten dissolution, a pharmacist may employ one of several techniques, such as:</a:t>
            </a:r>
          </a:p>
          <a:p>
            <a:pPr marL="0" indent="0" algn="just">
              <a:lnSpc>
                <a:spcPct val="90000"/>
              </a:lnSpc>
            </a:pPr>
            <a:r>
              <a:rPr lang="en-US" b="1" dirty="0" smtClean="0"/>
              <a:t>Applying heat, </a:t>
            </a:r>
          </a:p>
          <a:p>
            <a:pPr marL="0" indent="0" algn="just">
              <a:lnSpc>
                <a:spcPct val="90000"/>
              </a:lnSpc>
            </a:pPr>
            <a:r>
              <a:rPr lang="en-US" b="1" dirty="0" smtClean="0"/>
              <a:t>Reducing the particle size of the solute, </a:t>
            </a:r>
          </a:p>
          <a:p>
            <a:pPr marL="0" indent="0" algn="just">
              <a:lnSpc>
                <a:spcPct val="90000"/>
              </a:lnSpc>
            </a:pPr>
            <a:r>
              <a:rPr lang="en-US" b="1" dirty="0" smtClean="0"/>
              <a:t>Using a </a:t>
            </a:r>
            <a:r>
              <a:rPr lang="en-US" b="1" dirty="0" err="1" smtClean="0"/>
              <a:t>solubilizing</a:t>
            </a:r>
            <a:r>
              <a:rPr lang="en-US" b="1" dirty="0" smtClean="0"/>
              <a:t> agent, </a:t>
            </a:r>
          </a:p>
          <a:p>
            <a:pPr marL="0" indent="0" algn="just">
              <a:lnSpc>
                <a:spcPct val="90000"/>
              </a:lnSpc>
            </a:pPr>
            <a:r>
              <a:rPr lang="en-US" b="1" dirty="0" smtClean="0"/>
              <a:t>Subjecting the ingredients to vigorous agitation.</a:t>
            </a:r>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p:cNvSpPr txBox="1">
            <a:spLocks noChangeArrowheads="1"/>
          </p:cNvSpPr>
          <p:nvPr/>
        </p:nvSpPr>
        <p:spPr bwMode="auto">
          <a:xfrm>
            <a:off x="457200" y="1"/>
            <a:ext cx="8229600" cy="7417415"/>
          </a:xfrm>
          <a:prstGeom prst="rect">
            <a:avLst/>
          </a:prstGeom>
          <a:noFill/>
          <a:ln w="9525">
            <a:noFill/>
            <a:miter lim="800000"/>
            <a:headEnd/>
            <a:tailEnd/>
          </a:ln>
        </p:spPr>
        <p:txBody>
          <a:bodyPr wrap="square">
            <a:spAutoFit/>
          </a:bodyPr>
          <a:lstStyle/>
          <a:p>
            <a:pPr algn="l" rtl="0"/>
            <a:r>
              <a:rPr lang="en-US" sz="2800" u="sng" dirty="0"/>
              <a:t>Advantages of </a:t>
            </a:r>
            <a:r>
              <a:rPr lang="en-US" sz="2800" u="sng" dirty="0" err="1"/>
              <a:t>SoIutions</a:t>
            </a:r>
            <a:endParaRPr lang="en-US" sz="2800" u="sng" dirty="0"/>
          </a:p>
          <a:p>
            <a:pPr algn="just" rtl="0"/>
            <a:r>
              <a:rPr lang="en-US" sz="2800" b="0" dirty="0"/>
              <a:t> </a:t>
            </a:r>
          </a:p>
          <a:p>
            <a:pPr algn="just" rtl="0"/>
            <a:r>
              <a:rPr lang="en-US" sz="2800" dirty="0"/>
              <a:t>(1)</a:t>
            </a:r>
            <a:r>
              <a:rPr lang="en-US" sz="2800" b="0" dirty="0"/>
              <a:t> Easier to swallow  </a:t>
            </a:r>
            <a:r>
              <a:rPr lang="en-US" sz="2800" dirty="0"/>
              <a:t>therefore </a:t>
            </a:r>
            <a:r>
              <a:rPr lang="en-US" sz="2800" b="0" dirty="0"/>
              <a:t>easier for:</a:t>
            </a:r>
          </a:p>
          <a:p>
            <a:pPr algn="just" rtl="0"/>
            <a:r>
              <a:rPr lang="en-US" sz="2800" b="0" dirty="0"/>
              <a:t>     children - old age - unconscious people</a:t>
            </a:r>
            <a:r>
              <a:rPr lang="en-US" sz="2800" b="0" dirty="0" smtClean="0"/>
              <a:t>.</a:t>
            </a:r>
          </a:p>
          <a:p>
            <a:pPr algn="just" rtl="0"/>
            <a:r>
              <a:rPr lang="en-US" sz="2800" b="0" dirty="0" smtClean="0"/>
              <a:t> </a:t>
            </a:r>
            <a:endParaRPr lang="en-US" sz="2800" b="0" dirty="0"/>
          </a:p>
          <a:p>
            <a:pPr algn="just" rtl="0"/>
            <a:r>
              <a:rPr lang="en-US" sz="2800" dirty="0" smtClean="0"/>
              <a:t>(</a:t>
            </a:r>
            <a:r>
              <a:rPr lang="en-US" sz="2800" dirty="0"/>
              <a:t>2)</a:t>
            </a:r>
            <a:r>
              <a:rPr lang="en-US" sz="2800" b="0" dirty="0"/>
              <a:t> More quickly effective than tablets and capsules. </a:t>
            </a:r>
            <a:endParaRPr lang="en-US" sz="2800" b="0" dirty="0" smtClean="0"/>
          </a:p>
          <a:p>
            <a:pPr algn="just" rtl="0"/>
            <a:endParaRPr lang="en-US" sz="2800" b="0" dirty="0"/>
          </a:p>
          <a:p>
            <a:pPr algn="just" rtl="0"/>
            <a:r>
              <a:rPr lang="en-US" sz="2800" dirty="0" smtClean="0"/>
              <a:t>(</a:t>
            </a:r>
            <a:r>
              <a:rPr lang="en-US" sz="2800" dirty="0"/>
              <a:t>3)</a:t>
            </a:r>
            <a:r>
              <a:rPr lang="en-US" sz="2800" b="0" dirty="0"/>
              <a:t> </a:t>
            </a:r>
            <a:r>
              <a:rPr lang="en-US" sz="2800" b="0" dirty="0" smtClean="0"/>
              <a:t>Homogenous,</a:t>
            </a:r>
            <a:r>
              <a:rPr lang="en-US" sz="2800" dirty="0" smtClean="0"/>
              <a:t> </a:t>
            </a:r>
            <a:r>
              <a:rPr lang="en-US" sz="2800" b="0" dirty="0" smtClean="0"/>
              <a:t>, the drug will be uniformly distributed throughout the preparation </a:t>
            </a:r>
            <a:r>
              <a:rPr lang="en-US" sz="2800" b="0" dirty="0"/>
              <a:t>therefore give uniform dose </a:t>
            </a:r>
            <a:r>
              <a:rPr lang="en-US" sz="2800" b="0" dirty="0" smtClean="0"/>
              <a:t>compared to </a:t>
            </a:r>
            <a:r>
              <a:rPr lang="en-US" sz="2800" b="0" dirty="0"/>
              <a:t>suspension or emulsion which need shaking. </a:t>
            </a:r>
            <a:endParaRPr lang="en-US" sz="2800" b="0" dirty="0" smtClean="0"/>
          </a:p>
          <a:p>
            <a:pPr algn="just" rtl="0"/>
            <a:endParaRPr lang="en-US" sz="2800" b="0" dirty="0"/>
          </a:p>
          <a:p>
            <a:pPr algn="just" rtl="0"/>
            <a:r>
              <a:rPr lang="en-US" sz="2800" dirty="0" smtClean="0"/>
              <a:t>(</a:t>
            </a:r>
            <a:r>
              <a:rPr lang="en-US" sz="2800" dirty="0"/>
              <a:t>4)</a:t>
            </a:r>
            <a:r>
              <a:rPr lang="en-US" sz="2800" b="0" dirty="0"/>
              <a:t> </a:t>
            </a:r>
            <a:r>
              <a:rPr lang="en-US" sz="2800" b="0" dirty="0" smtClean="0"/>
              <a:t>Some drugs can irritate the gastric mucosa if localized in one area. Irritation is reduced by administration of a solution of the drug</a:t>
            </a:r>
          </a:p>
          <a:p>
            <a:pPr algn="l" rtl="0"/>
            <a:endParaRPr lang="en-US" sz="2800" b="0" dirty="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4294967295"/>
          </p:nvPr>
        </p:nvSpPr>
        <p:spPr>
          <a:xfrm>
            <a:off x="76200" y="304800"/>
            <a:ext cx="8763000" cy="4525963"/>
          </a:xfrm>
        </p:spPr>
        <p:txBody>
          <a:bodyPr/>
          <a:lstStyle/>
          <a:p>
            <a:pPr algn="just"/>
            <a:r>
              <a:rPr lang="en-US" sz="2400" b="1" dirty="0" smtClean="0"/>
              <a:t>many medicinal agents are destroyed at elevated temperatures and the advantage of rapid solution may be completely offset by drug deterioration. </a:t>
            </a:r>
          </a:p>
          <a:p>
            <a:pPr algn="just">
              <a:buFont typeface="Arial" charset="0"/>
              <a:buNone/>
            </a:pPr>
            <a:endParaRPr lang="en-US" sz="2400" b="1" dirty="0" smtClean="0"/>
          </a:p>
          <a:p>
            <a:pPr algn="just"/>
            <a:r>
              <a:rPr lang="en-US" sz="2400" b="1" dirty="0" smtClean="0"/>
              <a:t>If volatile solutes are to be dissolved or if the solvent is volatile (as is alcohol), the heat would encourage the loss of these agents to the atmosphere and must therefore be avoided.</a:t>
            </a:r>
          </a:p>
          <a:p>
            <a:pPr algn="just">
              <a:buFont typeface="Arial" charset="0"/>
              <a:buNone/>
            </a:pPr>
            <a:endParaRPr lang="en-US" sz="2400" b="1" dirty="0" smtClean="0"/>
          </a:p>
          <a:p>
            <a:pPr algn="just"/>
            <a:r>
              <a:rPr lang="en-US" sz="2400" b="1" dirty="0" smtClean="0"/>
              <a:t>certain chemical agents, particularly calcium salts, undergo exothermic reactions as they dissolve and give off heat. For such materials, the use of heat would actually discourage the formation of a solution.</a:t>
            </a:r>
          </a:p>
          <a:p>
            <a:pPr algn="just"/>
            <a:r>
              <a:rPr lang="en-US" sz="2400" b="1" dirty="0" smtClean="0"/>
              <a:t>A pharmacist may choose to decrease the particle size of the solute by </a:t>
            </a:r>
            <a:r>
              <a:rPr lang="en-US" sz="2400" b="1" dirty="0" err="1" smtClean="0"/>
              <a:t>comminution</a:t>
            </a:r>
            <a:r>
              <a:rPr lang="en-US" sz="2400" b="1" dirty="0" smtClean="0"/>
              <a:t> (grinding a solid to a fine state of subdivision) with a mortar and pestle on a small scale or industrial </a:t>
            </a:r>
            <a:r>
              <a:rPr lang="en-US" sz="2400" b="1" dirty="0" err="1" smtClean="0"/>
              <a:t>micronizer</a:t>
            </a:r>
            <a:r>
              <a:rPr lang="en-US" sz="2400" b="1" dirty="0" smtClean="0"/>
              <a:t> on a larger scale.</a:t>
            </a:r>
          </a:p>
          <a:p>
            <a:pPr algn="just"/>
            <a:endParaRPr lang="en-US" sz="2400" b="1" dirty="0" smtClean="0"/>
          </a:p>
          <a:p>
            <a:pPr algn="just"/>
            <a:endParaRPr lang="en-US" sz="2400" b="1" dirty="0" smtClean="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4"/>
          <p:cNvSpPr txBox="1">
            <a:spLocks noChangeArrowheads="1"/>
          </p:cNvSpPr>
          <p:nvPr/>
        </p:nvSpPr>
        <p:spPr bwMode="auto">
          <a:xfrm>
            <a:off x="152400" y="304800"/>
            <a:ext cx="8763000" cy="6613525"/>
          </a:xfrm>
          <a:prstGeom prst="rect">
            <a:avLst/>
          </a:prstGeom>
          <a:noFill/>
          <a:ln w="9525">
            <a:noFill/>
            <a:miter lim="800000"/>
            <a:headEnd/>
            <a:tailEnd/>
          </a:ln>
        </p:spPr>
        <p:txBody>
          <a:bodyPr>
            <a:spAutoFit/>
          </a:bodyPr>
          <a:lstStyle/>
          <a:p>
            <a:pPr algn="just" rtl="0">
              <a:spcBef>
                <a:spcPct val="50000"/>
              </a:spcBef>
            </a:pPr>
            <a:r>
              <a:rPr lang="en-US" sz="3200" u="sng" dirty="0"/>
              <a:t>Stability of solutions</a:t>
            </a:r>
          </a:p>
          <a:p>
            <a:pPr algn="just" rtl="0">
              <a:spcBef>
                <a:spcPct val="50000"/>
              </a:spcBef>
            </a:pPr>
            <a:r>
              <a:rPr lang="en-US" sz="2000" dirty="0"/>
              <a:t>Both physical and chemical stability of solutions in their containers is very important</a:t>
            </a:r>
          </a:p>
          <a:p>
            <a:pPr algn="just" rtl="0">
              <a:spcBef>
                <a:spcPct val="50000"/>
              </a:spcBef>
            </a:pPr>
            <a:r>
              <a:rPr lang="en-US" sz="2000" dirty="0"/>
              <a:t>A solution must retain its clarity, </a:t>
            </a:r>
            <a:r>
              <a:rPr lang="en-US" sz="2000" dirty="0" err="1"/>
              <a:t>colour</a:t>
            </a:r>
            <a:r>
              <a:rPr lang="en-US" sz="2000" dirty="0"/>
              <a:t>, </a:t>
            </a:r>
            <a:r>
              <a:rPr lang="en-US" sz="2000" dirty="0" err="1"/>
              <a:t>odour</a:t>
            </a:r>
            <a:r>
              <a:rPr lang="en-US" sz="2000" dirty="0"/>
              <a:t>, taste and viscosity over its shelf life.</a:t>
            </a:r>
          </a:p>
          <a:p>
            <a:pPr algn="just" rtl="0">
              <a:spcBef>
                <a:spcPct val="50000"/>
              </a:spcBef>
            </a:pPr>
            <a:endParaRPr lang="en-US" sz="2000" dirty="0"/>
          </a:p>
          <a:p>
            <a:pPr algn="just" rtl="0"/>
            <a:r>
              <a:rPr lang="en-US" sz="2000" dirty="0"/>
              <a:t>The formulation pharmacist must be wary of chemical interactions between the various components of a solution that may alter the preparation’s stability and/or potency.</a:t>
            </a:r>
          </a:p>
          <a:p>
            <a:pPr algn="just" rtl="0"/>
            <a:endParaRPr lang="en-US" sz="2000" dirty="0"/>
          </a:p>
          <a:p>
            <a:pPr algn="just" rtl="0"/>
            <a:r>
              <a:rPr lang="en-US" sz="2000" dirty="0"/>
              <a:t>For instance, esters of p-</a:t>
            </a:r>
            <a:r>
              <a:rPr lang="en-US" sz="2000" dirty="0" err="1"/>
              <a:t>hydroxybenzoic</a:t>
            </a:r>
            <a:r>
              <a:rPr lang="en-US" sz="2000" dirty="0"/>
              <a:t> acid (methyl-, ethyl-, </a:t>
            </a:r>
            <a:r>
              <a:rPr lang="en-US" sz="2000" dirty="0" err="1"/>
              <a:t>propyl</a:t>
            </a:r>
            <a:r>
              <a:rPr lang="en-US" sz="2000" dirty="0"/>
              <a:t>-, and </a:t>
            </a:r>
            <a:r>
              <a:rPr lang="en-US" sz="2000" dirty="0" err="1"/>
              <a:t>butylparabens</a:t>
            </a:r>
            <a:r>
              <a:rPr lang="en-US" sz="2000" dirty="0"/>
              <a:t>), frequently used preservatives in oral preparations, have a tendency to partition into certain flavoring oils . </a:t>
            </a:r>
          </a:p>
          <a:p>
            <a:pPr algn="just" rtl="0"/>
            <a:r>
              <a:rPr lang="en-US" sz="2000" dirty="0"/>
              <a:t>This partitioning effect could reduce the effective concentration of the preservatives in the aqueous medium of a pharmaceutical product below the level needed for preservative action.</a:t>
            </a:r>
          </a:p>
          <a:p>
            <a:pPr algn="just" rtl="0">
              <a:spcBef>
                <a:spcPct val="50000"/>
              </a:spcBef>
            </a:pPr>
            <a:endParaRPr lang="en-US" sz="2000" b="0" dirty="0"/>
          </a:p>
          <a:p>
            <a:pPr algn="just" rtl="0">
              <a:spcBef>
                <a:spcPct val="50000"/>
              </a:spcBef>
            </a:pPr>
            <a:endParaRPr lang="en-US" sz="2400" b="0" dirty="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idx="4294967295"/>
          </p:nvPr>
        </p:nvSpPr>
        <p:spPr/>
        <p:txBody>
          <a:bodyPr/>
          <a:lstStyle/>
          <a:p>
            <a:r>
              <a:rPr lang="en-US" sz="3600" b="1" dirty="0" smtClean="0"/>
              <a:t>DRY MIXTURES FOR SOLUTION</a:t>
            </a:r>
            <a:endParaRPr lang="en-US" sz="3600" dirty="0" smtClean="0"/>
          </a:p>
        </p:txBody>
      </p:sp>
      <p:sp>
        <p:nvSpPr>
          <p:cNvPr id="80898" name="Content Placeholder 2"/>
          <p:cNvSpPr>
            <a:spLocks noGrp="1"/>
          </p:cNvSpPr>
          <p:nvPr>
            <p:ph idx="4294967295"/>
          </p:nvPr>
        </p:nvSpPr>
        <p:spPr>
          <a:xfrm>
            <a:off x="457200" y="1371600"/>
            <a:ext cx="8229600" cy="5105400"/>
          </a:xfrm>
        </p:spPr>
        <p:txBody>
          <a:bodyPr/>
          <a:lstStyle/>
          <a:p>
            <a:pPr algn="just">
              <a:lnSpc>
                <a:spcPct val="80000"/>
              </a:lnSpc>
            </a:pPr>
            <a:r>
              <a:rPr lang="en-US" sz="2400" b="1" dirty="0" smtClean="0"/>
              <a:t>A number of medicinal agents, particularly certain antibiotics, e.g., penicillin V, have insufficient stability in aqueous solution to meet extended shelf-life periods. </a:t>
            </a:r>
          </a:p>
          <a:p>
            <a:pPr algn="just">
              <a:lnSpc>
                <a:spcPct val="80000"/>
              </a:lnSpc>
            </a:pPr>
            <a:endParaRPr lang="en-US" sz="2400" b="1" dirty="0" smtClean="0"/>
          </a:p>
          <a:p>
            <a:pPr algn="just">
              <a:lnSpc>
                <a:spcPct val="80000"/>
              </a:lnSpc>
            </a:pPr>
            <a:r>
              <a:rPr lang="en-US" sz="2400" b="1" dirty="0" smtClean="0"/>
              <a:t>Thus, commercial manufacturers of these products provide them to the pharmacist in dry powder or granule form for reconstitution with a prescribed amount of purified water immediately before dispensing to the patient. </a:t>
            </a:r>
          </a:p>
          <a:p>
            <a:pPr algn="just">
              <a:lnSpc>
                <a:spcPct val="80000"/>
              </a:lnSpc>
            </a:pPr>
            <a:endParaRPr lang="en-US" sz="2400" b="1" dirty="0" smtClean="0"/>
          </a:p>
          <a:p>
            <a:pPr algn="just">
              <a:lnSpc>
                <a:spcPct val="80000"/>
              </a:lnSpc>
            </a:pPr>
            <a:r>
              <a:rPr lang="en-US" sz="2400" b="1" dirty="0" smtClean="0"/>
              <a:t>The dry powder mixture contains all of the </a:t>
            </a:r>
            <a:r>
              <a:rPr lang="en-US" sz="2400" b="1" dirty="0" err="1" smtClean="0"/>
              <a:t>formulative</a:t>
            </a:r>
            <a:r>
              <a:rPr lang="en-US" sz="2400" b="1" dirty="0" smtClean="0"/>
              <a:t> components, including drug, </a:t>
            </a:r>
            <a:r>
              <a:rPr lang="en-US" sz="2400" b="1" dirty="0" err="1" smtClean="0"/>
              <a:t>flavorant</a:t>
            </a:r>
            <a:r>
              <a:rPr lang="en-US" sz="2400" b="1" dirty="0" smtClean="0"/>
              <a:t>, colorant, buffers, and others, except for the solvent.</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2"/>
          <p:cNvSpPr>
            <a:spLocks noGrp="1"/>
          </p:cNvSpPr>
          <p:nvPr>
            <p:ph idx="4294967295"/>
          </p:nvPr>
        </p:nvSpPr>
        <p:spPr>
          <a:xfrm>
            <a:off x="457200" y="762000"/>
            <a:ext cx="8229600" cy="5257800"/>
          </a:xfrm>
        </p:spPr>
        <p:txBody>
          <a:bodyPr/>
          <a:lstStyle/>
          <a:p>
            <a:pPr algn="just">
              <a:lnSpc>
                <a:spcPct val="80000"/>
              </a:lnSpc>
            </a:pPr>
            <a:r>
              <a:rPr lang="en-US" sz="3000" b="1" dirty="0" smtClean="0"/>
              <a:t>Once reconstituted by the pharmacist, the solution remains stable when stored in the refrigerator for the labeled period, usually 7 to 14 days</a:t>
            </a:r>
          </a:p>
          <a:p>
            <a:pPr algn="just">
              <a:lnSpc>
                <a:spcPct val="80000"/>
              </a:lnSpc>
            </a:pPr>
            <a:endParaRPr lang="en-US" sz="3000" b="1" dirty="0" smtClean="0"/>
          </a:p>
          <a:p>
            <a:pPr algn="just">
              <a:lnSpc>
                <a:spcPct val="80000"/>
              </a:lnSpc>
            </a:pPr>
            <a:r>
              <a:rPr lang="en-US" sz="3000" b="1" dirty="0" smtClean="0"/>
              <a:t>This is a sufficient period for the patient to complete the regimen usually prescribed. </a:t>
            </a:r>
          </a:p>
          <a:p>
            <a:pPr algn="just">
              <a:lnSpc>
                <a:spcPct val="80000"/>
              </a:lnSpc>
            </a:pPr>
            <a:endParaRPr lang="en-US" sz="3000" b="1" dirty="0" smtClean="0"/>
          </a:p>
          <a:p>
            <a:pPr algn="just">
              <a:lnSpc>
                <a:spcPct val="80000"/>
              </a:lnSpc>
            </a:pPr>
            <a:r>
              <a:rPr lang="en-US" sz="3000" b="1" dirty="0" smtClean="0"/>
              <a:t>in case the medication remains after the patient completes the course of therapy, the patient should be instructed to discard the remaining portion, which would be unfit for use at a later time.</a:t>
            </a:r>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idx="4294967295"/>
          </p:nvPr>
        </p:nvSpPr>
        <p:spPr/>
        <p:txBody>
          <a:bodyPr/>
          <a:lstStyle/>
          <a:p>
            <a:r>
              <a:rPr lang="en-US" sz="3600" b="1" smtClean="0"/>
              <a:t>ORAL REHYDRATION SOLUTIONS</a:t>
            </a:r>
            <a:endParaRPr lang="en-US" sz="3600" smtClean="0"/>
          </a:p>
        </p:txBody>
      </p:sp>
      <p:sp>
        <p:nvSpPr>
          <p:cNvPr id="82946" name="Content Placeholder 2"/>
          <p:cNvSpPr>
            <a:spLocks noGrp="1"/>
          </p:cNvSpPr>
          <p:nvPr>
            <p:ph idx="4294967295"/>
          </p:nvPr>
        </p:nvSpPr>
        <p:spPr>
          <a:xfrm>
            <a:off x="457200" y="1295400"/>
            <a:ext cx="8229600" cy="5562600"/>
          </a:xfrm>
        </p:spPr>
        <p:txBody>
          <a:bodyPr/>
          <a:lstStyle/>
          <a:p>
            <a:pPr marL="119063" indent="1588" algn="just"/>
            <a:r>
              <a:rPr lang="en-US" b="1" dirty="0" smtClean="0"/>
              <a:t>Rapid fluid loss associated with diarrhea can lead to dehydration accompanied by depletion of sodium, potassium, and bicarbonate ions.</a:t>
            </a:r>
            <a:r>
              <a:rPr lang="en-US" b="1" dirty="0" smtClean="0">
                <a:cs typeface="Times New Roman" pitchFamily="18" charset="0"/>
              </a:rPr>
              <a:t> (Na</a:t>
            </a:r>
            <a:r>
              <a:rPr lang="en-US" b="1" baseline="30000" dirty="0" smtClean="0">
                <a:cs typeface="Times New Roman" pitchFamily="18" charset="0"/>
              </a:rPr>
              <a:t>+</a:t>
            </a:r>
            <a:r>
              <a:rPr lang="en-US" b="1" dirty="0" smtClean="0">
                <a:cs typeface="Times New Roman" pitchFamily="18" charset="0"/>
              </a:rPr>
              <a:t>, K</a:t>
            </a:r>
            <a:r>
              <a:rPr lang="en-US" b="1" baseline="30000" dirty="0" smtClean="0">
                <a:cs typeface="Times New Roman" pitchFamily="18" charset="0"/>
              </a:rPr>
              <a:t>+</a:t>
            </a:r>
            <a:r>
              <a:rPr lang="en-US" b="1" dirty="0" smtClean="0">
                <a:cs typeface="Times New Roman" pitchFamily="18" charset="0"/>
              </a:rPr>
              <a:t> &amp; HCO3 </a:t>
            </a:r>
            <a:r>
              <a:rPr lang="en-US" b="1" baseline="30000" dirty="0" smtClean="0">
                <a:cs typeface="Times New Roman" pitchFamily="18" charset="0"/>
              </a:rPr>
              <a:t>-</a:t>
            </a:r>
            <a:r>
              <a:rPr lang="en-US" b="1" dirty="0" smtClean="0">
                <a:cs typeface="Times New Roman" pitchFamily="18" charset="0"/>
              </a:rPr>
              <a:t>.)</a:t>
            </a:r>
          </a:p>
          <a:p>
            <a:pPr marL="119063" indent="1588" algn="just"/>
            <a:endParaRPr lang="en-US" b="1" dirty="0" smtClean="0">
              <a:cs typeface="Times New Roman" pitchFamily="18" charset="0"/>
            </a:endParaRPr>
          </a:p>
          <a:p>
            <a:pPr marL="119063" indent="1588" algn="just"/>
            <a:r>
              <a:rPr lang="en-US" b="1" dirty="0" smtClean="0">
                <a:cs typeface="Times New Roman" pitchFamily="18" charset="0"/>
              </a:rPr>
              <a:t>Replace the lost fluid &amp; electrolytes with an oral rehydration solution to avoid dehydration.</a:t>
            </a:r>
          </a:p>
          <a:p>
            <a:pPr marL="119063" indent="1588" eaLnBrk="1" fontAlgn="auto" hangingPunct="1">
              <a:lnSpc>
                <a:spcPct val="90000"/>
              </a:lnSpc>
              <a:spcAft>
                <a:spcPts val="0"/>
              </a:spcAft>
              <a:buNone/>
              <a:defRPr/>
            </a:pPr>
            <a:r>
              <a:rPr lang="en-US" b="1" dirty="0" smtClean="0">
                <a:cs typeface="Times New Roman" pitchFamily="18" charset="0"/>
              </a:rPr>
              <a:t>These are OTC products effective in patients with mild volume depletion of 5 – 10% of body weight.</a:t>
            </a:r>
          </a:p>
          <a:p>
            <a:pPr algn="just"/>
            <a:endParaRPr lang="en-US" b="1" dirty="0" smtClean="0"/>
          </a:p>
          <a:p>
            <a:pPr algn="just"/>
            <a:endParaRPr lang="en-US" b="1" dirty="0" smtClean="0"/>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762000"/>
            <a:ext cx="8229600" cy="5364163"/>
          </a:xfrm>
        </p:spPr>
        <p:txBody>
          <a:bodyPr/>
          <a:lstStyle/>
          <a:p>
            <a:pPr marL="609600" indent="-609600" eaLnBrk="1" hangingPunct="1">
              <a:buNone/>
            </a:pPr>
            <a:r>
              <a:rPr lang="en-US" altLang="ar-IQ" dirty="0" smtClean="0">
                <a:cs typeface="Times New Roman" pitchFamily="18" charset="0"/>
              </a:rPr>
              <a:t>The active absorption of glucose in the smooth intestine ( even during diarrhea) promotes:</a:t>
            </a:r>
          </a:p>
          <a:p>
            <a:pPr marL="609600" indent="-609600" eaLnBrk="1" hangingPunct="1"/>
            <a:r>
              <a:rPr lang="en-US" altLang="ar-IQ" dirty="0" smtClean="0">
                <a:cs typeface="Times New Roman" pitchFamily="18" charset="0"/>
              </a:rPr>
              <a:t>glucose absorption is coupled with Na</a:t>
            </a:r>
            <a:r>
              <a:rPr lang="en-US" altLang="ar-IQ" baseline="30000" dirty="0" smtClean="0">
                <a:cs typeface="Times New Roman" pitchFamily="18" charset="0"/>
              </a:rPr>
              <a:t>+ </a:t>
            </a:r>
            <a:r>
              <a:rPr lang="en-US" altLang="ar-IQ" dirty="0" smtClean="0">
                <a:cs typeface="Times New Roman" pitchFamily="18" charset="0"/>
              </a:rPr>
              <a:t>absorption</a:t>
            </a:r>
            <a:r>
              <a:rPr lang="en-US" altLang="ar-IQ" baseline="30000" dirty="0" smtClean="0">
                <a:cs typeface="Times New Roman" pitchFamily="18" charset="0"/>
              </a:rPr>
              <a:t> </a:t>
            </a:r>
            <a:endParaRPr lang="en-US" altLang="ar-IQ" dirty="0" smtClean="0">
              <a:cs typeface="Times New Roman" pitchFamily="18" charset="0"/>
            </a:endParaRPr>
          </a:p>
          <a:p>
            <a:pPr marL="609600" indent="-609600" eaLnBrk="1" hangingPunct="1"/>
            <a:r>
              <a:rPr lang="en-US" altLang="ar-IQ" dirty="0" smtClean="0">
                <a:cs typeface="Times New Roman" pitchFamily="18" charset="0"/>
              </a:rPr>
              <a:t>Na</a:t>
            </a:r>
            <a:r>
              <a:rPr lang="en-US" altLang="ar-IQ" baseline="30000" dirty="0" smtClean="0">
                <a:cs typeface="Times New Roman" pitchFamily="18" charset="0"/>
              </a:rPr>
              <a:t>+</a:t>
            </a:r>
            <a:r>
              <a:rPr lang="en-US" altLang="ar-IQ" dirty="0" smtClean="0">
                <a:cs typeface="Times New Roman" pitchFamily="18" charset="0"/>
              </a:rPr>
              <a:t> promotes anion (X</a:t>
            </a:r>
            <a:r>
              <a:rPr lang="en-US" altLang="ar-IQ" baseline="30000" dirty="0" smtClean="0">
                <a:cs typeface="Times New Roman" pitchFamily="18" charset="0"/>
              </a:rPr>
              <a:t>-</a:t>
            </a:r>
            <a:r>
              <a:rPr lang="en-US" altLang="ar-IQ" dirty="0" smtClean="0">
                <a:cs typeface="Times New Roman" pitchFamily="18" charset="0"/>
              </a:rPr>
              <a:t>) absorption, </a:t>
            </a:r>
          </a:p>
          <a:p>
            <a:pPr marL="609600" indent="-609600" eaLnBrk="1" hangingPunct="1"/>
            <a:r>
              <a:rPr lang="en-US" altLang="ar-IQ" dirty="0" err="1" smtClean="0">
                <a:cs typeface="Times New Roman" pitchFamily="18" charset="0"/>
              </a:rPr>
              <a:t>NaX</a:t>
            </a:r>
            <a:r>
              <a:rPr lang="en-US" altLang="ar-IQ" dirty="0" smtClean="0">
                <a:cs typeface="Times New Roman" pitchFamily="18" charset="0"/>
              </a:rPr>
              <a:t> absorption promotes H</a:t>
            </a:r>
            <a:r>
              <a:rPr lang="en-US" altLang="ar-IQ" baseline="-25000" dirty="0" smtClean="0">
                <a:cs typeface="Times New Roman" pitchFamily="18" charset="0"/>
              </a:rPr>
              <a:t>2</a:t>
            </a:r>
            <a:r>
              <a:rPr lang="en-US" altLang="ar-IQ" dirty="0" smtClean="0">
                <a:cs typeface="Times New Roman" pitchFamily="18" charset="0"/>
              </a:rPr>
              <a:t>O absorption.</a:t>
            </a:r>
          </a:p>
          <a:p>
            <a:endParaRPr lang="en-US" dirty="0"/>
          </a:p>
        </p:txBody>
      </p:sp>
      <p:sp>
        <p:nvSpPr>
          <p:cNvPr id="2" name="Slide Number Placeholder 1"/>
          <p:cNvSpPr>
            <a:spLocks noGrp="1"/>
          </p:cNvSpPr>
          <p:nvPr>
            <p:ph type="sldNum" sz="quarter" idx="12"/>
          </p:nvPr>
        </p:nvSpPr>
        <p:spPr/>
        <p:txBody>
          <a:bodyPr/>
          <a:lstStyle/>
          <a:p>
            <a:pPr>
              <a:defRPr/>
            </a:pPr>
            <a:fld id="{62A18092-CF53-4C8E-B418-C7E50A7C881F}" type="slidenum">
              <a:rPr lang="ar-SA"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6324600"/>
          </a:xfrm>
        </p:spPr>
        <p:txBody>
          <a:bodyPr/>
          <a:lstStyle/>
          <a:p>
            <a:pPr marL="609600" indent="-609600" eaLnBrk="1" hangingPunct="1">
              <a:buNone/>
            </a:pPr>
            <a:r>
              <a:rPr lang="en-US" sz="2800" b="1" dirty="0" smtClean="0">
                <a:cs typeface="Arial" charset="0"/>
              </a:rPr>
              <a:t>To produce maximal absorption of sodium and water, studies have demonstrated that the optimal concentrations of glucose and sodium in an isotonic solution are</a:t>
            </a:r>
            <a:endParaRPr lang="en-US" altLang="ar-IQ" sz="2800" b="1" dirty="0" smtClean="0">
              <a:cs typeface="Times New Roman" pitchFamily="18" charset="0"/>
            </a:endParaRPr>
          </a:p>
          <a:p>
            <a:pPr marL="609600" indent="-609600" eaLnBrk="1" hangingPunct="1">
              <a:buNone/>
            </a:pPr>
            <a:r>
              <a:rPr lang="en-US" altLang="ar-IQ" sz="2800" b="1" dirty="0" smtClean="0">
                <a:cs typeface="Times New Roman" pitchFamily="18" charset="0"/>
              </a:rPr>
              <a:t> </a:t>
            </a:r>
          </a:p>
          <a:p>
            <a:pPr marL="609600" indent="-609600" eaLnBrk="1" hangingPunct="1">
              <a:buFont typeface="Wingdings" pitchFamily="2" charset="2"/>
              <a:buAutoNum type="arabicPeriod"/>
            </a:pPr>
            <a:r>
              <a:rPr lang="en-US" altLang="ar-IQ" sz="2800" b="1" dirty="0" smtClean="0">
                <a:cs typeface="Times New Roman" pitchFamily="18" charset="0"/>
              </a:rPr>
              <a:t>Glucose: 110 </a:t>
            </a:r>
            <a:r>
              <a:rPr lang="en-US" altLang="ar-IQ" sz="2800" b="1" dirty="0" err="1" smtClean="0">
                <a:cs typeface="Times New Roman" pitchFamily="18" charset="0"/>
              </a:rPr>
              <a:t>mM</a:t>
            </a:r>
            <a:r>
              <a:rPr lang="en-US" altLang="ar-IQ" sz="2800" b="1" dirty="0" smtClean="0">
                <a:cs typeface="Times New Roman" pitchFamily="18" charset="0"/>
              </a:rPr>
              <a:t> ≈ 2% w/v.</a:t>
            </a:r>
          </a:p>
          <a:p>
            <a:pPr marL="609600" indent="-609600" eaLnBrk="1" hangingPunct="1">
              <a:buFont typeface="Wingdings" pitchFamily="2" charset="2"/>
              <a:buAutoNum type="arabicPeriod"/>
            </a:pPr>
            <a:r>
              <a:rPr lang="en-US" altLang="ar-IQ" sz="2800" b="1" dirty="0" smtClean="0">
                <a:cs typeface="Times New Roman" pitchFamily="18" charset="0"/>
              </a:rPr>
              <a:t>Na</a:t>
            </a:r>
            <a:r>
              <a:rPr lang="en-US" altLang="ar-IQ" sz="2800" b="1" baseline="30000" dirty="0" smtClean="0">
                <a:cs typeface="Times New Roman" pitchFamily="18" charset="0"/>
              </a:rPr>
              <a:t>+</a:t>
            </a:r>
            <a:r>
              <a:rPr lang="en-US" altLang="ar-IQ" sz="2800" b="1" dirty="0" smtClean="0">
                <a:cs typeface="Times New Roman" pitchFamily="18" charset="0"/>
              </a:rPr>
              <a:t>: 60 </a:t>
            </a:r>
            <a:r>
              <a:rPr lang="en-US" altLang="ar-IQ" sz="2800" b="1" dirty="0" err="1" smtClean="0">
                <a:cs typeface="Times New Roman" pitchFamily="18" charset="0"/>
              </a:rPr>
              <a:t>mEq</a:t>
            </a:r>
            <a:r>
              <a:rPr lang="en-US" altLang="ar-IQ" sz="2800" b="1" dirty="0" smtClean="0">
                <a:cs typeface="Times New Roman" pitchFamily="18" charset="0"/>
              </a:rPr>
              <a:t>/L.</a:t>
            </a:r>
          </a:p>
          <a:p>
            <a:pPr algn="just">
              <a:buNone/>
            </a:pPr>
            <a:r>
              <a:rPr lang="en-US" sz="2800" b="1" dirty="0" smtClean="0">
                <a:cs typeface="Arial" charset="0"/>
              </a:rPr>
              <a:t>3.   Bicarbonate and/or citrate ions are also included in these solutions to help correct the metabolic acidosis caused by diarrhea and dehydration.</a:t>
            </a:r>
          </a:p>
          <a:p>
            <a:endParaRPr lang="en-US" dirty="0"/>
          </a:p>
        </p:txBody>
      </p:sp>
      <p:sp>
        <p:nvSpPr>
          <p:cNvPr id="2" name="Slide Number Placeholder 1"/>
          <p:cNvSpPr>
            <a:spLocks noGrp="1"/>
          </p:cNvSpPr>
          <p:nvPr>
            <p:ph type="sldNum" sz="quarter" idx="12"/>
          </p:nvPr>
        </p:nvSpPr>
        <p:spPr/>
        <p:txBody>
          <a:bodyPr/>
          <a:lstStyle/>
          <a:p>
            <a:pPr>
              <a:defRPr/>
            </a:pPr>
            <a:fld id="{62A18092-CF53-4C8E-B418-C7E50A7C881F}" type="slidenum">
              <a:rPr lang="ar-SA"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609600" indent="-609600" eaLnBrk="1" hangingPunct="1"/>
            <a:r>
              <a:rPr lang="en-US" altLang="ar-IQ" sz="2400" b="1" dirty="0" smtClean="0">
                <a:cs typeface="Times New Roman" pitchFamily="18" charset="0"/>
              </a:rPr>
              <a:t>A typical oral rehydration solution contains:</a:t>
            </a:r>
          </a:p>
          <a:p>
            <a:pPr marL="609600" indent="-609600" eaLnBrk="1" hangingPunct="1">
              <a:buFont typeface="Wingdings" pitchFamily="2" charset="2"/>
              <a:buAutoNum type="arabicPeriod"/>
            </a:pPr>
            <a:r>
              <a:rPr lang="en-US" altLang="ar-IQ" sz="2400" b="1" dirty="0" smtClean="0">
                <a:cs typeface="Times New Roman" pitchFamily="18" charset="0"/>
              </a:rPr>
              <a:t>45 </a:t>
            </a:r>
            <a:r>
              <a:rPr lang="en-US" altLang="ar-IQ" sz="2400" b="1" dirty="0" err="1" smtClean="0">
                <a:cs typeface="Times New Roman" pitchFamily="18" charset="0"/>
              </a:rPr>
              <a:t>mEq</a:t>
            </a:r>
            <a:r>
              <a:rPr lang="en-US" altLang="ar-IQ" sz="2400" b="1" dirty="0" smtClean="0">
                <a:cs typeface="Times New Roman" pitchFamily="18" charset="0"/>
              </a:rPr>
              <a:t> Na</a:t>
            </a:r>
            <a:r>
              <a:rPr lang="en-US" altLang="ar-IQ" sz="2400" b="1" baseline="30000" dirty="0" smtClean="0">
                <a:cs typeface="Times New Roman" pitchFamily="18" charset="0"/>
              </a:rPr>
              <a:t>+</a:t>
            </a:r>
            <a:r>
              <a:rPr lang="en-US" altLang="ar-IQ" sz="2400" b="1" dirty="0" smtClean="0">
                <a:cs typeface="Times New Roman" pitchFamily="18" charset="0"/>
              </a:rPr>
              <a:t>,</a:t>
            </a:r>
          </a:p>
          <a:p>
            <a:pPr marL="609600" indent="-609600" eaLnBrk="1" hangingPunct="1">
              <a:buFont typeface="Wingdings" pitchFamily="2" charset="2"/>
              <a:buAutoNum type="arabicPeriod"/>
            </a:pPr>
            <a:r>
              <a:rPr lang="en-US" altLang="ar-IQ" sz="2400" b="1" dirty="0" smtClean="0">
                <a:cs typeface="Times New Roman" pitchFamily="18" charset="0"/>
              </a:rPr>
              <a:t> 20 </a:t>
            </a:r>
            <a:r>
              <a:rPr lang="en-US" altLang="ar-IQ" sz="2400" b="1" dirty="0" err="1" smtClean="0">
                <a:cs typeface="Times New Roman" pitchFamily="18" charset="0"/>
              </a:rPr>
              <a:t>mEq</a:t>
            </a:r>
            <a:r>
              <a:rPr lang="en-US" altLang="ar-IQ" sz="2400" b="1" dirty="0" smtClean="0">
                <a:cs typeface="Times New Roman" pitchFamily="18" charset="0"/>
              </a:rPr>
              <a:t> K</a:t>
            </a:r>
            <a:r>
              <a:rPr lang="en-US" altLang="ar-IQ" sz="2400" b="1" baseline="30000" dirty="0" smtClean="0">
                <a:cs typeface="Times New Roman" pitchFamily="18" charset="0"/>
              </a:rPr>
              <a:t>+</a:t>
            </a:r>
            <a:r>
              <a:rPr lang="en-US" altLang="ar-IQ" sz="2400" b="1" dirty="0" smtClean="0">
                <a:cs typeface="Times New Roman" pitchFamily="18" charset="0"/>
              </a:rPr>
              <a:t>,</a:t>
            </a:r>
          </a:p>
          <a:p>
            <a:pPr marL="609600" indent="-609600" eaLnBrk="1" hangingPunct="1">
              <a:buFont typeface="Wingdings" pitchFamily="2" charset="2"/>
              <a:buAutoNum type="arabicPeriod"/>
            </a:pPr>
            <a:r>
              <a:rPr lang="en-US" altLang="ar-IQ" sz="2400" b="1" dirty="0" smtClean="0">
                <a:cs typeface="Times New Roman" pitchFamily="18" charset="0"/>
              </a:rPr>
              <a:t> 35 </a:t>
            </a:r>
            <a:r>
              <a:rPr lang="en-US" altLang="ar-IQ" sz="2400" b="1" dirty="0" err="1" smtClean="0">
                <a:cs typeface="Times New Roman" pitchFamily="18" charset="0"/>
              </a:rPr>
              <a:t>mEq</a:t>
            </a:r>
            <a:r>
              <a:rPr lang="en-US" altLang="ar-IQ" sz="2400" b="1" dirty="0" smtClean="0">
                <a:cs typeface="Times New Roman" pitchFamily="18" charset="0"/>
              </a:rPr>
              <a:t> </a:t>
            </a:r>
            <a:r>
              <a:rPr lang="en-US" altLang="ar-IQ" sz="2400" b="1" dirty="0" err="1" smtClean="0">
                <a:cs typeface="Times New Roman" pitchFamily="18" charset="0"/>
              </a:rPr>
              <a:t>Cl</a:t>
            </a:r>
            <a:r>
              <a:rPr lang="en-US" altLang="ar-IQ" sz="2400" b="1" baseline="30000" dirty="0" smtClean="0">
                <a:cs typeface="Times New Roman" pitchFamily="18" charset="0"/>
              </a:rPr>
              <a:t>-</a:t>
            </a:r>
            <a:r>
              <a:rPr lang="en-US" altLang="ar-IQ" sz="2400" b="1" dirty="0" smtClean="0">
                <a:cs typeface="Times New Roman" pitchFamily="18" charset="0"/>
              </a:rPr>
              <a:t>, </a:t>
            </a:r>
          </a:p>
          <a:p>
            <a:pPr marL="609600" indent="-609600" eaLnBrk="1" hangingPunct="1">
              <a:buFont typeface="Wingdings" pitchFamily="2" charset="2"/>
              <a:buAutoNum type="arabicPeriod"/>
            </a:pPr>
            <a:r>
              <a:rPr lang="en-US" altLang="ar-IQ" sz="2400" b="1" dirty="0" smtClean="0">
                <a:cs typeface="Times New Roman" pitchFamily="18" charset="0"/>
              </a:rPr>
              <a:t>30 </a:t>
            </a:r>
            <a:r>
              <a:rPr lang="en-US" altLang="ar-IQ" sz="2400" b="1" dirty="0" err="1" smtClean="0">
                <a:cs typeface="Times New Roman" pitchFamily="18" charset="0"/>
              </a:rPr>
              <a:t>mEq</a:t>
            </a:r>
            <a:r>
              <a:rPr lang="en-US" altLang="ar-IQ" sz="2400" b="1" dirty="0" smtClean="0">
                <a:cs typeface="Times New Roman" pitchFamily="18" charset="0"/>
              </a:rPr>
              <a:t> citrate, </a:t>
            </a:r>
          </a:p>
          <a:p>
            <a:pPr marL="609600" indent="-609600" eaLnBrk="1" hangingPunct="1">
              <a:buFont typeface="Wingdings" pitchFamily="2" charset="2"/>
              <a:buAutoNum type="arabicPeriod"/>
            </a:pPr>
            <a:r>
              <a:rPr lang="en-US" altLang="ar-IQ" sz="2400" b="1" dirty="0" smtClean="0">
                <a:cs typeface="Times New Roman" pitchFamily="18" charset="0"/>
              </a:rPr>
              <a:t>25 g of dextrose per liter.</a:t>
            </a:r>
          </a:p>
          <a:p>
            <a:pPr marL="609600" indent="-609600" eaLnBrk="1" hangingPunct="1"/>
            <a:r>
              <a:rPr lang="en-US" altLang="ar-IQ" sz="2400" b="1" dirty="0" smtClean="0">
                <a:cs typeface="Times New Roman" pitchFamily="18" charset="0"/>
              </a:rPr>
              <a:t> These formulations are available in liquid or powder/ packet form for reconstitution.</a:t>
            </a:r>
          </a:p>
          <a:p>
            <a:pPr marL="609600" indent="-609600" eaLnBrk="1" hangingPunct="1"/>
            <a:endParaRPr lang="en-US" altLang="ar-IQ" sz="2400" b="1" dirty="0" smtClean="0">
              <a:cs typeface="Times New Roman" pitchFamily="18" charset="0"/>
            </a:endParaRPr>
          </a:p>
          <a:p>
            <a:pPr algn="just">
              <a:lnSpc>
                <a:spcPct val="90000"/>
              </a:lnSpc>
            </a:pPr>
            <a:r>
              <a:rPr lang="en-US" sz="2400" b="1" dirty="0" smtClean="0">
                <a:cs typeface="Arial" charset="0"/>
              </a:rPr>
              <a:t>It is important that the user add the specific amount of water needed to prepare the powder forms.</a:t>
            </a:r>
          </a:p>
          <a:p>
            <a:pPr algn="just">
              <a:lnSpc>
                <a:spcPct val="90000"/>
              </a:lnSpc>
            </a:pPr>
            <a:r>
              <a:rPr lang="en-US" sz="2400" b="1" dirty="0" smtClean="0">
                <a:cs typeface="Arial" charset="0"/>
              </a:rPr>
              <a:t>these products should not be mixed with or given with other electrolyte-containing liquids, such as milk or fruit juices. otherwise there is no method to calculate how much electrolyte the patient received.</a:t>
            </a:r>
          </a:p>
          <a:p>
            <a:pPr marL="609600" indent="-609600" eaLnBrk="1" hangingPunct="1"/>
            <a:endParaRPr lang="en-US" altLang="ar-IQ"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idx="4294967295"/>
          </p:nvPr>
        </p:nvSpPr>
        <p:spPr/>
        <p:txBody>
          <a:bodyPr/>
          <a:lstStyle/>
          <a:p>
            <a:pPr eaLnBrk="1" hangingPunct="1"/>
            <a:r>
              <a:rPr lang="en-US" b="1" smtClean="0"/>
              <a:t>SYRUPS</a:t>
            </a:r>
            <a:endParaRPr lang="en-US" smtClean="0"/>
          </a:p>
        </p:txBody>
      </p:sp>
      <p:sp>
        <p:nvSpPr>
          <p:cNvPr id="84994" name="Content Placeholder 2"/>
          <p:cNvSpPr>
            <a:spLocks noGrp="1"/>
          </p:cNvSpPr>
          <p:nvPr>
            <p:ph idx="4294967295"/>
          </p:nvPr>
        </p:nvSpPr>
        <p:spPr>
          <a:xfrm>
            <a:off x="457200" y="1600200"/>
            <a:ext cx="8077200" cy="4525963"/>
          </a:xfrm>
        </p:spPr>
        <p:txBody>
          <a:bodyPr/>
          <a:lstStyle/>
          <a:p>
            <a:pPr algn="just" eaLnBrk="1" hangingPunct="1"/>
            <a:r>
              <a:rPr lang="en-US" b="1" dirty="0" smtClean="0"/>
              <a:t>Syrups are concentrated aqueous preparations of a sugar or sugar substitute with or without flavoring agents and medicinal substances.</a:t>
            </a:r>
          </a:p>
          <a:p>
            <a:pPr algn="just" eaLnBrk="1" hangingPunct="1"/>
            <a:endParaRPr lang="en-US" b="1" dirty="0" smtClean="0"/>
          </a:p>
        </p:txBody>
      </p:sp>
      <p:sp>
        <p:nvSpPr>
          <p:cNvPr id="84995" name="Rectangle 4"/>
          <p:cNvSpPr>
            <a:spLocks/>
          </p:cNvSpPr>
          <p:nvPr/>
        </p:nvSpPr>
        <p:spPr bwMode="auto">
          <a:xfrm>
            <a:off x="304800" y="4313238"/>
            <a:ext cx="8229600" cy="4525962"/>
          </a:xfrm>
          <a:prstGeom prst="rect">
            <a:avLst/>
          </a:prstGeom>
          <a:noFill/>
          <a:ln w="9525">
            <a:noFill/>
            <a:miter lim="800000"/>
            <a:headEnd/>
            <a:tailEnd/>
          </a:ln>
        </p:spPr>
        <p:txBody>
          <a:bodyPr/>
          <a:lstStyle/>
          <a:p>
            <a:pPr marL="342900" indent="-342900" algn="l" rtl="0" eaLnBrk="0" hangingPunct="0">
              <a:spcBef>
                <a:spcPct val="20000"/>
              </a:spcBef>
              <a:buFont typeface="Arial" charset="0"/>
              <a:buChar char="•"/>
            </a:pPr>
            <a:r>
              <a:rPr lang="en-US" sz="3200" i="1" dirty="0">
                <a:latin typeface="Calibri" pitchFamily="34" charset="0"/>
              </a:rPr>
              <a:t>Antihistamine Syrup</a:t>
            </a:r>
          </a:p>
          <a:p>
            <a:pPr marL="342900" indent="-342900" algn="l" rtl="0" eaLnBrk="0" hangingPunct="0">
              <a:spcBef>
                <a:spcPct val="20000"/>
              </a:spcBef>
              <a:buFont typeface="Arial" charset="0"/>
              <a:buChar char="•"/>
            </a:pPr>
            <a:r>
              <a:rPr lang="en-US" sz="3200" i="1" dirty="0">
                <a:latin typeface="Calibri" pitchFamily="34" charset="0"/>
              </a:rPr>
              <a:t>Acetaminophen Syrup</a:t>
            </a:r>
          </a:p>
          <a:p>
            <a:pPr marL="342900" indent="-342900" algn="l" rtl="0" eaLnBrk="0" hangingPunct="0">
              <a:spcBef>
                <a:spcPct val="20000"/>
              </a:spcBef>
              <a:buFont typeface="Arial" charset="0"/>
              <a:buChar char="•"/>
            </a:pPr>
            <a:r>
              <a:rPr lang="en-US" sz="3200" i="1" dirty="0">
                <a:latin typeface="Calibri" pitchFamily="34" charset="0"/>
              </a:rPr>
              <a:t>Cough and Cold Syrup</a:t>
            </a:r>
          </a:p>
        </p:txBody>
      </p:sp>
      <p:pic>
        <p:nvPicPr>
          <p:cNvPr id="84996" name="Picture 5" descr="pic3">
            <a:hlinkClick r:id="rId2"/>
          </p:cNvPr>
          <p:cNvPicPr>
            <a:picLocks noChangeAspect="1" noChangeArrowheads="1"/>
          </p:cNvPicPr>
          <p:nvPr/>
        </p:nvPicPr>
        <p:blipFill>
          <a:blip r:embed="rId3"/>
          <a:srcRect/>
          <a:stretch>
            <a:fillRect/>
          </a:stretch>
        </p:blipFill>
        <p:spPr bwMode="auto">
          <a:xfrm>
            <a:off x="5334000" y="4267200"/>
            <a:ext cx="2695575" cy="20193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2A18092-CF53-4C8E-B418-C7E50A7C881F}" type="slidenum">
              <a:rPr lang="ar-SA"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idx="4294967295"/>
          </p:nvPr>
        </p:nvSpPr>
        <p:spPr/>
        <p:txBody>
          <a:bodyPr/>
          <a:lstStyle/>
          <a:p>
            <a:pPr eaLnBrk="1" hangingPunct="1"/>
            <a:r>
              <a:rPr lang="en-US" b="1" smtClean="0"/>
              <a:t>SYRUPS</a:t>
            </a:r>
            <a:endParaRPr lang="en-US" smtClean="0"/>
          </a:p>
        </p:txBody>
      </p:sp>
      <p:sp>
        <p:nvSpPr>
          <p:cNvPr id="87042" name="Content Placeholder 2"/>
          <p:cNvSpPr>
            <a:spLocks noGrp="1"/>
          </p:cNvSpPr>
          <p:nvPr>
            <p:ph idx="4294967295"/>
          </p:nvPr>
        </p:nvSpPr>
        <p:spPr>
          <a:xfrm>
            <a:off x="457200" y="1600200"/>
            <a:ext cx="8077200" cy="4525963"/>
          </a:xfrm>
        </p:spPr>
        <p:txBody>
          <a:bodyPr/>
          <a:lstStyle/>
          <a:p>
            <a:pPr algn="just" eaLnBrk="1" hangingPunct="1">
              <a:buFont typeface="Arial" charset="0"/>
              <a:buNone/>
            </a:pPr>
            <a:r>
              <a:rPr lang="en-US" sz="2400" b="1" dirty="0" smtClean="0"/>
              <a:t>Syrups containing flavoring agents but not medicinal substances are called flavored vehicles (non-medicated syrups) (simple syrup) .</a:t>
            </a:r>
          </a:p>
          <a:p>
            <a:pPr algn="just" eaLnBrk="1" hangingPunct="1">
              <a:buFont typeface="Arial" charset="0"/>
              <a:buNone/>
            </a:pPr>
            <a:endParaRPr lang="en-US" sz="2400" b="1" dirty="0" smtClean="0"/>
          </a:p>
          <a:p>
            <a:pPr algn="just" eaLnBrk="1" hangingPunct="1">
              <a:buFont typeface="Arial" charset="0"/>
              <a:buNone/>
            </a:pPr>
            <a:r>
              <a:rPr lang="en-US" sz="2400" b="1" dirty="0" smtClean="0"/>
              <a:t>These syrups are intended to serve as: </a:t>
            </a:r>
          </a:p>
          <a:p>
            <a:pPr algn="just" eaLnBrk="1" hangingPunct="1"/>
            <a:r>
              <a:rPr lang="en-US" sz="2400" b="1" dirty="0" smtClean="0"/>
              <a:t>Pleasant tasting vehicles for medicinal substances to be added in the extemporaneous compounding of prescriptions or in the preparation of a standard formula for a medicated syrup, which is a syrup containing a therapeutic agent.</a:t>
            </a:r>
          </a:p>
          <a:p>
            <a:pPr algn="just" eaLnBrk="1" hangingPunct="1"/>
            <a:endParaRPr lang="en-US" sz="2400" b="1" dirty="0" smtClean="0"/>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
          <p:cNvSpPr txBox="1">
            <a:spLocks noChangeArrowheads="1"/>
          </p:cNvSpPr>
          <p:nvPr/>
        </p:nvSpPr>
        <p:spPr bwMode="auto">
          <a:xfrm>
            <a:off x="381000" y="685800"/>
            <a:ext cx="8229600" cy="5326063"/>
          </a:xfrm>
          <a:prstGeom prst="rect">
            <a:avLst/>
          </a:prstGeom>
          <a:noFill/>
          <a:ln w="9525">
            <a:noFill/>
            <a:miter lim="800000"/>
            <a:headEnd/>
            <a:tailEnd/>
          </a:ln>
        </p:spPr>
        <p:txBody>
          <a:bodyPr>
            <a:spAutoFit/>
          </a:bodyPr>
          <a:lstStyle/>
          <a:p>
            <a:pPr marL="342900" indent="-342900" algn="l" rtl="0"/>
            <a:r>
              <a:rPr lang="en-US" sz="3200" u="sng" dirty="0"/>
              <a:t>Disadvantages of Solutions</a:t>
            </a:r>
            <a:r>
              <a:rPr lang="en-US" sz="2800" b="0" dirty="0"/>
              <a:t> </a:t>
            </a:r>
          </a:p>
          <a:p>
            <a:pPr marL="342900" indent="-342900" algn="l" rtl="0"/>
            <a:endParaRPr lang="en-US" sz="2400" b="0" dirty="0"/>
          </a:p>
          <a:p>
            <a:pPr marL="342900" indent="-342900" algn="l" rtl="0">
              <a:buFontTx/>
              <a:buAutoNum type="arabicParenBoth"/>
            </a:pPr>
            <a:r>
              <a:rPr lang="en-US" sz="2400" b="0" dirty="0"/>
              <a:t> Bulky </a:t>
            </a:r>
            <a:r>
              <a:rPr lang="en-US" sz="2400" dirty="0"/>
              <a:t>therefore</a:t>
            </a:r>
            <a:r>
              <a:rPr lang="en-US" sz="2400" b="0" dirty="0"/>
              <a:t> difficult to transport and store.</a:t>
            </a:r>
          </a:p>
          <a:p>
            <a:pPr marL="342900" indent="-342900" algn="l" rtl="0"/>
            <a:r>
              <a:rPr lang="en-US" sz="2400" b="0" dirty="0"/>
              <a:t> </a:t>
            </a:r>
          </a:p>
          <a:p>
            <a:pPr marL="342900" indent="-342900" algn="l" rtl="0"/>
            <a:r>
              <a:rPr lang="en-US" sz="2400" b="0" dirty="0"/>
              <a:t>(2) Unpleasant taste or </a:t>
            </a:r>
            <a:r>
              <a:rPr lang="en-US" sz="2400" b="0" dirty="0" err="1"/>
              <a:t>odours</a:t>
            </a:r>
            <a:r>
              <a:rPr lang="en-US" sz="2400" b="0" dirty="0"/>
              <a:t> are difficult to mask. </a:t>
            </a:r>
          </a:p>
          <a:p>
            <a:pPr marL="342900" indent="-342900" algn="l" rtl="0"/>
            <a:endParaRPr lang="en-US" sz="2400" b="0" dirty="0"/>
          </a:p>
          <a:p>
            <a:pPr marL="342900" indent="-342900" algn="l" rtl="0"/>
            <a:r>
              <a:rPr lang="en-US" sz="2400" b="0" dirty="0"/>
              <a:t>(3) Needs an accurate spoon to measure the dose. </a:t>
            </a:r>
          </a:p>
          <a:p>
            <a:pPr marL="342900" indent="-342900" algn="l" rtl="0"/>
            <a:endParaRPr lang="en-US" sz="2400" b="0" dirty="0"/>
          </a:p>
          <a:p>
            <a:pPr marL="342900" indent="-342900" algn="l" rtl="0"/>
            <a:r>
              <a:rPr lang="en-US" sz="2400" b="0" dirty="0"/>
              <a:t>(4) Less stable than solid dosage forms. </a:t>
            </a:r>
          </a:p>
          <a:p>
            <a:pPr marL="342900" indent="-342900" algn="l" rtl="0"/>
            <a:r>
              <a:rPr lang="en-US" sz="2400" b="0" dirty="0"/>
              <a:t>     </a:t>
            </a:r>
            <a:r>
              <a:rPr lang="en-US" sz="2400" b="0" u="sng" dirty="0"/>
              <a:t>major signs of instability: </a:t>
            </a:r>
          </a:p>
          <a:p>
            <a:pPr marL="342900" indent="-342900" algn="l" rtl="0"/>
            <a:r>
              <a:rPr lang="en-US" sz="2400" b="0" dirty="0"/>
              <a:t>     </a:t>
            </a:r>
            <a:r>
              <a:rPr lang="en-US" sz="2400" b="0" dirty="0" err="1"/>
              <a:t>colour</a:t>
            </a:r>
            <a:r>
              <a:rPr lang="en-US" sz="2400" b="0" dirty="0"/>
              <a:t> change, </a:t>
            </a:r>
          </a:p>
          <a:p>
            <a:pPr marL="342900" indent="-342900" algn="l" rtl="0"/>
            <a:r>
              <a:rPr lang="en-US" sz="2400" b="0" dirty="0"/>
              <a:t>     precipitation  </a:t>
            </a:r>
          </a:p>
          <a:p>
            <a:pPr marL="342900" indent="-342900" algn="l" rtl="0"/>
            <a:r>
              <a:rPr lang="en-US" sz="2400" b="0" dirty="0"/>
              <a:t>     microbial growth</a:t>
            </a:r>
          </a:p>
          <a:p>
            <a:pPr marL="342900" indent="-342900" algn="l" rtl="0"/>
            <a:r>
              <a:rPr lang="en-US" sz="2400" b="0" dirty="0"/>
              <a:t>     chemical gas formation</a:t>
            </a:r>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2"/>
          <a:srcRect/>
          <a:stretch>
            <a:fillRect/>
          </a:stretch>
        </p:blipFill>
        <p:spPr bwMode="auto">
          <a:xfrm>
            <a:off x="609600" y="609600"/>
            <a:ext cx="8077200" cy="56388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Content Placeholder 2"/>
          <p:cNvSpPr>
            <a:spLocks noGrp="1"/>
          </p:cNvSpPr>
          <p:nvPr>
            <p:ph idx="4294967295"/>
          </p:nvPr>
        </p:nvSpPr>
        <p:spPr>
          <a:xfrm>
            <a:off x="381000" y="762000"/>
            <a:ext cx="8229600" cy="4525963"/>
          </a:xfrm>
        </p:spPr>
        <p:txBody>
          <a:bodyPr/>
          <a:lstStyle/>
          <a:p>
            <a:pPr algn="just" eaLnBrk="1" hangingPunct="1">
              <a:lnSpc>
                <a:spcPct val="90000"/>
              </a:lnSpc>
            </a:pPr>
            <a:r>
              <a:rPr lang="en-US" sz="2800" b="1" dirty="0" smtClean="0"/>
              <a:t>Syrups provide a pleasant means of administering a liquid form of a disagreeable-tasting drug. </a:t>
            </a:r>
          </a:p>
          <a:p>
            <a:pPr algn="just" eaLnBrk="1" hangingPunct="1">
              <a:lnSpc>
                <a:spcPct val="90000"/>
              </a:lnSpc>
            </a:pPr>
            <a:endParaRPr lang="en-US" sz="2800" b="1" dirty="0" smtClean="0"/>
          </a:p>
          <a:p>
            <a:pPr algn="just" eaLnBrk="1" hangingPunct="1">
              <a:lnSpc>
                <a:spcPct val="90000"/>
              </a:lnSpc>
            </a:pPr>
            <a:r>
              <a:rPr lang="en-US" sz="2800" b="1" dirty="0" smtClean="0"/>
              <a:t>They are particularly effective in the administration of drugs to youngsters, since their pleasant taste usually dissipates any reluctance  on the part of the child to take the medicine.</a:t>
            </a:r>
          </a:p>
          <a:p>
            <a:pPr algn="just" eaLnBrk="1" hangingPunct="1">
              <a:lnSpc>
                <a:spcPct val="90000"/>
              </a:lnSpc>
              <a:buFont typeface="Arial" charset="0"/>
              <a:buNone/>
            </a:pPr>
            <a:r>
              <a:rPr lang="en-US" sz="2800" b="1" dirty="0" smtClean="0"/>
              <a:t> </a:t>
            </a:r>
          </a:p>
          <a:p>
            <a:pPr algn="just" eaLnBrk="1" hangingPunct="1"/>
            <a:r>
              <a:rPr lang="en-US" sz="2800" b="1" dirty="0" smtClean="0"/>
              <a:t>the most frequently found types of medications administered as medicated syrups are </a:t>
            </a:r>
            <a:r>
              <a:rPr lang="en-US" sz="2800" b="1" dirty="0" err="1" smtClean="0"/>
              <a:t>antitussive</a:t>
            </a:r>
            <a:r>
              <a:rPr lang="en-US" sz="2800" b="1" dirty="0" smtClean="0"/>
              <a:t> agents and antihistamines.</a:t>
            </a:r>
          </a:p>
          <a:p>
            <a:pPr algn="just" eaLnBrk="1" hangingPunct="1">
              <a:lnSpc>
                <a:spcPct val="90000"/>
              </a:lnSpc>
            </a:pPr>
            <a:endParaRPr lang="en-US" sz="2800" b="1" dirty="0" smtClean="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idx="4294967295"/>
          </p:nvPr>
        </p:nvSpPr>
        <p:spPr/>
        <p:txBody>
          <a:bodyPr/>
          <a:lstStyle/>
          <a:p>
            <a:pPr eaLnBrk="1" hangingPunct="1"/>
            <a:r>
              <a:rPr lang="en-US" b="1" smtClean="0"/>
              <a:t>COMPONENTS OF SYRUPS</a:t>
            </a:r>
            <a:endParaRPr lang="en-US" smtClean="0"/>
          </a:p>
        </p:txBody>
      </p:sp>
      <p:sp>
        <p:nvSpPr>
          <p:cNvPr id="90114" name="Content Placeholder 2"/>
          <p:cNvSpPr>
            <a:spLocks noGrp="1"/>
          </p:cNvSpPr>
          <p:nvPr>
            <p:ph idx="4294967295"/>
          </p:nvPr>
        </p:nvSpPr>
        <p:spPr>
          <a:xfrm>
            <a:off x="457200" y="1600200"/>
            <a:ext cx="8382000" cy="4724400"/>
          </a:xfrm>
        </p:spPr>
        <p:txBody>
          <a:bodyPr/>
          <a:lstStyle/>
          <a:p>
            <a:pPr eaLnBrk="1" hangingPunct="1">
              <a:lnSpc>
                <a:spcPct val="80000"/>
              </a:lnSpc>
            </a:pPr>
            <a:r>
              <a:rPr lang="en-US" sz="3000" b="1" dirty="0" smtClean="0"/>
              <a:t>Most syrups contain the following components in addition to the </a:t>
            </a:r>
            <a:r>
              <a:rPr lang="en-US" sz="3000" b="1" dirty="0" smtClean="0">
                <a:solidFill>
                  <a:schemeClr val="accent2"/>
                </a:solidFill>
              </a:rPr>
              <a:t>purified water</a:t>
            </a:r>
            <a:r>
              <a:rPr lang="en-US" sz="3000" b="1" dirty="0" smtClean="0"/>
              <a:t> and any </a:t>
            </a:r>
            <a:r>
              <a:rPr lang="en-US" sz="3000" b="1" dirty="0" smtClean="0">
                <a:solidFill>
                  <a:schemeClr val="accent2"/>
                </a:solidFill>
              </a:rPr>
              <a:t>medicinal agents</a:t>
            </a:r>
            <a:r>
              <a:rPr lang="en-US" sz="3000" b="1" dirty="0" smtClean="0"/>
              <a:t> present:</a:t>
            </a:r>
          </a:p>
          <a:p>
            <a:pPr eaLnBrk="1" hangingPunct="1">
              <a:lnSpc>
                <a:spcPct val="80000"/>
              </a:lnSpc>
            </a:pPr>
            <a:r>
              <a:rPr lang="en-US" sz="3000" b="1" dirty="0" smtClean="0"/>
              <a:t>(</a:t>
            </a:r>
            <a:r>
              <a:rPr lang="en-US" sz="3000" b="1" i="1" dirty="0" smtClean="0"/>
              <a:t>a</a:t>
            </a:r>
            <a:r>
              <a:rPr lang="en-US" sz="3000" b="1" dirty="0" smtClean="0"/>
              <a:t>) the sugar, usually sucrose, or sugar substitute used to provide sweetness and viscosity; </a:t>
            </a:r>
          </a:p>
          <a:p>
            <a:pPr eaLnBrk="1" hangingPunct="1">
              <a:lnSpc>
                <a:spcPct val="80000"/>
              </a:lnSpc>
            </a:pPr>
            <a:r>
              <a:rPr lang="en-US" sz="3000" b="1" dirty="0" smtClean="0"/>
              <a:t>(</a:t>
            </a:r>
            <a:r>
              <a:rPr lang="en-US" sz="3000" b="1" i="1" dirty="0" smtClean="0"/>
              <a:t>b</a:t>
            </a:r>
            <a:r>
              <a:rPr lang="en-US" sz="3000" b="1" dirty="0" smtClean="0"/>
              <a:t>) antimicrobial preservatives;</a:t>
            </a:r>
          </a:p>
          <a:p>
            <a:pPr eaLnBrk="1" hangingPunct="1">
              <a:lnSpc>
                <a:spcPct val="80000"/>
              </a:lnSpc>
            </a:pPr>
            <a:r>
              <a:rPr lang="en-US" sz="3000" b="1" dirty="0" smtClean="0"/>
              <a:t>(</a:t>
            </a:r>
            <a:r>
              <a:rPr lang="en-US" sz="3000" b="1" i="1" dirty="0" smtClean="0"/>
              <a:t>c</a:t>
            </a:r>
            <a:r>
              <a:rPr lang="en-US" sz="3000" b="1" dirty="0" smtClean="0"/>
              <a:t>) </a:t>
            </a:r>
            <a:r>
              <a:rPr lang="en-US" sz="3000" b="1" dirty="0" err="1" smtClean="0"/>
              <a:t>flavorants</a:t>
            </a:r>
            <a:r>
              <a:rPr lang="en-US" sz="3000" b="1" dirty="0" smtClean="0"/>
              <a:t>; </a:t>
            </a:r>
          </a:p>
          <a:p>
            <a:pPr eaLnBrk="1" hangingPunct="1">
              <a:lnSpc>
                <a:spcPct val="80000"/>
              </a:lnSpc>
            </a:pPr>
            <a:r>
              <a:rPr lang="en-US" sz="3000" b="1" dirty="0" smtClean="0"/>
              <a:t>(</a:t>
            </a:r>
            <a:r>
              <a:rPr lang="en-US" sz="3000" b="1" i="1" dirty="0" smtClean="0"/>
              <a:t>d</a:t>
            </a:r>
            <a:r>
              <a:rPr lang="en-US" sz="3000" b="1" dirty="0" smtClean="0"/>
              <a:t>) colorants. </a:t>
            </a:r>
          </a:p>
          <a:p>
            <a:pPr eaLnBrk="1" hangingPunct="1">
              <a:lnSpc>
                <a:spcPct val="80000"/>
              </a:lnSpc>
            </a:pPr>
            <a:r>
              <a:rPr lang="en-US" sz="3000" b="1" dirty="0" smtClean="0"/>
              <a:t>Also, many types of syrups contain special solvents, </a:t>
            </a:r>
            <a:r>
              <a:rPr lang="en-US" sz="3000" b="1" dirty="0" err="1" smtClean="0"/>
              <a:t>solubilizing</a:t>
            </a:r>
            <a:r>
              <a:rPr lang="en-US" sz="3000" b="1" dirty="0" smtClean="0"/>
              <a:t> agents, thickeners, or stabilizers.</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fontScale="90000"/>
          </a:bodyPr>
          <a:lstStyle/>
          <a:p>
            <a:pPr eaLnBrk="1" fontAlgn="auto" hangingPunct="1">
              <a:spcAft>
                <a:spcPts val="0"/>
              </a:spcAft>
              <a:defRPr/>
            </a:pPr>
            <a:r>
              <a:rPr lang="en-US" b="1" dirty="0"/>
              <a:t>Sucrose- and </a:t>
            </a:r>
            <a:r>
              <a:rPr lang="en-US" b="1" dirty="0" err="1"/>
              <a:t>Nonsucrose</a:t>
            </a:r>
            <a:r>
              <a:rPr lang="en-US" b="1" dirty="0"/>
              <a:t>-based Syrups</a:t>
            </a:r>
            <a:endParaRPr lang="en-US" dirty="0"/>
          </a:p>
        </p:txBody>
      </p:sp>
      <p:sp>
        <p:nvSpPr>
          <p:cNvPr id="91138" name="Content Placeholder 2"/>
          <p:cNvSpPr>
            <a:spLocks noGrp="1"/>
          </p:cNvSpPr>
          <p:nvPr>
            <p:ph idx="4294967295"/>
          </p:nvPr>
        </p:nvSpPr>
        <p:spPr/>
        <p:txBody>
          <a:bodyPr/>
          <a:lstStyle/>
          <a:p>
            <a:pPr algn="just" eaLnBrk="1" hangingPunct="1">
              <a:lnSpc>
                <a:spcPct val="90000"/>
              </a:lnSpc>
            </a:pPr>
            <a:r>
              <a:rPr lang="en-US" sz="2800" b="1" dirty="0" smtClean="0"/>
              <a:t>Sucrose is the sugar most frequently employed in syrups, although in special circumstances, it may be replaced in whole or in part by other sugars or substances such as </a:t>
            </a:r>
            <a:r>
              <a:rPr lang="en-US" sz="2800" b="1" dirty="0" err="1" smtClean="0"/>
              <a:t>sorbitol</a:t>
            </a:r>
            <a:r>
              <a:rPr lang="en-US" sz="2800" b="1" dirty="0" smtClean="0"/>
              <a:t>, glycerin, and propylene glycol. </a:t>
            </a:r>
          </a:p>
          <a:p>
            <a:pPr algn="just" eaLnBrk="1" hangingPunct="1">
              <a:lnSpc>
                <a:spcPct val="90000"/>
              </a:lnSpc>
            </a:pPr>
            <a:endParaRPr lang="en-US" sz="2800" b="1" dirty="0" smtClean="0"/>
          </a:p>
          <a:p>
            <a:pPr algn="just" eaLnBrk="1" hangingPunct="1">
              <a:lnSpc>
                <a:spcPct val="90000"/>
              </a:lnSpc>
            </a:pPr>
            <a:r>
              <a:rPr lang="en-US" sz="2800" b="1" dirty="0" smtClean="0"/>
              <a:t>In some instances, all </a:t>
            </a:r>
            <a:r>
              <a:rPr lang="en-US" sz="2800" b="1" dirty="0" err="1" smtClean="0"/>
              <a:t>glycogenetic</a:t>
            </a:r>
            <a:r>
              <a:rPr lang="en-US" sz="2800" b="1" dirty="0" smtClean="0"/>
              <a:t> substances (materials converted to glucose in the body) including materials mentioned above, are replaced by </a:t>
            </a:r>
            <a:r>
              <a:rPr lang="en-US" sz="2800" b="1" dirty="0" err="1" smtClean="0">
                <a:solidFill>
                  <a:schemeClr val="accent2"/>
                </a:solidFill>
              </a:rPr>
              <a:t>nonglycogenetic</a:t>
            </a:r>
            <a:r>
              <a:rPr lang="en-US" sz="2800" b="1" dirty="0" smtClean="0">
                <a:solidFill>
                  <a:schemeClr val="accent2"/>
                </a:solidFill>
              </a:rPr>
              <a:t> substances</a:t>
            </a:r>
            <a:r>
              <a:rPr lang="en-US" sz="2800" b="1" dirty="0" smtClean="0"/>
              <a:t>, such as methylcellulose or </a:t>
            </a:r>
            <a:r>
              <a:rPr lang="en-US" sz="2800" b="1" dirty="0" err="1" smtClean="0"/>
              <a:t>hydroxyethylcellulose</a:t>
            </a:r>
            <a:r>
              <a:rPr lang="en-US" sz="2800" b="1" dirty="0" smtClean="0"/>
              <a:t>. </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idx="4294967295"/>
          </p:nvPr>
        </p:nvSpPr>
        <p:spPr>
          <a:xfrm>
            <a:off x="457200" y="1036638"/>
            <a:ext cx="8229600" cy="4525962"/>
          </a:xfrm>
        </p:spPr>
        <p:txBody>
          <a:bodyPr/>
          <a:lstStyle/>
          <a:p>
            <a:pPr algn="just" eaLnBrk="1" hangingPunct="1"/>
            <a:r>
              <a:rPr lang="en-US" sz="2400" b="1" dirty="0" smtClean="0">
                <a:latin typeface="Arial" charset="0"/>
                <a:cs typeface="Arial" charset="0"/>
              </a:rPr>
              <a:t>Are not hydrolyzed and absorbed into the blood stream, and their use results in an excellent syrup-like vehicle for medications intended for use by </a:t>
            </a:r>
            <a:r>
              <a:rPr lang="en-US" sz="2400" b="1" u="sng" dirty="0" smtClean="0">
                <a:latin typeface="Arial" charset="0"/>
                <a:cs typeface="Arial" charset="0"/>
              </a:rPr>
              <a:t>diabetic patients</a:t>
            </a:r>
            <a:r>
              <a:rPr lang="en-US" sz="2400" b="1" dirty="0" smtClean="0">
                <a:latin typeface="Arial" charset="0"/>
                <a:cs typeface="Arial" charset="0"/>
              </a:rPr>
              <a:t> and others whose diet must be controlled and restricted to </a:t>
            </a:r>
            <a:r>
              <a:rPr lang="en-US" sz="2400" b="1" dirty="0" err="1" smtClean="0">
                <a:latin typeface="Arial" charset="0"/>
                <a:cs typeface="Arial" charset="0"/>
              </a:rPr>
              <a:t>nonglycogenetic</a:t>
            </a:r>
            <a:r>
              <a:rPr lang="en-US" sz="2400" b="1" dirty="0" smtClean="0">
                <a:latin typeface="Arial" charset="0"/>
                <a:cs typeface="Arial" charset="0"/>
              </a:rPr>
              <a:t> substances.</a:t>
            </a:r>
          </a:p>
          <a:p>
            <a:pPr algn="just" eaLnBrk="1" hangingPunct="1">
              <a:buFont typeface="Arial" charset="0"/>
              <a:buNone/>
            </a:pPr>
            <a:endParaRPr lang="en-US" sz="2400" b="1" dirty="0" smtClean="0">
              <a:latin typeface="Arial" charset="0"/>
              <a:cs typeface="Arial" charset="0"/>
            </a:endParaRPr>
          </a:p>
          <a:p>
            <a:pPr algn="just" eaLnBrk="1" hangingPunct="1"/>
            <a:r>
              <a:rPr lang="en-US" sz="2400" b="1" dirty="0" smtClean="0">
                <a:latin typeface="Arial" charset="0"/>
                <a:cs typeface="Arial" charset="0"/>
              </a:rPr>
              <a:t>The viscosity resulting from the use of these cellulose derivatives is much like that of a sucrose syrup. </a:t>
            </a:r>
          </a:p>
          <a:p>
            <a:pPr algn="just" eaLnBrk="1" hangingPunct="1"/>
            <a:endParaRPr lang="en-US" sz="2400" b="1" dirty="0" smtClean="0">
              <a:latin typeface="Arial" charset="0"/>
              <a:cs typeface="Arial" charset="0"/>
            </a:endParaRPr>
          </a:p>
          <a:p>
            <a:pPr algn="just" eaLnBrk="1" hangingPunct="1"/>
            <a:r>
              <a:rPr lang="en-US" sz="2400" b="1" dirty="0" smtClean="0">
                <a:latin typeface="Arial" charset="0"/>
                <a:cs typeface="Arial" charset="0"/>
              </a:rPr>
              <a:t>The addition of one or more artificial sweeteners (aspartame, saccharin) usually produces an excellent facsimile of a true syrup.</a:t>
            </a:r>
          </a:p>
          <a:p>
            <a:pPr algn="just" eaLnBrk="1" hangingPunct="1"/>
            <a:endParaRPr lang="en-US" sz="2400" b="1" dirty="0" smtClean="0">
              <a:latin typeface="Arial" charset="0"/>
              <a:cs typeface="Arial" charset="0"/>
            </a:endParaRPr>
          </a:p>
        </p:txBody>
      </p:sp>
      <p:sp>
        <p:nvSpPr>
          <p:cNvPr id="92162" name="Rectangle 3"/>
          <p:cNvSpPr>
            <a:spLocks noChangeArrowheads="1"/>
          </p:cNvSpPr>
          <p:nvPr/>
        </p:nvSpPr>
        <p:spPr bwMode="auto">
          <a:xfrm>
            <a:off x="696913" y="457200"/>
            <a:ext cx="6161087" cy="457200"/>
          </a:xfrm>
          <a:prstGeom prst="rect">
            <a:avLst/>
          </a:prstGeom>
          <a:noFill/>
          <a:ln w="9525">
            <a:noFill/>
            <a:miter lim="800000"/>
            <a:headEnd/>
            <a:tailEnd/>
          </a:ln>
        </p:spPr>
        <p:txBody>
          <a:bodyPr wrap="none">
            <a:spAutoFit/>
          </a:bodyPr>
          <a:lstStyle/>
          <a:p>
            <a:r>
              <a:rPr lang="en-US" sz="2400">
                <a:solidFill>
                  <a:schemeClr val="accent2"/>
                </a:solidFill>
              </a:rPr>
              <a:t>Methylcellulose or Hydroxyethylcellulose</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sz="2800" b="1" dirty="0" smtClean="0"/>
              <a:t>The characteristic body that the sucrose and alternative agents seek to impart to the syrup is  essentially the result of attaining the proper viscosity.</a:t>
            </a:r>
          </a:p>
          <a:p>
            <a:endParaRPr lang="en-US" sz="2800" b="1" dirty="0" smtClean="0"/>
          </a:p>
          <a:p>
            <a:r>
              <a:rPr lang="en-US" sz="2800" b="1" dirty="0" smtClean="0"/>
              <a:t>This quality, together with the sweetness and </a:t>
            </a:r>
            <a:r>
              <a:rPr lang="en-US" sz="2800" b="1" dirty="0" err="1" smtClean="0"/>
              <a:t>flavorants</a:t>
            </a:r>
            <a:r>
              <a:rPr lang="en-US" sz="2800" b="1" dirty="0" smtClean="0"/>
              <a:t>, results in a type of pharmaceutical preparation that masks the taste of added medicinal agents. </a:t>
            </a:r>
          </a:p>
          <a:p>
            <a:endParaRPr lang="en-US" sz="2800" b="1" dirty="0" smtClean="0"/>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sz="2800" b="1" dirty="0" smtClean="0"/>
              <a:t>When the syrup is swallowed, only a portion of the dissolved drug actually makes contact with the taste buds, the remainder of the drug being carried past them and down the throat in the viscous syrup. This type of physical concealment of the taste is not possible for a solution of a drug in an </a:t>
            </a:r>
            <a:r>
              <a:rPr lang="en-US" sz="2800" b="1" dirty="0" err="1" smtClean="0"/>
              <a:t>unthickened</a:t>
            </a:r>
            <a:r>
              <a:rPr lang="en-US" sz="2800" b="1" dirty="0" smtClean="0"/>
              <a:t>, mobile aqueous preparation</a:t>
            </a:r>
            <a:r>
              <a:rPr lang="en-US" dirty="0" smtClean="0"/>
              <a:t>.</a:t>
            </a:r>
          </a:p>
          <a:p>
            <a:endParaRPr lang="en-US" dirty="0"/>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2"/>
          <p:cNvSpPr>
            <a:spLocks noGrp="1"/>
          </p:cNvSpPr>
          <p:nvPr>
            <p:ph idx="4294967295"/>
          </p:nvPr>
        </p:nvSpPr>
        <p:spPr>
          <a:xfrm>
            <a:off x="457200" y="1143000"/>
            <a:ext cx="8229600" cy="4953000"/>
          </a:xfrm>
        </p:spPr>
        <p:txBody>
          <a:bodyPr/>
          <a:lstStyle/>
          <a:p>
            <a:pPr algn="just" eaLnBrk="1" hangingPunct="1">
              <a:lnSpc>
                <a:spcPct val="80000"/>
              </a:lnSpc>
            </a:pPr>
            <a:r>
              <a:rPr lang="en-US" sz="2700" b="1" dirty="0" smtClean="0"/>
              <a:t>Most syrups contain a high proportion of sucrose, usually </a:t>
            </a:r>
            <a:r>
              <a:rPr lang="en-US" sz="2700" b="1" dirty="0" smtClean="0">
                <a:solidFill>
                  <a:schemeClr val="accent2"/>
                </a:solidFill>
              </a:rPr>
              <a:t>60% to 80%,</a:t>
            </a:r>
            <a:r>
              <a:rPr lang="en-US" sz="2700" b="1" dirty="0" smtClean="0"/>
              <a:t> not only because of the desirable sweetness and viscosity of such solutions but also because of their </a:t>
            </a:r>
            <a:r>
              <a:rPr lang="en-US" sz="2700" b="1" dirty="0" smtClean="0">
                <a:solidFill>
                  <a:schemeClr val="accent2"/>
                </a:solidFill>
              </a:rPr>
              <a:t>inherent stability in contrast to the unstable character of dilute sucrose solutions</a:t>
            </a:r>
            <a:r>
              <a:rPr lang="en-US" sz="2700" b="1" dirty="0" smtClean="0"/>
              <a:t>. </a:t>
            </a:r>
          </a:p>
          <a:p>
            <a:pPr algn="just" eaLnBrk="1" hangingPunct="1">
              <a:lnSpc>
                <a:spcPct val="80000"/>
              </a:lnSpc>
            </a:pPr>
            <a:endParaRPr lang="en-US" sz="2700" b="1" dirty="0" smtClean="0"/>
          </a:p>
          <a:p>
            <a:pPr algn="just" eaLnBrk="1" hangingPunct="1">
              <a:lnSpc>
                <a:spcPct val="80000"/>
              </a:lnSpc>
            </a:pPr>
            <a:r>
              <a:rPr lang="en-US" sz="2700" b="1" dirty="0" smtClean="0"/>
              <a:t>The aqueous sugar medium of dilute sucrose solutions is an efficient nutrient medium for the growth of microorganisms, particularly yeasts and molds. </a:t>
            </a:r>
          </a:p>
          <a:p>
            <a:pPr algn="just" eaLnBrk="1" hangingPunct="1">
              <a:lnSpc>
                <a:spcPct val="80000"/>
              </a:lnSpc>
            </a:pPr>
            <a:endParaRPr lang="en-US" sz="2700" b="1" dirty="0" smtClean="0"/>
          </a:p>
          <a:p>
            <a:pPr algn="just" eaLnBrk="1" hangingPunct="1">
              <a:lnSpc>
                <a:spcPct val="80000"/>
              </a:lnSpc>
            </a:pPr>
            <a:r>
              <a:rPr lang="en-US" sz="2700" b="1" dirty="0" smtClean="0"/>
              <a:t>concentrated sugar solutions are quite resistant to microbial growth because of the unavailability of the water required for the growth of microorganisms.</a:t>
            </a:r>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idx="4294967295"/>
          </p:nvPr>
        </p:nvSpPr>
        <p:spPr/>
        <p:txBody>
          <a:bodyPr/>
          <a:lstStyle/>
          <a:p>
            <a:pPr eaLnBrk="1" hangingPunct="1"/>
            <a:r>
              <a:rPr lang="en-US" sz="4800" b="1" smtClean="0"/>
              <a:t>simple syrup</a:t>
            </a:r>
            <a:endParaRPr lang="ar-SA" sz="4800" b="1" smtClean="0"/>
          </a:p>
        </p:txBody>
      </p:sp>
      <p:sp>
        <p:nvSpPr>
          <p:cNvPr id="94210" name="Content Placeholder 2"/>
          <p:cNvSpPr>
            <a:spLocks noGrp="1"/>
          </p:cNvSpPr>
          <p:nvPr>
            <p:ph idx="4294967295"/>
          </p:nvPr>
        </p:nvSpPr>
        <p:spPr/>
        <p:txBody>
          <a:bodyPr/>
          <a:lstStyle/>
          <a:p>
            <a:pPr algn="just" eaLnBrk="1" hangingPunct="1">
              <a:lnSpc>
                <a:spcPct val="90000"/>
              </a:lnSpc>
            </a:pPr>
            <a:r>
              <a:rPr lang="en-US" b="1" dirty="0" smtClean="0"/>
              <a:t>Syrup, NF, also called simple syrup.</a:t>
            </a:r>
          </a:p>
          <a:p>
            <a:pPr algn="just" eaLnBrk="1" hangingPunct="1">
              <a:lnSpc>
                <a:spcPct val="90000"/>
              </a:lnSpc>
            </a:pPr>
            <a:r>
              <a:rPr lang="en-US" b="1" dirty="0" smtClean="0"/>
              <a:t>It is prepared by dissolving </a:t>
            </a:r>
            <a:r>
              <a:rPr lang="en-US" b="1" dirty="0" smtClean="0">
                <a:solidFill>
                  <a:schemeClr val="accent2"/>
                </a:solidFill>
              </a:rPr>
              <a:t>85 g of sucrose in enough purified water to make 100 </a:t>
            </a:r>
            <a:r>
              <a:rPr lang="en-US" b="1" dirty="0" err="1" smtClean="0">
                <a:solidFill>
                  <a:schemeClr val="accent2"/>
                </a:solidFill>
              </a:rPr>
              <a:t>mL</a:t>
            </a:r>
            <a:r>
              <a:rPr lang="en-US" b="1" dirty="0" smtClean="0">
                <a:solidFill>
                  <a:schemeClr val="accent2"/>
                </a:solidFill>
              </a:rPr>
              <a:t> of syrup (46.3 </a:t>
            </a:r>
            <a:r>
              <a:rPr lang="en-US" b="1" dirty="0" err="1" smtClean="0">
                <a:solidFill>
                  <a:schemeClr val="accent2"/>
                </a:solidFill>
              </a:rPr>
              <a:t>mL</a:t>
            </a:r>
            <a:r>
              <a:rPr lang="en-US" b="1" dirty="0" smtClean="0">
                <a:solidFill>
                  <a:schemeClr val="accent2"/>
                </a:solidFill>
              </a:rPr>
              <a:t> of water )</a:t>
            </a:r>
          </a:p>
          <a:p>
            <a:pPr algn="just" eaLnBrk="1" hangingPunct="1">
              <a:lnSpc>
                <a:spcPct val="90000"/>
              </a:lnSpc>
            </a:pPr>
            <a:endParaRPr lang="en-US" b="1" dirty="0" smtClean="0">
              <a:solidFill>
                <a:schemeClr val="accent2"/>
              </a:solidFill>
            </a:endParaRPr>
          </a:p>
          <a:p>
            <a:pPr algn="just" eaLnBrk="1" hangingPunct="1">
              <a:lnSpc>
                <a:spcPct val="90000"/>
              </a:lnSpc>
            </a:pPr>
            <a:r>
              <a:rPr lang="en-US" b="1" dirty="0" smtClean="0"/>
              <a:t>The resulting preparation generally requires </a:t>
            </a:r>
            <a:r>
              <a:rPr lang="en-US" b="1" dirty="0" smtClean="0">
                <a:solidFill>
                  <a:schemeClr val="accent2"/>
                </a:solidFill>
              </a:rPr>
              <a:t>no additional preservation</a:t>
            </a:r>
            <a:r>
              <a:rPr lang="en-US" b="1" dirty="0" smtClean="0"/>
              <a:t> </a:t>
            </a:r>
            <a:r>
              <a:rPr lang="en-US" b="1" dirty="0" smtClean="0">
                <a:solidFill>
                  <a:schemeClr val="accent2"/>
                </a:solidFill>
              </a:rPr>
              <a:t>if it is to be used soon;</a:t>
            </a:r>
            <a:r>
              <a:rPr lang="en-US" b="1" dirty="0" smtClean="0"/>
              <a:t> in the official syrup, preservatives are added if the syrup is to be stored.</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3"/>
          <p:cNvSpPr>
            <a:spLocks noGrp="1"/>
          </p:cNvSpPr>
          <p:nvPr>
            <p:ph type="body" idx="4294967295"/>
          </p:nvPr>
        </p:nvSpPr>
        <p:spPr>
          <a:xfrm>
            <a:off x="609600" y="1600200"/>
            <a:ext cx="8229600" cy="4525963"/>
          </a:xfrm>
        </p:spPr>
        <p:txBody>
          <a:bodyPr/>
          <a:lstStyle/>
          <a:p>
            <a:pPr algn="just"/>
            <a:r>
              <a:rPr lang="en-US" sz="2800" b="1" dirty="0" smtClean="0"/>
              <a:t>Simple syrup contains 85 g sucrose per 100 mL of solution, which weighs 131.3 g (specific gravity, </a:t>
            </a:r>
            <a:r>
              <a:rPr lang="en-US" sz="2800" b="1" dirty="0" smtClean="0"/>
              <a:t>131.3 </a:t>
            </a:r>
            <a:r>
              <a:rPr lang="en-US" sz="2800" b="1" dirty="0" smtClean="0"/>
              <a:t>g/100ml ).</a:t>
            </a:r>
          </a:p>
          <a:p>
            <a:pPr algn="just"/>
            <a:endParaRPr lang="en-US" sz="2800" b="1" dirty="0" smtClean="0"/>
          </a:p>
          <a:p>
            <a:pPr marL="609600" indent="-609600" eaLnBrk="1" fontAlgn="auto" hangingPunct="1">
              <a:lnSpc>
                <a:spcPct val="90000"/>
              </a:lnSpc>
              <a:spcAft>
                <a:spcPts val="0"/>
              </a:spcAft>
              <a:buNone/>
              <a:defRPr/>
            </a:pPr>
            <a:r>
              <a:rPr lang="en-US" altLang="ar-IQ" sz="2800" b="1" dirty="0" smtClean="0">
                <a:cs typeface="Times New Roman" panose="02020603050405020304" pitchFamily="18" charset="0"/>
              </a:rPr>
              <a:t>specific gravity (</a:t>
            </a:r>
            <a:r>
              <a:rPr lang="en-US" altLang="ar-IQ" sz="2800" b="1" dirty="0" err="1" smtClean="0">
                <a:cs typeface="Times New Roman" panose="02020603050405020304" pitchFamily="18" charset="0"/>
              </a:rPr>
              <a:t>s.g</a:t>
            </a:r>
            <a:r>
              <a:rPr lang="en-US" altLang="ar-IQ" sz="2800" b="1" dirty="0" smtClean="0">
                <a:cs typeface="Times New Roman" panose="02020603050405020304" pitchFamily="18" charset="0"/>
              </a:rPr>
              <a:t>. =1.313)</a:t>
            </a:r>
          </a:p>
          <a:p>
            <a:pPr marL="609600" indent="-609600" algn="ctr" eaLnBrk="1" fontAlgn="auto" hangingPunct="1">
              <a:lnSpc>
                <a:spcPct val="90000"/>
              </a:lnSpc>
              <a:spcAft>
                <a:spcPts val="0"/>
              </a:spcAft>
              <a:buNone/>
              <a:defRPr/>
            </a:pPr>
            <a:r>
              <a:rPr lang="en-US" altLang="ar-IQ" sz="2800" b="1" dirty="0" smtClean="0">
                <a:cs typeface="Times New Roman" panose="02020603050405020304" pitchFamily="18" charset="0"/>
              </a:rPr>
              <a:t>Specific gravity </a:t>
            </a:r>
            <a:r>
              <a:rPr lang="en-US" altLang="ar-IQ" sz="2800" b="1" baseline="-25000" dirty="0" smtClean="0">
                <a:cs typeface="Times New Roman" panose="02020603050405020304" pitchFamily="18" charset="0"/>
              </a:rPr>
              <a:t>=</a:t>
            </a:r>
            <a:r>
              <a:rPr lang="en-US" altLang="ar-IQ" sz="2800" b="1" dirty="0" smtClean="0">
                <a:cs typeface="Times New Roman" panose="02020603050405020304" pitchFamily="18" charset="0"/>
              </a:rPr>
              <a:t> </a:t>
            </a:r>
            <a:r>
              <a:rPr lang="en-US" altLang="ar-IQ" sz="2800" b="1" u="sng" dirty="0" smtClean="0">
                <a:cs typeface="Times New Roman" panose="02020603050405020304" pitchFamily="18" charset="0"/>
              </a:rPr>
              <a:t>weight of substance         </a:t>
            </a:r>
            <a:r>
              <a:rPr lang="en-US" altLang="ar-IQ" sz="2800" b="1" dirty="0" smtClean="0">
                <a:cs typeface="Times New Roman" panose="02020603050405020304" pitchFamily="18" charset="0"/>
              </a:rPr>
              <a:t>			                        weigh of equal volume water</a:t>
            </a:r>
          </a:p>
          <a:p>
            <a:pPr marL="609600" indent="-609600" eaLnBrk="1" fontAlgn="auto" hangingPunct="1">
              <a:lnSpc>
                <a:spcPct val="90000"/>
              </a:lnSpc>
              <a:spcAft>
                <a:spcPts val="0"/>
              </a:spcAft>
              <a:buNone/>
              <a:defRPr/>
            </a:pPr>
            <a:r>
              <a:rPr lang="en-US" altLang="ar-IQ" sz="2800" b="1" dirty="0" smtClean="0">
                <a:cs typeface="Times New Roman" panose="02020603050405020304" pitchFamily="18" charset="0"/>
              </a:rPr>
              <a:t>1.313 </a:t>
            </a:r>
            <a:r>
              <a:rPr lang="en-US" altLang="ar-IQ" sz="2800" b="1" baseline="-25000" dirty="0" smtClean="0">
                <a:cs typeface="Times New Roman" panose="02020603050405020304" pitchFamily="18" charset="0"/>
              </a:rPr>
              <a:t>=</a:t>
            </a:r>
            <a:r>
              <a:rPr lang="en-US" altLang="ar-IQ" sz="2800" b="1" dirty="0" smtClean="0">
                <a:cs typeface="Times New Roman" panose="02020603050405020304" pitchFamily="18" charset="0"/>
              </a:rPr>
              <a:t> </a:t>
            </a:r>
            <a:r>
              <a:rPr lang="en-US" altLang="ar-IQ" sz="2800" b="1" u="sng" dirty="0" smtClean="0">
                <a:cs typeface="Times New Roman" panose="02020603050405020304" pitchFamily="18" charset="0"/>
              </a:rPr>
              <a:t>w  </a:t>
            </a:r>
            <a:r>
              <a:rPr lang="en-US" altLang="ar-IQ" sz="2800" b="1" dirty="0" smtClean="0">
                <a:cs typeface="Times New Roman" panose="02020603050405020304" pitchFamily="18" charset="0"/>
              </a:rPr>
              <a:t>, thus, weight of 100 </a:t>
            </a:r>
            <a:r>
              <a:rPr lang="en-US" altLang="ar-IQ" sz="2800" b="1" dirty="0" err="1" smtClean="0">
                <a:cs typeface="Times New Roman" panose="02020603050405020304" pitchFamily="18" charset="0"/>
              </a:rPr>
              <a:t>mL</a:t>
            </a:r>
            <a:r>
              <a:rPr lang="en-US" altLang="ar-IQ" sz="2800" b="1" dirty="0" smtClean="0">
                <a:cs typeface="Times New Roman" panose="02020603050405020304" pitchFamily="18" charset="0"/>
              </a:rPr>
              <a:t> syrup is 131.3</a:t>
            </a:r>
            <a:endParaRPr lang="en-US" altLang="ar-IQ" sz="2800" b="1" u="sng" dirty="0" smtClean="0">
              <a:cs typeface="Times New Roman" panose="02020603050405020304" pitchFamily="18" charset="0"/>
            </a:endParaRPr>
          </a:p>
          <a:p>
            <a:pPr marL="609600" indent="-609600" eaLnBrk="1" fontAlgn="auto" hangingPunct="1">
              <a:lnSpc>
                <a:spcPct val="90000"/>
              </a:lnSpc>
              <a:spcAft>
                <a:spcPts val="0"/>
              </a:spcAft>
              <a:buNone/>
              <a:defRPr/>
            </a:pPr>
            <a:r>
              <a:rPr lang="ar-IQ" altLang="ar-IQ" sz="2800" b="1" dirty="0" smtClean="0">
                <a:cs typeface="Times New Roman" panose="02020603050405020304" pitchFamily="18" charset="0"/>
              </a:rPr>
              <a:t>		</a:t>
            </a:r>
            <a:r>
              <a:rPr lang="en-US" altLang="ar-IQ" sz="2800" b="1" dirty="0" smtClean="0">
                <a:cs typeface="Times New Roman" panose="02020603050405020304" pitchFamily="18" charset="0"/>
              </a:rPr>
              <a:t>100</a:t>
            </a:r>
          </a:p>
          <a:p>
            <a:pPr marL="609600" indent="-609600" eaLnBrk="1" fontAlgn="auto" hangingPunct="1">
              <a:lnSpc>
                <a:spcPct val="90000"/>
              </a:lnSpc>
              <a:spcAft>
                <a:spcPts val="0"/>
              </a:spcAft>
              <a:buNone/>
              <a:defRPr/>
            </a:pPr>
            <a:r>
              <a:rPr lang="en-US" altLang="ar-IQ" sz="2800" b="1" dirty="0" smtClean="0">
                <a:cs typeface="Times New Roman" panose="02020603050405020304" pitchFamily="18" charset="0"/>
              </a:rPr>
              <a:t>131.3g - 85g = 46.3 g or </a:t>
            </a:r>
            <a:r>
              <a:rPr lang="en-US" altLang="ar-IQ" sz="2800" b="1" dirty="0" err="1" smtClean="0">
                <a:cs typeface="Times New Roman" panose="02020603050405020304" pitchFamily="18" charset="0"/>
              </a:rPr>
              <a:t>mL</a:t>
            </a:r>
            <a:r>
              <a:rPr lang="en-US" altLang="ar-IQ" sz="2800" b="1" dirty="0" smtClean="0">
                <a:cs typeface="Times New Roman" panose="02020603050405020304" pitchFamily="18" charset="0"/>
              </a:rPr>
              <a:t> of water in the syrup.</a:t>
            </a:r>
          </a:p>
          <a:p>
            <a:pPr algn="just"/>
            <a:endParaRPr lang="en-US" sz="2800" b="1" dirty="0" smtClean="0"/>
          </a:p>
          <a:p>
            <a:pPr algn="just">
              <a:buFont typeface="Arial" charset="0"/>
              <a:buNone/>
            </a:pPr>
            <a:endParaRPr lang="en-US" sz="2800" b="1" dirty="0" smtClean="0"/>
          </a:p>
        </p:txBody>
      </p:sp>
      <p:sp>
        <p:nvSpPr>
          <p:cNvPr id="95234" name="Title 1"/>
          <p:cNvSpPr>
            <a:spLocks noGrp="1"/>
          </p:cNvSpPr>
          <p:nvPr>
            <p:ph type="title" idx="4294967295"/>
          </p:nvPr>
        </p:nvSpPr>
        <p:spPr/>
        <p:txBody>
          <a:bodyPr/>
          <a:lstStyle/>
          <a:p>
            <a:pPr eaLnBrk="1" hangingPunct="1"/>
            <a:r>
              <a:rPr lang="en-US" b="1" smtClean="0"/>
              <a:t>simple syrup</a:t>
            </a:r>
            <a:endParaRPr lang="ar-SA" b="1" smtClean="0"/>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4"/>
          <p:cNvSpPr txBox="1">
            <a:spLocks noChangeArrowheads="1"/>
          </p:cNvSpPr>
          <p:nvPr/>
        </p:nvSpPr>
        <p:spPr bwMode="auto">
          <a:xfrm>
            <a:off x="0" y="1066800"/>
            <a:ext cx="9144000" cy="3292475"/>
          </a:xfrm>
          <a:prstGeom prst="rect">
            <a:avLst/>
          </a:prstGeom>
          <a:noFill/>
          <a:ln w="9525">
            <a:noFill/>
            <a:miter lim="800000"/>
            <a:headEnd/>
            <a:tailEnd/>
          </a:ln>
        </p:spPr>
        <p:txBody>
          <a:bodyPr>
            <a:spAutoFit/>
          </a:bodyPr>
          <a:lstStyle/>
          <a:p>
            <a:pPr marL="174625" algn="l" rtl="0"/>
            <a:r>
              <a:rPr lang="en-US" sz="3000" u="sng" dirty="0">
                <a:solidFill>
                  <a:srgbClr val="FF0066"/>
                </a:solidFill>
              </a:rPr>
              <a:t>Classification of Solutions According to Vehicle</a:t>
            </a:r>
            <a:r>
              <a:rPr lang="en-US" sz="2800" b="0" dirty="0"/>
              <a:t> </a:t>
            </a:r>
          </a:p>
          <a:p>
            <a:pPr marL="174625" algn="l" rtl="0"/>
            <a:endParaRPr lang="en-US" sz="2800" b="0" dirty="0"/>
          </a:p>
          <a:p>
            <a:pPr marL="174625" algn="l" rtl="0"/>
            <a:r>
              <a:rPr lang="en-US" sz="3200" dirty="0"/>
              <a:t>	</a:t>
            </a:r>
            <a:r>
              <a:rPr lang="fr-FR" sz="3200" dirty="0"/>
              <a:t>(a) 	</a:t>
            </a:r>
            <a:r>
              <a:rPr lang="fr-FR" sz="3200" dirty="0" err="1"/>
              <a:t>Aqueous</a:t>
            </a:r>
            <a:r>
              <a:rPr lang="fr-FR" sz="3200" dirty="0"/>
              <a:t> solutions </a:t>
            </a:r>
          </a:p>
          <a:p>
            <a:pPr marL="174625" algn="l" rtl="0"/>
            <a:endParaRPr lang="fr-FR" sz="3200" dirty="0"/>
          </a:p>
          <a:p>
            <a:pPr marL="174625" algn="l" rtl="0"/>
            <a:r>
              <a:rPr lang="fr-FR" sz="3200" dirty="0"/>
              <a:t>	(b) 	Non-</a:t>
            </a:r>
            <a:r>
              <a:rPr lang="fr-FR" sz="3200" dirty="0" err="1"/>
              <a:t>aqueous</a:t>
            </a:r>
            <a:r>
              <a:rPr lang="fr-FR" sz="3200" dirty="0"/>
              <a:t> solutions</a:t>
            </a:r>
            <a:r>
              <a:rPr lang="fr-FR" sz="2800" b="0" dirty="0"/>
              <a:t> </a:t>
            </a:r>
            <a:endParaRPr lang="en-US" sz="2800" b="0" dirty="0"/>
          </a:p>
          <a:p>
            <a:pPr marL="174625" algn="l" rtl="0"/>
            <a:endParaRPr lang="en-US" sz="2800" b="0" dirty="0"/>
          </a:p>
          <a:p>
            <a:pPr marL="174625" algn="l" rtl="0"/>
            <a:endParaRPr lang="en-US" sz="2800" b="0" dirty="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81000"/>
            <a:ext cx="8229600" cy="5745163"/>
          </a:xfrm>
        </p:spPr>
        <p:txBody>
          <a:bodyPr/>
          <a:lstStyle/>
          <a:p>
            <a:r>
              <a:rPr lang="en-US" altLang="ar-IQ" b="1" dirty="0" smtClean="0">
                <a:cs typeface="Times New Roman" panose="02020603050405020304" pitchFamily="18" charset="0"/>
              </a:rPr>
              <a:t>Thus, 46.3 g of water are mixed with 85 g of sucrose to give syrup 65.5% w/w or 85%w/v.</a:t>
            </a:r>
          </a:p>
          <a:p>
            <a:endParaRPr lang="en-US" altLang="ar-IQ" b="1" dirty="0" smtClean="0">
              <a:cs typeface="Times New Roman" panose="02020603050405020304" pitchFamily="18" charset="0"/>
            </a:endParaRPr>
          </a:p>
          <a:p>
            <a:r>
              <a:rPr lang="en-US" b="1" dirty="0" smtClean="0"/>
              <a:t> It takes 46.3 </a:t>
            </a:r>
            <a:r>
              <a:rPr lang="en-US" b="1" dirty="0" err="1" smtClean="0"/>
              <a:t>mL</a:t>
            </a:r>
            <a:r>
              <a:rPr lang="en-US" b="1" dirty="0" smtClean="0"/>
              <a:t> of water to prepare the solution (131.3 − 85 = 46.3), and the sucrose occupies a volume of (100 − 46.3 = 53.7) 53.7 </a:t>
            </a:r>
            <a:r>
              <a:rPr lang="en-US" b="1" dirty="0" err="1" smtClean="0"/>
              <a:t>mL.</a:t>
            </a:r>
            <a:endParaRPr lang="en-US" b="1" dirty="0" smtClean="0"/>
          </a:p>
          <a:p>
            <a:r>
              <a:rPr lang="en-US" b="1" dirty="0" smtClean="0"/>
              <a:t>The solubility of sucrose in water is 1 g in 0.5 </a:t>
            </a:r>
            <a:r>
              <a:rPr lang="en-US" b="1" dirty="0" err="1" smtClean="0"/>
              <a:t>mL</a:t>
            </a:r>
            <a:r>
              <a:rPr lang="en-US" b="1" dirty="0" smtClean="0"/>
              <a:t> of water; therefore, to dissolve 85 g of sucrose, about 42.5 </a:t>
            </a:r>
            <a:r>
              <a:rPr lang="en-US" b="1" dirty="0" err="1" smtClean="0"/>
              <a:t>mL</a:t>
            </a:r>
            <a:r>
              <a:rPr lang="en-US" b="1" dirty="0" smtClean="0"/>
              <a:t> of water would be required.</a:t>
            </a:r>
          </a:p>
          <a:p>
            <a:endParaRPr lang="en-US" b="1" dirty="0" smtClean="0"/>
          </a:p>
          <a:p>
            <a:endParaRPr lang="en-US" altLang="ar-IQ"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pPr>
              <a:defRPr/>
            </a:pPr>
            <a:fld id="{62A18092-CF53-4C8E-B418-C7E50A7C881F}" type="slidenum">
              <a:rPr lang="ar-SA"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2"/>
          <p:cNvSpPr>
            <a:spLocks noGrp="1"/>
          </p:cNvSpPr>
          <p:nvPr>
            <p:ph idx="4294967295"/>
          </p:nvPr>
        </p:nvSpPr>
        <p:spPr>
          <a:xfrm>
            <a:off x="457200" y="685800"/>
            <a:ext cx="8229600" cy="4525963"/>
          </a:xfrm>
        </p:spPr>
        <p:txBody>
          <a:bodyPr/>
          <a:lstStyle/>
          <a:p>
            <a:pPr algn="just" eaLnBrk="1" hangingPunct="1">
              <a:lnSpc>
                <a:spcPct val="80000"/>
              </a:lnSpc>
            </a:pPr>
            <a:r>
              <a:rPr lang="en-US" sz="3000" b="1" dirty="0" smtClean="0"/>
              <a:t>only a very slight excess of water (about 3.8 </a:t>
            </a:r>
            <a:r>
              <a:rPr lang="en-US" sz="3000" b="1" dirty="0" err="1" smtClean="0"/>
              <a:t>mL</a:t>
            </a:r>
            <a:r>
              <a:rPr lang="en-US" sz="3000" b="1" dirty="0" smtClean="0"/>
              <a:t> per 100 </a:t>
            </a:r>
            <a:r>
              <a:rPr lang="en-US" sz="3000" b="1" dirty="0" err="1" smtClean="0"/>
              <a:t>mL</a:t>
            </a:r>
            <a:r>
              <a:rPr lang="en-US" sz="3000" b="1" dirty="0" smtClean="0"/>
              <a:t> of syrup) is employed in the preparation of syrup. </a:t>
            </a:r>
          </a:p>
          <a:p>
            <a:pPr algn="just" eaLnBrk="1" hangingPunct="1">
              <a:lnSpc>
                <a:spcPct val="80000"/>
              </a:lnSpc>
            </a:pPr>
            <a:endParaRPr lang="en-US" sz="3000" b="1" dirty="0" smtClean="0"/>
          </a:p>
          <a:p>
            <a:pPr algn="just" eaLnBrk="1" hangingPunct="1">
              <a:lnSpc>
                <a:spcPct val="80000"/>
              </a:lnSpc>
            </a:pPr>
            <a:r>
              <a:rPr lang="en-US" sz="3000" b="1" dirty="0" smtClean="0"/>
              <a:t>The slight excess of water permits the syrup to remain physically stable in varying temperatures.</a:t>
            </a:r>
          </a:p>
          <a:p>
            <a:pPr algn="just" eaLnBrk="1" hangingPunct="1">
              <a:lnSpc>
                <a:spcPct val="80000"/>
              </a:lnSpc>
            </a:pPr>
            <a:endParaRPr lang="en-US" sz="3000" b="1" dirty="0" smtClean="0"/>
          </a:p>
          <a:p>
            <a:pPr algn="just" eaLnBrk="1" hangingPunct="1">
              <a:lnSpc>
                <a:spcPct val="80000"/>
              </a:lnSpc>
            </a:pPr>
            <a:r>
              <a:rPr lang="en-US" sz="3000" b="1" dirty="0" smtClean="0"/>
              <a:t>If the syrup were completely saturated with sucrose, in cool storage, some sucrose might crystallize from solution</a:t>
            </a:r>
          </a:p>
          <a:p>
            <a:pPr algn="just" eaLnBrk="1" hangingPunct="1"/>
            <a:r>
              <a:rPr lang="en-US" sz="2800" b="1" u="sng" dirty="0" smtClean="0">
                <a:solidFill>
                  <a:schemeClr val="accent2"/>
                </a:solidFill>
              </a:rPr>
              <a:t>As formulated, the official syrup is stable and resistant to crystallization and microbial growth.</a:t>
            </a:r>
          </a:p>
          <a:p>
            <a:pPr algn="just" eaLnBrk="1" hangingPunct="1">
              <a:lnSpc>
                <a:spcPct val="80000"/>
              </a:lnSpc>
            </a:pPr>
            <a:endParaRPr lang="en-US" sz="2800" b="1" u="sng" dirty="0" smtClean="0">
              <a:solidFill>
                <a:schemeClr val="accent2"/>
              </a:solidFill>
            </a:endParaRPr>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ontent Placeholder 2"/>
          <p:cNvSpPr>
            <a:spLocks noGrp="1"/>
          </p:cNvSpPr>
          <p:nvPr>
            <p:ph idx="4294967295"/>
          </p:nvPr>
        </p:nvSpPr>
        <p:spPr>
          <a:xfrm>
            <a:off x="457200" y="579438"/>
            <a:ext cx="8229600" cy="4525962"/>
          </a:xfrm>
        </p:spPr>
        <p:txBody>
          <a:bodyPr/>
          <a:lstStyle/>
          <a:p>
            <a:pPr algn="just" eaLnBrk="1" hangingPunct="1"/>
            <a:r>
              <a:rPr lang="en-US" sz="2400" b="1" smtClean="0">
                <a:latin typeface="Arial" charset="0"/>
                <a:cs typeface="Arial" charset="0"/>
              </a:rPr>
              <a:t>sucrose-based syrup may be substituted in whole or in part by other agents in the preparation of medicated syrups.</a:t>
            </a:r>
          </a:p>
          <a:p>
            <a:pPr algn="just" eaLnBrk="1" hangingPunct="1"/>
            <a:endParaRPr lang="en-US" sz="2400" b="1" smtClean="0">
              <a:latin typeface="Arial" charset="0"/>
              <a:cs typeface="Arial" charset="0"/>
            </a:endParaRPr>
          </a:p>
          <a:p>
            <a:pPr algn="just" eaLnBrk="1" hangingPunct="1">
              <a:buFont typeface="Arial" charset="0"/>
              <a:buNone/>
            </a:pPr>
            <a:r>
              <a:rPr lang="en-US" sz="2400" b="1" smtClean="0">
                <a:latin typeface="Arial" charset="0"/>
                <a:cs typeface="Arial" charset="0"/>
              </a:rPr>
              <a:t>A solution of a polyol, such as sorbitol, </a:t>
            </a:r>
          </a:p>
          <a:p>
            <a:pPr algn="just" eaLnBrk="1" hangingPunct="1">
              <a:buFont typeface="Arial" charset="0"/>
              <a:buNone/>
            </a:pPr>
            <a:r>
              <a:rPr lang="en-US" sz="2400" b="1" smtClean="0">
                <a:latin typeface="Arial" charset="0"/>
                <a:cs typeface="Arial" charset="0"/>
              </a:rPr>
              <a:t>or a mixture of polyols, such as sorbitol </a:t>
            </a:r>
          </a:p>
          <a:p>
            <a:pPr algn="just" eaLnBrk="1" hangingPunct="1">
              <a:buFont typeface="Arial" charset="0"/>
              <a:buNone/>
            </a:pPr>
            <a:r>
              <a:rPr lang="en-US" sz="2400" b="1" smtClean="0">
                <a:latin typeface="Arial" charset="0"/>
                <a:cs typeface="Arial" charset="0"/>
              </a:rPr>
              <a:t>and glycerin, is commonly used.</a:t>
            </a:r>
          </a:p>
          <a:p>
            <a:pPr algn="just" eaLnBrk="1" hangingPunct="1">
              <a:buFont typeface="Arial" charset="0"/>
              <a:buNone/>
            </a:pPr>
            <a:endParaRPr lang="en-US" sz="2400" b="1" smtClean="0">
              <a:latin typeface="Arial" charset="0"/>
              <a:cs typeface="Arial" charset="0"/>
            </a:endParaRPr>
          </a:p>
          <a:p>
            <a:pPr algn="just" eaLnBrk="1" hangingPunct="1">
              <a:buFont typeface="Arial" charset="0"/>
              <a:buNone/>
            </a:pPr>
            <a:endParaRPr lang="en-US" sz="2400" b="1" smtClean="0">
              <a:latin typeface="Arial" charset="0"/>
              <a:cs typeface="Arial" charset="0"/>
            </a:endParaRPr>
          </a:p>
          <a:p>
            <a:pPr algn="just" eaLnBrk="1" hangingPunct="1">
              <a:lnSpc>
                <a:spcPct val="90000"/>
              </a:lnSpc>
            </a:pPr>
            <a:r>
              <a:rPr lang="en-US" sz="2400" b="1" smtClean="0">
                <a:latin typeface="Arial" charset="0"/>
                <a:cs typeface="Arial" charset="0"/>
              </a:rPr>
              <a:t>The polyols, although less sweet than sucrose, have the advantage of </a:t>
            </a:r>
            <a:r>
              <a:rPr lang="en-US" sz="2400" b="1" smtClean="0">
                <a:solidFill>
                  <a:schemeClr val="accent2"/>
                </a:solidFill>
                <a:latin typeface="Arial" charset="0"/>
                <a:cs typeface="Arial" charset="0"/>
              </a:rPr>
              <a:t>providing favorable viscosity</a:t>
            </a:r>
            <a:r>
              <a:rPr lang="en-US" sz="2400" b="1" smtClean="0">
                <a:latin typeface="Arial" charset="0"/>
                <a:cs typeface="Arial" charset="0"/>
              </a:rPr>
              <a:t>, </a:t>
            </a:r>
            <a:r>
              <a:rPr lang="en-US" sz="2400" b="1" smtClean="0">
                <a:solidFill>
                  <a:schemeClr val="accent2"/>
                </a:solidFill>
                <a:latin typeface="Arial" charset="0"/>
                <a:cs typeface="Arial" charset="0"/>
              </a:rPr>
              <a:t>reducing cap-locking</a:t>
            </a:r>
            <a:r>
              <a:rPr lang="en-US" sz="2400" b="1" smtClean="0">
                <a:latin typeface="Arial" charset="0"/>
                <a:cs typeface="Arial" charset="0"/>
              </a:rPr>
              <a:t> (which occurs when sucrose crystallizes), and in some cases acting as </a:t>
            </a:r>
            <a:r>
              <a:rPr lang="en-US" sz="2400" b="1" smtClean="0">
                <a:solidFill>
                  <a:schemeClr val="accent2"/>
                </a:solidFill>
                <a:latin typeface="Arial" charset="0"/>
                <a:cs typeface="Arial" charset="0"/>
              </a:rPr>
              <a:t>cosolvents</a:t>
            </a:r>
            <a:r>
              <a:rPr lang="en-US" sz="2400" b="1" smtClean="0">
                <a:latin typeface="Arial" charset="0"/>
                <a:cs typeface="Arial" charset="0"/>
              </a:rPr>
              <a:t> and </a:t>
            </a:r>
            <a:r>
              <a:rPr lang="en-US" sz="2400" b="1" smtClean="0">
                <a:solidFill>
                  <a:schemeClr val="accent2"/>
                </a:solidFill>
                <a:latin typeface="Arial" charset="0"/>
                <a:cs typeface="Arial" charset="0"/>
              </a:rPr>
              <a:t>preservatives.</a:t>
            </a:r>
          </a:p>
          <a:p>
            <a:pPr algn="just" eaLnBrk="1" hangingPunct="1">
              <a:lnSpc>
                <a:spcPct val="90000"/>
              </a:lnSpc>
            </a:pPr>
            <a:endParaRPr lang="en-US" sz="2400" b="1" smtClean="0">
              <a:latin typeface="Arial" charset="0"/>
              <a:cs typeface="Arial" charset="0"/>
            </a:endParaRPr>
          </a:p>
          <a:p>
            <a:pPr algn="just" eaLnBrk="1" hangingPunct="1">
              <a:buFont typeface="Arial" charset="0"/>
              <a:buNone/>
            </a:pPr>
            <a:r>
              <a:rPr lang="en-US" sz="2400" b="1" smtClean="0">
                <a:latin typeface="Arial" charset="0"/>
                <a:cs typeface="Arial" charset="0"/>
              </a:rPr>
              <a:t> </a:t>
            </a:r>
          </a:p>
          <a:p>
            <a:pPr algn="just" eaLnBrk="1" hangingPunct="1"/>
            <a:endParaRPr lang="en-US" sz="2400" b="1" smtClean="0">
              <a:latin typeface="Arial" charset="0"/>
              <a:cs typeface="Arial" charset="0"/>
            </a:endParaRPr>
          </a:p>
        </p:txBody>
      </p:sp>
      <p:sp>
        <p:nvSpPr>
          <p:cNvPr id="97282" name="AutoShape 4" descr="2Q==">
            <a:hlinkClick r:id="rId2"/>
          </p:cNvPr>
          <p:cNvSpPr>
            <a:spLocks noChangeAspect="1" noChangeArrowheads="1"/>
          </p:cNvSpPr>
          <p:nvPr/>
        </p:nvSpPr>
        <p:spPr bwMode="auto">
          <a:xfrm>
            <a:off x="9086850" y="-288925"/>
            <a:ext cx="304800" cy="304800"/>
          </a:xfrm>
          <a:prstGeom prst="rect">
            <a:avLst/>
          </a:prstGeom>
          <a:noFill/>
          <a:ln w="9525">
            <a:noFill/>
            <a:miter lim="800000"/>
            <a:headEnd/>
            <a:tailEnd/>
          </a:ln>
        </p:spPr>
        <p:txBody>
          <a:bodyPr/>
          <a:lstStyle/>
          <a:p>
            <a:endParaRPr lang="ar-SA"/>
          </a:p>
        </p:txBody>
      </p:sp>
      <p:sp>
        <p:nvSpPr>
          <p:cNvPr id="97283" name="AutoShape 6" descr="2Q==">
            <a:hlinkClick r:id="rId2"/>
          </p:cNvP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ar-SA"/>
          </a:p>
        </p:txBody>
      </p:sp>
      <p:sp>
        <p:nvSpPr>
          <p:cNvPr id="97284" name="AutoShape 8" descr="2Q==">
            <a:hlinkClick r:id="rId3"/>
          </p:cNvP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ar-SA"/>
          </a:p>
        </p:txBody>
      </p:sp>
      <p:sp>
        <p:nvSpPr>
          <p:cNvPr id="97285" name="AutoShape 10" descr="2Q==">
            <a:hlinkClick r:id="rId3"/>
          </p:cNvPr>
          <p:cNvSpPr>
            <a:spLocks noChangeAspect="1" noChangeArrowheads="1"/>
          </p:cNvSpPr>
          <p:nvPr/>
        </p:nvSpPr>
        <p:spPr bwMode="auto">
          <a:xfrm>
            <a:off x="9086850" y="-288925"/>
            <a:ext cx="304800" cy="304800"/>
          </a:xfrm>
          <a:prstGeom prst="rect">
            <a:avLst/>
          </a:prstGeom>
          <a:noFill/>
          <a:ln w="9525">
            <a:noFill/>
            <a:miter lim="800000"/>
            <a:headEnd/>
            <a:tailEnd/>
          </a:ln>
        </p:spPr>
        <p:txBody>
          <a:bodyPr/>
          <a:lstStyle/>
          <a:p>
            <a:endParaRPr lang="ar-SA"/>
          </a:p>
        </p:txBody>
      </p:sp>
      <p:pic>
        <p:nvPicPr>
          <p:cNvPr id="97286" name="Picture 12" descr="Sorbitol_Fischer_projection">
            <a:hlinkClick r:id="rId4"/>
          </p:cNvPr>
          <p:cNvPicPr>
            <a:picLocks noChangeAspect="1" noChangeArrowheads="1"/>
          </p:cNvPicPr>
          <p:nvPr/>
        </p:nvPicPr>
        <p:blipFill>
          <a:blip r:embed="rId5"/>
          <a:srcRect/>
          <a:stretch>
            <a:fillRect/>
          </a:stretch>
        </p:blipFill>
        <p:spPr bwMode="auto">
          <a:xfrm>
            <a:off x="7010400" y="1524000"/>
            <a:ext cx="1585913" cy="2286000"/>
          </a:xfrm>
          <a:prstGeom prst="rect">
            <a:avLst/>
          </a:prstGeom>
          <a:noFill/>
          <a:ln w="9525">
            <a:noFill/>
            <a:miter lim="800000"/>
            <a:headEnd/>
            <a:tailEnd/>
          </a:ln>
        </p:spPr>
      </p:pic>
      <p:sp>
        <p:nvSpPr>
          <p:cNvPr id="97287" name="Rectangle 13"/>
          <p:cNvSpPr>
            <a:spLocks noChangeArrowheads="1"/>
          </p:cNvSpPr>
          <p:nvPr/>
        </p:nvSpPr>
        <p:spPr bwMode="auto">
          <a:xfrm>
            <a:off x="7359650" y="3824288"/>
            <a:ext cx="1022350" cy="366712"/>
          </a:xfrm>
          <a:prstGeom prst="rect">
            <a:avLst/>
          </a:prstGeom>
          <a:noFill/>
          <a:ln w="9525">
            <a:noFill/>
            <a:miter lim="800000"/>
            <a:headEnd/>
            <a:tailEnd/>
          </a:ln>
        </p:spPr>
        <p:txBody>
          <a:bodyPr wrap="none">
            <a:spAutoFit/>
          </a:bodyPr>
          <a:lstStyle/>
          <a:p>
            <a:r>
              <a:rPr lang="en-US"/>
              <a:t>sorbitol</a:t>
            </a:r>
          </a:p>
        </p:txBody>
      </p:sp>
      <p:sp>
        <p:nvSpPr>
          <p:cNvPr id="9" name="Slide Number Placeholder 8"/>
          <p:cNvSpPr>
            <a:spLocks noGrp="1"/>
          </p:cNvSpPr>
          <p:nvPr>
            <p:ph type="sldNum" sz="quarter" idx="12"/>
          </p:nvPr>
        </p:nvSpPr>
        <p:spPr/>
        <p:txBody>
          <a:bodyPr/>
          <a:lstStyle/>
          <a:p>
            <a:pPr>
              <a:defRPr/>
            </a:pPr>
            <a:fld id="{62A18092-CF53-4C8E-B418-C7E50A7C881F}" type="slidenum">
              <a:rPr lang="ar-SA"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2"/>
          <p:cNvSpPr>
            <a:spLocks noGrp="1"/>
          </p:cNvSpPr>
          <p:nvPr>
            <p:ph idx="4294967295"/>
          </p:nvPr>
        </p:nvSpPr>
        <p:spPr>
          <a:xfrm>
            <a:off x="457200" y="533400"/>
            <a:ext cx="8229600" cy="4525963"/>
          </a:xfrm>
        </p:spPr>
        <p:txBody>
          <a:bodyPr/>
          <a:lstStyle/>
          <a:p>
            <a:pPr algn="just" eaLnBrk="1" hangingPunct="1">
              <a:lnSpc>
                <a:spcPct val="90000"/>
              </a:lnSpc>
              <a:tabLst>
                <a:tab pos="727075" algn="l"/>
              </a:tabLst>
            </a:pPr>
            <a:r>
              <a:rPr lang="en-US" sz="3000" b="1" dirty="0" err="1" smtClean="0">
                <a:solidFill>
                  <a:schemeClr val="accent2"/>
                </a:solidFill>
              </a:rPr>
              <a:t>Sorbitol</a:t>
            </a:r>
            <a:r>
              <a:rPr lang="en-US" sz="3000" b="1" dirty="0" smtClean="0">
                <a:solidFill>
                  <a:schemeClr val="accent2"/>
                </a:solidFill>
              </a:rPr>
              <a:t> Solution, USP</a:t>
            </a:r>
            <a:r>
              <a:rPr lang="en-US" sz="3000" b="1" dirty="0" smtClean="0"/>
              <a:t>, which contains 64% by weight of the polyhydric alcohol </a:t>
            </a:r>
            <a:r>
              <a:rPr lang="en-US" sz="3000" b="1" dirty="0" err="1" smtClean="0"/>
              <a:t>sorbitol</a:t>
            </a:r>
            <a:r>
              <a:rPr lang="en-US" sz="3000" b="1" dirty="0" smtClean="0"/>
              <a:t>, is employed as shown in the following example formulations for medicated syrups:</a:t>
            </a:r>
          </a:p>
          <a:p>
            <a:pPr algn="just" eaLnBrk="1" hangingPunct="1">
              <a:lnSpc>
                <a:spcPct val="90000"/>
              </a:lnSpc>
              <a:tabLst>
                <a:tab pos="727075" algn="l"/>
              </a:tabLst>
            </a:pPr>
            <a:endParaRPr lang="en-US" sz="3000" b="1" dirty="0" smtClean="0"/>
          </a:p>
          <a:p>
            <a:pPr eaLnBrk="1" hangingPunct="1">
              <a:lnSpc>
                <a:spcPct val="80000"/>
              </a:lnSpc>
              <a:tabLst>
                <a:tab pos="727075" algn="l"/>
              </a:tabLst>
            </a:pPr>
            <a:r>
              <a:rPr lang="en-US" sz="3000" b="1" i="1" dirty="0" smtClean="0"/>
              <a:t>Antihistamine Syrup</a:t>
            </a:r>
          </a:p>
          <a:p>
            <a:pPr eaLnBrk="1" hangingPunct="1">
              <a:lnSpc>
                <a:spcPct val="80000"/>
              </a:lnSpc>
              <a:buFont typeface="Arial" charset="0"/>
              <a:buNone/>
              <a:tabLst>
                <a:tab pos="727075" algn="l"/>
              </a:tabLst>
            </a:pPr>
            <a:r>
              <a:rPr lang="en-US" sz="3000" b="1" i="1" dirty="0" smtClean="0"/>
              <a:t>RX</a:t>
            </a:r>
          </a:p>
          <a:p>
            <a:pPr eaLnBrk="1" hangingPunct="1">
              <a:lnSpc>
                <a:spcPct val="80000"/>
              </a:lnSpc>
              <a:tabLst>
                <a:tab pos="727075" algn="l"/>
              </a:tabLst>
            </a:pPr>
            <a:r>
              <a:rPr lang="en-US" sz="2400" b="1" dirty="0" err="1" smtClean="0"/>
              <a:t>Chlorpheniramine</a:t>
            </a:r>
            <a:r>
              <a:rPr lang="en-US" sz="2400" b="1" dirty="0" smtClean="0"/>
              <a:t> </a:t>
            </a:r>
            <a:r>
              <a:rPr lang="en-US" sz="2400" b="1" dirty="0" err="1" smtClean="0"/>
              <a:t>maleate</a:t>
            </a:r>
            <a:r>
              <a:rPr lang="en-US" sz="2400" b="1" dirty="0" smtClean="0"/>
              <a:t> 0.4 g</a:t>
            </a:r>
          </a:p>
          <a:p>
            <a:pPr eaLnBrk="1" hangingPunct="1">
              <a:lnSpc>
                <a:spcPct val="80000"/>
              </a:lnSpc>
              <a:tabLst>
                <a:tab pos="727075" algn="l"/>
              </a:tabLst>
            </a:pPr>
            <a:r>
              <a:rPr lang="en-US" sz="2400" b="1" dirty="0" smtClean="0"/>
              <a:t>Glycerin 25.0 </a:t>
            </a:r>
            <a:r>
              <a:rPr lang="en-US" sz="2400" b="1" dirty="0" err="1" smtClean="0"/>
              <a:t>mL</a:t>
            </a:r>
            <a:endParaRPr lang="en-US" sz="2400" b="1" dirty="0" smtClean="0"/>
          </a:p>
          <a:p>
            <a:pPr eaLnBrk="1" hangingPunct="1">
              <a:lnSpc>
                <a:spcPct val="80000"/>
              </a:lnSpc>
              <a:tabLst>
                <a:tab pos="727075" algn="l"/>
              </a:tabLst>
            </a:pPr>
            <a:r>
              <a:rPr lang="en-US" sz="2400" b="1" dirty="0" smtClean="0"/>
              <a:t>Syrup 83.0 </a:t>
            </a:r>
            <a:r>
              <a:rPr lang="en-US" sz="2400" b="1" dirty="0" err="1" smtClean="0"/>
              <a:t>mL</a:t>
            </a:r>
            <a:endParaRPr lang="en-US" sz="2400" b="1" dirty="0" smtClean="0"/>
          </a:p>
          <a:p>
            <a:pPr eaLnBrk="1" hangingPunct="1">
              <a:lnSpc>
                <a:spcPct val="80000"/>
              </a:lnSpc>
              <a:tabLst>
                <a:tab pos="727075" algn="l"/>
              </a:tabLst>
            </a:pPr>
            <a:r>
              <a:rPr lang="en-US" sz="2400" b="1" dirty="0" err="1" smtClean="0"/>
              <a:t>Sorbitol</a:t>
            </a:r>
            <a:r>
              <a:rPr lang="en-US" sz="2400" b="1" dirty="0" smtClean="0"/>
              <a:t> solution 282.0 </a:t>
            </a:r>
            <a:r>
              <a:rPr lang="en-US" sz="2400" b="1" dirty="0" err="1" smtClean="0"/>
              <a:t>mL</a:t>
            </a:r>
            <a:endParaRPr lang="en-US" sz="2400" b="1" dirty="0" smtClean="0"/>
          </a:p>
          <a:p>
            <a:pPr eaLnBrk="1" hangingPunct="1">
              <a:lnSpc>
                <a:spcPct val="80000"/>
              </a:lnSpc>
              <a:tabLst>
                <a:tab pos="727075" algn="l"/>
              </a:tabLst>
            </a:pPr>
            <a:r>
              <a:rPr lang="en-US" sz="2400" b="1" dirty="0" smtClean="0"/>
              <a:t>Sodium benzoate 1.0 g</a:t>
            </a:r>
          </a:p>
          <a:p>
            <a:pPr eaLnBrk="1" hangingPunct="1">
              <a:lnSpc>
                <a:spcPct val="80000"/>
              </a:lnSpc>
              <a:tabLst>
                <a:tab pos="727075" algn="l"/>
              </a:tabLst>
            </a:pPr>
            <a:r>
              <a:rPr lang="en-US" sz="2400" b="1" dirty="0" smtClean="0"/>
              <a:t>Alcohol 60.0 </a:t>
            </a:r>
            <a:r>
              <a:rPr lang="en-US" sz="2400" b="1" dirty="0" err="1" smtClean="0"/>
              <a:t>mL</a:t>
            </a:r>
            <a:endParaRPr lang="en-US" sz="2400" b="1" dirty="0" smtClean="0"/>
          </a:p>
          <a:p>
            <a:pPr eaLnBrk="1" hangingPunct="1">
              <a:lnSpc>
                <a:spcPct val="80000"/>
              </a:lnSpc>
              <a:tabLst>
                <a:tab pos="727075" algn="l"/>
              </a:tabLst>
            </a:pPr>
            <a:r>
              <a:rPr lang="en-US" sz="2400" b="1" dirty="0" smtClean="0"/>
              <a:t>Color and flavor </a:t>
            </a:r>
            <a:r>
              <a:rPr lang="en-US" sz="2400" b="1" dirty="0" err="1" smtClean="0"/>
              <a:t>q.s</a:t>
            </a:r>
            <a:r>
              <a:rPr lang="en-US" sz="2400" b="1" dirty="0" smtClean="0"/>
              <a:t>.</a:t>
            </a:r>
          </a:p>
          <a:p>
            <a:pPr eaLnBrk="1" hangingPunct="1">
              <a:lnSpc>
                <a:spcPct val="80000"/>
              </a:lnSpc>
              <a:tabLst>
                <a:tab pos="727075" algn="l"/>
              </a:tabLst>
            </a:pPr>
            <a:r>
              <a:rPr lang="en-US" sz="2400" b="1" dirty="0" smtClean="0"/>
              <a:t>Purified water, to make 1000.0 </a:t>
            </a:r>
            <a:r>
              <a:rPr lang="en-US" sz="2400" b="1" dirty="0" err="1" smtClean="0"/>
              <a:t>mL</a:t>
            </a:r>
            <a:endParaRPr lang="en-US" sz="2400" b="1" dirty="0" smtClean="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p:txBody>
          <a:bodyPr/>
          <a:lstStyle/>
          <a:p>
            <a:pPr eaLnBrk="1" hangingPunct="1"/>
            <a:r>
              <a:rPr lang="en-US" smtClean="0"/>
              <a:t>Preserving Syrups</a:t>
            </a:r>
          </a:p>
        </p:txBody>
      </p:sp>
      <p:sp>
        <p:nvSpPr>
          <p:cNvPr id="99330" name="Content Placeholder 2"/>
          <p:cNvSpPr>
            <a:spLocks noGrp="1"/>
          </p:cNvSpPr>
          <p:nvPr>
            <p:ph idx="4294967295"/>
          </p:nvPr>
        </p:nvSpPr>
        <p:spPr/>
        <p:txBody>
          <a:bodyPr/>
          <a:lstStyle/>
          <a:p>
            <a:pPr algn="just" eaLnBrk="1" hangingPunct="1">
              <a:lnSpc>
                <a:spcPct val="90000"/>
              </a:lnSpc>
            </a:pPr>
            <a:r>
              <a:rPr lang="en-US" sz="2700" b="1" dirty="0" smtClean="0"/>
              <a:t>Syrup USP, having a specific gravity of 1.313 and a concentration of 85% w/v is a 65% w/w solution. This 65% by weight is the minimum amount of sucrose which will preserve neutral syrup. </a:t>
            </a:r>
          </a:p>
          <a:p>
            <a:pPr algn="just" eaLnBrk="1" hangingPunct="1">
              <a:lnSpc>
                <a:spcPct val="90000"/>
              </a:lnSpc>
              <a:buFont typeface="Arial" charset="0"/>
              <a:buNone/>
            </a:pPr>
            <a:endParaRPr lang="en-US" sz="2700" b="1" dirty="0" smtClean="0"/>
          </a:p>
          <a:p>
            <a:pPr algn="just" eaLnBrk="1" hangingPunct="1">
              <a:lnSpc>
                <a:spcPct val="90000"/>
              </a:lnSpc>
            </a:pPr>
            <a:r>
              <a:rPr lang="en-US" sz="2700" b="1" dirty="0" smtClean="0"/>
              <a:t>If one wants to formulate a syrup containing less sucrose, the quantity of alcohol, or other preservatives, may be estimated.</a:t>
            </a:r>
          </a:p>
          <a:p>
            <a:pPr algn="just" eaLnBrk="1" hangingPunct="1">
              <a:lnSpc>
                <a:spcPct val="90000"/>
              </a:lnSpc>
              <a:buFont typeface="Arial" charset="0"/>
              <a:buNone/>
            </a:pPr>
            <a:endParaRPr lang="en-US" sz="2700" b="1" dirty="0" smtClean="0"/>
          </a:p>
          <a:p>
            <a:pPr algn="just" eaLnBrk="1" hangingPunct="1">
              <a:lnSpc>
                <a:spcPct val="90000"/>
              </a:lnSpc>
              <a:buFont typeface="Arial" charset="0"/>
              <a:buNone/>
            </a:pPr>
            <a:endParaRPr lang="en-US" sz="2700" b="1" dirty="0" smtClean="0"/>
          </a:p>
          <a:p>
            <a:pPr algn="just" eaLnBrk="1" hangingPunct="1">
              <a:lnSpc>
                <a:spcPct val="90000"/>
              </a:lnSpc>
              <a:buFont typeface="Arial" charset="0"/>
              <a:buNone/>
            </a:pPr>
            <a:endParaRPr lang="en-US" sz="2700" b="1" dirty="0" smtClean="0"/>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Content Placeholder 2"/>
          <p:cNvSpPr>
            <a:spLocks noGrp="1"/>
          </p:cNvSpPr>
          <p:nvPr>
            <p:ph idx="4294967295"/>
          </p:nvPr>
        </p:nvSpPr>
        <p:spPr>
          <a:xfrm>
            <a:off x="457200" y="1066800"/>
            <a:ext cx="8229600" cy="5181600"/>
          </a:xfrm>
        </p:spPr>
        <p:txBody>
          <a:bodyPr/>
          <a:lstStyle/>
          <a:p>
            <a:pPr algn="just" eaLnBrk="1" hangingPunct="1">
              <a:lnSpc>
                <a:spcPct val="90000"/>
              </a:lnSpc>
            </a:pPr>
            <a:r>
              <a:rPr lang="en-US" b="1" u="sng" dirty="0" smtClean="0">
                <a:solidFill>
                  <a:schemeClr val="accent2"/>
                </a:solidFill>
              </a:rPr>
              <a:t>free water is preserved by 18% alcohol</a:t>
            </a:r>
          </a:p>
          <a:p>
            <a:pPr algn="just" eaLnBrk="1" hangingPunct="1">
              <a:lnSpc>
                <a:spcPct val="90000"/>
              </a:lnSpc>
            </a:pPr>
            <a:endParaRPr lang="en-US" b="1" u="sng" dirty="0" smtClean="0">
              <a:solidFill>
                <a:schemeClr val="accent2"/>
              </a:solidFill>
            </a:endParaRPr>
          </a:p>
          <a:p>
            <a:pPr algn="just" eaLnBrk="1" hangingPunct="1">
              <a:lnSpc>
                <a:spcPct val="90000"/>
              </a:lnSpc>
            </a:pPr>
            <a:r>
              <a:rPr lang="en-US" b="1" dirty="0" smtClean="0"/>
              <a:t>If other dissolved solids are present, their volume (often estimated) is subtracted from the free water volume. </a:t>
            </a:r>
          </a:p>
          <a:p>
            <a:pPr algn="just" eaLnBrk="1" hangingPunct="1">
              <a:lnSpc>
                <a:spcPct val="90000"/>
              </a:lnSpc>
            </a:pPr>
            <a:endParaRPr lang="en-US" b="1" dirty="0" smtClean="0"/>
          </a:p>
          <a:p>
            <a:pPr algn="just" eaLnBrk="1" hangingPunct="1">
              <a:lnSpc>
                <a:spcPct val="90000"/>
              </a:lnSpc>
            </a:pPr>
            <a:r>
              <a:rPr lang="en-US" b="1" dirty="0" smtClean="0">
                <a:solidFill>
                  <a:schemeClr val="accent2"/>
                </a:solidFill>
              </a:rPr>
              <a:t>If glycerin is present, its volume preserves an equal volume of free water</a:t>
            </a:r>
            <a:r>
              <a:rPr lang="en-US" b="1" dirty="0" smtClean="0"/>
              <a:t>. </a:t>
            </a:r>
          </a:p>
          <a:p>
            <a:pPr algn="just" eaLnBrk="1" hangingPunct="1">
              <a:lnSpc>
                <a:spcPct val="90000"/>
              </a:lnSpc>
            </a:pPr>
            <a:endParaRPr lang="en-US" b="1" dirty="0" smtClean="0"/>
          </a:p>
          <a:p>
            <a:pPr algn="just" eaLnBrk="1" hangingPunct="1">
              <a:lnSpc>
                <a:spcPct val="90000"/>
              </a:lnSpc>
            </a:pPr>
            <a:r>
              <a:rPr lang="en-US" b="1" dirty="0" smtClean="0"/>
              <a:t>If propylene glycol is present, it is considered equivalent to ethanol. </a:t>
            </a:r>
          </a:p>
          <a:p>
            <a:pPr algn="just" eaLnBrk="1" hangingPunct="1">
              <a:lnSpc>
                <a:spcPct val="90000"/>
              </a:lnSpc>
            </a:pPr>
            <a:endParaRPr lang="en-US" b="1" dirty="0" smtClean="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3"/>
          <p:cNvSpPr>
            <a:spLocks noGrp="1"/>
          </p:cNvSpPr>
          <p:nvPr>
            <p:ph type="body" idx="4294967295"/>
          </p:nvPr>
        </p:nvSpPr>
        <p:spPr>
          <a:xfrm>
            <a:off x="457200" y="762000"/>
            <a:ext cx="8382000" cy="5867400"/>
          </a:xfrm>
        </p:spPr>
        <p:txBody>
          <a:bodyPr/>
          <a:lstStyle/>
          <a:p>
            <a:pPr>
              <a:lnSpc>
                <a:spcPct val="90000"/>
              </a:lnSpc>
              <a:buFont typeface="Arial" charset="0"/>
              <a:buNone/>
            </a:pPr>
            <a:r>
              <a:rPr lang="en-US" sz="2800" b="1" dirty="0" smtClean="0"/>
              <a:t>Rx </a:t>
            </a:r>
          </a:p>
          <a:p>
            <a:pPr>
              <a:lnSpc>
                <a:spcPct val="90000"/>
              </a:lnSpc>
            </a:pPr>
            <a:r>
              <a:rPr lang="en-US" sz="2800" b="1" dirty="0" smtClean="0"/>
              <a:t>Active drug 5 </a:t>
            </a:r>
            <a:r>
              <a:rPr lang="en-US" sz="2800" b="1" dirty="0" err="1" smtClean="0"/>
              <a:t>mL</a:t>
            </a:r>
            <a:r>
              <a:rPr lang="en-US" sz="2800" b="1" dirty="0" smtClean="0"/>
              <a:t> volume occupied</a:t>
            </a:r>
          </a:p>
          <a:p>
            <a:pPr>
              <a:lnSpc>
                <a:spcPct val="90000"/>
              </a:lnSpc>
            </a:pPr>
            <a:r>
              <a:rPr lang="en-US" sz="2800" b="1" dirty="0" smtClean="0">
                <a:cs typeface="Times New Roman" pitchFamily="18" charset="0"/>
              </a:rPr>
              <a:t>Other drug solids3 ml volume occupied</a:t>
            </a:r>
            <a:endParaRPr lang="en-US" sz="2800" b="1" dirty="0" smtClean="0"/>
          </a:p>
          <a:p>
            <a:pPr>
              <a:lnSpc>
                <a:spcPct val="90000"/>
              </a:lnSpc>
            </a:pPr>
            <a:r>
              <a:rPr lang="en-US" sz="2800" b="1" dirty="0" smtClean="0"/>
              <a:t>Sucrose 25 g</a:t>
            </a:r>
          </a:p>
          <a:p>
            <a:pPr>
              <a:lnSpc>
                <a:spcPct val="90000"/>
              </a:lnSpc>
            </a:pPr>
            <a:r>
              <a:rPr lang="en-US" sz="2800" b="1" dirty="0" smtClean="0"/>
              <a:t>Glycerin 15 </a:t>
            </a:r>
            <a:r>
              <a:rPr lang="en-US" sz="2800" b="1" dirty="0" err="1" smtClean="0"/>
              <a:t>mL</a:t>
            </a:r>
            <a:endParaRPr lang="en-US" sz="2800" b="1" dirty="0" smtClean="0"/>
          </a:p>
          <a:p>
            <a:pPr>
              <a:lnSpc>
                <a:spcPct val="90000"/>
              </a:lnSpc>
            </a:pPr>
            <a:r>
              <a:rPr lang="en-US" sz="2800" b="1" dirty="0" smtClean="0"/>
              <a:t>Ethanol 95% ??.</a:t>
            </a:r>
          </a:p>
          <a:p>
            <a:pPr>
              <a:lnSpc>
                <a:spcPct val="90000"/>
              </a:lnSpc>
            </a:pPr>
            <a:r>
              <a:rPr lang="en-US" sz="2800" b="1" dirty="0" smtClean="0"/>
              <a:t>Purified water </a:t>
            </a:r>
            <a:r>
              <a:rPr lang="en-US" sz="2800" b="1" dirty="0" err="1" smtClean="0"/>
              <a:t>q.s</a:t>
            </a:r>
            <a:r>
              <a:rPr lang="en-US" sz="2800" b="1" dirty="0" smtClean="0"/>
              <a:t>. 100 </a:t>
            </a:r>
            <a:r>
              <a:rPr lang="en-US" sz="2800" b="1" dirty="0" err="1" smtClean="0"/>
              <a:t>mL</a:t>
            </a:r>
            <a:endParaRPr lang="en-US" sz="2800" b="1" dirty="0" smtClean="0"/>
          </a:p>
          <a:p>
            <a:pPr>
              <a:lnSpc>
                <a:spcPct val="90000"/>
              </a:lnSpc>
            </a:pPr>
            <a:r>
              <a:rPr lang="en-US" sz="2800" b="1" dirty="0" smtClean="0"/>
              <a:t>How much alcohol would be required to preserve this prescription? </a:t>
            </a:r>
          </a:p>
          <a:p>
            <a:pPr>
              <a:lnSpc>
                <a:spcPct val="90000"/>
              </a:lnSpc>
            </a:pPr>
            <a:r>
              <a:rPr lang="en-US" sz="2800" b="1" dirty="0" smtClean="0"/>
              <a:t>Use the free-water method to calculate the quantity of alcohol required.</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66</a:t>
            </a:fld>
            <a:endParaRPr lang="en-US"/>
          </a:p>
        </p:txBody>
      </p:sp>
      <p:sp>
        <p:nvSpPr>
          <p:cNvPr id="5" name="Rectangle 4"/>
          <p:cNvSpPr/>
          <p:nvPr/>
        </p:nvSpPr>
        <p:spPr>
          <a:xfrm>
            <a:off x="990600" y="228600"/>
            <a:ext cx="2362200" cy="369332"/>
          </a:xfrm>
          <a:prstGeom prst="rect">
            <a:avLst/>
          </a:prstGeom>
        </p:spPr>
        <p:txBody>
          <a:bodyPr wrap="square">
            <a:spAutoFit/>
          </a:bodyPr>
          <a:lstStyle/>
          <a:p>
            <a:pPr algn="l" eaLnBrk="1" hangingPunct="1"/>
            <a:r>
              <a:rPr lang="en-US" dirty="0" smtClean="0"/>
              <a:t>EXAMPLE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609600" indent="-609600" eaLnBrk="1" fontAlgn="auto" hangingPunct="1">
              <a:lnSpc>
                <a:spcPct val="80000"/>
              </a:lnSpc>
              <a:spcAft>
                <a:spcPts val="0"/>
              </a:spcAft>
              <a:buFont typeface="Wingdings" panose="05000000000000000000" pitchFamily="2" charset="2"/>
              <a:buAutoNum type="arabicPeriod"/>
              <a:defRPr/>
            </a:pPr>
            <a:r>
              <a:rPr lang="en-US" sz="2000" b="1" dirty="0" smtClean="0">
                <a:cs typeface="Times New Roman" pitchFamily="18" charset="0"/>
              </a:rPr>
              <a:t>Syrup (85 %w/v) has </a:t>
            </a:r>
            <a:r>
              <a:rPr lang="en-US" sz="2000" b="1" dirty="0" err="1" smtClean="0">
                <a:cs typeface="Times New Roman" pitchFamily="18" charset="0"/>
              </a:rPr>
              <a:t>s.g</a:t>
            </a:r>
            <a:r>
              <a:rPr lang="en-US" sz="2000" b="1" dirty="0" smtClean="0">
                <a:cs typeface="Times New Roman" pitchFamily="18" charset="0"/>
              </a:rPr>
              <a:t> = 1.313, thus,</a:t>
            </a:r>
          </a:p>
          <a:p>
            <a:pPr marL="609600" indent="-609600" eaLnBrk="1" fontAlgn="auto" hangingPunct="1">
              <a:lnSpc>
                <a:spcPct val="80000"/>
              </a:lnSpc>
              <a:spcAft>
                <a:spcPts val="0"/>
              </a:spcAft>
              <a:buFont typeface="Wingdings" panose="05000000000000000000" pitchFamily="2" charset="2"/>
              <a:buAutoNum type="arabicPeriod"/>
              <a:defRPr/>
            </a:pPr>
            <a:r>
              <a:rPr lang="en-US" sz="2000" b="1" dirty="0" smtClean="0">
                <a:cs typeface="Times New Roman" pitchFamily="18" charset="0"/>
              </a:rPr>
              <a:t>85 g sucrose are in 100 ml 131.3 g of solution. </a:t>
            </a:r>
          </a:p>
          <a:p>
            <a:pPr marL="609600" indent="-609600" eaLnBrk="1" fontAlgn="auto" hangingPunct="1">
              <a:lnSpc>
                <a:spcPct val="80000"/>
              </a:lnSpc>
              <a:spcAft>
                <a:spcPts val="0"/>
              </a:spcAft>
              <a:buFont typeface="Wingdings" panose="05000000000000000000" pitchFamily="2" charset="2"/>
              <a:buAutoNum type="arabicPeriod"/>
              <a:defRPr/>
            </a:pPr>
            <a:r>
              <a:rPr lang="en-US" sz="2000" b="1" dirty="0" smtClean="0">
                <a:cs typeface="Times New Roman" pitchFamily="18" charset="0"/>
              </a:rPr>
              <a:t>131.3g – 85g = 46.3 g or 46.3 </a:t>
            </a:r>
            <a:r>
              <a:rPr lang="en-US" sz="2000" b="1" dirty="0" err="1" smtClean="0">
                <a:cs typeface="Times New Roman" pitchFamily="18" charset="0"/>
              </a:rPr>
              <a:t>mL</a:t>
            </a:r>
            <a:r>
              <a:rPr lang="en-US" sz="2000" b="1" dirty="0" smtClean="0">
                <a:cs typeface="Times New Roman" pitchFamily="18" charset="0"/>
              </a:rPr>
              <a:t> of water.</a:t>
            </a:r>
          </a:p>
          <a:p>
            <a:pPr marL="609600" indent="-609600" eaLnBrk="1" fontAlgn="auto" hangingPunct="1">
              <a:lnSpc>
                <a:spcPct val="80000"/>
              </a:lnSpc>
              <a:spcAft>
                <a:spcPts val="0"/>
              </a:spcAft>
              <a:buFont typeface="Wingdings" panose="05000000000000000000" pitchFamily="2" charset="2"/>
              <a:buAutoNum type="arabicPeriod"/>
              <a:defRPr/>
            </a:pPr>
            <a:r>
              <a:rPr lang="en-US" sz="2000" b="1" dirty="0" smtClean="0">
                <a:cs typeface="Times New Roman" pitchFamily="18" charset="0"/>
              </a:rPr>
              <a:t>100mL - 46.3 </a:t>
            </a:r>
            <a:r>
              <a:rPr lang="en-US" sz="2000" b="1" dirty="0" err="1" smtClean="0">
                <a:cs typeface="Times New Roman" pitchFamily="18" charset="0"/>
              </a:rPr>
              <a:t>mL</a:t>
            </a:r>
            <a:r>
              <a:rPr lang="en-US" sz="2000" b="1" dirty="0" smtClean="0">
                <a:cs typeface="Times New Roman" pitchFamily="18" charset="0"/>
              </a:rPr>
              <a:t> = 53.7 </a:t>
            </a:r>
            <a:r>
              <a:rPr lang="en-US" sz="2000" b="1" dirty="0" err="1" smtClean="0">
                <a:cs typeface="Times New Roman" pitchFamily="18" charset="0"/>
              </a:rPr>
              <a:t>mL</a:t>
            </a:r>
            <a:r>
              <a:rPr lang="en-US" sz="2000" b="1" dirty="0" smtClean="0">
                <a:cs typeface="Times New Roman" pitchFamily="18" charset="0"/>
              </a:rPr>
              <a:t> is the v. of 85 g of sucrose.</a:t>
            </a:r>
          </a:p>
          <a:p>
            <a:pPr marL="609600" indent="-609600" eaLnBrk="1" fontAlgn="auto" hangingPunct="1">
              <a:lnSpc>
                <a:spcPct val="80000"/>
              </a:lnSpc>
              <a:spcAft>
                <a:spcPts val="0"/>
              </a:spcAft>
              <a:buFont typeface="Wingdings" panose="05000000000000000000" pitchFamily="2" charset="2"/>
              <a:buAutoNum type="arabicPeriod"/>
              <a:defRPr/>
            </a:pPr>
            <a:r>
              <a:rPr lang="en-US" sz="2000" b="1" dirty="0" smtClean="0">
                <a:cs typeface="Times New Roman" pitchFamily="18" charset="0"/>
              </a:rPr>
              <a:t>Thus, 85 g of sucrose preserves 46.3 </a:t>
            </a:r>
            <a:r>
              <a:rPr lang="en-US" sz="2000" b="1" dirty="0" err="1" smtClean="0">
                <a:cs typeface="Times New Roman" pitchFamily="18" charset="0"/>
              </a:rPr>
              <a:t>mL</a:t>
            </a:r>
            <a:r>
              <a:rPr lang="en-US" sz="2000" b="1" dirty="0" smtClean="0">
                <a:cs typeface="Times New Roman" pitchFamily="18" charset="0"/>
              </a:rPr>
              <a:t> of water.</a:t>
            </a:r>
          </a:p>
          <a:p>
            <a:pPr marL="609600" indent="-609600" eaLnBrk="1" fontAlgn="auto" hangingPunct="1">
              <a:lnSpc>
                <a:spcPct val="80000"/>
              </a:lnSpc>
              <a:spcAft>
                <a:spcPts val="0"/>
              </a:spcAft>
              <a:buFont typeface="Wingdings" panose="05000000000000000000" pitchFamily="2" charset="2"/>
              <a:buAutoNum type="arabicPeriod"/>
              <a:defRPr/>
            </a:pPr>
            <a:endParaRPr lang="en-US" sz="2000" b="1" dirty="0" smtClean="0">
              <a:cs typeface="Times New Roman" pitchFamily="18" charset="0"/>
            </a:endParaRPr>
          </a:p>
          <a:p>
            <a:pPr marL="609600" indent="-609600" eaLnBrk="1" fontAlgn="auto" hangingPunct="1">
              <a:lnSpc>
                <a:spcPct val="80000"/>
              </a:lnSpc>
              <a:spcAft>
                <a:spcPts val="0"/>
              </a:spcAft>
              <a:buNone/>
              <a:defRPr/>
            </a:pPr>
            <a:r>
              <a:rPr lang="en-US" sz="2000" b="1" dirty="0" smtClean="0">
                <a:cs typeface="Times New Roman" pitchFamily="18" charset="0"/>
              </a:rPr>
              <a:t>        So,	85 g → 46.3 </a:t>
            </a:r>
            <a:r>
              <a:rPr lang="en-US" sz="2000" b="1" dirty="0" err="1" smtClean="0">
                <a:cs typeface="Times New Roman" pitchFamily="18" charset="0"/>
              </a:rPr>
              <a:t>mL</a:t>
            </a:r>
            <a:endParaRPr lang="en-US" sz="2000" b="1" dirty="0" smtClean="0">
              <a:cs typeface="Times New Roman" pitchFamily="18" charset="0"/>
            </a:endParaRPr>
          </a:p>
          <a:p>
            <a:pPr marL="609600" indent="-609600" eaLnBrk="1" fontAlgn="auto" hangingPunct="1">
              <a:lnSpc>
                <a:spcPct val="80000"/>
              </a:lnSpc>
              <a:spcAft>
                <a:spcPts val="0"/>
              </a:spcAft>
              <a:buNone/>
              <a:defRPr/>
            </a:pPr>
            <a:r>
              <a:rPr lang="en-US" sz="2000" b="1" dirty="0" smtClean="0">
                <a:cs typeface="Times New Roman" pitchFamily="18" charset="0"/>
              </a:rPr>
              <a:t>	25 g → X,	thus, X = 13.62 </a:t>
            </a:r>
            <a:r>
              <a:rPr lang="en-US" sz="2000" b="1" dirty="0" err="1" smtClean="0">
                <a:cs typeface="Times New Roman" pitchFamily="18" charset="0"/>
              </a:rPr>
              <a:t>mL</a:t>
            </a:r>
            <a:r>
              <a:rPr lang="en-US" sz="2000" b="1" dirty="0" smtClean="0">
                <a:cs typeface="Times New Roman" pitchFamily="18" charset="0"/>
              </a:rPr>
              <a:t> of water preserved.</a:t>
            </a:r>
          </a:p>
          <a:p>
            <a:pPr marL="609600" indent="-609600" eaLnBrk="1" fontAlgn="auto" hangingPunct="1">
              <a:lnSpc>
                <a:spcPct val="80000"/>
              </a:lnSpc>
              <a:spcAft>
                <a:spcPts val="0"/>
              </a:spcAft>
              <a:buNone/>
              <a:defRPr/>
            </a:pPr>
            <a:r>
              <a:rPr lang="en-US" sz="2000" b="1" dirty="0" smtClean="0">
                <a:cs typeface="Times New Roman" pitchFamily="18" charset="0"/>
              </a:rPr>
              <a:t>       Volume  of sucrose is:</a:t>
            </a:r>
          </a:p>
          <a:p>
            <a:pPr marL="609600" indent="-609600" eaLnBrk="1" fontAlgn="auto" hangingPunct="1">
              <a:lnSpc>
                <a:spcPct val="80000"/>
              </a:lnSpc>
              <a:spcAft>
                <a:spcPts val="0"/>
              </a:spcAft>
              <a:buNone/>
              <a:defRPr/>
            </a:pPr>
            <a:r>
              <a:rPr lang="en-US" sz="2000" b="1" dirty="0" smtClean="0">
                <a:cs typeface="Times New Roman" pitchFamily="18" charset="0"/>
              </a:rPr>
              <a:t>       85g → 53.7 </a:t>
            </a:r>
            <a:r>
              <a:rPr lang="en-US" sz="2000" b="1" dirty="0" err="1" smtClean="0">
                <a:cs typeface="Times New Roman" pitchFamily="18" charset="0"/>
              </a:rPr>
              <a:t>mL</a:t>
            </a:r>
            <a:endParaRPr lang="en-US" sz="2000" b="1" dirty="0" smtClean="0">
              <a:cs typeface="Times New Roman" pitchFamily="18" charset="0"/>
            </a:endParaRPr>
          </a:p>
          <a:p>
            <a:pPr marL="609600" indent="-609600" eaLnBrk="1" fontAlgn="auto" hangingPunct="1">
              <a:lnSpc>
                <a:spcPct val="80000"/>
              </a:lnSpc>
              <a:spcAft>
                <a:spcPts val="0"/>
              </a:spcAft>
              <a:buNone/>
              <a:defRPr/>
            </a:pPr>
            <a:r>
              <a:rPr lang="en-US" sz="2000" b="1" dirty="0" smtClean="0">
                <a:cs typeface="Times New Roman" pitchFamily="18" charset="0"/>
              </a:rPr>
              <a:t>       25g → x</a:t>
            </a:r>
          </a:p>
          <a:p>
            <a:pPr marL="609600" indent="-609600" eaLnBrk="1" fontAlgn="auto" hangingPunct="1">
              <a:lnSpc>
                <a:spcPct val="80000"/>
              </a:lnSpc>
              <a:spcAft>
                <a:spcPts val="0"/>
              </a:spcAft>
              <a:buNone/>
              <a:defRPr/>
            </a:pPr>
            <a:r>
              <a:rPr lang="en-US" sz="2000" b="1" dirty="0" smtClean="0">
                <a:cs typeface="Times New Roman" pitchFamily="18" charset="0"/>
              </a:rPr>
              <a:t>       Thus, X = 15.7 </a:t>
            </a:r>
            <a:r>
              <a:rPr lang="en-US" sz="2000" b="1" dirty="0" err="1" smtClean="0">
                <a:cs typeface="Times New Roman" pitchFamily="18" charset="0"/>
              </a:rPr>
              <a:t>mL</a:t>
            </a:r>
            <a:endParaRPr lang="en-US" sz="2000" b="1" dirty="0" smtClean="0">
              <a:cs typeface="Times New Roman" pitchFamily="18" charset="0"/>
            </a:endParaRPr>
          </a:p>
          <a:p>
            <a:pPr marL="609600" indent="-609600" eaLnBrk="1" fontAlgn="auto" hangingPunct="1">
              <a:lnSpc>
                <a:spcPct val="80000"/>
              </a:lnSpc>
              <a:spcAft>
                <a:spcPts val="0"/>
              </a:spcAft>
              <a:buFont typeface="Wingdings" panose="05000000000000000000" pitchFamily="2" charset="2"/>
              <a:buAutoNum type="arabicPeriod" startAt="6"/>
              <a:defRPr/>
            </a:pPr>
            <a:r>
              <a:rPr lang="en-US" sz="2000" b="1" dirty="0" smtClean="0">
                <a:cs typeface="Times New Roman" pitchFamily="18" charset="0"/>
              </a:rPr>
              <a:t>v. of active drug + v. of other drugs occupies 5 + 3 = 8 </a:t>
            </a:r>
            <a:r>
              <a:rPr lang="en-US" sz="2000" b="1" dirty="0" err="1" smtClean="0">
                <a:cs typeface="Times New Roman" pitchFamily="18" charset="0"/>
              </a:rPr>
              <a:t>mL</a:t>
            </a:r>
            <a:endParaRPr lang="en-US" sz="2000" b="1" dirty="0" smtClean="0">
              <a:cs typeface="Times New Roman" pitchFamily="18" charset="0"/>
            </a:endParaRPr>
          </a:p>
          <a:p>
            <a:pPr marL="609600" indent="-609600" eaLnBrk="1" fontAlgn="auto" hangingPunct="1">
              <a:lnSpc>
                <a:spcPct val="80000"/>
              </a:lnSpc>
              <a:spcAft>
                <a:spcPts val="0"/>
              </a:spcAft>
              <a:buFont typeface="Wingdings" panose="05000000000000000000" pitchFamily="2" charset="2"/>
              <a:buAutoNum type="arabicPeriod" startAt="6"/>
              <a:defRPr/>
            </a:pPr>
            <a:r>
              <a:rPr lang="en-US" sz="2000" b="1" dirty="0" smtClean="0">
                <a:cs typeface="Times New Roman" pitchFamily="18" charset="0"/>
              </a:rPr>
              <a:t>1 </a:t>
            </a:r>
            <a:r>
              <a:rPr lang="en-US" sz="2000" b="1" dirty="0" err="1" smtClean="0">
                <a:cs typeface="Times New Roman" pitchFamily="18" charset="0"/>
              </a:rPr>
              <a:t>mL</a:t>
            </a:r>
            <a:r>
              <a:rPr lang="en-US" sz="2000" b="1" dirty="0" smtClean="0">
                <a:cs typeface="Times New Roman" pitchFamily="18" charset="0"/>
              </a:rPr>
              <a:t> of glycerin preserves 1 </a:t>
            </a:r>
            <a:r>
              <a:rPr lang="en-US" sz="2000" b="1" dirty="0" err="1" smtClean="0">
                <a:cs typeface="Times New Roman" pitchFamily="18" charset="0"/>
              </a:rPr>
              <a:t>mL</a:t>
            </a:r>
            <a:r>
              <a:rPr lang="en-US" sz="2000" b="1" dirty="0" smtClean="0">
                <a:cs typeface="Times New Roman" pitchFamily="18" charset="0"/>
              </a:rPr>
              <a:t> of water &amp; occupy 1 </a:t>
            </a:r>
            <a:r>
              <a:rPr lang="en-US" sz="2000" b="1" dirty="0" err="1" smtClean="0">
                <a:cs typeface="Times New Roman" pitchFamily="18" charset="0"/>
              </a:rPr>
              <a:t>mL.</a:t>
            </a:r>
            <a:endParaRPr lang="en-US" sz="2000" b="1" dirty="0" smtClean="0">
              <a:cs typeface="Times New Roman" pitchFamily="18" charset="0"/>
            </a:endParaRPr>
          </a:p>
          <a:p>
            <a:pPr marL="609600" indent="-609600" eaLnBrk="1" fontAlgn="auto" hangingPunct="1">
              <a:lnSpc>
                <a:spcPct val="80000"/>
              </a:lnSpc>
              <a:spcAft>
                <a:spcPts val="0"/>
              </a:spcAft>
              <a:buNone/>
              <a:defRPr/>
            </a:pPr>
            <a:r>
              <a:rPr lang="en-US" sz="2000" b="1" dirty="0" smtClean="0">
                <a:cs typeface="Times New Roman" pitchFamily="18" charset="0"/>
              </a:rPr>
              <a:t>       So, glycerin preserves: 15 </a:t>
            </a:r>
            <a:r>
              <a:rPr lang="en-US" sz="2000" b="1" dirty="0" err="1" smtClean="0">
                <a:cs typeface="Times New Roman" pitchFamily="18" charset="0"/>
              </a:rPr>
              <a:t>mL</a:t>
            </a:r>
            <a:r>
              <a:rPr lang="en-US" sz="2000" b="1" dirty="0" smtClean="0">
                <a:cs typeface="Times New Roman" pitchFamily="18" charset="0"/>
              </a:rPr>
              <a:t> + 15 </a:t>
            </a:r>
            <a:r>
              <a:rPr lang="en-US" sz="2000" b="1" dirty="0" err="1" smtClean="0">
                <a:cs typeface="Times New Roman" pitchFamily="18" charset="0"/>
              </a:rPr>
              <a:t>mL</a:t>
            </a:r>
            <a:r>
              <a:rPr lang="en-US" sz="2000" b="1" dirty="0" smtClean="0">
                <a:cs typeface="Times New Roman" pitchFamily="18" charset="0"/>
              </a:rPr>
              <a:t> = 30 </a:t>
            </a:r>
            <a:r>
              <a:rPr lang="en-US" sz="2000" b="1" dirty="0" err="1" smtClean="0">
                <a:cs typeface="Times New Roman" pitchFamily="18" charset="0"/>
              </a:rPr>
              <a:t>mL</a:t>
            </a:r>
            <a:r>
              <a:rPr lang="en-US" sz="2000" b="1" dirty="0" smtClean="0">
                <a:cs typeface="Times New Roman" pitchFamily="18" charset="0"/>
              </a:rPr>
              <a:t> total.</a:t>
            </a:r>
          </a:p>
          <a:p>
            <a:pPr marL="609600" indent="-609600" eaLnBrk="1" fontAlgn="auto" hangingPunct="1">
              <a:lnSpc>
                <a:spcPct val="80000"/>
              </a:lnSpc>
              <a:spcAft>
                <a:spcPts val="0"/>
              </a:spcAft>
              <a:buAutoNum type="arabicPeriod" startAt="8"/>
              <a:defRPr/>
            </a:pPr>
            <a:r>
              <a:rPr lang="en-US" sz="2000" b="1" dirty="0" smtClean="0">
                <a:cs typeface="Times New Roman" pitchFamily="18" charset="0"/>
              </a:rPr>
              <a:t>The volume taken care = 13.62 + 15.7 + 8 +30 = 67.3 </a:t>
            </a:r>
            <a:r>
              <a:rPr lang="en-US" sz="2000" b="1" dirty="0" err="1" smtClean="0">
                <a:cs typeface="Times New Roman" pitchFamily="18" charset="0"/>
              </a:rPr>
              <a:t>mL.</a:t>
            </a:r>
            <a:endParaRPr lang="en-US" dirty="0"/>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lstStyle/>
          <a:p>
            <a:pPr marL="609600" indent="-609600" eaLnBrk="1" hangingPunct="1">
              <a:buFont typeface="Wingdings" pitchFamily="2" charset="2"/>
              <a:buAutoNum type="arabicPeriod" startAt="10"/>
            </a:pPr>
            <a:endParaRPr lang="en-US" altLang="ar-IQ" sz="2800" dirty="0" smtClean="0">
              <a:cs typeface="Times New Roman" pitchFamily="18" charset="0"/>
            </a:endParaRPr>
          </a:p>
          <a:p>
            <a:pPr marL="609600" indent="-609600" eaLnBrk="1" hangingPunct="1">
              <a:buAutoNum type="arabicPeriod" startAt="9"/>
            </a:pPr>
            <a:r>
              <a:rPr lang="en-US" sz="2400" b="1" dirty="0" smtClean="0">
                <a:cs typeface="Times New Roman" pitchFamily="18" charset="0"/>
              </a:rPr>
              <a:t>100 ml – 67.3 </a:t>
            </a:r>
            <a:r>
              <a:rPr lang="en-US" sz="2400" b="1" dirty="0" err="1" smtClean="0">
                <a:cs typeface="Times New Roman" pitchFamily="18" charset="0"/>
              </a:rPr>
              <a:t>mL</a:t>
            </a:r>
            <a:r>
              <a:rPr lang="en-US" sz="2400" b="1" dirty="0" smtClean="0">
                <a:cs typeface="Times New Roman" pitchFamily="18" charset="0"/>
              </a:rPr>
              <a:t> of water preserved = 32.68 ml of water which need preservation.</a:t>
            </a:r>
          </a:p>
          <a:p>
            <a:pPr marL="609600" indent="-609600" eaLnBrk="1" hangingPunct="1">
              <a:buAutoNum type="arabicPeriod" startAt="9"/>
            </a:pPr>
            <a:endParaRPr lang="en-US" sz="2400" b="1" dirty="0" smtClean="0">
              <a:cs typeface="Times New Roman" pitchFamily="18" charset="0"/>
            </a:endParaRPr>
          </a:p>
          <a:p>
            <a:pPr marL="609600" indent="-609600" eaLnBrk="1" hangingPunct="1">
              <a:buFont typeface="Wingdings" pitchFamily="2" charset="2"/>
              <a:buAutoNum type="arabicPeriod" startAt="9"/>
            </a:pPr>
            <a:r>
              <a:rPr lang="en-US" altLang="ar-IQ" sz="2400" b="1" dirty="0" smtClean="0">
                <a:cs typeface="Times New Roman" pitchFamily="18" charset="0"/>
              </a:rPr>
              <a:t>Since it requires about 18% of alcohol</a:t>
            </a:r>
            <a:r>
              <a:rPr lang="ar-IQ" altLang="ar-IQ" sz="2400" b="1" dirty="0" smtClean="0">
                <a:cs typeface="Times New Roman" pitchFamily="18" charset="0"/>
              </a:rPr>
              <a:t>  </a:t>
            </a:r>
            <a:r>
              <a:rPr lang="en-US" altLang="ar-IQ" sz="2400" b="1" dirty="0" smtClean="0">
                <a:cs typeface="Times New Roman" pitchFamily="18" charset="0"/>
              </a:rPr>
              <a:t>to preserve water:</a:t>
            </a:r>
          </a:p>
          <a:p>
            <a:pPr marL="609600" indent="-609600" eaLnBrk="1" hangingPunct="1">
              <a:buNone/>
            </a:pPr>
            <a:r>
              <a:rPr lang="en-US" altLang="ar-IQ" sz="2400" b="1" dirty="0" smtClean="0">
                <a:cs typeface="Times New Roman" pitchFamily="18" charset="0"/>
              </a:rPr>
              <a:t>       So, 		18 → 100 </a:t>
            </a:r>
            <a:r>
              <a:rPr lang="en-US" altLang="ar-IQ" sz="2400" b="1" dirty="0" err="1" smtClean="0">
                <a:cs typeface="Times New Roman" pitchFamily="18" charset="0"/>
              </a:rPr>
              <a:t>mL</a:t>
            </a:r>
            <a:r>
              <a:rPr lang="en-US" altLang="ar-IQ" sz="2400" b="1" dirty="0" smtClean="0">
                <a:cs typeface="Times New Roman" pitchFamily="18" charset="0"/>
              </a:rPr>
              <a:t> </a:t>
            </a:r>
          </a:p>
          <a:p>
            <a:pPr marL="609600" indent="-609600" eaLnBrk="1" hangingPunct="1">
              <a:buNone/>
            </a:pPr>
            <a:r>
              <a:rPr lang="en-US" altLang="ar-IQ" sz="2400" b="1" dirty="0" smtClean="0">
                <a:cs typeface="Times New Roman" pitchFamily="18" charset="0"/>
              </a:rPr>
              <a:t>		</a:t>
            </a:r>
            <a:r>
              <a:rPr lang="ar-IQ" altLang="ar-IQ" sz="2400" b="1" dirty="0" smtClean="0">
                <a:cs typeface="Times New Roman" pitchFamily="18" charset="0"/>
              </a:rPr>
              <a:t> </a:t>
            </a:r>
            <a:r>
              <a:rPr lang="en-US" altLang="ar-IQ" sz="2400" b="1" dirty="0" smtClean="0">
                <a:cs typeface="Times New Roman" pitchFamily="18" charset="0"/>
              </a:rPr>
              <a:t>x → 32.68 </a:t>
            </a:r>
            <a:r>
              <a:rPr lang="en-US" altLang="ar-IQ" sz="2400" b="1" dirty="0" err="1" smtClean="0">
                <a:cs typeface="Times New Roman" pitchFamily="18" charset="0"/>
              </a:rPr>
              <a:t>mL</a:t>
            </a:r>
            <a:r>
              <a:rPr lang="en-US" altLang="ar-IQ" sz="2400" b="1" dirty="0" smtClean="0">
                <a:cs typeface="Times New Roman" pitchFamily="18" charset="0"/>
              </a:rPr>
              <a:t>, → x = 5.88 </a:t>
            </a:r>
            <a:r>
              <a:rPr lang="en-US" altLang="ar-IQ" sz="2400" b="1" dirty="0" err="1" smtClean="0">
                <a:cs typeface="Times New Roman" pitchFamily="18" charset="0"/>
              </a:rPr>
              <a:t>mL</a:t>
            </a:r>
            <a:r>
              <a:rPr lang="en-US" altLang="ar-IQ" sz="2400" b="1" dirty="0" smtClean="0">
                <a:cs typeface="Times New Roman" pitchFamily="18" charset="0"/>
              </a:rPr>
              <a:t> of alcohol 100%.</a:t>
            </a:r>
          </a:p>
          <a:p>
            <a:pPr marL="609600" indent="-609600" eaLnBrk="1" hangingPunct="1">
              <a:buNone/>
            </a:pPr>
            <a:endParaRPr lang="en-US" altLang="ar-IQ" sz="2400" b="1" dirty="0" smtClean="0">
              <a:cs typeface="Times New Roman" pitchFamily="18" charset="0"/>
            </a:endParaRPr>
          </a:p>
          <a:p>
            <a:pPr marL="609600" indent="-609600" eaLnBrk="1" hangingPunct="1">
              <a:buFont typeface="Wingdings" pitchFamily="2" charset="2"/>
              <a:buAutoNum type="arabicPeriod" startAt="11"/>
            </a:pPr>
            <a:r>
              <a:rPr lang="en-US" altLang="ar-IQ" sz="2400" b="1" dirty="0" smtClean="0">
                <a:cs typeface="Times New Roman" pitchFamily="18" charset="0"/>
              </a:rPr>
              <a:t>But the available  alcohol 95%:</a:t>
            </a:r>
          </a:p>
          <a:p>
            <a:pPr marL="609600" indent="-609600" eaLnBrk="1" hangingPunct="1">
              <a:buNone/>
            </a:pPr>
            <a:r>
              <a:rPr lang="en-US" altLang="ar-IQ" sz="2400" b="1" dirty="0" smtClean="0">
                <a:cs typeface="Times New Roman" pitchFamily="18" charset="0"/>
              </a:rPr>
              <a:t>        So, 	C</a:t>
            </a:r>
            <a:r>
              <a:rPr lang="en-US" altLang="ar-IQ" sz="2400" b="1" baseline="-25000" dirty="0" smtClean="0">
                <a:cs typeface="Times New Roman" pitchFamily="18" charset="0"/>
              </a:rPr>
              <a:t>1         </a:t>
            </a:r>
            <a:r>
              <a:rPr lang="en-US" altLang="ar-IQ" sz="2400" b="1" dirty="0" smtClean="0">
                <a:cs typeface="Times New Roman" pitchFamily="18" charset="0"/>
              </a:rPr>
              <a:t>.    V</a:t>
            </a:r>
            <a:r>
              <a:rPr lang="en-US" altLang="ar-IQ" sz="2400" b="1" baseline="-25000" dirty="0" smtClean="0">
                <a:cs typeface="Times New Roman" pitchFamily="18" charset="0"/>
              </a:rPr>
              <a:t>1</a:t>
            </a:r>
            <a:r>
              <a:rPr lang="en-US" altLang="ar-IQ" sz="2400" b="1" dirty="0" smtClean="0">
                <a:cs typeface="Times New Roman" pitchFamily="18" charset="0"/>
              </a:rPr>
              <a:t>     =     C</a:t>
            </a:r>
            <a:r>
              <a:rPr lang="en-US" altLang="ar-IQ" sz="2400" b="1" baseline="-25000" dirty="0" smtClean="0">
                <a:cs typeface="Times New Roman" pitchFamily="18" charset="0"/>
              </a:rPr>
              <a:t>2</a:t>
            </a:r>
            <a:r>
              <a:rPr lang="en-US" altLang="ar-IQ" sz="2400" b="1" dirty="0" smtClean="0">
                <a:cs typeface="Times New Roman" pitchFamily="18" charset="0"/>
              </a:rPr>
              <a:t>     .      V</a:t>
            </a:r>
            <a:r>
              <a:rPr lang="en-US" altLang="ar-IQ" sz="2400" b="1" baseline="-25000" dirty="0" smtClean="0">
                <a:cs typeface="Times New Roman" pitchFamily="18" charset="0"/>
              </a:rPr>
              <a:t>2</a:t>
            </a:r>
            <a:endParaRPr lang="ar-IQ" altLang="ar-IQ" sz="2400" b="1" baseline="-25000" dirty="0" smtClean="0">
              <a:cs typeface="Times New Roman" pitchFamily="18" charset="0"/>
            </a:endParaRPr>
          </a:p>
          <a:p>
            <a:pPr marL="609600" indent="-609600" eaLnBrk="1" hangingPunct="1">
              <a:buNone/>
            </a:pPr>
            <a:r>
              <a:rPr lang="ar-IQ" altLang="ar-IQ" sz="2400" b="1" baseline="-25000" dirty="0" smtClean="0">
                <a:cs typeface="Times New Roman" pitchFamily="18" charset="0"/>
              </a:rPr>
              <a:t> </a:t>
            </a:r>
            <a:r>
              <a:rPr lang="ar-IQ" altLang="ar-IQ" sz="2400" b="1" dirty="0" smtClean="0">
                <a:cs typeface="Times New Roman" pitchFamily="18" charset="0"/>
              </a:rPr>
              <a:t>	</a:t>
            </a:r>
            <a:r>
              <a:rPr lang="en-US" altLang="ar-IQ" sz="2400" b="1" dirty="0" smtClean="0">
                <a:cs typeface="Times New Roman" pitchFamily="18" charset="0"/>
              </a:rPr>
              <a:t>100</a:t>
            </a:r>
            <a:r>
              <a:rPr lang="en-US" altLang="ar-IQ" sz="2400" b="1" baseline="-25000" dirty="0" smtClean="0">
                <a:cs typeface="Times New Roman" pitchFamily="18" charset="0"/>
              </a:rPr>
              <a:t>       </a:t>
            </a:r>
            <a:r>
              <a:rPr lang="en-US" altLang="ar-IQ" sz="2400" b="1" dirty="0" smtClean="0">
                <a:cs typeface="Times New Roman" pitchFamily="18" charset="0"/>
              </a:rPr>
              <a:t>.    5.9     =     95     .      V</a:t>
            </a:r>
            <a:r>
              <a:rPr lang="en-US" altLang="ar-IQ" sz="2400" b="1" baseline="-25000" dirty="0" smtClean="0">
                <a:cs typeface="Times New Roman" pitchFamily="18" charset="0"/>
              </a:rPr>
              <a:t>2</a:t>
            </a:r>
            <a:r>
              <a:rPr lang="ar-IQ" altLang="ar-IQ" sz="2400" b="1" baseline="-25000" dirty="0" smtClean="0">
                <a:cs typeface="Times New Roman" pitchFamily="18" charset="0"/>
              </a:rPr>
              <a:t> </a:t>
            </a:r>
            <a:r>
              <a:rPr lang="en-US" altLang="ar-IQ" sz="2400" b="1" dirty="0" smtClean="0">
                <a:cs typeface="Times New Roman" pitchFamily="18" charset="0"/>
              </a:rPr>
              <a:t>→ V</a:t>
            </a:r>
            <a:r>
              <a:rPr lang="en-US" altLang="ar-IQ" sz="2400" b="1" baseline="-25000" dirty="0" smtClean="0">
                <a:cs typeface="Times New Roman" pitchFamily="18" charset="0"/>
              </a:rPr>
              <a:t>2</a:t>
            </a:r>
            <a:r>
              <a:rPr lang="ar-IQ" altLang="ar-IQ" sz="2400" b="1" baseline="-25000" dirty="0" smtClean="0">
                <a:cs typeface="Times New Roman" pitchFamily="18" charset="0"/>
              </a:rPr>
              <a:t>  </a:t>
            </a:r>
            <a:r>
              <a:rPr lang="en-US" altLang="ar-IQ" sz="2400" b="1" baseline="-25000" dirty="0" smtClean="0">
                <a:cs typeface="Times New Roman" pitchFamily="18" charset="0"/>
              </a:rPr>
              <a:t> </a:t>
            </a:r>
            <a:r>
              <a:rPr lang="en-US" altLang="ar-IQ" sz="2400" b="1" dirty="0" smtClean="0">
                <a:cs typeface="Times New Roman" pitchFamily="18" charset="0"/>
              </a:rPr>
              <a:t>= 6.2 ml of alcohol 95% is required.</a:t>
            </a:r>
          </a:p>
          <a:p>
            <a:pPr marL="609600" indent="-609600" eaLnBrk="1" hangingPunct="1">
              <a:buNone/>
            </a:pPr>
            <a:r>
              <a:rPr lang="en-US" altLang="ar-IQ" sz="2400" b="1" dirty="0" smtClean="0">
                <a:cs typeface="Times New Roman" pitchFamily="18" charset="0"/>
              </a:rPr>
              <a:t>       So, add 6.2 ml of alcohol to the syrup and complete volume up to 100 </a:t>
            </a:r>
            <a:r>
              <a:rPr lang="en-US" altLang="ar-IQ" sz="2400" b="1" dirty="0" err="1" smtClean="0">
                <a:cs typeface="Times New Roman" pitchFamily="18" charset="0"/>
              </a:rPr>
              <a:t>mL</a:t>
            </a:r>
            <a:r>
              <a:rPr lang="en-US" altLang="ar-IQ" sz="2400" b="1" dirty="0" smtClean="0">
                <a:cs typeface="Times New Roman" pitchFamily="18" charset="0"/>
              </a:rPr>
              <a:t> with water.</a:t>
            </a:r>
            <a:r>
              <a:rPr lang="en-US" altLang="ar-IQ" sz="2400" b="1" baseline="-25000" dirty="0" smtClean="0">
                <a:cs typeface="Times New Roman" pitchFamily="18" charset="0"/>
              </a:rPr>
              <a:t> </a:t>
            </a:r>
            <a:endParaRPr lang="ar-IQ" altLang="ar-IQ" sz="2400" b="1" baseline="-25000" dirty="0" smtClean="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b="1" dirty="0" smtClean="0"/>
              <a:t>Flavor</a:t>
            </a:r>
          </a:p>
          <a:p>
            <a:endParaRPr lang="en-US" b="1" dirty="0" smtClean="0"/>
          </a:p>
          <a:p>
            <a:r>
              <a:rPr lang="en-US" dirty="0" smtClean="0"/>
              <a:t>Most syrups are flavored with synthetic </a:t>
            </a:r>
            <a:r>
              <a:rPr lang="en-US" dirty="0" err="1" smtClean="0"/>
              <a:t>flavorants</a:t>
            </a:r>
            <a:r>
              <a:rPr lang="en-US" dirty="0" smtClean="0"/>
              <a:t> or with naturally occurring materials, such as volatile oils (e.g., orange oil), vanillin, and others, to render the syrup pleasant tasting. Because syrups are aqueous preparations, these </a:t>
            </a:r>
            <a:r>
              <a:rPr lang="en-US" dirty="0" err="1" smtClean="0"/>
              <a:t>flavorants</a:t>
            </a:r>
            <a:r>
              <a:rPr lang="en-US" dirty="0" smtClean="0"/>
              <a:t> must be water soluble. </a:t>
            </a:r>
          </a:p>
          <a:p>
            <a:endParaRPr lang="en-US" dirty="0"/>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533400" y="3281363"/>
            <a:ext cx="8610600" cy="3317875"/>
          </a:xfrm>
          <a:prstGeom prst="rect">
            <a:avLst/>
          </a:prstGeom>
          <a:noFill/>
          <a:ln w="9525">
            <a:noFill/>
            <a:miter lim="800000"/>
            <a:headEnd/>
            <a:tailEnd/>
          </a:ln>
        </p:spPr>
        <p:txBody>
          <a:bodyPr>
            <a:spAutoFit/>
          </a:bodyPr>
          <a:lstStyle/>
          <a:p>
            <a:pPr marL="342900" indent="-342900" algn="l" rtl="0"/>
            <a:r>
              <a:rPr lang="en-US" sz="3200" u="sng" dirty="0"/>
              <a:t>None- Aqueous Solutions</a:t>
            </a:r>
            <a:r>
              <a:rPr lang="en-US" sz="3200" dirty="0"/>
              <a:t> </a:t>
            </a:r>
            <a:r>
              <a:rPr lang="en-US" sz="3200" b="0" dirty="0"/>
              <a:t> </a:t>
            </a:r>
          </a:p>
          <a:p>
            <a:pPr marL="342900" indent="-342900" algn="l" rtl="0">
              <a:buFontTx/>
              <a:buAutoNum type="arabicPeriod"/>
            </a:pPr>
            <a:r>
              <a:rPr lang="en-US" sz="2400" b="0" dirty="0"/>
              <a:t>alcoholic or </a:t>
            </a:r>
            <a:r>
              <a:rPr lang="en-US" sz="2400" b="0" dirty="0" err="1"/>
              <a:t>hydroalcoholic</a:t>
            </a:r>
            <a:r>
              <a:rPr lang="en-US" sz="2400" b="0" dirty="0"/>
              <a:t> solutions, e.g. elixirs  </a:t>
            </a:r>
          </a:p>
          <a:p>
            <a:pPr marL="342900" indent="-342900" algn="l" rtl="0"/>
            <a:r>
              <a:rPr lang="en-US" sz="2400" b="0" dirty="0"/>
              <a:t>    and spirits,</a:t>
            </a:r>
          </a:p>
          <a:p>
            <a:pPr marL="342900" indent="-342900" algn="l" rtl="0"/>
            <a:r>
              <a:rPr lang="en-US" sz="2400" b="0" dirty="0"/>
              <a:t>2. ethereal solutions, e.g. the </a:t>
            </a:r>
            <a:r>
              <a:rPr lang="en-US" sz="2400" b="0" dirty="0" err="1"/>
              <a:t>Collodions</a:t>
            </a:r>
            <a:r>
              <a:rPr lang="en-US" sz="2400" b="0" dirty="0"/>
              <a:t> </a:t>
            </a:r>
          </a:p>
          <a:p>
            <a:pPr marL="342900" indent="-342900" algn="l" rtl="0"/>
            <a:r>
              <a:rPr lang="en-US" sz="2400" b="0" dirty="0"/>
              <a:t>3. glycerin solutions, e.g. the </a:t>
            </a:r>
            <a:r>
              <a:rPr lang="en-US" sz="2400" b="0" dirty="0" err="1"/>
              <a:t>glycerites</a:t>
            </a:r>
            <a:r>
              <a:rPr lang="en-US" sz="2400" b="0" dirty="0"/>
              <a:t>, </a:t>
            </a:r>
          </a:p>
          <a:p>
            <a:pPr marL="342900" indent="-342900" algn="l" rtl="0"/>
            <a:r>
              <a:rPr lang="en-US" sz="2400" b="0" dirty="0"/>
              <a:t>4. oleaginous solutions e.g. the liniments, medicated oils, oleo- vitamins, sprays, and toothache drops. </a:t>
            </a:r>
          </a:p>
          <a:p>
            <a:pPr marL="342900" indent="-342900">
              <a:spcBef>
                <a:spcPct val="50000"/>
              </a:spcBef>
            </a:pPr>
            <a:endParaRPr lang="en-US" sz="2400" b="0" dirty="0"/>
          </a:p>
        </p:txBody>
      </p:sp>
      <p:sp>
        <p:nvSpPr>
          <p:cNvPr id="26626" name="Rectangle 5"/>
          <p:cNvSpPr>
            <a:spLocks noChangeArrowheads="1"/>
          </p:cNvSpPr>
          <p:nvPr/>
        </p:nvSpPr>
        <p:spPr bwMode="auto">
          <a:xfrm>
            <a:off x="533400" y="400050"/>
            <a:ext cx="8305800" cy="2405063"/>
          </a:xfrm>
          <a:prstGeom prst="rect">
            <a:avLst/>
          </a:prstGeom>
          <a:noFill/>
          <a:ln w="9525">
            <a:noFill/>
            <a:miter lim="800000"/>
            <a:headEnd/>
            <a:tailEnd/>
          </a:ln>
        </p:spPr>
        <p:txBody>
          <a:bodyPr>
            <a:spAutoFit/>
          </a:bodyPr>
          <a:lstStyle/>
          <a:p>
            <a:pPr algn="l" rtl="0"/>
            <a:r>
              <a:rPr lang="en-US" sz="3200" u="sng" dirty="0"/>
              <a:t>Aqueous Solutions</a:t>
            </a:r>
            <a:r>
              <a:rPr lang="en-US" sz="2400" b="0" dirty="0"/>
              <a:t> </a:t>
            </a:r>
          </a:p>
          <a:p>
            <a:pPr algn="l" rtl="0"/>
            <a:r>
              <a:rPr lang="en-US" sz="2400" b="0" dirty="0"/>
              <a:t>Aqueous solutions are homogeneous mixtures that are </a:t>
            </a:r>
          </a:p>
          <a:p>
            <a:pPr algn="l" rtl="0"/>
            <a:r>
              <a:rPr lang="en-US" sz="2400" b="0" dirty="0"/>
              <a:t>prepared by dissolving a solid, liquid or gas in an </a:t>
            </a:r>
            <a:r>
              <a:rPr lang="en-US" sz="2400" b="0" u="sng" dirty="0"/>
              <a:t>aqueous medium (vehicle).</a:t>
            </a:r>
            <a:r>
              <a:rPr lang="en-US" sz="2400" b="0" dirty="0"/>
              <a:t> </a:t>
            </a:r>
          </a:p>
          <a:p>
            <a:pPr algn="l" rtl="0"/>
            <a:endParaRPr lang="en-US" sz="2400" b="0" dirty="0"/>
          </a:p>
          <a:p>
            <a:pPr algn="l" rtl="0"/>
            <a:r>
              <a:rPr lang="en-US" sz="2400" u="sng" dirty="0">
                <a:solidFill>
                  <a:schemeClr val="tx2"/>
                </a:solidFill>
              </a:rPr>
              <a:t>Vehicle</a:t>
            </a:r>
            <a:r>
              <a:rPr lang="en-US" sz="2400" b="0" dirty="0">
                <a:solidFill>
                  <a:schemeClr val="tx2"/>
                </a:solidFill>
              </a:rPr>
              <a:t>: This may be water, aromatic water or extracts.</a:t>
            </a:r>
            <a:r>
              <a:rPr lang="en-US" sz="2400" dirty="0"/>
              <a:t> </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b="1" dirty="0" err="1" smtClean="0"/>
              <a:t>Colour</a:t>
            </a:r>
            <a:endParaRPr lang="en-US" b="1" dirty="0" smtClean="0"/>
          </a:p>
          <a:p>
            <a:r>
              <a:rPr lang="en-US" dirty="0" smtClean="0"/>
              <a:t>To enhance the appeal of the syrup, a coloring</a:t>
            </a:r>
          </a:p>
          <a:p>
            <a:r>
              <a:rPr lang="en-US" dirty="0" smtClean="0"/>
              <a:t>agent that correlates with the </a:t>
            </a:r>
            <a:r>
              <a:rPr lang="en-US" dirty="0" err="1" smtClean="0"/>
              <a:t>flavorant</a:t>
            </a:r>
            <a:r>
              <a:rPr lang="en-US" dirty="0" smtClean="0"/>
              <a:t>  employed (i.e., green with mint, brown with </a:t>
            </a:r>
            <a:r>
              <a:rPr lang="en-US" dirty="0" err="1" smtClean="0"/>
              <a:t>chocolate,etc</a:t>
            </a:r>
            <a:r>
              <a:rPr lang="en-US" dirty="0" smtClean="0"/>
              <a:t>.) is used. </a:t>
            </a:r>
          </a:p>
          <a:p>
            <a:r>
              <a:rPr lang="en-US" dirty="0" smtClean="0"/>
              <a:t>Generally, the colorant is water soluble, nonreactive with the other syrup components, and color stable at the pH range and under the intensity of light that the syrup is likely to encounter during its shelf life.</a:t>
            </a:r>
          </a:p>
          <a:p>
            <a:endParaRPr lang="en-US" dirty="0"/>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Content Placeholder 2"/>
          <p:cNvSpPr>
            <a:spLocks noGrp="1"/>
          </p:cNvSpPr>
          <p:nvPr>
            <p:ph idx="4294967295"/>
          </p:nvPr>
        </p:nvSpPr>
        <p:spPr>
          <a:xfrm>
            <a:off x="457200" y="1143000"/>
            <a:ext cx="8229600" cy="4525963"/>
          </a:xfrm>
        </p:spPr>
        <p:txBody>
          <a:bodyPr/>
          <a:lstStyle/>
          <a:p>
            <a:pPr eaLnBrk="1" hangingPunct="1">
              <a:lnSpc>
                <a:spcPct val="80000"/>
              </a:lnSpc>
            </a:pPr>
            <a:r>
              <a:rPr lang="en-US" b="1" dirty="0" smtClean="0">
                <a:solidFill>
                  <a:schemeClr val="accent2"/>
                </a:solidFill>
              </a:rPr>
              <a:t>Antimicrobial Preservatives.</a:t>
            </a:r>
          </a:p>
          <a:p>
            <a:pPr eaLnBrk="1" hangingPunct="1">
              <a:lnSpc>
                <a:spcPct val="80000"/>
              </a:lnSpc>
            </a:pPr>
            <a:endParaRPr lang="en-US" b="1" dirty="0" smtClean="0">
              <a:solidFill>
                <a:schemeClr val="accent2"/>
              </a:solidFill>
            </a:endParaRPr>
          </a:p>
          <a:p>
            <a:pPr eaLnBrk="1" hangingPunct="1">
              <a:lnSpc>
                <a:spcPct val="80000"/>
              </a:lnSpc>
            </a:pPr>
            <a:r>
              <a:rPr lang="en-US" sz="2700" b="1" dirty="0" smtClean="0"/>
              <a:t>The amount of preservatives required in a syrup varies with the proportions of water available for microbial growth. </a:t>
            </a:r>
          </a:p>
          <a:p>
            <a:pPr eaLnBrk="1" hangingPunct="1">
              <a:lnSpc>
                <a:spcPct val="80000"/>
              </a:lnSpc>
            </a:pPr>
            <a:endParaRPr lang="en-US" sz="2700" b="1" dirty="0" smtClean="0"/>
          </a:p>
          <a:p>
            <a:pPr eaLnBrk="1" hangingPunct="1">
              <a:lnSpc>
                <a:spcPct val="80000"/>
              </a:lnSpc>
            </a:pPr>
            <a:r>
              <a:rPr lang="en-US" sz="2700" b="1" dirty="0" smtClean="0"/>
              <a:t>Among the preservatives:</a:t>
            </a:r>
          </a:p>
          <a:p>
            <a:pPr eaLnBrk="1" hangingPunct="1">
              <a:lnSpc>
                <a:spcPct val="80000"/>
              </a:lnSpc>
            </a:pPr>
            <a:r>
              <a:rPr lang="en-US" sz="2700" b="1" dirty="0" smtClean="0"/>
              <a:t>1. Benzoic acid-0.1% to 0.2% </a:t>
            </a:r>
          </a:p>
          <a:p>
            <a:pPr eaLnBrk="1" hangingPunct="1">
              <a:lnSpc>
                <a:spcPct val="80000"/>
              </a:lnSpc>
            </a:pPr>
            <a:r>
              <a:rPr lang="en-US" sz="2700" b="1" dirty="0" smtClean="0"/>
              <a:t>2. Sodium benzoate – 0.1 to 0.2% </a:t>
            </a:r>
          </a:p>
          <a:p>
            <a:pPr eaLnBrk="1" hangingPunct="1">
              <a:lnSpc>
                <a:spcPct val="80000"/>
              </a:lnSpc>
            </a:pPr>
            <a:r>
              <a:rPr lang="en-US" sz="2700" b="1" dirty="0" smtClean="0"/>
              <a:t>3. Combination of methyl, </a:t>
            </a:r>
            <a:r>
              <a:rPr lang="en-US" sz="2700" b="1" dirty="0" err="1" smtClean="0"/>
              <a:t>propyl</a:t>
            </a:r>
            <a:r>
              <a:rPr lang="en-US" sz="2700" b="1" dirty="0" smtClean="0"/>
              <a:t>, butyl </a:t>
            </a:r>
            <a:r>
              <a:rPr lang="en-US" sz="2700" b="1" dirty="0" err="1" smtClean="0"/>
              <a:t>parabens</a:t>
            </a:r>
            <a:r>
              <a:rPr lang="en-US" sz="2700" b="1" dirty="0" smtClean="0"/>
              <a:t> totaling 0.1%</a:t>
            </a:r>
          </a:p>
          <a:p>
            <a:pPr eaLnBrk="1" hangingPunct="1">
              <a:lnSpc>
                <a:spcPct val="80000"/>
              </a:lnSpc>
            </a:pPr>
            <a:endParaRPr lang="en-US" sz="2700" b="1" dirty="0" smtClean="0"/>
          </a:p>
          <a:p>
            <a:pPr eaLnBrk="1" hangingPunct="1">
              <a:lnSpc>
                <a:spcPct val="80000"/>
              </a:lnSpc>
            </a:pPr>
            <a:endParaRPr lang="en-US" sz="2700" b="1" dirty="0" smtClean="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idx="4294967295"/>
          </p:nvPr>
        </p:nvSpPr>
        <p:spPr/>
        <p:txBody>
          <a:bodyPr/>
          <a:lstStyle/>
          <a:p>
            <a:pPr eaLnBrk="1" hangingPunct="1"/>
            <a:r>
              <a:rPr lang="en-US" b="1" smtClean="0"/>
              <a:t>PREPARATION OF SYRUPS</a:t>
            </a:r>
            <a:endParaRPr lang="en-US" smtClean="0"/>
          </a:p>
        </p:txBody>
      </p:sp>
      <p:sp>
        <p:nvSpPr>
          <p:cNvPr id="105474" name="Content Placeholder 2"/>
          <p:cNvSpPr>
            <a:spLocks noGrp="1"/>
          </p:cNvSpPr>
          <p:nvPr>
            <p:ph idx="4294967295"/>
          </p:nvPr>
        </p:nvSpPr>
        <p:spPr>
          <a:xfrm>
            <a:off x="457200" y="1600200"/>
            <a:ext cx="8229600" cy="4876800"/>
          </a:xfrm>
        </p:spPr>
        <p:txBody>
          <a:bodyPr/>
          <a:lstStyle/>
          <a:p>
            <a:pPr eaLnBrk="1" hangingPunct="1">
              <a:lnSpc>
                <a:spcPct val="80000"/>
              </a:lnSpc>
            </a:pPr>
            <a:r>
              <a:rPr lang="en-US" sz="2700" b="1" dirty="0" smtClean="0"/>
              <a:t>methods are:</a:t>
            </a:r>
          </a:p>
          <a:p>
            <a:pPr eaLnBrk="1" hangingPunct="1">
              <a:lnSpc>
                <a:spcPct val="80000"/>
              </a:lnSpc>
            </a:pPr>
            <a:r>
              <a:rPr lang="en-US" sz="2700" b="1" dirty="0" smtClean="0"/>
              <a:t>(</a:t>
            </a:r>
            <a:r>
              <a:rPr lang="en-US" sz="2700" b="1" i="1" dirty="0" smtClean="0"/>
              <a:t>a</a:t>
            </a:r>
            <a:r>
              <a:rPr lang="en-US" sz="2700" b="1" dirty="0" smtClean="0"/>
              <a:t>) solution of the ingredients with the </a:t>
            </a:r>
            <a:r>
              <a:rPr lang="en-US" sz="2700" b="1" dirty="0" smtClean="0">
                <a:solidFill>
                  <a:schemeClr val="accent2"/>
                </a:solidFill>
              </a:rPr>
              <a:t>aid of heat</a:t>
            </a:r>
            <a:r>
              <a:rPr lang="en-US" sz="2700" b="1" dirty="0" smtClean="0"/>
              <a:t>, </a:t>
            </a:r>
          </a:p>
          <a:p>
            <a:pPr eaLnBrk="1" hangingPunct="1">
              <a:lnSpc>
                <a:spcPct val="80000"/>
              </a:lnSpc>
              <a:buFont typeface="Arial" charset="0"/>
              <a:buNone/>
            </a:pPr>
            <a:endParaRPr lang="en-US" sz="2700" b="1" dirty="0" smtClean="0"/>
          </a:p>
          <a:p>
            <a:pPr eaLnBrk="1" hangingPunct="1">
              <a:lnSpc>
                <a:spcPct val="80000"/>
              </a:lnSpc>
            </a:pPr>
            <a:r>
              <a:rPr lang="en-US" sz="2700" b="1" dirty="0" smtClean="0"/>
              <a:t>(</a:t>
            </a:r>
            <a:r>
              <a:rPr lang="en-US" sz="2700" b="1" i="1" dirty="0" smtClean="0"/>
              <a:t>b</a:t>
            </a:r>
            <a:r>
              <a:rPr lang="en-US" sz="2700" b="1" dirty="0" smtClean="0"/>
              <a:t>) solution of the ingredients </a:t>
            </a:r>
            <a:r>
              <a:rPr lang="en-US" sz="2700" b="1" dirty="0" smtClean="0">
                <a:solidFill>
                  <a:schemeClr val="accent2"/>
                </a:solidFill>
              </a:rPr>
              <a:t>by agitation without the use of heat</a:t>
            </a:r>
            <a:r>
              <a:rPr lang="en-US" sz="2700" b="1" dirty="0" smtClean="0"/>
              <a:t>, or the simple admixture of liquid components,</a:t>
            </a:r>
          </a:p>
          <a:p>
            <a:pPr eaLnBrk="1" hangingPunct="1">
              <a:lnSpc>
                <a:spcPct val="80000"/>
              </a:lnSpc>
              <a:buFont typeface="Arial" charset="0"/>
              <a:buNone/>
            </a:pPr>
            <a:endParaRPr lang="en-US" sz="2700" b="1" dirty="0" smtClean="0"/>
          </a:p>
          <a:p>
            <a:pPr eaLnBrk="1" hangingPunct="1">
              <a:lnSpc>
                <a:spcPct val="80000"/>
              </a:lnSpc>
            </a:pPr>
            <a:r>
              <a:rPr lang="en-US" sz="2700" b="1" dirty="0" smtClean="0"/>
              <a:t>(</a:t>
            </a:r>
            <a:r>
              <a:rPr lang="en-US" sz="2700" b="1" i="1" dirty="0" smtClean="0"/>
              <a:t>c</a:t>
            </a:r>
            <a:r>
              <a:rPr lang="en-US" sz="2700" b="1" dirty="0" smtClean="0"/>
              <a:t>) addition of sucrose to a prepared medicated liquid or to a flavored liquid, </a:t>
            </a:r>
          </a:p>
          <a:p>
            <a:pPr eaLnBrk="1" hangingPunct="1">
              <a:lnSpc>
                <a:spcPct val="80000"/>
              </a:lnSpc>
              <a:buFont typeface="Arial" charset="0"/>
              <a:buNone/>
            </a:pPr>
            <a:endParaRPr lang="en-US" sz="2700" b="1" dirty="0" smtClean="0"/>
          </a:p>
          <a:p>
            <a:pPr eaLnBrk="1" hangingPunct="1">
              <a:lnSpc>
                <a:spcPct val="80000"/>
              </a:lnSpc>
            </a:pPr>
            <a:r>
              <a:rPr lang="en-US" sz="2700" b="1" dirty="0" smtClean="0"/>
              <a:t>(</a:t>
            </a:r>
            <a:r>
              <a:rPr lang="en-US" sz="2700" b="1" i="1" dirty="0" smtClean="0"/>
              <a:t>d</a:t>
            </a:r>
            <a:r>
              <a:rPr lang="en-US" sz="2700" b="1" dirty="0" smtClean="0"/>
              <a:t>) </a:t>
            </a:r>
            <a:r>
              <a:rPr lang="en-US" sz="2700" b="1" dirty="0" smtClean="0">
                <a:solidFill>
                  <a:schemeClr val="accent2"/>
                </a:solidFill>
              </a:rPr>
              <a:t>percolation</a:t>
            </a:r>
            <a:r>
              <a:rPr lang="en-US" sz="2700" b="1" dirty="0" smtClean="0"/>
              <a:t> of either the source of the medicating substance or the sucrose.</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idx="4294967295"/>
          </p:nvPr>
        </p:nvSpPr>
        <p:spPr>
          <a:xfrm>
            <a:off x="457200" y="0"/>
            <a:ext cx="8229600" cy="1143000"/>
          </a:xfrm>
        </p:spPr>
        <p:txBody>
          <a:bodyPr/>
          <a:lstStyle/>
          <a:p>
            <a:pPr eaLnBrk="1" hangingPunct="1"/>
            <a:r>
              <a:rPr lang="en-US" b="1" smtClean="0"/>
              <a:t>Solution with the Aid of Heat</a:t>
            </a:r>
            <a:endParaRPr lang="en-US" smtClean="0"/>
          </a:p>
        </p:txBody>
      </p:sp>
      <p:sp>
        <p:nvSpPr>
          <p:cNvPr id="106498" name="Content Placeholder 2"/>
          <p:cNvSpPr>
            <a:spLocks noGrp="1"/>
          </p:cNvSpPr>
          <p:nvPr>
            <p:ph idx="4294967295"/>
          </p:nvPr>
        </p:nvSpPr>
        <p:spPr>
          <a:xfrm>
            <a:off x="457200" y="1219200"/>
            <a:ext cx="8229600" cy="4525963"/>
          </a:xfrm>
        </p:spPr>
        <p:txBody>
          <a:bodyPr/>
          <a:lstStyle/>
          <a:p>
            <a:pPr eaLnBrk="1" hangingPunct="1">
              <a:buFont typeface="Arial" charset="0"/>
              <a:buNone/>
            </a:pPr>
            <a:r>
              <a:rPr lang="en-US" sz="2400" b="1" dirty="0" smtClean="0">
                <a:latin typeface="Arial" charset="0"/>
                <a:cs typeface="Arial" charset="0"/>
              </a:rPr>
              <a:t>Syrups are prepared by this method when:</a:t>
            </a:r>
          </a:p>
          <a:p>
            <a:pPr eaLnBrk="1" hangingPunct="1"/>
            <a:r>
              <a:rPr lang="en-US" sz="2000" b="1" dirty="0" smtClean="0">
                <a:latin typeface="Arial Black" pitchFamily="34" charset="0"/>
                <a:cs typeface="Arial" charset="0"/>
              </a:rPr>
              <a:t>It is desired to prepare the syrup as </a:t>
            </a:r>
            <a:r>
              <a:rPr lang="en-US" sz="2000" b="1" dirty="0" smtClean="0">
                <a:solidFill>
                  <a:schemeClr val="accent2"/>
                </a:solidFill>
                <a:latin typeface="Arial Black" pitchFamily="34" charset="0"/>
                <a:cs typeface="Arial" charset="0"/>
              </a:rPr>
              <a:t>quickly </a:t>
            </a:r>
            <a:r>
              <a:rPr lang="en-US" sz="2000" b="1" dirty="0" smtClean="0">
                <a:latin typeface="Arial Black" pitchFamily="34" charset="0"/>
                <a:cs typeface="Arial" charset="0"/>
              </a:rPr>
              <a:t>as possible </a:t>
            </a:r>
          </a:p>
          <a:p>
            <a:pPr eaLnBrk="1" hangingPunct="1"/>
            <a:r>
              <a:rPr lang="en-US" sz="2000" b="1" dirty="0" smtClean="0">
                <a:latin typeface="Arial Black" pitchFamily="34" charset="0"/>
                <a:cs typeface="Arial" charset="0"/>
              </a:rPr>
              <a:t>and when the syrup’s components are not damaged or volatilized by heat.</a:t>
            </a:r>
          </a:p>
          <a:p>
            <a:pPr eaLnBrk="1" hangingPunct="1">
              <a:lnSpc>
                <a:spcPct val="80000"/>
              </a:lnSpc>
            </a:pPr>
            <a:endParaRPr lang="en-US" sz="2000" b="1" dirty="0" smtClean="0">
              <a:latin typeface="Arial Black" pitchFamily="34" charset="0"/>
            </a:endParaRPr>
          </a:p>
          <a:p>
            <a:pPr eaLnBrk="1" hangingPunct="1">
              <a:lnSpc>
                <a:spcPct val="80000"/>
              </a:lnSpc>
            </a:pPr>
            <a:r>
              <a:rPr lang="en-US" sz="2400" b="1" dirty="0" smtClean="0">
                <a:latin typeface="Arial" charset="0"/>
                <a:cs typeface="Arial" charset="0"/>
              </a:rPr>
              <a:t>In this method: </a:t>
            </a:r>
          </a:p>
          <a:p>
            <a:pPr eaLnBrk="1" hangingPunct="1">
              <a:lnSpc>
                <a:spcPct val="80000"/>
              </a:lnSpc>
            </a:pPr>
            <a:r>
              <a:rPr lang="en-US" sz="2000" b="1" dirty="0" smtClean="0">
                <a:latin typeface="Arial Black" pitchFamily="34" charset="0"/>
                <a:cs typeface="Arial" charset="0"/>
              </a:rPr>
              <a:t>The sugar is generally added to the purified water, and heat is applied until the sugar is dissolved. </a:t>
            </a:r>
          </a:p>
          <a:p>
            <a:pPr eaLnBrk="1" hangingPunct="1">
              <a:lnSpc>
                <a:spcPct val="80000"/>
              </a:lnSpc>
            </a:pPr>
            <a:endParaRPr lang="en-US" sz="2000" b="1" dirty="0" smtClean="0">
              <a:latin typeface="Arial Black" pitchFamily="34" charset="0"/>
              <a:cs typeface="Arial" charset="0"/>
            </a:endParaRPr>
          </a:p>
          <a:p>
            <a:pPr eaLnBrk="1" hangingPunct="1">
              <a:lnSpc>
                <a:spcPct val="80000"/>
              </a:lnSpc>
            </a:pPr>
            <a:r>
              <a:rPr lang="en-US" sz="2000" b="1" dirty="0" smtClean="0">
                <a:latin typeface="Arial Black" pitchFamily="34" charset="0"/>
                <a:cs typeface="Arial" charset="0"/>
              </a:rPr>
              <a:t>Then, other heat-stable components are added to the hot syrup, </a:t>
            </a:r>
          </a:p>
          <a:p>
            <a:pPr eaLnBrk="1" hangingPunct="1">
              <a:lnSpc>
                <a:spcPct val="80000"/>
              </a:lnSpc>
              <a:buFont typeface="Arial" charset="0"/>
              <a:buNone/>
            </a:pPr>
            <a:endParaRPr lang="en-US" sz="2000" b="1" dirty="0" smtClean="0">
              <a:latin typeface="Arial Black" pitchFamily="34" charset="0"/>
              <a:cs typeface="Arial" charset="0"/>
            </a:endParaRPr>
          </a:p>
          <a:p>
            <a:pPr eaLnBrk="1" hangingPunct="1">
              <a:lnSpc>
                <a:spcPct val="80000"/>
              </a:lnSpc>
            </a:pPr>
            <a:r>
              <a:rPr lang="en-US" sz="2000" b="1" dirty="0" smtClean="0">
                <a:latin typeface="Arial Black" pitchFamily="34" charset="0"/>
                <a:cs typeface="Arial" charset="0"/>
              </a:rPr>
              <a:t>The mixture is allowed to cool, And its volume is adjusted to the proper level by the addition of purified water. </a:t>
            </a:r>
          </a:p>
          <a:p>
            <a:pPr eaLnBrk="1" hangingPunct="1"/>
            <a:endParaRPr lang="en-US" sz="2000" b="1" dirty="0" smtClean="0">
              <a:latin typeface="Arial Black" pitchFamily="34" charset="0"/>
              <a:cs typeface="Arial" charset="0"/>
            </a:endParaRP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Content Placeholder 2"/>
          <p:cNvSpPr>
            <a:spLocks noGrp="1"/>
          </p:cNvSpPr>
          <p:nvPr>
            <p:ph idx="4294967295"/>
          </p:nvPr>
        </p:nvSpPr>
        <p:spPr/>
        <p:txBody>
          <a:bodyPr/>
          <a:lstStyle/>
          <a:p>
            <a:pPr algn="just" eaLnBrk="1" hangingPunct="1"/>
            <a:r>
              <a:rPr lang="en-US" b="1" dirty="0" smtClean="0"/>
              <a:t>If heat-labile agents or volatile substances, such as </a:t>
            </a:r>
            <a:r>
              <a:rPr lang="en-US" b="1" dirty="0" smtClean="0">
                <a:solidFill>
                  <a:schemeClr val="accent2"/>
                </a:solidFill>
              </a:rPr>
              <a:t>volatile flavoring oils and alcohol</a:t>
            </a:r>
            <a:r>
              <a:rPr lang="en-US" b="1" dirty="0" smtClean="0"/>
              <a:t>, are to be added, they are </a:t>
            </a:r>
            <a:r>
              <a:rPr lang="en-US" b="1" dirty="0" smtClean="0">
                <a:solidFill>
                  <a:schemeClr val="accent2"/>
                </a:solidFill>
              </a:rPr>
              <a:t>generally added</a:t>
            </a:r>
            <a:r>
              <a:rPr lang="en-US" b="1" dirty="0" smtClean="0"/>
              <a:t> to the syrup after the sugar is dissolved by heat, and the solution is </a:t>
            </a:r>
            <a:r>
              <a:rPr lang="en-US" b="1" dirty="0" smtClean="0">
                <a:solidFill>
                  <a:schemeClr val="accent2"/>
                </a:solidFill>
              </a:rPr>
              <a:t>rapidly cooled</a:t>
            </a:r>
            <a:r>
              <a:rPr lang="en-US" b="1" dirty="0" smtClean="0"/>
              <a:t> to room temperature.</a:t>
            </a:r>
          </a:p>
          <a:p>
            <a:pPr algn="just" eaLnBrk="1" hangingPunct="1"/>
            <a:endParaRPr lang="en-US" b="1" dirty="0" smtClean="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Content Placeholder 2"/>
          <p:cNvSpPr>
            <a:spLocks noGrp="1"/>
          </p:cNvSpPr>
          <p:nvPr>
            <p:ph idx="4294967295"/>
          </p:nvPr>
        </p:nvSpPr>
        <p:spPr>
          <a:xfrm>
            <a:off x="457200" y="990600"/>
            <a:ext cx="8229600" cy="4525963"/>
          </a:xfrm>
        </p:spPr>
        <p:txBody>
          <a:bodyPr/>
          <a:lstStyle/>
          <a:p>
            <a:pPr eaLnBrk="1" hangingPunct="1">
              <a:lnSpc>
                <a:spcPct val="90000"/>
              </a:lnSpc>
            </a:pPr>
            <a:r>
              <a:rPr lang="en-US" sz="2800" b="1" dirty="0" smtClean="0">
                <a:solidFill>
                  <a:schemeClr val="accent2"/>
                </a:solidFill>
              </a:rPr>
              <a:t>caution must be exercised against using </a:t>
            </a:r>
            <a:r>
              <a:rPr lang="en-US" sz="2800" b="1" u="sng" dirty="0" smtClean="0">
                <a:solidFill>
                  <a:schemeClr val="accent2"/>
                </a:solidFill>
              </a:rPr>
              <a:t>excessive heat.</a:t>
            </a:r>
          </a:p>
          <a:p>
            <a:pPr eaLnBrk="1" hangingPunct="1">
              <a:lnSpc>
                <a:spcPct val="90000"/>
              </a:lnSpc>
              <a:buFont typeface="Arial" charset="0"/>
              <a:buNone/>
            </a:pPr>
            <a:r>
              <a:rPr lang="en-US" sz="2800" b="1" dirty="0" smtClean="0"/>
              <a:t> </a:t>
            </a:r>
          </a:p>
          <a:p>
            <a:pPr eaLnBrk="1" hangingPunct="1">
              <a:lnSpc>
                <a:spcPct val="90000"/>
              </a:lnSpc>
            </a:pPr>
            <a:r>
              <a:rPr lang="en-US" sz="2800" b="1" dirty="0" smtClean="0"/>
              <a:t>Sucrose, a disaccharide, may be </a:t>
            </a:r>
            <a:r>
              <a:rPr lang="en-US" sz="2800" b="1" dirty="0" smtClean="0">
                <a:solidFill>
                  <a:schemeClr val="accent2"/>
                </a:solidFill>
              </a:rPr>
              <a:t>hydrolyzed</a:t>
            </a:r>
            <a:r>
              <a:rPr lang="en-US" sz="2800" b="1" dirty="0" smtClean="0"/>
              <a:t> into </a:t>
            </a:r>
            <a:r>
              <a:rPr lang="en-US" sz="2800" b="1" dirty="0" err="1" smtClean="0"/>
              <a:t>monosaccharides</a:t>
            </a:r>
            <a:r>
              <a:rPr lang="en-US" sz="2800" b="1" dirty="0" smtClean="0"/>
              <a:t>, dextrose (glucose), and fructose (</a:t>
            </a:r>
            <a:r>
              <a:rPr lang="en-US" sz="2800" b="1" dirty="0" err="1" smtClean="0"/>
              <a:t>levulose</a:t>
            </a:r>
            <a:r>
              <a:rPr lang="en-US" sz="2800" b="1" dirty="0" smtClean="0"/>
              <a:t>). </a:t>
            </a:r>
          </a:p>
          <a:p>
            <a:pPr eaLnBrk="1" hangingPunct="1">
              <a:lnSpc>
                <a:spcPct val="90000"/>
              </a:lnSpc>
              <a:buFont typeface="Arial" charset="0"/>
              <a:buNone/>
            </a:pPr>
            <a:endParaRPr lang="en-US" sz="2800" b="1" dirty="0" smtClean="0"/>
          </a:p>
          <a:p>
            <a:pPr eaLnBrk="1" hangingPunct="1">
              <a:lnSpc>
                <a:spcPct val="90000"/>
              </a:lnSpc>
            </a:pPr>
            <a:r>
              <a:rPr lang="en-US" sz="2800" b="1" dirty="0" smtClean="0"/>
              <a:t>This hydrolytic reaction is </a:t>
            </a:r>
            <a:r>
              <a:rPr lang="en-US" sz="2800" b="1" dirty="0" smtClean="0">
                <a:solidFill>
                  <a:schemeClr val="accent2"/>
                </a:solidFill>
              </a:rPr>
              <a:t>inversion</a:t>
            </a:r>
            <a:r>
              <a:rPr lang="en-US" sz="2800" b="1" dirty="0" smtClean="0"/>
              <a:t>, </a:t>
            </a:r>
          </a:p>
          <a:p>
            <a:pPr eaLnBrk="1" hangingPunct="1">
              <a:lnSpc>
                <a:spcPct val="90000"/>
              </a:lnSpc>
              <a:buFont typeface="Arial" charset="0"/>
              <a:buNone/>
            </a:pPr>
            <a:r>
              <a:rPr lang="en-US" sz="2800" b="1" dirty="0" smtClean="0"/>
              <a:t>   and the combination of the two</a:t>
            </a:r>
          </a:p>
          <a:p>
            <a:pPr eaLnBrk="1" hangingPunct="1">
              <a:lnSpc>
                <a:spcPct val="90000"/>
              </a:lnSpc>
              <a:buFont typeface="Arial" charset="0"/>
              <a:buNone/>
            </a:pPr>
            <a:r>
              <a:rPr lang="en-US" sz="2800" b="1" dirty="0" smtClean="0"/>
              <a:t>   monosaccharide products is </a:t>
            </a:r>
          </a:p>
          <a:p>
            <a:pPr eaLnBrk="1" hangingPunct="1">
              <a:lnSpc>
                <a:spcPct val="90000"/>
              </a:lnSpc>
              <a:buFont typeface="Arial" charset="0"/>
              <a:buNone/>
            </a:pPr>
            <a:r>
              <a:rPr lang="en-US" sz="2800" b="1" dirty="0" smtClean="0"/>
              <a:t>   </a:t>
            </a:r>
            <a:r>
              <a:rPr lang="en-US" sz="2800" b="1" dirty="0" smtClean="0">
                <a:solidFill>
                  <a:schemeClr val="accent2"/>
                </a:solidFill>
              </a:rPr>
              <a:t>invert sugar</a:t>
            </a:r>
            <a:r>
              <a:rPr lang="en-US" sz="2800" b="1" dirty="0" smtClean="0"/>
              <a:t>.</a:t>
            </a:r>
          </a:p>
        </p:txBody>
      </p:sp>
      <p:pic>
        <p:nvPicPr>
          <p:cNvPr id="108546" name="Picture 2"/>
          <p:cNvPicPr>
            <a:picLocks noChangeAspect="1" noChangeArrowheads="1"/>
          </p:cNvPicPr>
          <p:nvPr/>
        </p:nvPicPr>
        <p:blipFill>
          <a:blip r:embed="rId2"/>
          <a:srcRect/>
          <a:stretch>
            <a:fillRect/>
          </a:stretch>
        </p:blipFill>
        <p:spPr bwMode="auto">
          <a:xfrm>
            <a:off x="6172200" y="3957638"/>
            <a:ext cx="2257425" cy="19335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Content Placeholder 2"/>
          <p:cNvSpPr>
            <a:spLocks noGrp="1"/>
          </p:cNvSpPr>
          <p:nvPr>
            <p:ph idx="4294967295"/>
          </p:nvPr>
        </p:nvSpPr>
        <p:spPr>
          <a:xfrm>
            <a:off x="457200" y="990600"/>
            <a:ext cx="8229600" cy="4876800"/>
          </a:xfrm>
        </p:spPr>
        <p:txBody>
          <a:bodyPr/>
          <a:lstStyle/>
          <a:p>
            <a:pPr algn="just" eaLnBrk="1" hangingPunct="1">
              <a:lnSpc>
                <a:spcPct val="80000"/>
              </a:lnSpc>
            </a:pPr>
            <a:r>
              <a:rPr lang="en-US" sz="3000" b="1" dirty="0" smtClean="0"/>
              <a:t>When heat is applied in the preparation of a sucrose syrup, some inversion of the sucrose is almost certain. </a:t>
            </a:r>
          </a:p>
          <a:p>
            <a:pPr algn="just" eaLnBrk="1" hangingPunct="1">
              <a:lnSpc>
                <a:spcPct val="80000"/>
              </a:lnSpc>
            </a:pPr>
            <a:endParaRPr lang="en-US" sz="3000" b="1" dirty="0" smtClean="0"/>
          </a:p>
          <a:p>
            <a:pPr algn="just" eaLnBrk="1" hangingPunct="1">
              <a:lnSpc>
                <a:spcPct val="80000"/>
              </a:lnSpc>
            </a:pPr>
            <a:r>
              <a:rPr lang="en-US" sz="3000" b="1" dirty="0" smtClean="0">
                <a:solidFill>
                  <a:schemeClr val="accent2"/>
                </a:solidFill>
              </a:rPr>
              <a:t>The speed of inversion is greatly increased by the presence of acids</a:t>
            </a:r>
            <a:r>
              <a:rPr lang="en-US" sz="3000" b="1" dirty="0" smtClean="0"/>
              <a:t>, the hydrogen ion acting as a catalyst to the reaction.</a:t>
            </a:r>
          </a:p>
          <a:p>
            <a:pPr algn="just" eaLnBrk="1" hangingPunct="1">
              <a:lnSpc>
                <a:spcPct val="80000"/>
              </a:lnSpc>
            </a:pPr>
            <a:endParaRPr lang="en-US" sz="3000" b="1" dirty="0" smtClean="0"/>
          </a:p>
          <a:p>
            <a:pPr algn="just" eaLnBrk="1" hangingPunct="1">
              <a:lnSpc>
                <a:spcPct val="80000"/>
              </a:lnSpc>
            </a:pPr>
            <a:r>
              <a:rPr lang="en-US" sz="3000" b="1" dirty="0" smtClean="0"/>
              <a:t>Should inversion occur, the sweetness of the syrup is altered because invert sugar is sweeter than sucrose, and the normally colorless syrup darkens because of the effect of heat on the </a:t>
            </a:r>
            <a:r>
              <a:rPr lang="en-US" sz="3000" b="1" dirty="0" err="1" smtClean="0"/>
              <a:t>levulose</a:t>
            </a:r>
            <a:r>
              <a:rPr lang="en-US" sz="3000" b="1" dirty="0" smtClean="0"/>
              <a:t> portion of the invert </a:t>
            </a:r>
            <a:r>
              <a:rPr lang="en-US" sz="3000" b="1" dirty="0" err="1" smtClean="0"/>
              <a:t>suger</a:t>
            </a:r>
            <a:r>
              <a:rPr lang="en-US" sz="3000" b="1" dirty="0" smtClean="0"/>
              <a:t>. </a:t>
            </a:r>
          </a:p>
          <a:p>
            <a:pPr algn="just" eaLnBrk="1" hangingPunct="1">
              <a:lnSpc>
                <a:spcPct val="80000"/>
              </a:lnSpc>
            </a:pPr>
            <a:endParaRPr lang="en-US" sz="3000" b="1" dirty="0" smtClean="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Content Placeholder 2"/>
          <p:cNvSpPr>
            <a:spLocks noGrp="1"/>
          </p:cNvSpPr>
          <p:nvPr>
            <p:ph idx="4294967295"/>
          </p:nvPr>
        </p:nvSpPr>
        <p:spPr>
          <a:xfrm>
            <a:off x="457200" y="808038"/>
            <a:ext cx="8229600" cy="4525962"/>
          </a:xfrm>
        </p:spPr>
        <p:txBody>
          <a:bodyPr/>
          <a:lstStyle/>
          <a:p>
            <a:pPr algn="just" eaLnBrk="1" hangingPunct="1"/>
            <a:r>
              <a:rPr lang="en-US" b="1" smtClean="0"/>
              <a:t>When the syrup is </a:t>
            </a:r>
            <a:r>
              <a:rPr lang="en-US" b="1" smtClean="0">
                <a:solidFill>
                  <a:schemeClr val="accent2"/>
                </a:solidFill>
              </a:rPr>
              <a:t>greatly overheated</a:t>
            </a:r>
            <a:r>
              <a:rPr lang="en-US" b="1" smtClean="0"/>
              <a:t>, it becomes amber colored as the sucrose </a:t>
            </a:r>
            <a:r>
              <a:rPr lang="en-US" b="1" smtClean="0">
                <a:solidFill>
                  <a:schemeClr val="accent2"/>
                </a:solidFill>
              </a:rPr>
              <a:t>caramelizes. </a:t>
            </a:r>
          </a:p>
          <a:p>
            <a:pPr algn="just" eaLnBrk="1" hangingPunct="1"/>
            <a:endParaRPr lang="en-US" b="1" smtClean="0">
              <a:solidFill>
                <a:schemeClr val="accent2"/>
              </a:solidFill>
            </a:endParaRPr>
          </a:p>
          <a:p>
            <a:pPr algn="just" eaLnBrk="1" hangingPunct="1">
              <a:buFont typeface="Arial" charset="0"/>
              <a:buNone/>
            </a:pPr>
            <a:endParaRPr lang="en-US" b="1" smtClean="0"/>
          </a:p>
          <a:p>
            <a:pPr algn="just" eaLnBrk="1" hangingPunct="1"/>
            <a:endParaRPr lang="en-US" b="1" smtClean="0"/>
          </a:p>
          <a:p>
            <a:pPr algn="just" eaLnBrk="1" hangingPunct="1"/>
            <a:r>
              <a:rPr lang="en-US" b="1" smtClean="0"/>
              <a:t>Syrups so decomposed are more susceptible to fermentation and to microbial growth than the stable, undecomposed syrups.</a:t>
            </a:r>
          </a:p>
          <a:p>
            <a:pPr algn="just" eaLnBrk="1" hangingPunct="1"/>
            <a:endParaRPr lang="en-US" b="1" smtClean="0"/>
          </a:p>
        </p:txBody>
      </p:sp>
      <p:pic>
        <p:nvPicPr>
          <p:cNvPr id="111618" name="Picture 3"/>
          <p:cNvPicPr>
            <a:picLocks noChangeAspect="1" noChangeArrowheads="1"/>
          </p:cNvPicPr>
          <p:nvPr/>
        </p:nvPicPr>
        <p:blipFill>
          <a:blip r:embed="rId2"/>
          <a:srcRect/>
          <a:stretch>
            <a:fillRect/>
          </a:stretch>
        </p:blipFill>
        <p:spPr bwMode="auto">
          <a:xfrm>
            <a:off x="3657600" y="2209800"/>
            <a:ext cx="1905000" cy="1905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fontScale="90000"/>
          </a:bodyPr>
          <a:lstStyle/>
          <a:p>
            <a:pPr eaLnBrk="1" fontAlgn="auto" hangingPunct="1">
              <a:spcAft>
                <a:spcPts val="0"/>
              </a:spcAft>
              <a:defRPr/>
            </a:pPr>
            <a:r>
              <a:rPr lang="en-US" b="1" dirty="0"/>
              <a:t>Solution by Agitation Without</a:t>
            </a:r>
            <a:br>
              <a:rPr lang="en-US" b="1" dirty="0"/>
            </a:br>
            <a:r>
              <a:rPr lang="en-US" b="1" dirty="0"/>
              <a:t>the Aid of Heat</a:t>
            </a:r>
            <a:endParaRPr lang="en-US" dirty="0"/>
          </a:p>
        </p:txBody>
      </p:sp>
      <p:sp>
        <p:nvSpPr>
          <p:cNvPr id="112642" name="Content Placeholder 2"/>
          <p:cNvSpPr>
            <a:spLocks noGrp="1"/>
          </p:cNvSpPr>
          <p:nvPr>
            <p:ph idx="4294967295"/>
          </p:nvPr>
        </p:nvSpPr>
        <p:spPr/>
        <p:txBody>
          <a:bodyPr/>
          <a:lstStyle/>
          <a:p>
            <a:pPr algn="just" eaLnBrk="1" hangingPunct="1"/>
            <a:r>
              <a:rPr lang="en-US" sz="3000" b="1" dirty="0" smtClean="0"/>
              <a:t>To avoid heat-induced inversion of sucrose,</a:t>
            </a:r>
          </a:p>
          <a:p>
            <a:pPr algn="just" eaLnBrk="1" hangingPunct="1"/>
            <a:r>
              <a:rPr lang="en-US" sz="3000" b="1" dirty="0" smtClean="0"/>
              <a:t>On a small scale, sucrose and other </a:t>
            </a:r>
            <a:r>
              <a:rPr lang="en-US" sz="3000" b="1" dirty="0" err="1" smtClean="0"/>
              <a:t>formulative</a:t>
            </a:r>
            <a:r>
              <a:rPr lang="en-US" sz="3000" b="1" dirty="0" smtClean="0"/>
              <a:t> agents may be dissolved in purified water by </a:t>
            </a:r>
            <a:r>
              <a:rPr lang="en-US" sz="3000" b="1" dirty="0" smtClean="0">
                <a:solidFill>
                  <a:schemeClr val="accent2"/>
                </a:solidFill>
              </a:rPr>
              <a:t>placing the ingredients in a vessel larger than the volume of syrup</a:t>
            </a:r>
            <a:r>
              <a:rPr lang="en-US" sz="3000" b="1" dirty="0" smtClean="0"/>
              <a:t> to be prepared, </a:t>
            </a:r>
            <a:r>
              <a:rPr lang="en-US" sz="3000" b="1" dirty="0" smtClean="0">
                <a:solidFill>
                  <a:schemeClr val="accent2"/>
                </a:solidFill>
              </a:rPr>
              <a:t>permitting thorough agitation of the mixture.</a:t>
            </a:r>
            <a:r>
              <a:rPr lang="en-US" sz="3000" b="1" dirty="0" smtClean="0"/>
              <a:t> </a:t>
            </a:r>
          </a:p>
          <a:p>
            <a:pPr algn="just" eaLnBrk="1" hangingPunct="1">
              <a:buFont typeface="Arial" charset="0"/>
              <a:buNone/>
            </a:pPr>
            <a:endParaRPr lang="en-US" sz="3000" b="1" dirty="0" smtClean="0"/>
          </a:p>
          <a:p>
            <a:pPr algn="just" eaLnBrk="1" hangingPunct="1"/>
            <a:r>
              <a:rPr lang="en-US" sz="3000" b="1" dirty="0" smtClean="0"/>
              <a:t>This process is more time consuming than the use of heat, but the product has maximum stability. </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Content Placeholder 2"/>
          <p:cNvSpPr>
            <a:spLocks noGrp="1"/>
          </p:cNvSpPr>
          <p:nvPr>
            <p:ph idx="4294967295"/>
          </p:nvPr>
        </p:nvSpPr>
        <p:spPr>
          <a:xfrm>
            <a:off x="381000" y="381000"/>
            <a:ext cx="8229600" cy="2925763"/>
          </a:xfrm>
        </p:spPr>
        <p:txBody>
          <a:bodyPr/>
          <a:lstStyle/>
          <a:p>
            <a:pPr algn="just" eaLnBrk="1" hangingPunct="1"/>
            <a:r>
              <a:rPr lang="en-US" sz="2400" b="1" dirty="0" smtClean="0">
                <a:latin typeface="Arial" charset="0"/>
                <a:cs typeface="Arial" charset="0"/>
              </a:rPr>
              <a:t>other liquids that are soluble in the syrup or miscible with it may be added and thoroughly mixed.</a:t>
            </a:r>
          </a:p>
          <a:p>
            <a:pPr algn="just" eaLnBrk="1" hangingPunct="1"/>
            <a:r>
              <a:rPr lang="en-US" sz="2400" b="1" dirty="0" smtClean="0">
                <a:latin typeface="Arial" charset="0"/>
                <a:cs typeface="Arial" charset="0"/>
              </a:rPr>
              <a:t>When solid agents are to be added to a syrup, it is best to dissolve them in minimal amount of purified water and incorporate the resulting solution into the syrup.</a:t>
            </a:r>
          </a:p>
          <a:p>
            <a:pPr algn="just" eaLnBrk="1" hangingPunct="1">
              <a:buFont typeface="Arial" charset="0"/>
              <a:buNone/>
            </a:pPr>
            <a:endParaRPr lang="en-US" sz="2400" b="1" dirty="0" smtClean="0">
              <a:latin typeface="Arial" charset="0"/>
              <a:cs typeface="Arial" charset="0"/>
            </a:endParaRPr>
          </a:p>
          <a:p>
            <a:pPr algn="just" eaLnBrk="1" hangingPunct="1">
              <a:lnSpc>
                <a:spcPct val="90000"/>
              </a:lnSpc>
            </a:pPr>
            <a:r>
              <a:rPr lang="en-US" sz="2400" b="1" dirty="0" smtClean="0">
                <a:latin typeface="Arial" charset="0"/>
                <a:cs typeface="Arial" charset="0"/>
              </a:rPr>
              <a:t>When solid substances are added directly to a syrup, they dissolve slowly because:</a:t>
            </a:r>
          </a:p>
          <a:p>
            <a:pPr algn="just" eaLnBrk="1" hangingPunct="1">
              <a:lnSpc>
                <a:spcPct val="90000"/>
              </a:lnSpc>
            </a:pPr>
            <a:endParaRPr lang="en-US" sz="2400" b="1" dirty="0" smtClean="0">
              <a:latin typeface="Arial" charset="0"/>
              <a:cs typeface="Arial" charset="0"/>
            </a:endParaRPr>
          </a:p>
          <a:p>
            <a:pPr algn="just" eaLnBrk="1" hangingPunct="1">
              <a:lnSpc>
                <a:spcPct val="90000"/>
              </a:lnSpc>
            </a:pPr>
            <a:r>
              <a:rPr lang="en-US" sz="2400" b="1" dirty="0" smtClean="0">
                <a:latin typeface="Arial" charset="0"/>
                <a:cs typeface="Arial" charset="0"/>
              </a:rPr>
              <a:t>the viscous nature of the syrup does not permit the solid substance to distribute readily throughout the syrup to the available solvent </a:t>
            </a:r>
          </a:p>
          <a:p>
            <a:pPr algn="just" eaLnBrk="1" hangingPunct="1">
              <a:lnSpc>
                <a:spcPct val="90000"/>
              </a:lnSpc>
            </a:pPr>
            <a:endParaRPr lang="en-US" sz="2400" b="1" dirty="0" smtClean="0">
              <a:latin typeface="Arial" charset="0"/>
              <a:cs typeface="Arial" charset="0"/>
            </a:endParaRPr>
          </a:p>
          <a:p>
            <a:pPr algn="just" eaLnBrk="1" hangingPunct="1">
              <a:lnSpc>
                <a:spcPct val="90000"/>
              </a:lnSpc>
            </a:pPr>
            <a:r>
              <a:rPr lang="en-US" sz="2400" b="1" dirty="0" smtClean="0">
                <a:latin typeface="Arial" charset="0"/>
                <a:cs typeface="Arial" charset="0"/>
              </a:rPr>
              <a:t>Also a limited amount of available water is present in the concentrated syrup .</a:t>
            </a:r>
          </a:p>
          <a:p>
            <a:pPr algn="just" eaLnBrk="1" hangingPunct="1">
              <a:lnSpc>
                <a:spcPct val="90000"/>
              </a:lnSpc>
            </a:pPr>
            <a:endParaRPr lang="en-US" sz="2400" b="1" dirty="0" smtClean="0">
              <a:latin typeface="Arial" charset="0"/>
              <a:cs typeface="Arial" charset="0"/>
            </a:endParaRPr>
          </a:p>
          <a:p>
            <a:pPr algn="just" eaLnBrk="1" hangingPunct="1"/>
            <a:endParaRPr lang="en-US" sz="2400" b="1" dirty="0" smtClean="0">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4000" smtClean="0"/>
              <a:t>Oral solutions</a:t>
            </a:r>
          </a:p>
        </p:txBody>
      </p:sp>
      <p:sp>
        <p:nvSpPr>
          <p:cNvPr id="29698" name="Content Placeholder 2"/>
          <p:cNvSpPr>
            <a:spLocks noGrp="1"/>
          </p:cNvSpPr>
          <p:nvPr>
            <p:ph idx="1"/>
          </p:nvPr>
        </p:nvSpPr>
        <p:spPr/>
        <p:txBody>
          <a:bodyPr/>
          <a:lstStyle/>
          <a:p>
            <a:pPr algn="just" eaLnBrk="1" hangingPunct="1">
              <a:lnSpc>
                <a:spcPct val="90000"/>
              </a:lnSpc>
            </a:pPr>
            <a:r>
              <a:rPr lang="en-US" sz="2800" b="1" dirty="0" smtClean="0"/>
              <a:t>their absorption from the gastrointestinal tract into the systemic circulation may be expected to occur more rapidly than from suspension or solid dosage forms of the same medicinal agent.</a:t>
            </a:r>
          </a:p>
          <a:p>
            <a:pPr eaLnBrk="1" hangingPunct="1">
              <a:lnSpc>
                <a:spcPct val="90000"/>
              </a:lnSpc>
            </a:pPr>
            <a:endParaRPr lang="en-US" sz="2800" b="1" dirty="0" smtClean="0"/>
          </a:p>
          <a:p>
            <a:pPr eaLnBrk="1" hangingPunct="1">
              <a:lnSpc>
                <a:spcPct val="90000"/>
              </a:lnSpc>
            </a:pPr>
            <a:r>
              <a:rPr lang="en-US" sz="2800" b="1" dirty="0" smtClean="0"/>
              <a:t>Solutes other than the medicinal agent are usually present in orally administered solutions.</a:t>
            </a:r>
          </a:p>
          <a:p>
            <a:pPr eaLnBrk="1" hangingPunct="1">
              <a:lnSpc>
                <a:spcPct val="90000"/>
              </a:lnSpc>
              <a:buFont typeface="Arial" charset="0"/>
              <a:buNone/>
            </a:pPr>
            <a:endParaRPr lang="en-US" sz="2800" b="1" dirty="0" smtClean="0"/>
          </a:p>
          <a:p>
            <a:pPr eaLnBrk="1" hangingPunct="1">
              <a:lnSpc>
                <a:spcPct val="90000"/>
              </a:lnSpc>
            </a:pPr>
            <a:r>
              <a:rPr lang="en-US" sz="2800" b="1" dirty="0" smtClean="0"/>
              <a:t>These additional agents are frequently included to provide color, flavor, sweetness, or stability. </a:t>
            </a:r>
          </a:p>
          <a:p>
            <a:pPr eaLnBrk="1" hangingPunct="1">
              <a:lnSpc>
                <a:spcPct val="90000"/>
              </a:lnSpc>
            </a:pPr>
            <a:endParaRPr lang="en-US" sz="2800" b="1" dirty="0" smtClean="0"/>
          </a:p>
        </p:txBody>
      </p:sp>
      <p:sp>
        <p:nvSpPr>
          <p:cNvPr id="4" name="Slide Number Placeholder 3"/>
          <p:cNvSpPr>
            <a:spLocks noGrp="1"/>
          </p:cNvSpPr>
          <p:nvPr>
            <p:ph type="sldNum" sz="quarter" idx="12"/>
          </p:nvPr>
        </p:nvSpPr>
        <p:spPr/>
        <p:txBody>
          <a:bodyPr/>
          <a:lstStyle/>
          <a:p>
            <a:pPr>
              <a:defRPr/>
            </a:pPr>
            <a:fld id="{6C214723-DE5C-43C0-8491-38352CDC9DB9}" type="slidenum">
              <a:rPr lang="ar-SA"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5" descr="3005-tincture-intro">
            <a:hlinkClick r:id="rId2"/>
          </p:cNvPr>
          <p:cNvPicPr>
            <a:picLocks noChangeAspect="1" noChangeArrowheads="1"/>
          </p:cNvPicPr>
          <p:nvPr/>
        </p:nvPicPr>
        <p:blipFill>
          <a:blip r:embed="rId3"/>
          <a:srcRect/>
          <a:stretch>
            <a:fillRect/>
          </a:stretch>
        </p:blipFill>
        <p:spPr bwMode="auto">
          <a:xfrm>
            <a:off x="7372350" y="838200"/>
            <a:ext cx="1771650" cy="3048000"/>
          </a:xfrm>
          <a:prstGeom prst="rect">
            <a:avLst/>
          </a:prstGeom>
          <a:noFill/>
          <a:ln w="9525">
            <a:noFill/>
            <a:miter lim="800000"/>
            <a:headEnd/>
            <a:tailEnd/>
          </a:ln>
        </p:spPr>
      </p:pic>
      <p:sp>
        <p:nvSpPr>
          <p:cNvPr id="114690" name="Content Placeholder 2"/>
          <p:cNvSpPr>
            <a:spLocks/>
          </p:cNvSpPr>
          <p:nvPr/>
        </p:nvSpPr>
        <p:spPr bwMode="auto">
          <a:xfrm>
            <a:off x="457200" y="1676400"/>
            <a:ext cx="8229600" cy="4525963"/>
          </a:xfrm>
          <a:prstGeom prst="rect">
            <a:avLst/>
          </a:prstGeom>
          <a:noFill/>
          <a:ln w="9525">
            <a:noFill/>
            <a:miter lim="800000"/>
            <a:headEnd/>
            <a:tailEnd/>
          </a:ln>
        </p:spPr>
        <p:txBody>
          <a:bodyPr/>
          <a:lstStyle/>
          <a:p>
            <a:pPr marL="342900" indent="-342900" algn="just" rtl="0">
              <a:lnSpc>
                <a:spcPct val="80000"/>
              </a:lnSpc>
              <a:spcBef>
                <a:spcPct val="20000"/>
              </a:spcBef>
              <a:buFont typeface="Arial" charset="0"/>
              <a:buChar char="•"/>
            </a:pPr>
            <a:r>
              <a:rPr lang="en-US" sz="3000" dirty="0">
                <a:latin typeface="Calibri" pitchFamily="34" charset="0"/>
              </a:rPr>
              <a:t>Occasionally a medicated liquid, </a:t>
            </a:r>
          </a:p>
          <a:p>
            <a:pPr marL="342900" indent="-342900" algn="just" rtl="0">
              <a:lnSpc>
                <a:spcPct val="80000"/>
              </a:lnSpc>
              <a:spcBef>
                <a:spcPct val="20000"/>
              </a:spcBef>
              <a:buFont typeface="Arial" charset="0"/>
              <a:buNone/>
            </a:pPr>
            <a:r>
              <a:rPr lang="en-US" sz="3000" dirty="0">
                <a:latin typeface="Calibri" pitchFamily="34" charset="0"/>
              </a:rPr>
              <a:t>such as a tincture or fluidextract, </a:t>
            </a:r>
          </a:p>
          <a:p>
            <a:pPr marL="342900" indent="-342900" algn="just" rtl="0">
              <a:lnSpc>
                <a:spcPct val="80000"/>
              </a:lnSpc>
              <a:spcBef>
                <a:spcPct val="20000"/>
              </a:spcBef>
              <a:buFont typeface="Arial" charset="0"/>
              <a:buNone/>
            </a:pPr>
            <a:r>
              <a:rPr lang="en-US" sz="3000" dirty="0">
                <a:latin typeface="Calibri" pitchFamily="34" charset="0"/>
              </a:rPr>
              <a:t>is employed as the source of medication.</a:t>
            </a:r>
          </a:p>
          <a:p>
            <a:pPr marL="342900" indent="-342900" algn="just" rtl="0">
              <a:lnSpc>
                <a:spcPct val="80000"/>
              </a:lnSpc>
              <a:spcBef>
                <a:spcPct val="20000"/>
              </a:spcBef>
              <a:buFont typeface="Arial" charset="0"/>
              <a:buNone/>
            </a:pPr>
            <a:r>
              <a:rPr lang="en-US" sz="2400" dirty="0">
                <a:latin typeface="Calibri" pitchFamily="34" charset="0"/>
              </a:rPr>
              <a:t>tincture is an alcoholic extract of plant or animal material</a:t>
            </a:r>
            <a:r>
              <a:rPr lang="en-US" sz="3200" b="0" dirty="0">
                <a:latin typeface="Calibri" pitchFamily="34" charset="0"/>
              </a:rPr>
              <a:t> </a:t>
            </a:r>
            <a:endParaRPr lang="en-US" sz="3000" dirty="0">
              <a:latin typeface="Calibri" pitchFamily="34" charset="0"/>
            </a:endParaRPr>
          </a:p>
          <a:p>
            <a:pPr marL="342900" indent="-342900" algn="just" rtl="0">
              <a:lnSpc>
                <a:spcPct val="80000"/>
              </a:lnSpc>
              <a:spcBef>
                <a:spcPct val="20000"/>
              </a:spcBef>
              <a:buFont typeface="Arial" charset="0"/>
              <a:buChar char="•"/>
            </a:pPr>
            <a:endParaRPr lang="en-US" sz="3000" dirty="0">
              <a:latin typeface="Calibri" pitchFamily="34" charset="0"/>
            </a:endParaRPr>
          </a:p>
          <a:p>
            <a:pPr marL="342900" indent="-342900" algn="just" rtl="0">
              <a:lnSpc>
                <a:spcPct val="80000"/>
              </a:lnSpc>
              <a:spcBef>
                <a:spcPct val="20000"/>
              </a:spcBef>
              <a:buFont typeface="Arial" charset="0"/>
              <a:buChar char="•"/>
            </a:pPr>
            <a:r>
              <a:rPr lang="en-US" sz="3000" dirty="0">
                <a:latin typeface="Calibri" pitchFamily="34" charset="0"/>
              </a:rPr>
              <a:t>The filtrate is the medicated liquid to which the sucrose is added in preparation of the syrup.</a:t>
            </a:r>
          </a:p>
          <a:p>
            <a:pPr marL="342900" indent="-342900" algn="just" rtl="0">
              <a:lnSpc>
                <a:spcPct val="80000"/>
              </a:lnSpc>
              <a:spcBef>
                <a:spcPct val="20000"/>
              </a:spcBef>
              <a:buFont typeface="Arial" charset="0"/>
              <a:buChar char="•"/>
            </a:pPr>
            <a:endParaRPr lang="en-US" sz="3000" dirty="0">
              <a:latin typeface="Calibri" pitchFamily="34" charset="0"/>
            </a:endParaRPr>
          </a:p>
          <a:p>
            <a:pPr marL="342900" indent="-342900" algn="just" rtl="0">
              <a:lnSpc>
                <a:spcPct val="80000"/>
              </a:lnSpc>
              <a:spcBef>
                <a:spcPct val="20000"/>
              </a:spcBef>
              <a:buFont typeface="Arial" charset="0"/>
              <a:buChar char="•"/>
            </a:pPr>
            <a:r>
              <a:rPr lang="en-US" sz="3000" dirty="0">
                <a:latin typeface="Calibri" pitchFamily="34" charset="0"/>
              </a:rPr>
              <a:t> It is necessary to take care that medicated substance should not get precipitated in this process</a:t>
            </a:r>
          </a:p>
        </p:txBody>
      </p:sp>
      <p:sp>
        <p:nvSpPr>
          <p:cNvPr id="114691" name="Title 1"/>
          <p:cNvSpPr>
            <a:spLocks/>
          </p:cNvSpPr>
          <p:nvPr/>
        </p:nvSpPr>
        <p:spPr bwMode="auto">
          <a:xfrm>
            <a:off x="457200" y="274638"/>
            <a:ext cx="8229600" cy="1143000"/>
          </a:xfrm>
          <a:prstGeom prst="rect">
            <a:avLst/>
          </a:prstGeom>
          <a:noFill/>
          <a:ln w="9525">
            <a:noFill/>
            <a:miter lim="800000"/>
            <a:headEnd/>
            <a:tailEnd/>
          </a:ln>
        </p:spPr>
        <p:txBody>
          <a:bodyPr anchor="ctr"/>
          <a:lstStyle/>
          <a:p>
            <a:pPr algn="ctr" rtl="0"/>
            <a:r>
              <a:rPr lang="en-US" sz="4000">
                <a:latin typeface="Calibri" pitchFamily="34" charset="0"/>
              </a:rPr>
              <a:t>Addition of Sucrose to a Medicated</a:t>
            </a:r>
            <a:br>
              <a:rPr lang="en-US" sz="4000">
                <a:latin typeface="Calibri" pitchFamily="34" charset="0"/>
              </a:rPr>
            </a:br>
            <a:r>
              <a:rPr lang="en-US" sz="4000">
                <a:latin typeface="Calibri" pitchFamily="34" charset="0"/>
              </a:rPr>
              <a:t>Liquid or to a Flavored Liquid</a:t>
            </a:r>
            <a:endParaRPr lang="en-US" sz="4000" b="0">
              <a:latin typeface="Calibri" pitchFamily="34" charset="0"/>
            </a:endParaRPr>
          </a:p>
        </p:txBody>
      </p:sp>
      <p:sp>
        <p:nvSpPr>
          <p:cNvPr id="5" name="Slide Number Placeholder 4"/>
          <p:cNvSpPr>
            <a:spLocks noGrp="1"/>
          </p:cNvSpPr>
          <p:nvPr>
            <p:ph type="sldNum" sz="quarter" idx="12"/>
          </p:nvPr>
        </p:nvSpPr>
        <p:spPr/>
        <p:txBody>
          <a:bodyPr/>
          <a:lstStyle/>
          <a:p>
            <a:pPr>
              <a:defRPr/>
            </a:pPr>
            <a:fld id="{62A18092-CF53-4C8E-B418-C7E50A7C881F}" type="slidenum">
              <a:rPr lang="ar-SA"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idx="4294967295"/>
          </p:nvPr>
        </p:nvSpPr>
        <p:spPr/>
        <p:txBody>
          <a:bodyPr/>
          <a:lstStyle/>
          <a:p>
            <a:pPr eaLnBrk="1" hangingPunct="1"/>
            <a:r>
              <a:rPr lang="en-US" sz="4800" b="1" smtClean="0"/>
              <a:t>Percolation</a:t>
            </a:r>
          </a:p>
        </p:txBody>
      </p:sp>
      <p:sp>
        <p:nvSpPr>
          <p:cNvPr id="115714" name="Content Placeholder 2"/>
          <p:cNvSpPr>
            <a:spLocks noGrp="1"/>
          </p:cNvSpPr>
          <p:nvPr>
            <p:ph idx="4294967295"/>
          </p:nvPr>
        </p:nvSpPr>
        <p:spPr/>
        <p:txBody>
          <a:bodyPr/>
          <a:lstStyle/>
          <a:p>
            <a:pPr algn="just" eaLnBrk="1" hangingPunct="1">
              <a:lnSpc>
                <a:spcPct val="80000"/>
              </a:lnSpc>
            </a:pPr>
            <a:r>
              <a:rPr lang="en-US" sz="2500" b="1" dirty="0" smtClean="0"/>
              <a:t>In this process, purified water or an aqueous solution is allowed to pass through a bed of crystalline sucrose. </a:t>
            </a:r>
          </a:p>
          <a:p>
            <a:pPr algn="just" eaLnBrk="1" hangingPunct="1">
              <a:lnSpc>
                <a:spcPct val="80000"/>
              </a:lnSpc>
            </a:pPr>
            <a:endParaRPr lang="en-US" sz="2500" b="1" dirty="0" smtClean="0"/>
          </a:p>
          <a:p>
            <a:pPr algn="just" eaLnBrk="1" hangingPunct="1">
              <a:lnSpc>
                <a:spcPct val="80000"/>
              </a:lnSpc>
            </a:pPr>
            <a:r>
              <a:rPr lang="en-US" sz="2500" b="1" dirty="0" smtClean="0"/>
              <a:t>A </a:t>
            </a:r>
            <a:r>
              <a:rPr lang="en-US" sz="2500" b="1" dirty="0" err="1" smtClean="0"/>
              <a:t>pledget</a:t>
            </a:r>
            <a:r>
              <a:rPr lang="en-US" sz="2500" b="1" dirty="0" smtClean="0"/>
              <a:t> of cotton is put in the neck of the percolator and purified water or aqueous solution is added in the percolator containing sucrose. </a:t>
            </a:r>
          </a:p>
          <a:p>
            <a:pPr algn="just" eaLnBrk="1" hangingPunct="1">
              <a:lnSpc>
                <a:spcPct val="80000"/>
              </a:lnSpc>
            </a:pPr>
            <a:endParaRPr lang="en-US" sz="2500" b="1" dirty="0" smtClean="0"/>
          </a:p>
          <a:p>
            <a:pPr algn="just" eaLnBrk="1" hangingPunct="1">
              <a:lnSpc>
                <a:spcPct val="80000"/>
              </a:lnSpc>
            </a:pPr>
            <a:r>
              <a:rPr lang="en-US" sz="2500" b="1" dirty="0" smtClean="0"/>
              <a:t>The flow </a:t>
            </a:r>
            <a:r>
              <a:rPr lang="en-US" sz="2500" b="1" dirty="0" smtClean="0">
                <a:solidFill>
                  <a:schemeClr val="accent2"/>
                </a:solidFill>
              </a:rPr>
              <a:t>rate is controlled by the stopcock</a:t>
            </a:r>
          </a:p>
          <a:p>
            <a:pPr algn="just" eaLnBrk="1" hangingPunct="1">
              <a:lnSpc>
                <a:spcPct val="80000"/>
              </a:lnSpc>
              <a:buFont typeface="Arial" charset="0"/>
              <a:buNone/>
            </a:pPr>
            <a:r>
              <a:rPr lang="en-US" sz="2500" b="1" dirty="0" smtClean="0"/>
              <a:t> and maintained such that drops appear in rapid </a:t>
            </a:r>
          </a:p>
          <a:p>
            <a:pPr algn="just" eaLnBrk="1" hangingPunct="1">
              <a:lnSpc>
                <a:spcPct val="80000"/>
              </a:lnSpc>
              <a:buFont typeface="Arial" charset="0"/>
              <a:buNone/>
            </a:pPr>
            <a:r>
              <a:rPr lang="en-US" sz="2500" b="1" dirty="0" smtClean="0"/>
              <a:t>sequence. </a:t>
            </a:r>
          </a:p>
          <a:p>
            <a:pPr algn="just" eaLnBrk="1" hangingPunct="1">
              <a:lnSpc>
                <a:spcPct val="80000"/>
              </a:lnSpc>
            </a:pPr>
            <a:endParaRPr lang="en-US" sz="2500" b="1" dirty="0" smtClean="0"/>
          </a:p>
          <a:p>
            <a:pPr algn="just" eaLnBrk="1" hangingPunct="1">
              <a:lnSpc>
                <a:spcPct val="80000"/>
              </a:lnSpc>
            </a:pPr>
            <a:r>
              <a:rPr lang="en-US" sz="2500" b="1" dirty="0" smtClean="0"/>
              <a:t>If required, a small portion of </a:t>
            </a:r>
            <a:r>
              <a:rPr lang="en-US" sz="2500" b="1" dirty="0" smtClean="0">
                <a:solidFill>
                  <a:schemeClr val="accent2"/>
                </a:solidFill>
              </a:rPr>
              <a:t>liquid is re-passed through the percolator</a:t>
            </a:r>
            <a:r>
              <a:rPr lang="en-US" sz="2500" b="1" dirty="0" smtClean="0"/>
              <a:t> to dissolve the sugar completely in the liquid or aqueous solvent.</a:t>
            </a:r>
          </a:p>
        </p:txBody>
      </p:sp>
      <p:sp>
        <p:nvSpPr>
          <p:cNvPr id="5" name="Slide Number Placeholder 4"/>
          <p:cNvSpPr>
            <a:spLocks noGrp="1"/>
          </p:cNvSpPr>
          <p:nvPr>
            <p:ph type="sldNum" sz="quarter" idx="12"/>
          </p:nvPr>
        </p:nvSpPr>
        <p:spPr/>
        <p:txBody>
          <a:bodyPr/>
          <a:lstStyle/>
          <a:p>
            <a:pPr>
              <a:defRPr/>
            </a:pPr>
            <a:fld id="{62A18092-CF53-4C8E-B418-C7E50A7C881F}" type="slidenum">
              <a:rPr lang="ar-SA"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p:cNvSpPr>
          <p:nvPr>
            <p:ph type="title" idx="4294967295"/>
          </p:nvPr>
        </p:nvSpPr>
        <p:spPr/>
        <p:txBody>
          <a:bodyPr/>
          <a:lstStyle/>
          <a:p>
            <a:r>
              <a:rPr lang="en-US" sz="4000" b="1" smtClean="0"/>
              <a:t>Percolator</a:t>
            </a:r>
          </a:p>
        </p:txBody>
      </p:sp>
      <p:pic>
        <p:nvPicPr>
          <p:cNvPr id="116739" name="Picture 7" descr="percolator_cone">
            <a:hlinkClick r:id="rId2"/>
          </p:cNvPr>
          <p:cNvPicPr>
            <a:picLocks noChangeAspect="1" noChangeArrowheads="1"/>
          </p:cNvPicPr>
          <p:nvPr/>
        </p:nvPicPr>
        <p:blipFill>
          <a:blip r:embed="rId3"/>
          <a:srcRect/>
          <a:stretch>
            <a:fillRect/>
          </a:stretch>
        </p:blipFill>
        <p:spPr bwMode="auto">
          <a:xfrm>
            <a:off x="457200" y="990600"/>
            <a:ext cx="2695575" cy="2895600"/>
          </a:xfrm>
          <a:prstGeom prst="rect">
            <a:avLst/>
          </a:prstGeom>
          <a:noFill/>
          <a:ln w="9525">
            <a:noFill/>
            <a:miter lim="800000"/>
            <a:headEnd/>
            <a:tailEnd/>
          </a:ln>
        </p:spPr>
      </p:pic>
      <p:pic>
        <p:nvPicPr>
          <p:cNvPr id="116740" name="Picture 12"/>
          <p:cNvPicPr>
            <a:picLocks noChangeAspect="1" noChangeArrowheads="1"/>
          </p:cNvPicPr>
          <p:nvPr/>
        </p:nvPicPr>
        <p:blipFill>
          <a:blip r:embed="rId4"/>
          <a:srcRect/>
          <a:stretch>
            <a:fillRect/>
          </a:stretch>
        </p:blipFill>
        <p:spPr bwMode="auto">
          <a:xfrm>
            <a:off x="5791200" y="1447800"/>
            <a:ext cx="2800350" cy="50387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2A18092-CF53-4C8E-B418-C7E50A7C881F}" type="slidenum">
              <a:rPr lang="ar-SA" smtClean="0"/>
              <a:pPr>
                <a:defRPr/>
              </a:pPr>
              <a:t>82</a:t>
            </a:fld>
            <a:endParaRPr lang="en-US"/>
          </a:p>
        </p:txBody>
      </p:sp>
      <p:pic>
        <p:nvPicPr>
          <p:cNvPr id="7" name="Picture 16" descr="QUICK%20BREW%20COFFEE%20MAKER"/>
          <p:cNvPicPr>
            <a:picLocks noChangeAspect="1" noChangeArrowheads="1"/>
          </p:cNvPicPr>
          <p:nvPr/>
        </p:nvPicPr>
        <p:blipFill>
          <a:blip r:embed="rId5" cstate="print"/>
          <a:srcRect/>
          <a:stretch>
            <a:fillRect/>
          </a:stretch>
        </p:blipFill>
        <p:spPr>
          <a:xfrm>
            <a:off x="3505200" y="1600200"/>
            <a:ext cx="2133600" cy="4572000"/>
          </a:xfrm>
          <a:prstGeom prst="rect">
            <a:avLst/>
          </a:prstGeom>
          <a:noFill/>
        </p:spPr>
      </p:pic>
      <p:pic>
        <p:nvPicPr>
          <p:cNvPr id="8" name="Picture 11" descr="Image:Coffee percolator section.png"/>
          <p:cNvPicPr>
            <a:picLocks noChangeAspect="1" noChangeArrowheads="1"/>
          </p:cNvPicPr>
          <p:nvPr/>
        </p:nvPicPr>
        <p:blipFill>
          <a:blip r:embed="rId6"/>
          <a:srcRect/>
          <a:stretch>
            <a:fillRect/>
          </a:stretch>
        </p:blipFill>
        <p:spPr>
          <a:xfrm>
            <a:off x="609600" y="4038600"/>
            <a:ext cx="2590800" cy="22860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Content Placeholder 2"/>
          <p:cNvSpPr>
            <a:spLocks noGrp="1"/>
          </p:cNvSpPr>
          <p:nvPr>
            <p:ph idx="4294967295"/>
          </p:nvPr>
        </p:nvSpPr>
        <p:spPr>
          <a:xfrm>
            <a:off x="457200" y="1295400"/>
            <a:ext cx="8229600" cy="4525963"/>
          </a:xfrm>
        </p:spPr>
        <p:txBody>
          <a:bodyPr/>
          <a:lstStyle/>
          <a:p>
            <a:pPr eaLnBrk="1" hangingPunct="1"/>
            <a:r>
              <a:rPr lang="en-US" sz="3000" b="1" dirty="0" smtClean="0"/>
              <a:t>either sucrose may be percolated to prepare the syrup or the source of the medicinal component may be percolated to form an extractive to which sucrose or syrup may be added.</a:t>
            </a:r>
          </a:p>
          <a:p>
            <a:pPr eaLnBrk="1" hangingPunct="1"/>
            <a:endParaRPr lang="en-US" sz="3000" b="1" dirty="0" smtClean="0"/>
          </a:p>
          <a:p>
            <a:pPr eaLnBrk="1" hangingPunct="1"/>
            <a:r>
              <a:rPr lang="en-US" sz="3000" b="1" dirty="0" smtClean="0"/>
              <a:t>An example of a syrup prepared by percolation is ipecac syrup, which is prepared by adding </a:t>
            </a:r>
            <a:r>
              <a:rPr lang="en-US" sz="3000" b="1" dirty="0" smtClean="0">
                <a:solidFill>
                  <a:schemeClr val="accent2"/>
                </a:solidFill>
              </a:rPr>
              <a:t>glycerin and syrup to an extractive of powdered</a:t>
            </a:r>
            <a:r>
              <a:rPr lang="en-US" sz="3000" b="1" dirty="0" smtClean="0"/>
              <a:t> ipecac obtained by percolation. </a:t>
            </a:r>
          </a:p>
          <a:p>
            <a:pPr eaLnBrk="1" hangingPunct="1"/>
            <a:endParaRPr lang="en-US" sz="3000" b="1" dirty="0" smtClean="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idx="4294967295"/>
          </p:nvPr>
        </p:nvSpPr>
        <p:spPr/>
        <p:txBody>
          <a:bodyPr/>
          <a:lstStyle/>
          <a:p>
            <a:pPr eaLnBrk="1" hangingPunct="1"/>
            <a:r>
              <a:rPr lang="en-US" b="1" dirty="0" smtClean="0"/>
              <a:t>ELIXIRS</a:t>
            </a:r>
            <a:endParaRPr lang="en-US" dirty="0" smtClean="0"/>
          </a:p>
        </p:txBody>
      </p:sp>
      <p:sp>
        <p:nvSpPr>
          <p:cNvPr id="118786" name="Content Placeholder 2"/>
          <p:cNvSpPr>
            <a:spLocks noGrp="1"/>
          </p:cNvSpPr>
          <p:nvPr>
            <p:ph idx="4294967295"/>
          </p:nvPr>
        </p:nvSpPr>
        <p:spPr>
          <a:xfrm>
            <a:off x="457200" y="1600200"/>
            <a:ext cx="8229600" cy="4724400"/>
          </a:xfrm>
        </p:spPr>
        <p:txBody>
          <a:bodyPr/>
          <a:lstStyle/>
          <a:p>
            <a:pPr algn="just" eaLnBrk="1" hangingPunct="1">
              <a:lnSpc>
                <a:spcPct val="90000"/>
              </a:lnSpc>
            </a:pPr>
            <a:r>
              <a:rPr lang="en-US" sz="2700" b="1" dirty="0" smtClean="0"/>
              <a:t>Elixirs are clear, sweetened </a:t>
            </a:r>
            <a:r>
              <a:rPr lang="en-US" sz="2700" b="1" dirty="0" err="1" smtClean="0"/>
              <a:t>hydroalcoholic</a:t>
            </a:r>
            <a:r>
              <a:rPr lang="en-US" sz="2700" b="1" dirty="0" smtClean="0"/>
              <a:t> </a:t>
            </a:r>
          </a:p>
          <a:p>
            <a:pPr algn="just" eaLnBrk="1" hangingPunct="1">
              <a:lnSpc>
                <a:spcPct val="90000"/>
              </a:lnSpc>
              <a:buFont typeface="Arial" charset="0"/>
              <a:buNone/>
            </a:pPr>
            <a:r>
              <a:rPr lang="en-US" sz="2700" b="1" dirty="0" smtClean="0"/>
              <a:t>solutions intended for oral use and are usually </a:t>
            </a:r>
          </a:p>
          <a:p>
            <a:pPr algn="just" eaLnBrk="1" hangingPunct="1">
              <a:lnSpc>
                <a:spcPct val="90000"/>
              </a:lnSpc>
              <a:buFont typeface="Arial" charset="0"/>
              <a:buNone/>
            </a:pPr>
            <a:r>
              <a:rPr lang="en-US" sz="2700" b="1" dirty="0" smtClean="0"/>
              <a:t>flavored to enhance their palatability. </a:t>
            </a:r>
          </a:p>
          <a:p>
            <a:pPr algn="just" eaLnBrk="1" hangingPunct="1">
              <a:lnSpc>
                <a:spcPct val="90000"/>
              </a:lnSpc>
            </a:pPr>
            <a:endParaRPr lang="en-US" sz="2700" b="1" dirty="0" smtClean="0"/>
          </a:p>
          <a:p>
            <a:pPr algn="just" eaLnBrk="1" hangingPunct="1">
              <a:lnSpc>
                <a:spcPct val="90000"/>
              </a:lnSpc>
            </a:pPr>
            <a:r>
              <a:rPr lang="en-US" sz="2700" b="1" dirty="0" err="1" smtClean="0"/>
              <a:t>Nonmedicated</a:t>
            </a:r>
            <a:r>
              <a:rPr lang="en-US" sz="2700" b="1" dirty="0" smtClean="0"/>
              <a:t> elixirs are employed as vehicles, and medicated elixirs are used for the therapeutic effect of the medicinal substances they contain.</a:t>
            </a:r>
          </a:p>
          <a:p>
            <a:pPr algn="just" eaLnBrk="1" hangingPunct="1">
              <a:lnSpc>
                <a:spcPct val="90000"/>
              </a:lnSpc>
              <a:buFont typeface="Arial" charset="0"/>
              <a:buNone/>
            </a:pPr>
            <a:endParaRPr lang="en-US" sz="2700" b="1" dirty="0" smtClean="0"/>
          </a:p>
          <a:p>
            <a:pPr algn="just" eaLnBrk="1" hangingPunct="1">
              <a:lnSpc>
                <a:spcPct val="90000"/>
              </a:lnSpc>
            </a:pPr>
            <a:r>
              <a:rPr lang="en-US" sz="2700" b="1" dirty="0" smtClean="0"/>
              <a:t>In addition to alcohol and water, other solvents, such as glycerin and propylene glycol, are frequently employed in elixirs as adjunctive solvents.</a:t>
            </a:r>
          </a:p>
          <a:p>
            <a:pPr algn="just" eaLnBrk="1" hangingPunct="1">
              <a:lnSpc>
                <a:spcPct val="90000"/>
              </a:lnSpc>
            </a:pPr>
            <a:endParaRPr lang="en-US" sz="2700" b="1" dirty="0" smtClean="0"/>
          </a:p>
        </p:txBody>
      </p:sp>
      <p:pic>
        <p:nvPicPr>
          <p:cNvPr id="118787" name="Picture 4" descr="22-91-Phenergan_Elixir_1_141">
            <a:hlinkClick r:id="rId2"/>
          </p:cNvPr>
          <p:cNvPicPr>
            <a:picLocks noChangeAspect="1" noChangeArrowheads="1"/>
          </p:cNvPicPr>
          <p:nvPr/>
        </p:nvPicPr>
        <p:blipFill>
          <a:blip r:embed="rId3"/>
          <a:srcRect/>
          <a:stretch>
            <a:fillRect/>
          </a:stretch>
        </p:blipFill>
        <p:spPr bwMode="auto">
          <a:xfrm>
            <a:off x="7437438" y="0"/>
            <a:ext cx="1706562" cy="2981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2A18092-CF53-4C8E-B418-C7E50A7C881F}" type="slidenum">
              <a:rPr lang="ar-SA"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p:cNvSpPr>
          <p:nvPr>
            <p:ph type="body" idx="4294967295"/>
          </p:nvPr>
        </p:nvSpPr>
        <p:spPr/>
        <p:txBody>
          <a:bodyPr/>
          <a:lstStyle/>
          <a:p>
            <a:pPr algn="just" eaLnBrk="1" hangingPunct="1">
              <a:lnSpc>
                <a:spcPct val="80000"/>
              </a:lnSpc>
            </a:pPr>
            <a:r>
              <a:rPr lang="en-US" sz="2800" b="1" i="1" dirty="0" smtClean="0">
                <a:latin typeface="Arial" charset="0"/>
                <a:cs typeface="Arial" charset="0"/>
              </a:rPr>
              <a:t>Phenobarbital Elixir</a:t>
            </a:r>
          </a:p>
          <a:p>
            <a:pPr algn="just" eaLnBrk="1" hangingPunct="1">
              <a:lnSpc>
                <a:spcPct val="80000"/>
              </a:lnSpc>
            </a:pPr>
            <a:r>
              <a:rPr lang="en-US" sz="2800" b="1" i="1" dirty="0" err="1" smtClean="0">
                <a:latin typeface="Arial" charset="0"/>
                <a:cs typeface="Arial" charset="0"/>
              </a:rPr>
              <a:t>Theophylline</a:t>
            </a:r>
            <a:r>
              <a:rPr lang="en-US" sz="2800" b="1" i="1" dirty="0" smtClean="0">
                <a:latin typeface="Arial" charset="0"/>
                <a:cs typeface="Arial" charset="0"/>
              </a:rPr>
              <a:t> Elixir</a:t>
            </a:r>
          </a:p>
          <a:p>
            <a:pPr algn="just" eaLnBrk="1" hangingPunct="1">
              <a:lnSpc>
                <a:spcPct val="80000"/>
              </a:lnSpc>
              <a:buFont typeface="Arial" charset="0"/>
              <a:buNone/>
            </a:pPr>
            <a:endParaRPr lang="en-US" sz="2800" b="1" i="1" dirty="0" smtClean="0">
              <a:latin typeface="Arial" charset="0"/>
              <a:cs typeface="Arial" charset="0"/>
            </a:endParaRPr>
          </a:p>
          <a:p>
            <a:pPr algn="just" eaLnBrk="1" hangingPunct="1">
              <a:lnSpc>
                <a:spcPct val="80000"/>
              </a:lnSpc>
            </a:pPr>
            <a:r>
              <a:rPr lang="en-US" sz="2800" dirty="0" smtClean="0">
                <a:latin typeface="Arial" charset="0"/>
                <a:cs typeface="Arial" charset="0"/>
              </a:rPr>
              <a:t>Medicated elixirs are formulated so that a patient receives the usual adult dose of the drug in a convenient measure of elixir. For most elixirs, one or two teaspoonfuls (5 or 10 </a:t>
            </a:r>
            <a:r>
              <a:rPr lang="en-US" sz="2800" dirty="0" err="1" smtClean="0">
                <a:latin typeface="Arial" charset="0"/>
                <a:cs typeface="Arial" charset="0"/>
              </a:rPr>
              <a:t>mL</a:t>
            </a:r>
            <a:r>
              <a:rPr lang="en-US" sz="2800" dirty="0" smtClean="0">
                <a:latin typeface="Arial" charset="0"/>
                <a:cs typeface="Arial" charset="0"/>
              </a:rPr>
              <a:t>) provide the usual adult dose of the drug.</a:t>
            </a:r>
          </a:p>
          <a:p>
            <a:pPr algn="just" eaLnBrk="1" hangingPunct="1">
              <a:lnSpc>
                <a:spcPct val="80000"/>
              </a:lnSpc>
            </a:pPr>
            <a:endParaRPr lang="en-US" sz="2800" dirty="0" smtClean="0">
              <a:solidFill>
                <a:srgbClr val="FF0000"/>
              </a:solidFill>
              <a:latin typeface="Arial" charset="0"/>
              <a:cs typeface="Arial" charset="0"/>
            </a:endParaRPr>
          </a:p>
        </p:txBody>
      </p:sp>
      <p:sp>
        <p:nvSpPr>
          <p:cNvPr id="119810" name="Title 1"/>
          <p:cNvSpPr>
            <a:spLocks noGrp="1"/>
          </p:cNvSpPr>
          <p:nvPr>
            <p:ph type="title" idx="4294967295"/>
          </p:nvPr>
        </p:nvSpPr>
        <p:spPr/>
        <p:txBody>
          <a:bodyPr/>
          <a:lstStyle/>
          <a:p>
            <a:pPr eaLnBrk="1" hangingPunct="1"/>
            <a:r>
              <a:rPr lang="en-US" b="1" smtClean="0"/>
              <a:t>ELIXIRS</a:t>
            </a:r>
          </a:p>
        </p:txBody>
      </p:sp>
      <p:pic>
        <p:nvPicPr>
          <p:cNvPr id="119811" name="Picture 6" descr="elixirs-crop">
            <a:hlinkClick r:id="rId2"/>
          </p:cNvPr>
          <p:cNvPicPr>
            <a:picLocks noChangeAspect="1" noChangeArrowheads="1"/>
          </p:cNvPicPr>
          <p:nvPr/>
        </p:nvPicPr>
        <p:blipFill>
          <a:blip r:embed="rId3"/>
          <a:srcRect/>
          <a:stretch>
            <a:fillRect/>
          </a:stretch>
        </p:blipFill>
        <p:spPr bwMode="auto">
          <a:xfrm>
            <a:off x="5638800" y="1066800"/>
            <a:ext cx="2695575"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2A18092-CF53-4C8E-B418-C7E50A7C881F}" type="slidenum">
              <a:rPr lang="ar-SA" smtClean="0"/>
              <a:pPr>
                <a:defRPr/>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idx="4294967295"/>
          </p:nvPr>
        </p:nvSpPr>
        <p:spPr>
          <a:xfrm>
            <a:off x="457200" y="533400"/>
            <a:ext cx="8229600" cy="1143000"/>
          </a:xfrm>
        </p:spPr>
        <p:txBody>
          <a:bodyPr/>
          <a:lstStyle/>
          <a:p>
            <a:pPr eaLnBrk="1" hangingPunct="1"/>
            <a:r>
              <a:rPr lang="en-US" sz="3700" b="1" smtClean="0"/>
              <a:t>Elixirs Compared with syrups:</a:t>
            </a:r>
            <a:br>
              <a:rPr lang="en-US" sz="3700" b="1" smtClean="0"/>
            </a:br>
            <a:endParaRPr lang="en-US" sz="3700" b="1" smtClean="0"/>
          </a:p>
        </p:txBody>
      </p:sp>
      <p:sp>
        <p:nvSpPr>
          <p:cNvPr id="120834" name="Content Placeholder 2"/>
          <p:cNvSpPr>
            <a:spLocks noGrp="1"/>
          </p:cNvSpPr>
          <p:nvPr>
            <p:ph idx="4294967295"/>
          </p:nvPr>
        </p:nvSpPr>
        <p:spPr>
          <a:xfrm>
            <a:off x="457200" y="1447800"/>
            <a:ext cx="8229600" cy="4678363"/>
          </a:xfrm>
        </p:spPr>
        <p:txBody>
          <a:bodyPr/>
          <a:lstStyle/>
          <a:p>
            <a:pPr algn="just" eaLnBrk="1" hangingPunct="1">
              <a:lnSpc>
                <a:spcPct val="80000"/>
              </a:lnSpc>
            </a:pPr>
            <a:r>
              <a:rPr lang="en-US" sz="2700" b="1" dirty="0" smtClean="0">
                <a:latin typeface="Arial" charset="0"/>
                <a:cs typeface="Arial" charset="0"/>
              </a:rPr>
              <a:t>Elixirs are usually less sweet and less viscous because they contain a lower proportion of sugar and consequently are less effective than syrups in masking the taste of medicinal substances.</a:t>
            </a:r>
          </a:p>
          <a:p>
            <a:pPr algn="just" eaLnBrk="1" hangingPunct="1">
              <a:lnSpc>
                <a:spcPct val="80000"/>
              </a:lnSpc>
            </a:pPr>
            <a:endParaRPr lang="en-US" sz="2700" b="1" dirty="0" smtClean="0">
              <a:latin typeface="Arial" charset="0"/>
              <a:cs typeface="Arial" charset="0"/>
            </a:endParaRPr>
          </a:p>
          <a:p>
            <a:pPr algn="just" eaLnBrk="1" hangingPunct="1">
              <a:lnSpc>
                <a:spcPct val="80000"/>
              </a:lnSpc>
            </a:pPr>
            <a:r>
              <a:rPr lang="en-US" sz="2700" b="1" dirty="0" smtClean="0">
                <a:latin typeface="Arial" charset="0"/>
                <a:cs typeface="Arial" charset="0"/>
              </a:rPr>
              <a:t>because of their </a:t>
            </a:r>
            <a:r>
              <a:rPr lang="en-US" sz="2700" b="1" dirty="0" err="1" smtClean="0">
                <a:latin typeface="Arial" charset="0"/>
                <a:cs typeface="Arial" charset="0"/>
              </a:rPr>
              <a:t>hydroalcoholic</a:t>
            </a:r>
            <a:r>
              <a:rPr lang="en-US" sz="2700" b="1" dirty="0" smtClean="0">
                <a:latin typeface="Arial" charset="0"/>
                <a:cs typeface="Arial" charset="0"/>
              </a:rPr>
              <a:t> character, elixirs are better able than aqueous syrups to maintain both water soluble and alcohol-soluble components in solution.</a:t>
            </a:r>
          </a:p>
          <a:p>
            <a:pPr algn="just" eaLnBrk="1" hangingPunct="1">
              <a:lnSpc>
                <a:spcPct val="80000"/>
              </a:lnSpc>
              <a:buFont typeface="Arial" charset="0"/>
              <a:buNone/>
            </a:pPr>
            <a:endParaRPr lang="en-US" sz="2700" b="1" dirty="0" smtClean="0">
              <a:latin typeface="Arial" charset="0"/>
              <a:cs typeface="Arial" charset="0"/>
            </a:endParaRPr>
          </a:p>
          <a:p>
            <a:pPr algn="just" eaLnBrk="1" hangingPunct="1">
              <a:lnSpc>
                <a:spcPct val="80000"/>
              </a:lnSpc>
            </a:pPr>
            <a:r>
              <a:rPr lang="en-US" sz="2700" b="1" dirty="0" smtClean="0">
                <a:latin typeface="Arial" charset="0"/>
                <a:cs typeface="Arial" charset="0"/>
              </a:rPr>
              <a:t>Elixirs are more easily prepared ( by simple solution).</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Content Placeholder 2"/>
          <p:cNvSpPr>
            <a:spLocks noGrp="1"/>
          </p:cNvSpPr>
          <p:nvPr>
            <p:ph idx="4294967295"/>
          </p:nvPr>
        </p:nvSpPr>
        <p:spPr>
          <a:xfrm>
            <a:off x="457200" y="1066800"/>
            <a:ext cx="8229600" cy="4525963"/>
          </a:xfrm>
        </p:spPr>
        <p:txBody>
          <a:bodyPr/>
          <a:lstStyle/>
          <a:p>
            <a:pPr algn="just" eaLnBrk="1" hangingPunct="1">
              <a:lnSpc>
                <a:spcPct val="80000"/>
              </a:lnSpc>
            </a:pPr>
            <a:r>
              <a:rPr lang="en-US" sz="3000" b="1" dirty="0" smtClean="0">
                <a:latin typeface="Arial" charset="0"/>
                <a:cs typeface="Arial" charset="0"/>
              </a:rPr>
              <a:t>The proportion of alcohol in elixirs varies widely because the solubility of individual components of elixir varies widely..</a:t>
            </a:r>
          </a:p>
          <a:p>
            <a:pPr algn="just" eaLnBrk="1" hangingPunct="1">
              <a:lnSpc>
                <a:spcPct val="80000"/>
              </a:lnSpc>
              <a:buFont typeface="Arial" charset="0"/>
              <a:buNone/>
            </a:pPr>
            <a:r>
              <a:rPr lang="en-US" sz="3000" b="1" dirty="0" smtClean="0">
                <a:latin typeface="Arial" charset="0"/>
                <a:cs typeface="Arial" charset="0"/>
              </a:rPr>
              <a:t> </a:t>
            </a:r>
          </a:p>
          <a:p>
            <a:pPr algn="just" eaLnBrk="1" hangingPunct="1">
              <a:lnSpc>
                <a:spcPct val="80000"/>
              </a:lnSpc>
            </a:pPr>
            <a:r>
              <a:rPr lang="en-US" sz="3000" b="1" dirty="0" smtClean="0">
                <a:latin typeface="Arial" charset="0"/>
                <a:cs typeface="Arial" charset="0"/>
              </a:rPr>
              <a:t>Each elixir requires a specific blend of alcohol and water to maintain all of the components in solution. </a:t>
            </a:r>
          </a:p>
          <a:p>
            <a:pPr algn="just" eaLnBrk="1" hangingPunct="1">
              <a:lnSpc>
                <a:spcPct val="80000"/>
              </a:lnSpc>
              <a:buFont typeface="Arial" charset="0"/>
              <a:buNone/>
            </a:pPr>
            <a:endParaRPr lang="en-US" sz="3000" b="1" dirty="0" smtClean="0">
              <a:latin typeface="Arial" charset="0"/>
              <a:cs typeface="Arial" charset="0"/>
            </a:endParaRPr>
          </a:p>
          <a:p>
            <a:pPr algn="just" eaLnBrk="1" hangingPunct="1">
              <a:lnSpc>
                <a:spcPct val="80000"/>
              </a:lnSpc>
            </a:pPr>
            <a:r>
              <a:rPr lang="en-US" sz="3000" b="1" dirty="0" smtClean="0">
                <a:latin typeface="Arial" charset="0"/>
                <a:cs typeface="Arial" charset="0"/>
              </a:rPr>
              <a:t>for elixirs containing agents with poor water solubility, the proportion of alcohol required is greater than for elixirs prepared from components having good water solubility.</a:t>
            </a:r>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Content Placeholder 2"/>
          <p:cNvSpPr>
            <a:spLocks noGrp="1"/>
          </p:cNvSpPr>
          <p:nvPr>
            <p:ph idx="4294967295"/>
          </p:nvPr>
        </p:nvSpPr>
        <p:spPr>
          <a:xfrm>
            <a:off x="457200" y="503238"/>
            <a:ext cx="8229600" cy="4525962"/>
          </a:xfrm>
        </p:spPr>
        <p:txBody>
          <a:bodyPr/>
          <a:lstStyle/>
          <a:p>
            <a:pPr algn="just" eaLnBrk="1" hangingPunct="1">
              <a:lnSpc>
                <a:spcPct val="90000"/>
              </a:lnSpc>
            </a:pPr>
            <a:r>
              <a:rPr lang="en-US" sz="2400" b="1" dirty="0" smtClean="0">
                <a:latin typeface="Arial" charset="0"/>
                <a:cs typeface="Arial" charset="0"/>
              </a:rPr>
              <a:t>elixirs are sweetened with sucrose or with a sucrose syrup, some use </a:t>
            </a:r>
            <a:r>
              <a:rPr lang="en-US" sz="2400" b="1" dirty="0" err="1" smtClean="0">
                <a:latin typeface="Arial" charset="0"/>
                <a:cs typeface="Arial" charset="0"/>
              </a:rPr>
              <a:t>sorbitol</a:t>
            </a:r>
            <a:r>
              <a:rPr lang="en-US" sz="2400" b="1" dirty="0" smtClean="0">
                <a:latin typeface="Arial" charset="0"/>
                <a:cs typeface="Arial" charset="0"/>
              </a:rPr>
              <a:t>, glycerin, and/or artificial sweeteners. </a:t>
            </a:r>
          </a:p>
          <a:p>
            <a:pPr algn="just" eaLnBrk="1" hangingPunct="1">
              <a:lnSpc>
                <a:spcPct val="90000"/>
              </a:lnSpc>
            </a:pPr>
            <a:endParaRPr lang="en-US" sz="2400" b="1" dirty="0" smtClean="0">
              <a:latin typeface="Arial" charset="0"/>
              <a:cs typeface="Arial" charset="0"/>
            </a:endParaRPr>
          </a:p>
          <a:p>
            <a:pPr algn="just" eaLnBrk="1" hangingPunct="1">
              <a:lnSpc>
                <a:spcPct val="90000"/>
              </a:lnSpc>
            </a:pPr>
            <a:r>
              <a:rPr lang="en-US" sz="2400" b="1" dirty="0" smtClean="0">
                <a:latin typeface="Arial" charset="0"/>
                <a:cs typeface="Arial" charset="0"/>
              </a:rPr>
              <a:t>Sucrose, which is only slightly soluble in alcohol usually substituted  with an artificial sweetener, such as saccharin, for sweetening of Elixirs having a high alcoholic content .</a:t>
            </a:r>
          </a:p>
          <a:p>
            <a:pPr algn="just" eaLnBrk="1" hangingPunct="1">
              <a:lnSpc>
                <a:spcPct val="90000"/>
              </a:lnSpc>
              <a:buFont typeface="Arial" charset="0"/>
              <a:buNone/>
            </a:pPr>
            <a:endParaRPr lang="en-US" sz="2400" b="1" dirty="0" smtClean="0">
              <a:latin typeface="Arial" charset="0"/>
              <a:cs typeface="Arial" charset="0"/>
            </a:endParaRPr>
          </a:p>
          <a:p>
            <a:pPr algn="just" eaLnBrk="1" hangingPunct="1">
              <a:lnSpc>
                <a:spcPct val="90000"/>
              </a:lnSpc>
            </a:pPr>
            <a:r>
              <a:rPr lang="en-US" sz="2400" b="1" dirty="0" smtClean="0">
                <a:latin typeface="Arial" charset="0"/>
                <a:cs typeface="Arial" charset="0"/>
              </a:rPr>
              <a:t>All elixirs contain flavorings to increase their palatability, and most elixirs have coloring agents to enhance their appearance. </a:t>
            </a:r>
          </a:p>
          <a:p>
            <a:pPr algn="just" eaLnBrk="1" hangingPunct="1">
              <a:lnSpc>
                <a:spcPct val="90000"/>
              </a:lnSpc>
            </a:pPr>
            <a:endParaRPr lang="en-US" sz="2400" b="1" dirty="0" smtClean="0">
              <a:latin typeface="Arial" charset="0"/>
              <a:cs typeface="Arial" charset="0"/>
            </a:endParaRPr>
          </a:p>
          <a:p>
            <a:pPr algn="just" eaLnBrk="1" hangingPunct="1">
              <a:lnSpc>
                <a:spcPct val="90000"/>
              </a:lnSpc>
            </a:pPr>
            <a:r>
              <a:rPr lang="en-US" sz="2400" b="1" dirty="0" smtClean="0">
                <a:latin typeface="Arial" charset="0"/>
                <a:cs typeface="Arial" charset="0"/>
              </a:rPr>
              <a:t>Elixirs containing more than 10% to 12% of alcohol are usually self-preserving and do not require the addition of an antimicrobial agent.</a:t>
            </a:r>
          </a:p>
          <a:p>
            <a:pPr algn="just" eaLnBrk="1" hangingPunct="1">
              <a:lnSpc>
                <a:spcPct val="90000"/>
              </a:lnSpc>
            </a:pPr>
            <a:endParaRPr lang="en-US" sz="2400" b="1" dirty="0" smtClean="0">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fontScale="90000"/>
          </a:bodyPr>
          <a:lstStyle/>
          <a:p>
            <a:pPr eaLnBrk="1" fontAlgn="auto" hangingPunct="1">
              <a:spcAft>
                <a:spcPts val="0"/>
              </a:spcAft>
              <a:defRPr/>
            </a:pPr>
            <a:r>
              <a:rPr lang="en-US" dirty="0"/>
              <a:t>formulations for some medicated elixirs</a:t>
            </a:r>
          </a:p>
        </p:txBody>
      </p:sp>
      <p:sp>
        <p:nvSpPr>
          <p:cNvPr id="3" name="Content Placeholder 2"/>
          <p:cNvSpPr>
            <a:spLocks noGrp="1"/>
          </p:cNvSpPr>
          <p:nvPr>
            <p:ph idx="4294967295"/>
          </p:nvPr>
        </p:nvSpPr>
        <p:spPr/>
        <p:txBody>
          <a:bodyPr rtlCol="0">
            <a:normAutofit lnSpcReduction="10000"/>
          </a:bodyPr>
          <a:lstStyle/>
          <a:p>
            <a:pPr eaLnBrk="1" fontAlgn="auto" hangingPunct="1">
              <a:spcAft>
                <a:spcPts val="0"/>
              </a:spcAft>
              <a:buFont typeface="Arial" pitchFamily="34" charset="0"/>
              <a:buChar char="•"/>
              <a:defRPr/>
            </a:pPr>
            <a:r>
              <a:rPr lang="en-US" b="1" i="1" dirty="0"/>
              <a:t>Phenobarbital Elixir</a:t>
            </a:r>
          </a:p>
          <a:p>
            <a:pPr eaLnBrk="1" fontAlgn="auto" hangingPunct="1">
              <a:spcAft>
                <a:spcPts val="0"/>
              </a:spcAft>
              <a:buFont typeface="Arial" pitchFamily="34" charset="0"/>
              <a:buChar char="•"/>
              <a:defRPr/>
            </a:pPr>
            <a:r>
              <a:rPr lang="en-US" dirty="0" smtClean="0"/>
              <a:t>Phenobarbital			 </a:t>
            </a:r>
            <a:r>
              <a:rPr lang="en-US" dirty="0"/>
              <a:t>4.0 g</a:t>
            </a:r>
          </a:p>
          <a:p>
            <a:pPr eaLnBrk="1" fontAlgn="auto" hangingPunct="1">
              <a:spcAft>
                <a:spcPts val="0"/>
              </a:spcAft>
              <a:buFont typeface="Arial" pitchFamily="34" charset="0"/>
              <a:buChar char="•"/>
              <a:defRPr/>
            </a:pPr>
            <a:r>
              <a:rPr lang="en-US" dirty="0"/>
              <a:t>Orange </a:t>
            </a:r>
            <a:r>
              <a:rPr lang="en-US" dirty="0" smtClean="0"/>
              <a:t>oil			 </a:t>
            </a:r>
            <a:r>
              <a:rPr lang="en-US" dirty="0"/>
              <a:t>0.25 mL</a:t>
            </a:r>
          </a:p>
          <a:p>
            <a:pPr eaLnBrk="1" fontAlgn="auto" hangingPunct="1">
              <a:spcAft>
                <a:spcPts val="0"/>
              </a:spcAft>
              <a:buFont typeface="Arial" pitchFamily="34" charset="0"/>
              <a:buChar char="•"/>
              <a:defRPr/>
            </a:pPr>
            <a:r>
              <a:rPr lang="en-US" dirty="0"/>
              <a:t>Propylene glycol </a:t>
            </a:r>
            <a:r>
              <a:rPr lang="en-US" dirty="0" smtClean="0"/>
              <a:t>		100.0 </a:t>
            </a:r>
            <a:r>
              <a:rPr lang="en-US" dirty="0"/>
              <a:t>mL</a:t>
            </a:r>
          </a:p>
          <a:p>
            <a:pPr eaLnBrk="1" fontAlgn="auto" hangingPunct="1">
              <a:spcAft>
                <a:spcPts val="0"/>
              </a:spcAft>
              <a:buFont typeface="Arial" pitchFamily="34" charset="0"/>
              <a:buChar char="•"/>
              <a:defRPr/>
            </a:pPr>
            <a:r>
              <a:rPr lang="en-US" dirty="0"/>
              <a:t>Alcohol </a:t>
            </a:r>
            <a:r>
              <a:rPr lang="en-US" dirty="0" smtClean="0"/>
              <a:t>				200.0 </a:t>
            </a:r>
            <a:r>
              <a:rPr lang="en-US" dirty="0"/>
              <a:t>mL</a:t>
            </a:r>
          </a:p>
          <a:p>
            <a:pPr eaLnBrk="1" fontAlgn="auto" hangingPunct="1">
              <a:spcAft>
                <a:spcPts val="0"/>
              </a:spcAft>
              <a:buFont typeface="Arial" pitchFamily="34" charset="0"/>
              <a:buChar char="•"/>
              <a:defRPr/>
            </a:pPr>
            <a:r>
              <a:rPr lang="en-US" dirty="0"/>
              <a:t>Sorbitol solution </a:t>
            </a:r>
            <a:r>
              <a:rPr lang="en-US" dirty="0" smtClean="0"/>
              <a:t>		600.0 </a:t>
            </a:r>
            <a:r>
              <a:rPr lang="en-US" dirty="0"/>
              <a:t>mL</a:t>
            </a:r>
          </a:p>
          <a:p>
            <a:pPr eaLnBrk="1" fontAlgn="auto" hangingPunct="1">
              <a:spcAft>
                <a:spcPts val="0"/>
              </a:spcAft>
              <a:buFont typeface="Arial" pitchFamily="34" charset="0"/>
              <a:buChar char="•"/>
              <a:defRPr/>
            </a:pPr>
            <a:r>
              <a:rPr lang="en-US" dirty="0"/>
              <a:t>Color </a:t>
            </a:r>
            <a:r>
              <a:rPr lang="en-US" dirty="0" smtClean="0"/>
              <a:t>				</a:t>
            </a:r>
            <a:r>
              <a:rPr lang="en-US" dirty="0" err="1" smtClean="0"/>
              <a:t>q.s</a:t>
            </a:r>
            <a:r>
              <a:rPr lang="en-US" dirty="0"/>
              <a:t>.</a:t>
            </a:r>
          </a:p>
          <a:p>
            <a:pPr eaLnBrk="1" fontAlgn="auto" hangingPunct="1">
              <a:spcAft>
                <a:spcPts val="0"/>
              </a:spcAft>
              <a:buFont typeface="Arial" pitchFamily="34" charset="0"/>
              <a:buChar char="•"/>
              <a:defRPr/>
            </a:pPr>
            <a:r>
              <a:rPr lang="en-US" dirty="0" smtClean="0"/>
              <a:t>Purified </a:t>
            </a:r>
            <a:r>
              <a:rPr lang="en-US" dirty="0"/>
              <a:t>water, to </a:t>
            </a:r>
            <a:r>
              <a:rPr lang="en-US" dirty="0" smtClean="0"/>
              <a:t>make	1000.0 </a:t>
            </a:r>
            <a:r>
              <a:rPr lang="en-US" dirty="0"/>
              <a:t>mL</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457200" y="1219200"/>
            <a:ext cx="8229600" cy="4525963"/>
          </a:xfrm>
        </p:spPr>
        <p:txBody>
          <a:bodyPr/>
          <a:lstStyle/>
          <a:p>
            <a:pPr algn="just" eaLnBrk="1" hangingPunct="1"/>
            <a:r>
              <a:rPr lang="en-US" sz="2800" b="1" dirty="0" smtClean="0"/>
              <a:t>In formulating or compounding a pharmaceutical solution, the pharmacist must use information on the </a:t>
            </a:r>
            <a:r>
              <a:rPr lang="en-US" sz="2800" b="1" dirty="0" smtClean="0">
                <a:solidFill>
                  <a:schemeClr val="accent2"/>
                </a:solidFill>
              </a:rPr>
              <a:t>solubility and stability of each solute</a:t>
            </a:r>
            <a:r>
              <a:rPr lang="en-US" sz="2800" b="1" dirty="0" smtClean="0"/>
              <a:t> with regard to the solvent or solvent system. </a:t>
            </a:r>
          </a:p>
          <a:p>
            <a:pPr algn="just" eaLnBrk="1" hangingPunct="1"/>
            <a:endParaRPr lang="en-US" sz="2800" b="1" dirty="0" smtClean="0"/>
          </a:p>
          <a:p>
            <a:pPr algn="just" eaLnBrk="1" hangingPunct="1"/>
            <a:r>
              <a:rPr lang="en-US" sz="2800" b="1" dirty="0" smtClean="0"/>
              <a:t>Combinations of medicinal or pharmaceutical agents that will result in chemical and/or physical interactions affecting the therapeutic quality or pharmaceutical stability of the product must be avoided.</a:t>
            </a:r>
          </a:p>
        </p:txBody>
      </p:sp>
      <p:sp>
        <p:nvSpPr>
          <p:cNvPr id="3" name="Slide Number Placeholder 2"/>
          <p:cNvSpPr>
            <a:spLocks noGrp="1"/>
          </p:cNvSpPr>
          <p:nvPr>
            <p:ph type="sldNum" sz="quarter" idx="12"/>
          </p:nvPr>
        </p:nvSpPr>
        <p:spPr/>
        <p:txBody>
          <a:bodyPr/>
          <a:lstStyle/>
          <a:p>
            <a:pPr>
              <a:defRPr/>
            </a:pPr>
            <a:fld id="{6C214723-DE5C-43C0-8491-38352CDC9DB9}" type="slidenum">
              <a:rPr lang="ar-SA"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Content Placeholder 2"/>
          <p:cNvSpPr>
            <a:spLocks noGrp="1"/>
          </p:cNvSpPr>
          <p:nvPr>
            <p:ph idx="4294967295"/>
          </p:nvPr>
        </p:nvSpPr>
        <p:spPr>
          <a:xfrm>
            <a:off x="457200" y="1219200"/>
            <a:ext cx="8229600" cy="4525963"/>
          </a:xfrm>
        </p:spPr>
        <p:txBody>
          <a:bodyPr/>
          <a:lstStyle/>
          <a:p>
            <a:pPr algn="just" eaLnBrk="1" hangingPunct="1">
              <a:lnSpc>
                <a:spcPct val="90000"/>
              </a:lnSpc>
            </a:pPr>
            <a:r>
              <a:rPr lang="en-US" sz="2700" b="1" dirty="0" smtClean="0"/>
              <a:t>One advantage of elixirs over their counterpart drugs in solid dosage forms is the flexibility and ease of dosage administration to patients who have difficulty swallowing solid forms.</a:t>
            </a:r>
          </a:p>
          <a:p>
            <a:pPr algn="just" eaLnBrk="1" hangingPunct="1">
              <a:lnSpc>
                <a:spcPct val="90000"/>
              </a:lnSpc>
            </a:pPr>
            <a:endParaRPr lang="en-US" sz="2700" b="1" dirty="0" smtClean="0"/>
          </a:p>
          <a:p>
            <a:pPr algn="just" eaLnBrk="1" hangingPunct="1">
              <a:lnSpc>
                <a:spcPct val="90000"/>
              </a:lnSpc>
            </a:pPr>
            <a:r>
              <a:rPr lang="en-US" sz="2700" b="1" dirty="0" smtClean="0"/>
              <a:t>A disadvantage of elixirs for children and for adults who choose to avoid alcohol is their alcoholic content.</a:t>
            </a:r>
          </a:p>
          <a:p>
            <a:pPr algn="just" eaLnBrk="1" hangingPunct="1">
              <a:lnSpc>
                <a:spcPct val="90000"/>
              </a:lnSpc>
            </a:pPr>
            <a:endParaRPr lang="en-US" sz="2700" b="1" dirty="0" smtClean="0"/>
          </a:p>
          <a:p>
            <a:pPr algn="just" eaLnBrk="1" hangingPunct="1">
              <a:lnSpc>
                <a:spcPct val="90000"/>
              </a:lnSpc>
            </a:pPr>
            <a:r>
              <a:rPr lang="en-US" sz="2700" b="1" dirty="0" smtClean="0"/>
              <a:t>Because of their usual content of volatile oils and alcohol, elixirs should be stored in tight, light-resistant containers and protected from excessive heat.</a:t>
            </a:r>
          </a:p>
        </p:txBody>
      </p:sp>
      <p:sp>
        <p:nvSpPr>
          <p:cNvPr id="124930" name="Rectangle 4"/>
          <p:cNvSpPr>
            <a:spLocks noChangeArrowheads="1"/>
          </p:cNvSpPr>
          <p:nvPr/>
        </p:nvSpPr>
        <p:spPr bwMode="auto">
          <a:xfrm>
            <a:off x="525463" y="457200"/>
            <a:ext cx="5280025" cy="457200"/>
          </a:xfrm>
          <a:prstGeom prst="rect">
            <a:avLst/>
          </a:prstGeom>
          <a:noFill/>
          <a:ln w="9525">
            <a:noFill/>
            <a:miter lim="800000"/>
            <a:headEnd/>
            <a:tailEnd/>
          </a:ln>
        </p:spPr>
        <p:txBody>
          <a:bodyPr wrap="none">
            <a:spAutoFit/>
          </a:bodyPr>
          <a:lstStyle/>
          <a:p>
            <a:r>
              <a:rPr lang="en-US" sz="2400">
                <a:solidFill>
                  <a:schemeClr val="accent2"/>
                </a:solidFill>
              </a:rPr>
              <a:t>Advantage / disadvantage of elixirs</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idx="4294967295"/>
          </p:nvPr>
        </p:nvSpPr>
        <p:spPr/>
        <p:txBody>
          <a:bodyPr/>
          <a:lstStyle/>
          <a:p>
            <a:pPr eaLnBrk="1" hangingPunct="1"/>
            <a:r>
              <a:rPr lang="en-US" b="1" smtClean="0"/>
              <a:t>PREPARATION OF ELIXIRS</a:t>
            </a:r>
            <a:endParaRPr lang="en-US" smtClean="0"/>
          </a:p>
        </p:txBody>
      </p:sp>
      <p:sp>
        <p:nvSpPr>
          <p:cNvPr id="125954" name="Content Placeholder 2"/>
          <p:cNvSpPr>
            <a:spLocks noGrp="1"/>
          </p:cNvSpPr>
          <p:nvPr>
            <p:ph idx="4294967295"/>
          </p:nvPr>
        </p:nvSpPr>
        <p:spPr/>
        <p:txBody>
          <a:bodyPr/>
          <a:lstStyle/>
          <a:p>
            <a:pPr algn="just" eaLnBrk="1" hangingPunct="1">
              <a:lnSpc>
                <a:spcPct val="90000"/>
              </a:lnSpc>
            </a:pPr>
            <a:r>
              <a:rPr lang="en-US" sz="2700" b="1" dirty="0" smtClean="0"/>
              <a:t>Elixirs are usually prepared by simple solution with agitation and/or by admixture of two or more liquid ingredients. </a:t>
            </a:r>
          </a:p>
          <a:p>
            <a:pPr algn="just" eaLnBrk="1" hangingPunct="1">
              <a:lnSpc>
                <a:spcPct val="90000"/>
              </a:lnSpc>
            </a:pPr>
            <a:endParaRPr lang="en-US" sz="2700" b="1" dirty="0" smtClean="0"/>
          </a:p>
          <a:p>
            <a:pPr algn="just" eaLnBrk="1" hangingPunct="1">
              <a:lnSpc>
                <a:spcPct val="90000"/>
              </a:lnSpc>
            </a:pPr>
            <a:r>
              <a:rPr lang="en-US" sz="2700" b="1" dirty="0" smtClean="0"/>
              <a:t>Alcohol-soluble and water-soluble components are generally dissolved separately in alcohol and in purified water, respectively.</a:t>
            </a:r>
          </a:p>
          <a:p>
            <a:pPr algn="just" eaLnBrk="1" hangingPunct="1">
              <a:lnSpc>
                <a:spcPct val="90000"/>
              </a:lnSpc>
              <a:buFont typeface="Arial" charset="0"/>
              <a:buNone/>
            </a:pPr>
            <a:r>
              <a:rPr lang="en-US" sz="2700" b="1" dirty="0" smtClean="0"/>
              <a:t> </a:t>
            </a:r>
          </a:p>
          <a:p>
            <a:pPr algn="just" eaLnBrk="1" hangingPunct="1">
              <a:lnSpc>
                <a:spcPct val="90000"/>
              </a:lnSpc>
            </a:pPr>
            <a:r>
              <a:rPr lang="en-US" sz="2700" b="1" dirty="0" smtClean="0"/>
              <a:t>Then the aqueous solution is added to the alcoholic solution, rather than the reverse, so that minimal separation of the alcohol-soluble components occurs.</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Content Placeholder 2"/>
          <p:cNvSpPr>
            <a:spLocks noGrp="1"/>
          </p:cNvSpPr>
          <p:nvPr>
            <p:ph idx="4294967295"/>
          </p:nvPr>
        </p:nvSpPr>
        <p:spPr>
          <a:xfrm>
            <a:off x="457200" y="503238"/>
            <a:ext cx="8229600" cy="4525962"/>
          </a:xfrm>
        </p:spPr>
        <p:txBody>
          <a:bodyPr/>
          <a:lstStyle/>
          <a:p>
            <a:pPr algn="just" eaLnBrk="1" hangingPunct="1">
              <a:lnSpc>
                <a:spcPct val="80000"/>
              </a:lnSpc>
            </a:pPr>
            <a:r>
              <a:rPr lang="en-US" sz="2400" b="1" dirty="0" smtClean="0">
                <a:cs typeface="Arial" charset="0"/>
              </a:rPr>
              <a:t>When the two solutions are completely mixed, the mixture is made to the volume with the specified solvent or vehicle. </a:t>
            </a:r>
          </a:p>
          <a:p>
            <a:pPr algn="just" eaLnBrk="1" hangingPunct="1">
              <a:lnSpc>
                <a:spcPct val="80000"/>
              </a:lnSpc>
            </a:pPr>
            <a:endParaRPr lang="en-US" sz="2400" b="1" dirty="0" smtClean="0">
              <a:cs typeface="Arial" charset="0"/>
            </a:endParaRPr>
          </a:p>
          <a:p>
            <a:pPr algn="just" eaLnBrk="1" hangingPunct="1">
              <a:lnSpc>
                <a:spcPct val="80000"/>
              </a:lnSpc>
            </a:pPr>
            <a:r>
              <a:rPr lang="en-US" sz="2400" b="1" dirty="0" smtClean="0">
                <a:cs typeface="Arial" charset="0"/>
              </a:rPr>
              <a:t>Frequently, the final mixture will be cloudy, principally because of separation of some of the flavoring oils by the reduced alcoholic concentration. </a:t>
            </a:r>
          </a:p>
          <a:p>
            <a:pPr algn="just" eaLnBrk="1" hangingPunct="1">
              <a:lnSpc>
                <a:spcPct val="80000"/>
              </a:lnSpc>
            </a:pPr>
            <a:endParaRPr lang="en-US" sz="2400" b="1" dirty="0" smtClean="0">
              <a:cs typeface="Arial" charset="0"/>
            </a:endParaRPr>
          </a:p>
          <a:p>
            <a:pPr algn="just" eaLnBrk="1" hangingPunct="1">
              <a:lnSpc>
                <a:spcPct val="80000"/>
              </a:lnSpc>
            </a:pPr>
            <a:r>
              <a:rPr lang="en-US" sz="2400" b="1" dirty="0" smtClean="0">
                <a:cs typeface="Arial" charset="0"/>
              </a:rPr>
              <a:t>If this occurs, the elixir is usually permitted to stand for a prescribed number of hours to ensure saturation of the </a:t>
            </a:r>
            <a:r>
              <a:rPr lang="en-US" sz="2400" b="1" dirty="0" err="1" smtClean="0">
                <a:cs typeface="Arial" charset="0"/>
              </a:rPr>
              <a:t>hydroalcoholic</a:t>
            </a:r>
            <a:r>
              <a:rPr lang="en-US" sz="2400" b="1" dirty="0" smtClean="0">
                <a:cs typeface="Arial" charset="0"/>
              </a:rPr>
              <a:t> solvent and to permit the oil globules to coalesce so that they may be more easily removed by filtration.</a:t>
            </a:r>
          </a:p>
          <a:p>
            <a:pPr algn="just" eaLnBrk="1" hangingPunct="1">
              <a:lnSpc>
                <a:spcPct val="80000"/>
              </a:lnSpc>
              <a:buFont typeface="Arial" charset="0"/>
              <a:buNone/>
            </a:pPr>
            <a:endParaRPr lang="en-US" sz="2400" b="1" dirty="0" smtClean="0">
              <a:cs typeface="Arial" charset="0"/>
            </a:endParaRPr>
          </a:p>
          <a:p>
            <a:pPr eaLnBrk="1" hangingPunct="1"/>
            <a:r>
              <a:rPr lang="en-US" sz="2400" b="1" dirty="0" smtClean="0">
                <a:cs typeface="Arial" charset="0"/>
              </a:rPr>
              <a:t>Talc, a frequent filter aid in the preparation of elixirs, absorbs the excessive amounts of oils and therefore assists in their removal from the solution. </a:t>
            </a:r>
          </a:p>
          <a:p>
            <a:pPr eaLnBrk="1" hangingPunct="1">
              <a:buFont typeface="Arial" charset="0"/>
              <a:buNone/>
            </a:pPr>
            <a:endParaRPr lang="en-US" sz="2400" b="1" dirty="0" smtClean="0">
              <a:cs typeface="Arial" charset="0"/>
            </a:endParaRPr>
          </a:p>
          <a:p>
            <a:pPr algn="just" eaLnBrk="1" hangingPunct="1">
              <a:lnSpc>
                <a:spcPct val="80000"/>
              </a:lnSpc>
            </a:pPr>
            <a:endParaRPr lang="en-US" sz="2400" b="1" dirty="0" smtClean="0">
              <a:cs typeface="Arial" charset="0"/>
            </a:endParaRPr>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idx="4294967295"/>
          </p:nvPr>
        </p:nvSpPr>
        <p:spPr>
          <a:xfrm>
            <a:off x="457200" y="274638"/>
            <a:ext cx="8229600" cy="639762"/>
          </a:xfrm>
        </p:spPr>
        <p:txBody>
          <a:bodyPr/>
          <a:lstStyle/>
          <a:p>
            <a:pPr eaLnBrk="1" hangingPunct="1"/>
            <a:r>
              <a:rPr lang="en-US" b="1" dirty="0" err="1" smtClean="0"/>
              <a:t>Nonmedicated</a:t>
            </a:r>
            <a:r>
              <a:rPr lang="en-US" b="1" dirty="0" smtClean="0"/>
              <a:t> elixirs</a:t>
            </a:r>
          </a:p>
        </p:txBody>
      </p:sp>
      <p:sp>
        <p:nvSpPr>
          <p:cNvPr id="128002" name="Content Placeholder 2"/>
          <p:cNvSpPr>
            <a:spLocks noGrp="1"/>
          </p:cNvSpPr>
          <p:nvPr>
            <p:ph idx="4294967295"/>
          </p:nvPr>
        </p:nvSpPr>
        <p:spPr>
          <a:xfrm>
            <a:off x="457200" y="1143000"/>
            <a:ext cx="8229600" cy="5181600"/>
          </a:xfrm>
        </p:spPr>
        <p:txBody>
          <a:bodyPr/>
          <a:lstStyle/>
          <a:p>
            <a:pPr algn="just" eaLnBrk="1" hangingPunct="1">
              <a:lnSpc>
                <a:spcPct val="80000"/>
              </a:lnSpc>
            </a:pPr>
            <a:r>
              <a:rPr lang="en-US" sz="2400" b="1" dirty="0" err="1" smtClean="0"/>
              <a:t>Nonmedicated</a:t>
            </a:r>
            <a:r>
              <a:rPr lang="en-US" sz="2400" b="1" dirty="0" smtClean="0"/>
              <a:t> elixirs may be useful to the pharmacist in the extemporaneous filling of prescriptions for example.</a:t>
            </a:r>
          </a:p>
          <a:p>
            <a:pPr algn="just" eaLnBrk="1" hangingPunct="1">
              <a:lnSpc>
                <a:spcPct val="80000"/>
              </a:lnSpc>
            </a:pPr>
            <a:endParaRPr lang="en-US" sz="2400" b="1" dirty="0" smtClean="0"/>
          </a:p>
          <a:p>
            <a:pPr algn="just" eaLnBrk="1" hangingPunct="1">
              <a:lnSpc>
                <a:spcPct val="80000"/>
              </a:lnSpc>
            </a:pPr>
            <a:r>
              <a:rPr lang="en-US" sz="2400" b="1" dirty="0" smtClean="0"/>
              <a:t>1) the addition of therapeutic agent to pleasant tasting vehicle </a:t>
            </a:r>
          </a:p>
          <a:p>
            <a:pPr algn="just" eaLnBrk="1" hangingPunct="1">
              <a:lnSpc>
                <a:spcPct val="80000"/>
              </a:lnSpc>
            </a:pPr>
            <a:r>
              <a:rPr lang="en-US" sz="2400" b="1" dirty="0" smtClean="0"/>
              <a:t>2) dilution of an existing medicated elixir</a:t>
            </a:r>
          </a:p>
          <a:p>
            <a:pPr algn="just" eaLnBrk="1" hangingPunct="1">
              <a:lnSpc>
                <a:spcPct val="80000"/>
              </a:lnSpc>
              <a:buFont typeface="Arial" charset="0"/>
              <a:buNone/>
            </a:pPr>
            <a:endParaRPr lang="en-US" sz="2400" b="1" dirty="0" smtClean="0"/>
          </a:p>
          <a:p>
            <a:pPr algn="just" eaLnBrk="1" hangingPunct="1">
              <a:lnSpc>
                <a:spcPct val="80000"/>
              </a:lnSpc>
            </a:pPr>
            <a:r>
              <a:rPr lang="en-US" sz="2400" b="1" dirty="0" smtClean="0"/>
              <a:t>When a pharmacist is called on to dilute an existing medicated elixir, the </a:t>
            </a:r>
            <a:r>
              <a:rPr lang="en-US" sz="2400" b="1" dirty="0" err="1" smtClean="0"/>
              <a:t>nonmedicated</a:t>
            </a:r>
            <a:r>
              <a:rPr lang="en-US" sz="2400" b="1" dirty="0" smtClean="0"/>
              <a:t> elixir he or she selects as the </a:t>
            </a:r>
            <a:r>
              <a:rPr lang="en-US" sz="2400" b="1" dirty="0" err="1" smtClean="0"/>
              <a:t>diluent</a:t>
            </a:r>
            <a:r>
              <a:rPr lang="en-US" sz="2400" b="1" dirty="0" smtClean="0"/>
              <a:t> should have approximately the same alcoholic concentration as the elixir being diluted. </a:t>
            </a:r>
          </a:p>
          <a:p>
            <a:pPr algn="just" eaLnBrk="1" hangingPunct="1">
              <a:lnSpc>
                <a:spcPct val="80000"/>
              </a:lnSpc>
            </a:pPr>
            <a:endParaRPr lang="en-US" sz="2400" b="1" dirty="0" smtClean="0"/>
          </a:p>
          <a:p>
            <a:pPr algn="just" eaLnBrk="1" hangingPunct="1">
              <a:lnSpc>
                <a:spcPct val="80000"/>
              </a:lnSpc>
            </a:pPr>
            <a:r>
              <a:rPr lang="en-US" sz="2400" b="1" dirty="0" smtClean="0"/>
              <a:t>the flavor and color characteristics of the </a:t>
            </a:r>
            <a:r>
              <a:rPr lang="en-US" sz="2400" b="1" dirty="0" err="1" smtClean="0"/>
              <a:t>diluent</a:t>
            </a:r>
            <a:r>
              <a:rPr lang="en-US" sz="2400" b="1" dirty="0" smtClean="0"/>
              <a:t> should not be in conflict with those of the medicated elixir, and all components should be chemically and physically compatible.</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idx="4294967295"/>
          </p:nvPr>
        </p:nvSpPr>
        <p:spPr/>
        <p:txBody>
          <a:bodyPr/>
          <a:lstStyle/>
          <a:p>
            <a:pPr eaLnBrk="1" hangingPunct="1"/>
            <a:r>
              <a:rPr lang="en-US" b="1" smtClean="0"/>
              <a:t>MEDICATED ELIXIRS</a:t>
            </a:r>
            <a:endParaRPr lang="en-US" smtClean="0"/>
          </a:p>
        </p:txBody>
      </p:sp>
      <p:sp>
        <p:nvSpPr>
          <p:cNvPr id="129026" name="Content Placeholder 2"/>
          <p:cNvSpPr>
            <a:spLocks noGrp="1"/>
          </p:cNvSpPr>
          <p:nvPr>
            <p:ph idx="4294967295"/>
          </p:nvPr>
        </p:nvSpPr>
        <p:spPr/>
        <p:txBody>
          <a:bodyPr/>
          <a:lstStyle/>
          <a:p>
            <a:pPr algn="just" eaLnBrk="1" hangingPunct="1"/>
            <a:r>
              <a:rPr lang="en-US" b="1" smtClean="0"/>
              <a:t>Most official and commercial elixirs contain a single therapeutic agent. </a:t>
            </a:r>
          </a:p>
          <a:p>
            <a:pPr algn="just" eaLnBrk="1" hangingPunct="1"/>
            <a:endParaRPr lang="en-US" b="1" smtClean="0"/>
          </a:p>
          <a:p>
            <a:pPr algn="just" eaLnBrk="1" hangingPunct="1"/>
            <a:r>
              <a:rPr lang="en-US" b="1" smtClean="0"/>
              <a:t>The main advantage of having only a single therapeutic agent is that the dosage of that single drug may be increased or decreased by simply taking more or less of the elixir,</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idx="4294967295"/>
          </p:nvPr>
        </p:nvSpPr>
        <p:spPr/>
        <p:txBody>
          <a:bodyPr/>
          <a:lstStyle/>
          <a:p>
            <a:pPr eaLnBrk="1" hangingPunct="1"/>
            <a:r>
              <a:rPr lang="en-US" sz="4000" b="1" smtClean="0"/>
              <a:t>examples of medicated</a:t>
            </a:r>
            <a:br>
              <a:rPr lang="en-US" sz="4000" b="1" smtClean="0"/>
            </a:br>
            <a:r>
              <a:rPr lang="en-US" sz="4000" b="1" smtClean="0"/>
              <a:t>elixirs.</a:t>
            </a:r>
          </a:p>
        </p:txBody>
      </p:sp>
      <p:sp>
        <p:nvSpPr>
          <p:cNvPr id="130050" name="Content Placeholder 2"/>
          <p:cNvSpPr>
            <a:spLocks noGrp="1"/>
          </p:cNvSpPr>
          <p:nvPr>
            <p:ph idx="4294967295"/>
          </p:nvPr>
        </p:nvSpPr>
        <p:spPr>
          <a:xfrm>
            <a:off x="457200" y="1828800"/>
            <a:ext cx="8229600" cy="4525963"/>
          </a:xfrm>
        </p:spPr>
        <p:txBody>
          <a:bodyPr/>
          <a:lstStyle/>
          <a:p>
            <a:pPr eaLnBrk="1" hangingPunct="1"/>
            <a:r>
              <a:rPr lang="en-US" b="1" dirty="0" smtClean="0"/>
              <a:t>Antihistamine Elixirs</a:t>
            </a:r>
          </a:p>
          <a:p>
            <a:pPr eaLnBrk="1" hangingPunct="1"/>
            <a:r>
              <a:rPr lang="en-US" b="1" dirty="0" smtClean="0"/>
              <a:t>Barbiturate Sedative and Hypnotic Elixirs</a:t>
            </a:r>
          </a:p>
          <a:p>
            <a:pPr eaLnBrk="1" hangingPunct="1"/>
            <a:r>
              <a:rPr lang="en-US" b="1" dirty="0" err="1" smtClean="0"/>
              <a:t>Digoxin</a:t>
            </a:r>
            <a:r>
              <a:rPr lang="en-US" b="1" dirty="0" smtClean="0"/>
              <a:t> Elixir</a:t>
            </a:r>
            <a:endParaRPr lang="en-US" dirty="0" smtClean="0"/>
          </a:p>
        </p:txBody>
      </p:sp>
      <p:pic>
        <p:nvPicPr>
          <p:cNvPr id="130051" name="Picture 7" descr="22-91-Phenergan_Elixir_1_141">
            <a:hlinkClick r:id="rId2"/>
          </p:cNvPr>
          <p:cNvPicPr>
            <a:picLocks noChangeAspect="1" noChangeArrowheads="1"/>
          </p:cNvPicPr>
          <p:nvPr/>
        </p:nvPicPr>
        <p:blipFill>
          <a:blip r:embed="rId3"/>
          <a:srcRect/>
          <a:stretch>
            <a:fillRect/>
          </a:stretch>
        </p:blipFill>
        <p:spPr bwMode="auto">
          <a:xfrm>
            <a:off x="5867400" y="3114675"/>
            <a:ext cx="2143125" cy="3743325"/>
          </a:xfrm>
          <a:prstGeom prst="rect">
            <a:avLst/>
          </a:prstGeom>
          <a:noFill/>
          <a:ln w="9525">
            <a:noFill/>
            <a:miter lim="800000"/>
            <a:headEnd/>
            <a:tailEnd/>
          </a:ln>
        </p:spPr>
      </p:pic>
      <p:pic>
        <p:nvPicPr>
          <p:cNvPr id="130052" name="Picture 9" descr="large_2_435821">
            <a:hlinkClick r:id="rId4"/>
          </p:cNvPr>
          <p:cNvPicPr>
            <a:picLocks noChangeAspect="1" noChangeArrowheads="1"/>
          </p:cNvPicPr>
          <p:nvPr/>
        </p:nvPicPr>
        <p:blipFill>
          <a:blip r:embed="rId5"/>
          <a:srcRect/>
          <a:stretch>
            <a:fillRect/>
          </a:stretch>
        </p:blipFill>
        <p:spPr bwMode="auto">
          <a:xfrm>
            <a:off x="3276600" y="3276600"/>
            <a:ext cx="2695575" cy="33432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2A18092-CF53-4C8E-B418-C7E50A7C881F}" type="slidenum">
              <a:rPr lang="ar-SA" smtClean="0"/>
              <a:pPr>
                <a:defRPr/>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idx="4294967295"/>
          </p:nvPr>
        </p:nvSpPr>
        <p:spPr>
          <a:xfrm>
            <a:off x="838200" y="5181600"/>
            <a:ext cx="8229600" cy="1143000"/>
          </a:xfrm>
        </p:spPr>
        <p:txBody>
          <a:bodyPr/>
          <a:lstStyle/>
          <a:p>
            <a:pPr algn="l" eaLnBrk="1" hangingPunct="1"/>
            <a:r>
              <a:rPr lang="en-US" sz="2400" b="1" dirty="0" smtClean="0"/>
              <a:t>Serum </a:t>
            </a:r>
            <a:r>
              <a:rPr lang="en-US" sz="2400" b="1" dirty="0" err="1" smtClean="0"/>
              <a:t>digoxin</a:t>
            </a:r>
            <a:r>
              <a:rPr lang="en-US" sz="2400" b="1" dirty="0" smtClean="0"/>
              <a:t> concentrations following administration of </a:t>
            </a:r>
            <a:r>
              <a:rPr lang="en-US" sz="2400" b="1" dirty="0" err="1" smtClean="0"/>
              <a:t>digoxin</a:t>
            </a:r>
            <a:r>
              <a:rPr lang="en-US" sz="2400" b="1" dirty="0" smtClean="0"/>
              <a:t> 0.5 mg by oral tablet and elixir-like oral solution.</a:t>
            </a:r>
          </a:p>
        </p:txBody>
      </p:sp>
      <p:pic>
        <p:nvPicPr>
          <p:cNvPr id="131074" name="Picture 2"/>
          <p:cNvPicPr>
            <a:picLocks noChangeAspect="1" noChangeArrowheads="1"/>
          </p:cNvPicPr>
          <p:nvPr/>
        </p:nvPicPr>
        <p:blipFill>
          <a:blip r:embed="rId2"/>
          <a:srcRect/>
          <a:stretch>
            <a:fillRect/>
          </a:stretch>
        </p:blipFill>
        <p:spPr bwMode="auto">
          <a:xfrm>
            <a:off x="1752600" y="533400"/>
            <a:ext cx="5257800" cy="46021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WordArt 5"/>
          <p:cNvSpPr>
            <a:spLocks noChangeArrowheads="1" noChangeShapeType="1" noTextEdit="1"/>
          </p:cNvSpPr>
          <p:nvPr/>
        </p:nvSpPr>
        <p:spPr bwMode="auto">
          <a:xfrm>
            <a:off x="2590800" y="2362200"/>
            <a:ext cx="4114800" cy="1314450"/>
          </a:xfrm>
          <a:prstGeom prst="rect">
            <a:avLst/>
          </a:prstGeom>
        </p:spPr>
        <p:txBody>
          <a:bodyPr wrap="none" fromWordArt="1">
            <a:prstTxWarp prst="textDoubleWave1">
              <a:avLst>
                <a:gd name="adj1" fmla="val 6500"/>
                <a:gd name="adj2" fmla="val 0"/>
              </a:avLst>
            </a:prstTxWarp>
          </a:bodyPr>
          <a:lstStyle/>
          <a:p>
            <a:pPr algn="ctr" rtl="0"/>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TINCTURES</a:t>
            </a:r>
            <a:endParaRPr lang="ar-SA" sz="3600" kern="10" spc="-36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pic>
        <p:nvPicPr>
          <p:cNvPr id="132098" name="Picture 7" descr="Natures-Answer-Tinctures">
            <a:hlinkClick r:id="rId2"/>
          </p:cNvPr>
          <p:cNvPicPr>
            <a:picLocks noChangeAspect="1" noChangeArrowheads="1"/>
          </p:cNvPicPr>
          <p:nvPr/>
        </p:nvPicPr>
        <p:blipFill>
          <a:blip r:embed="rId3" cstate="print"/>
          <a:srcRect/>
          <a:stretch>
            <a:fillRect/>
          </a:stretch>
        </p:blipFill>
        <p:spPr bwMode="auto">
          <a:xfrm>
            <a:off x="3276600" y="4114800"/>
            <a:ext cx="2695575" cy="1685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idx="4294967295"/>
          </p:nvPr>
        </p:nvSpPr>
        <p:spPr/>
        <p:txBody>
          <a:bodyPr/>
          <a:lstStyle/>
          <a:p>
            <a:pPr eaLnBrk="1" hangingPunct="1"/>
            <a:r>
              <a:rPr lang="en-US" b="1" smtClean="0"/>
              <a:t>TINCTURES</a:t>
            </a:r>
            <a:endParaRPr lang="en-US" smtClean="0"/>
          </a:p>
        </p:txBody>
      </p:sp>
      <p:sp>
        <p:nvSpPr>
          <p:cNvPr id="133122" name="Content Placeholder 2"/>
          <p:cNvSpPr>
            <a:spLocks noGrp="1"/>
          </p:cNvSpPr>
          <p:nvPr>
            <p:ph idx="4294967295"/>
          </p:nvPr>
        </p:nvSpPr>
        <p:spPr>
          <a:xfrm>
            <a:off x="457200" y="1371600"/>
            <a:ext cx="8229600" cy="4724400"/>
          </a:xfrm>
        </p:spPr>
        <p:txBody>
          <a:bodyPr/>
          <a:lstStyle/>
          <a:p>
            <a:pPr eaLnBrk="1" hangingPunct="1">
              <a:lnSpc>
                <a:spcPct val="90000"/>
              </a:lnSpc>
            </a:pPr>
            <a:r>
              <a:rPr lang="en-US" sz="2400" b="1" dirty="0" smtClean="0">
                <a:latin typeface="Arial" charset="0"/>
                <a:cs typeface="Arial" charset="0"/>
              </a:rPr>
              <a:t>Tinctures are alcoholic or </a:t>
            </a:r>
            <a:r>
              <a:rPr lang="en-US" sz="2400" b="1" dirty="0" err="1" smtClean="0">
                <a:latin typeface="Arial" charset="0"/>
                <a:cs typeface="Arial" charset="0"/>
              </a:rPr>
              <a:t>hydroalcoholic</a:t>
            </a:r>
            <a:r>
              <a:rPr lang="en-US" sz="2400" b="1" dirty="0" smtClean="0">
                <a:latin typeface="Arial" charset="0"/>
                <a:cs typeface="Arial" charset="0"/>
              </a:rPr>
              <a:t> solutions prepared from vegetable materials or from chemical substances. </a:t>
            </a:r>
          </a:p>
          <a:p>
            <a:pPr eaLnBrk="1" hangingPunct="1">
              <a:lnSpc>
                <a:spcPct val="90000"/>
              </a:lnSpc>
            </a:pPr>
            <a:r>
              <a:rPr lang="en-US" sz="2400" b="1" dirty="0" smtClean="0">
                <a:latin typeface="Arial" charset="0"/>
                <a:cs typeface="Arial" charset="0"/>
              </a:rPr>
              <a:t>Tinctures contain alcohol in amounts ranging from approximately 15% to 80%. </a:t>
            </a:r>
          </a:p>
          <a:p>
            <a:pPr eaLnBrk="1" hangingPunct="1">
              <a:lnSpc>
                <a:spcPct val="90000"/>
              </a:lnSpc>
            </a:pPr>
            <a:endParaRPr lang="en-US" sz="2400" b="1" dirty="0" smtClean="0">
              <a:latin typeface="Arial" charset="0"/>
              <a:cs typeface="Arial" charset="0"/>
            </a:endParaRPr>
          </a:p>
          <a:p>
            <a:pPr eaLnBrk="1" hangingPunct="1">
              <a:lnSpc>
                <a:spcPct val="90000"/>
              </a:lnSpc>
            </a:pPr>
            <a:r>
              <a:rPr lang="en-US" sz="2400" b="1" dirty="0" smtClean="0">
                <a:latin typeface="Arial" charset="0"/>
                <a:cs typeface="Arial" charset="0"/>
              </a:rPr>
              <a:t>They vary in method of preparation, strength of the active ingredient, alcoholic content, and intended use. </a:t>
            </a:r>
          </a:p>
          <a:p>
            <a:pPr eaLnBrk="1" hangingPunct="1">
              <a:lnSpc>
                <a:spcPct val="90000"/>
              </a:lnSpc>
            </a:pPr>
            <a:endParaRPr lang="en-US" sz="2400" b="1" dirty="0" smtClean="0">
              <a:latin typeface="Arial" charset="0"/>
              <a:cs typeface="Arial" charset="0"/>
            </a:endParaRPr>
          </a:p>
          <a:p>
            <a:pPr eaLnBrk="1" hangingPunct="1">
              <a:lnSpc>
                <a:spcPct val="90000"/>
              </a:lnSpc>
            </a:pPr>
            <a:r>
              <a:rPr lang="en-US" sz="2400" b="1" dirty="0" smtClean="0">
                <a:latin typeface="Arial" charset="0"/>
                <a:cs typeface="Arial" charset="0"/>
              </a:rPr>
              <a:t>When they are prepared from chemical substances (e.g., iodine, </a:t>
            </a:r>
            <a:r>
              <a:rPr lang="en-US" sz="2400" b="1" dirty="0" err="1" smtClean="0">
                <a:latin typeface="Arial" charset="0"/>
                <a:cs typeface="Arial" charset="0"/>
              </a:rPr>
              <a:t>thimerosal</a:t>
            </a:r>
            <a:r>
              <a:rPr lang="en-US" sz="2400" b="1" dirty="0" smtClean="0">
                <a:latin typeface="Arial" charset="0"/>
                <a:cs typeface="Arial" charset="0"/>
              </a:rPr>
              <a:t>), tinctures are prepared by simple solution of the chemical agent in the solvent.</a:t>
            </a:r>
          </a:p>
        </p:txBody>
      </p:sp>
      <p:sp>
        <p:nvSpPr>
          <p:cNvPr id="4" name="Slide Number Placeholder 3"/>
          <p:cNvSpPr>
            <a:spLocks noGrp="1"/>
          </p:cNvSpPr>
          <p:nvPr>
            <p:ph type="sldNum" sz="quarter" idx="12"/>
          </p:nvPr>
        </p:nvSpPr>
        <p:spPr/>
        <p:txBody>
          <a:bodyPr/>
          <a:lstStyle/>
          <a:p>
            <a:pPr>
              <a:defRPr/>
            </a:pPr>
            <a:fld id="{62A18092-CF53-4C8E-B418-C7E50A7C881F}" type="slidenum">
              <a:rPr lang="ar-SA"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Content Placeholder 2"/>
          <p:cNvSpPr>
            <a:spLocks noGrp="1"/>
          </p:cNvSpPr>
          <p:nvPr>
            <p:ph idx="4294967295"/>
          </p:nvPr>
        </p:nvSpPr>
        <p:spPr>
          <a:xfrm>
            <a:off x="457200" y="762000"/>
            <a:ext cx="8229600" cy="4525963"/>
          </a:xfrm>
        </p:spPr>
        <p:txBody>
          <a:bodyPr/>
          <a:lstStyle/>
          <a:p>
            <a:pPr eaLnBrk="1" hangingPunct="1">
              <a:lnSpc>
                <a:spcPct val="90000"/>
              </a:lnSpc>
            </a:pPr>
            <a:r>
              <a:rPr lang="en-US" sz="3000" b="1" dirty="0" smtClean="0"/>
              <a:t>The alcohol content protects against microbial growth and keeps the alcohol-soluble extractives in solution. </a:t>
            </a:r>
          </a:p>
          <a:p>
            <a:pPr eaLnBrk="1" hangingPunct="1">
              <a:lnSpc>
                <a:spcPct val="90000"/>
              </a:lnSpc>
            </a:pPr>
            <a:endParaRPr lang="en-US" sz="3000" b="1" dirty="0" smtClean="0"/>
          </a:p>
          <a:p>
            <a:pPr eaLnBrk="1" hangingPunct="1">
              <a:lnSpc>
                <a:spcPct val="90000"/>
              </a:lnSpc>
            </a:pPr>
            <a:r>
              <a:rPr lang="en-US" sz="3000" b="1" dirty="0" smtClean="0"/>
              <a:t>In addition to alcohol, other solvents, such as glycerin, may be employed. </a:t>
            </a:r>
          </a:p>
          <a:p>
            <a:pPr eaLnBrk="1" hangingPunct="1">
              <a:lnSpc>
                <a:spcPct val="90000"/>
              </a:lnSpc>
            </a:pPr>
            <a:endParaRPr lang="en-US" sz="3000" b="1" dirty="0" smtClean="0"/>
          </a:p>
        </p:txBody>
      </p:sp>
      <p:sp>
        <p:nvSpPr>
          <p:cNvPr id="3" name="Slide Number Placeholder 2"/>
          <p:cNvSpPr>
            <a:spLocks noGrp="1"/>
          </p:cNvSpPr>
          <p:nvPr>
            <p:ph type="sldNum" sz="quarter" idx="12"/>
          </p:nvPr>
        </p:nvSpPr>
        <p:spPr/>
        <p:txBody>
          <a:bodyPr/>
          <a:lstStyle/>
          <a:p>
            <a:pPr>
              <a:defRPr/>
            </a:pPr>
            <a:fld id="{62A18092-CF53-4C8E-B418-C7E50A7C881F}" type="slidenum">
              <a:rPr lang="ar-SA" smtClean="0"/>
              <a:pPr>
                <a:defRPr/>
              </a:pPr>
              <a:t>99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TotalTime>
  <Words>7352</Words>
  <Application>Microsoft Office PowerPoint</Application>
  <PresentationFormat>On-screen Show (4:3)</PresentationFormat>
  <Paragraphs>834</Paragraphs>
  <Slides>116</Slides>
  <Notes>9</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Office Theme</vt:lpstr>
      <vt:lpstr>Pharmaceutics 1   Liquid dosage forms Solutions </vt:lpstr>
      <vt:lpstr>PowerPoint Presentation</vt:lpstr>
      <vt:lpstr>PowerPoint Presentation</vt:lpstr>
      <vt:lpstr>PowerPoint Presentation</vt:lpstr>
      <vt:lpstr>PowerPoint Presentation</vt:lpstr>
      <vt:lpstr>PowerPoint Presentation</vt:lpstr>
      <vt:lpstr>PowerPoint Presentation</vt:lpstr>
      <vt:lpstr>Oral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 criteria for solvents</vt:lpstr>
      <vt:lpstr>PowerPoint Presentation</vt:lpstr>
      <vt:lpstr>PowerPoint Presentation</vt:lpstr>
      <vt:lpstr>PURIFIED WATER, USP, H2O</vt:lpstr>
      <vt:lpstr>PowerPoint Presentation</vt:lpstr>
      <vt:lpstr>PowerPoint Presentation</vt:lpstr>
      <vt:lpstr>PowerPoint Presentation</vt:lpstr>
      <vt:lpstr>ALCOHOL, USP: ETHYL ALCOHOL, ETHANOL, C2H5OH</vt:lpstr>
      <vt:lpstr>PowerPoint Presentation</vt:lpstr>
      <vt:lpstr>PowerPoint Presentation</vt:lpstr>
      <vt:lpstr>PowerPoint Presentation</vt:lpstr>
      <vt:lpstr>PowerPoint Presentation</vt:lpstr>
      <vt:lpstr>DILUTED ALCOHOL, NF</vt:lpstr>
      <vt:lpstr>ETHYL ALCOHOL RUBBING ALCOHOL</vt:lpstr>
      <vt:lpstr>PowerPoint Presentation</vt:lpstr>
      <vt:lpstr>ISOPROPYL RUBBING ALCOHOL</vt:lpstr>
      <vt:lpstr>GLYCERIN, USP (GLYCEROL), CH2OH•CHOH•CH2OH</vt:lpstr>
      <vt:lpstr>PROPYLENE GLYCOL, USP, CH3CH(OH)CH2OH</vt:lpstr>
      <vt:lpstr>PowerPoint Presentation</vt:lpstr>
      <vt:lpstr>PowerPoint Presentation</vt:lpstr>
      <vt:lpstr>PowerPoint Presentation</vt:lpstr>
      <vt:lpstr>PREPARATION OF SOLUTIONS</vt:lpstr>
      <vt:lpstr>PowerPoint Presentation</vt:lpstr>
      <vt:lpstr>PowerPoint Presentation</vt:lpstr>
      <vt:lpstr>PowerPoint Presentation</vt:lpstr>
      <vt:lpstr>PowerPoint Presentation</vt:lpstr>
      <vt:lpstr>DRY MIXTURES FOR SOLUTION</vt:lpstr>
      <vt:lpstr>PowerPoint Presentation</vt:lpstr>
      <vt:lpstr>ORAL REHYDRATION SOLUTIONS</vt:lpstr>
      <vt:lpstr>PowerPoint Presentation</vt:lpstr>
      <vt:lpstr>PowerPoint Presentation</vt:lpstr>
      <vt:lpstr>PowerPoint Presentation</vt:lpstr>
      <vt:lpstr>SYRUPS</vt:lpstr>
      <vt:lpstr>SYRUPS</vt:lpstr>
      <vt:lpstr>PowerPoint Presentation</vt:lpstr>
      <vt:lpstr>PowerPoint Presentation</vt:lpstr>
      <vt:lpstr>COMPONENTS OF SYRUPS</vt:lpstr>
      <vt:lpstr>Sucrose- and Nonsucrose-based Syrups</vt:lpstr>
      <vt:lpstr>PowerPoint Presentation</vt:lpstr>
      <vt:lpstr>PowerPoint Presentation</vt:lpstr>
      <vt:lpstr>PowerPoint Presentation</vt:lpstr>
      <vt:lpstr>PowerPoint Presentation</vt:lpstr>
      <vt:lpstr>simple syrup</vt:lpstr>
      <vt:lpstr>simple syrup</vt:lpstr>
      <vt:lpstr>PowerPoint Presentation</vt:lpstr>
      <vt:lpstr>PowerPoint Presentation</vt:lpstr>
      <vt:lpstr>PowerPoint Presentation</vt:lpstr>
      <vt:lpstr>PowerPoint Presentation</vt:lpstr>
      <vt:lpstr>Preserving Syrups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PREPARATION OF SYRUPS</vt:lpstr>
      <vt:lpstr>Solution with the Aid of Heat</vt:lpstr>
      <vt:lpstr>PowerPoint Presentation</vt:lpstr>
      <vt:lpstr>PowerPoint Presentation</vt:lpstr>
      <vt:lpstr>PowerPoint Presentation</vt:lpstr>
      <vt:lpstr>PowerPoint Presentation</vt:lpstr>
      <vt:lpstr>Solution by Agitation Without the Aid of Heat</vt:lpstr>
      <vt:lpstr>PowerPoint Presentation</vt:lpstr>
      <vt:lpstr>PowerPoint Presentation</vt:lpstr>
      <vt:lpstr>Percolation</vt:lpstr>
      <vt:lpstr>Percolator</vt:lpstr>
      <vt:lpstr>PowerPoint Presentation</vt:lpstr>
      <vt:lpstr>ELIXIRS</vt:lpstr>
      <vt:lpstr>ELIXIRS</vt:lpstr>
      <vt:lpstr>Elixirs Compared with syrups: </vt:lpstr>
      <vt:lpstr>PowerPoint Presentation</vt:lpstr>
      <vt:lpstr>PowerPoint Presentation</vt:lpstr>
      <vt:lpstr>formulations for some medicated elixirs</vt:lpstr>
      <vt:lpstr>PowerPoint Presentation</vt:lpstr>
      <vt:lpstr>PREPARATION OF ELIXIRS</vt:lpstr>
      <vt:lpstr>PowerPoint Presentation</vt:lpstr>
      <vt:lpstr>Nonmedicated elixirs</vt:lpstr>
      <vt:lpstr>MEDICATED ELIXIRS</vt:lpstr>
      <vt:lpstr>examples of medicated elixirs.</vt:lpstr>
      <vt:lpstr>Serum digoxin concentrations following administration of digoxin 0.5 mg by oral tablet and elixir-like oral solution.</vt:lpstr>
      <vt:lpstr>PowerPoint Presentation</vt:lpstr>
      <vt:lpstr>TINCTURES</vt:lpstr>
      <vt:lpstr>PowerPoint Presentation</vt:lpstr>
      <vt:lpstr>PowerPoint Presentation</vt:lpstr>
      <vt:lpstr>PowerPoint Presentation</vt:lpstr>
      <vt:lpstr>TOPICAL SOLUTIONS AND TINCTURES</vt:lpstr>
      <vt:lpstr>PowerPoint Presentation</vt:lpstr>
      <vt:lpstr>PowerPoint Presentation</vt:lpstr>
      <vt:lpstr>PowerPoint Presentation</vt:lpstr>
      <vt:lpstr>TOPICAL ORAL (DENTAL) SOLUTIONS</vt:lpstr>
      <vt:lpstr>AROMATIC WATERS </vt:lpstr>
      <vt:lpstr>PowerPoint Presentation</vt:lpstr>
      <vt:lpstr>SPIRITS</vt:lpstr>
      <vt:lpstr>PowerPoint Presentation</vt:lpstr>
      <vt:lpstr>PowerPoint Presentation</vt:lpstr>
      <vt:lpstr>COLLODIONS </vt:lpstr>
      <vt:lpstr>PowerPoint Presentation</vt:lpstr>
      <vt:lpstr>PowerPoint Presentation</vt:lpstr>
      <vt:lpstr> GLYCERITES: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dc:title>
  <dc:creator>User</dc:creator>
  <cp:lastModifiedBy>Saqer Musalam</cp:lastModifiedBy>
  <cp:revision>195</cp:revision>
  <dcterms:created xsi:type="dcterms:W3CDTF">2012-02-18T15:58:41Z</dcterms:created>
  <dcterms:modified xsi:type="dcterms:W3CDTF">2016-10-15T05:58:59Z</dcterms:modified>
</cp:coreProperties>
</file>