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3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2" autoAdjust="0"/>
    <p:restoredTop sz="94660"/>
  </p:normalViewPr>
  <p:slideViewPr>
    <p:cSldViewPr>
      <p:cViewPr varScale="1">
        <p:scale>
          <a:sx n="64" d="100"/>
          <a:sy n="64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F8589-E835-4703-BA84-D2DDB4FEF8B4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0FC31-7A39-4E9D-8E54-7F779E146A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E0C2-67EB-4070-AB21-7CA4C141239C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0"/>
            <a:fld id="{D2CDF2A8-09BD-4D92-868F-18709628A282}" type="slidenum">
              <a:rPr lang="ar-SA" altLang="en-US" sz="1200"/>
              <a:pPr algn="r" rtl="0"/>
              <a:t>3</a:t>
            </a:fld>
            <a:endParaRPr lang="en-US" altLang="en-US" sz="1200"/>
          </a:p>
        </p:txBody>
      </p:sp>
      <p:sp>
        <p:nvSpPr>
          <p:cNvPr id="27652" name="Rectangle 5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DCB2592-CF45-4FF6-B65E-3B14DE461658}" type="slidenum">
              <a:rPr lang="ar-SA" altLang="en-US">
                <a:cs typeface="Times New Roman" pitchFamily="18" charset="0"/>
              </a:rPr>
              <a:pPr rtl="0"/>
              <a:t>3</a:t>
            </a:fld>
            <a:endParaRPr lang="en-US" altLang="en-US">
              <a:cs typeface="Times New Roman" pitchFamily="18" charset="0"/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>
            <a:noFill/>
          </a:ln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B9E322-183B-4E55-B890-1D30E561C410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0"/>
            <a:fld id="{B7686385-2CB7-4F3F-A0D6-A934E346D5A5}" type="slidenum">
              <a:rPr lang="ar-SA" altLang="en-US" sz="1200"/>
              <a:pPr algn="r" rtl="0"/>
              <a:t>5</a:t>
            </a:fld>
            <a:endParaRPr lang="en-US" altLang="en-US" sz="1200"/>
          </a:p>
        </p:txBody>
      </p:sp>
      <p:sp>
        <p:nvSpPr>
          <p:cNvPr id="28676" name="Rectangle 5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7E08605C-F72B-40A9-9778-767A18B8230C}" type="slidenum">
              <a:rPr lang="ar-SA" altLang="en-US">
                <a:cs typeface="Times New Roman" pitchFamily="18" charset="0"/>
              </a:rPr>
              <a:pPr rtl="0"/>
              <a:t>5</a:t>
            </a:fld>
            <a:endParaRPr lang="en-US" altLang="en-US">
              <a:cs typeface="Times New Roman" pitchFamily="18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altLang="en-US" smtClean="0"/>
          </a:p>
        </p:txBody>
      </p:sp>
      <p:sp>
        <p:nvSpPr>
          <p:cNvPr id="2867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93FBD7-9B7F-46BF-B91D-360A7AE3C6B3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0"/>
            <a:fld id="{1774E960-F629-44F6-93BB-BCFEED028D0C}" type="slidenum">
              <a:rPr lang="ar-SA" altLang="en-US" sz="1200"/>
              <a:pPr algn="r" rtl="0"/>
              <a:t>7</a:t>
            </a:fld>
            <a:endParaRPr lang="en-US" altLang="en-US" sz="1200"/>
          </a:p>
        </p:txBody>
      </p:sp>
      <p:sp>
        <p:nvSpPr>
          <p:cNvPr id="29700" name="Rectangle 5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514F405D-A3D2-40E8-B47E-BDEBC71B45F0}" type="slidenum">
              <a:rPr lang="ar-SA" altLang="en-US">
                <a:cs typeface="Times New Roman" pitchFamily="18" charset="0"/>
              </a:rPr>
              <a:pPr rtl="0"/>
              <a:t>7</a:t>
            </a:fld>
            <a:endParaRPr lang="en-US" altLang="en-US">
              <a:cs typeface="Times New Roman" pitchFamily="18" charset="0"/>
            </a:endParaRPr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>
            <a:noFill/>
          </a:ln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B82B34-AEAC-433D-AC6C-39D1B172918C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0"/>
            <a:fld id="{1B268947-C6E3-4E02-9061-B23D726E8D5F}" type="slidenum">
              <a:rPr lang="ar-SA" altLang="en-US" sz="1200"/>
              <a:pPr algn="r" rtl="0"/>
              <a:t>14</a:t>
            </a:fld>
            <a:endParaRPr lang="en-US" altLang="en-US" sz="1200"/>
          </a:p>
        </p:txBody>
      </p:sp>
      <p:sp>
        <p:nvSpPr>
          <p:cNvPr id="30724" name="Rectangle 5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58317ACD-1122-4D7D-8583-0FCBA2788099}" type="slidenum">
              <a:rPr lang="ar-SA" altLang="en-US">
                <a:cs typeface="Times New Roman" pitchFamily="18" charset="0"/>
              </a:rPr>
              <a:pPr rtl="0"/>
              <a:t>14</a:t>
            </a:fld>
            <a:endParaRPr lang="en-US" altLang="en-US">
              <a:cs typeface="Times New Roman" pitchFamily="18" charset="0"/>
            </a:endParaRPr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>
            <a:noFill/>
          </a:ln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46B7DC-AE65-472A-958A-286C85E5C077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rtl="0"/>
            <a:fld id="{613036A0-A219-4939-9EFC-2AAC4937E43D}" type="slidenum">
              <a:rPr lang="ar-SA" altLang="en-US" sz="1200"/>
              <a:pPr algn="r" rtl="0"/>
              <a:t>18</a:t>
            </a:fld>
            <a:endParaRPr lang="en-US" altLang="en-US" sz="1200"/>
          </a:p>
        </p:txBody>
      </p:sp>
      <p:sp>
        <p:nvSpPr>
          <p:cNvPr id="31748" name="Rectangle 5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69744F12-0918-4A24-AE75-8D2D639F8F94}" type="slidenum">
              <a:rPr lang="ar-SA" altLang="en-US">
                <a:cs typeface="Times New Roman" pitchFamily="18" charset="0"/>
              </a:rPr>
              <a:pPr rtl="0"/>
              <a:t>18</a:t>
            </a:fld>
            <a:endParaRPr lang="en-US" altLang="en-US">
              <a:cs typeface="Times New Roman" pitchFamily="18" charset="0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>
            <a:noFill/>
          </a:ln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EG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CE85B-222B-48D0-857D-E5D602EA2250}" type="datetimeFigureOut">
              <a:rPr lang="en-US" smtClean="0"/>
              <a:pPr/>
              <a:t>09/03/2016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A413B-FD0A-46FB-9520-2F01F36DB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Pharmaceutics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 smtClean="0"/>
              <a:t>Route of Drug Administration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mtClean="0"/>
              <a:t>Intramuscular injection (IM</a:t>
            </a:r>
            <a:r>
              <a:rPr lang="ar-JO" altLang="en-US" smtClean="0"/>
              <a:t>(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Rapid absorption from aqueous solution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Slow absorption from nonaqueous (oil) solutions.</a:t>
            </a:r>
            <a:endParaRPr lang="ar-JO" altLang="en-US" sz="2800" smtClean="0"/>
          </a:p>
          <a:p>
            <a:pPr algn="l" rtl="0" eaLnBrk="1" hangingPunct="1">
              <a:lnSpc>
                <a:spcPct val="80000"/>
              </a:lnSpc>
            </a:pPr>
            <a:endParaRPr lang="ar-JO" altLang="en-US" sz="2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Larger volumes may be used compared to subcutaneous solutions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Easier to inject than intravenous injection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>
              <a:lnSpc>
                <a:spcPct val="80000"/>
              </a:lnSpc>
            </a:pPr>
            <a:endParaRPr lang="en-US" altLang="en-US" sz="2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Irritating drugs may be very painful.</a:t>
            </a:r>
            <a:endParaRPr lang="ar-JO" altLang="en-US" sz="2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Different rates of absorption depending on muscle group injected and blood flow</a:t>
            </a:r>
            <a:r>
              <a:rPr lang="ar-SA" altLang="en-US" sz="2800" smtClean="0"/>
              <a:t>.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rtl="0" eaLnBrk="1" hangingPunct="1"/>
            <a:r>
              <a:rPr lang="en-US" altLang="en-US" smtClean="0"/>
              <a:t>Subcutaneous injection (SC</a:t>
            </a:r>
            <a:r>
              <a:rPr lang="ar-JO" altLang="en-US" smtClean="0"/>
              <a:t>(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70038"/>
            <a:ext cx="8229600" cy="4525962"/>
          </a:xfrm>
        </p:spPr>
        <p:txBody>
          <a:bodyPr/>
          <a:lstStyle/>
          <a:p>
            <a:pPr algn="l" rtl="0" eaLnBrk="1" hangingPunct="1"/>
            <a:r>
              <a:rPr lang="en-US" altLang="en-US" sz="2800" smtClean="0"/>
              <a:t>Prompt absorption from aqueous solution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Slow absorption from repository formulations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>
              <a:buFontTx/>
              <a:buNone/>
            </a:pPr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Generally, used for insulin injection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/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Rate of drug absorption depends on blood flow and injection volume</a:t>
            </a:r>
            <a:r>
              <a:rPr lang="ar-SA" altLang="en-US" sz="2800" smtClean="0"/>
              <a:t>. 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mtClean="0"/>
              <a:t>Oral (PO</a:t>
            </a:r>
            <a:r>
              <a:rPr lang="ar-JO" altLang="en-US" smtClean="0"/>
              <a:t>(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800" dirty="0" smtClean="0"/>
              <a:t>Absorption may vary</a:t>
            </a:r>
            <a:r>
              <a:rPr lang="ar-SA" altLang="en-US" sz="2800" dirty="0" smtClean="0"/>
              <a:t>.</a:t>
            </a:r>
            <a:endParaRPr lang="ar-JO" altLang="en-US" sz="2800" dirty="0" smtClean="0"/>
          </a:p>
          <a:p>
            <a:pPr algn="l" rtl="0" eaLnBrk="1" hangingPunct="1"/>
            <a:r>
              <a:rPr lang="en-US" altLang="en-US" sz="2800" dirty="0" smtClean="0"/>
              <a:t>Generally, slower absorption rate compared to IV bolus or IM injection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  <a:p>
            <a:pPr algn="l" rtl="0" eaLnBrk="1" hangingPunct="1">
              <a:buFontTx/>
              <a:buNone/>
            </a:pPr>
            <a:r>
              <a:rPr lang="en-US" altLang="en-US" sz="2800" dirty="0" smtClean="0"/>
              <a:t>Advantages:</a:t>
            </a:r>
          </a:p>
          <a:p>
            <a:pPr algn="l" rtl="0" eaLnBrk="1" hangingPunct="1"/>
            <a:r>
              <a:rPr lang="en-US" altLang="en-US" sz="2800" dirty="0" smtClean="0"/>
              <a:t>Safest and easiest route of drug administration</a:t>
            </a:r>
            <a:r>
              <a:rPr lang="ar-SA" altLang="en-US" sz="2800" dirty="0" smtClean="0"/>
              <a:t>.</a:t>
            </a:r>
            <a:endParaRPr lang="ar-JO" altLang="en-US" sz="2800" dirty="0" smtClean="0"/>
          </a:p>
          <a:p>
            <a:pPr algn="l" rtl="0" eaLnBrk="1" hangingPunct="1"/>
            <a:r>
              <a:rPr lang="en-US" sz="2800" dirty="0" smtClean="0"/>
              <a:t>Variety of dosage forms available and m</a:t>
            </a:r>
            <a:r>
              <a:rPr lang="en-US" altLang="en-US" sz="2800" dirty="0" smtClean="0"/>
              <a:t>ay use immediate-release and modified-release drug products</a:t>
            </a:r>
          </a:p>
          <a:p>
            <a:pPr algn="l" rtl="0" eaLnBrk="1" hangingPunct="1"/>
            <a:r>
              <a:rPr lang="en-US" sz="2800" dirty="0" smtClean="0"/>
              <a:t>Convenient - portable, no pain, easy to take.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  <a:p>
            <a:pPr algn="l" rtl="0" eaLnBrk="1" hangingPunct="1">
              <a:buFontTx/>
              <a:buNone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altLang="en-US" sz="3600" u="sng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Oral (PO</a:t>
            </a:r>
            <a:r>
              <a:rPr lang="ar-JO" altLang="en-US" sz="3600" u="sng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en-US" sz="3600" u="sng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Disadvantages</a:t>
            </a:r>
            <a:r>
              <a:rPr lang="en-US" altLang="en-US" sz="36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sz="360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sz="360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l" rtl="0" eaLnBrk="1" hangingPunct="1"/>
            <a:r>
              <a:rPr lang="en-US" altLang="en-US" sz="2800" dirty="0" smtClean="0"/>
              <a:t>Drugs may have erratic absorption, </a:t>
            </a:r>
          </a:p>
          <a:p>
            <a:pPr algn="l" rtl="0" eaLnBrk="1" hangingPunct="1"/>
            <a:r>
              <a:rPr lang="en-US" altLang="en-US" sz="2800" dirty="0" smtClean="0"/>
              <a:t>Drugs may be unstable in the gastrointestinal tract,  it is destructed by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gastric acid and digestive juices</a:t>
            </a:r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smtClean="0"/>
              <a:t>Drug may be metabolized by liver prior to systemic absorption</a:t>
            </a:r>
            <a:r>
              <a:rPr lang="ar-SA" altLang="en-US" sz="2800" dirty="0" smtClean="0"/>
              <a:t> </a:t>
            </a:r>
            <a:r>
              <a:rPr lang="en-US" altLang="en-US" sz="2800" dirty="0" smtClean="0"/>
              <a:t>"first-pass" effects.</a:t>
            </a:r>
          </a:p>
          <a:p>
            <a:pPr algn="l" rtl="0" eaLnBrk="1" hangingPunct="1"/>
            <a:r>
              <a:rPr lang="en-US" sz="2800" dirty="0" smtClean="0"/>
              <a:t>Sometimes inefficient - high dose or low solubility drugs may suffer poor availability, only part of the dose may be absorbed.</a:t>
            </a:r>
          </a:p>
          <a:p>
            <a:pPr algn="l" rtl="0" eaLnBrk="1" hangingPunct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unable to use in unconscious patient</a:t>
            </a:r>
            <a:r>
              <a:rPr lang="en-US" sz="2800" dirty="0" smtClean="0"/>
              <a:t>.</a:t>
            </a:r>
            <a:endParaRPr lang="en-US" altLang="en-US" sz="2800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en-US" sz="480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First-pass Effect</a:t>
            </a:r>
            <a:endParaRPr lang="en-US" altLang="en-US" sz="4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8788" y="1219200"/>
            <a:ext cx="8532812" cy="4125913"/>
          </a:xfrm>
        </p:spPr>
        <p:txBody>
          <a:bodyPr lIns="92075" tIns="46038" rIns="92075" bIns="46038"/>
          <a:lstStyle/>
          <a:p>
            <a:pPr algn="l" defTabSz="942975" rtl="0" eaLnBrk="1" hangingPunct="1">
              <a:tabLst>
                <a:tab pos="6996113" algn="l"/>
                <a:tab pos="7896225" algn="l"/>
              </a:tabLst>
              <a:defRPr/>
            </a:pPr>
            <a:r>
              <a:rPr lang="en-US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first-pass effect  Is the term used for the hepatic  metabolism </a:t>
            </a:r>
          </a:p>
          <a:p>
            <a:pPr algn="l" defTabSz="942975" rtl="0" eaLnBrk="1" hangingPunct="1">
              <a:buFontTx/>
              <a:buNone/>
              <a:tabLst>
                <a:tab pos="6996113" algn="l"/>
                <a:tab pos="7896225" algn="l"/>
              </a:tabLst>
              <a:defRPr/>
            </a:pPr>
            <a:r>
              <a:rPr lang="en-US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of a pharmacological agent when it is absorbed from the  gut and </a:t>
            </a:r>
          </a:p>
          <a:p>
            <a:pPr algn="l" defTabSz="942975" rtl="0" eaLnBrk="1" hangingPunct="1">
              <a:buFontTx/>
              <a:buNone/>
              <a:tabLst>
                <a:tab pos="6996113" algn="l"/>
                <a:tab pos="7896225" algn="l"/>
              </a:tabLst>
              <a:defRPr/>
            </a:pPr>
            <a:r>
              <a:rPr lang="en-US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delivered to the liver via the portal circulation.</a:t>
            </a:r>
          </a:p>
          <a:p>
            <a:pPr algn="l" defTabSz="942975" rtl="0" eaLnBrk="1" hangingPunct="1">
              <a:buFontTx/>
              <a:buNone/>
              <a:tabLst>
                <a:tab pos="6996113" algn="l"/>
                <a:tab pos="7896225" algn="l"/>
              </a:tabLst>
              <a:defRPr/>
            </a:pPr>
            <a:r>
              <a:rPr lang="en-US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l" defTabSz="942975" rtl="0" eaLnBrk="1" hangingPunct="1">
              <a:buFontTx/>
              <a:buNone/>
              <a:tabLst>
                <a:tab pos="6996113" algn="l"/>
                <a:tab pos="7896225" algn="l"/>
              </a:tabLst>
              <a:defRPr/>
            </a:pPr>
            <a:r>
              <a:rPr lang="en-US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The  greater  the  first-pass effect, the  less the agent will  reach </a:t>
            </a:r>
          </a:p>
          <a:p>
            <a:pPr algn="l" defTabSz="942975" rtl="0" eaLnBrk="1" hangingPunct="1">
              <a:buFontTx/>
              <a:buNone/>
              <a:tabLst>
                <a:tab pos="6996113" algn="l"/>
                <a:tab pos="7896225" algn="l"/>
              </a:tabLst>
              <a:defRPr/>
            </a:pPr>
            <a:r>
              <a:rPr lang="en-US" altLang="en-US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the  systemic  circulation  when  the agent   is administered orally</a:t>
            </a:r>
          </a:p>
        </p:txBody>
      </p:sp>
      <p:sp>
        <p:nvSpPr>
          <p:cNvPr id="13316" name="AutoShape 4" descr="Fig1601"/>
          <p:cNvSpPr>
            <a:spLocks noChangeAspect="1" noChangeArrowheads="1"/>
          </p:cNvSpPr>
          <p:nvPr/>
        </p:nvSpPr>
        <p:spPr bwMode="auto">
          <a:xfrm>
            <a:off x="2790825" y="2424113"/>
            <a:ext cx="35623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17" name="Picture 5" descr="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810000"/>
            <a:ext cx="41338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dirty="0" smtClean="0"/>
              <a:t>After a drug is swallowed, it is absorbed by the digestive system and enters the hepatic portal system. It is carried through </a:t>
            </a:r>
            <a:r>
              <a:rPr lang="en-US" dirty="0" err="1" smtClean="0"/>
              <a:t>theportal</a:t>
            </a:r>
            <a:r>
              <a:rPr lang="en-US" dirty="0" smtClean="0"/>
              <a:t> vein into the liver before it reaches the rest of the body. The liver metabolizes many drugs, sometimes to such an extent that only a small amount of active drug emerges from the liver to the rest of the circulatory system. This </a:t>
            </a:r>
            <a:r>
              <a:rPr lang="en-US" b="1" dirty="0" smtClean="0">
                <a:solidFill>
                  <a:srgbClr val="0070C0"/>
                </a:solidFill>
              </a:rPr>
              <a:t>first pass </a:t>
            </a:r>
            <a:r>
              <a:rPr lang="en-US" dirty="0" smtClean="0"/>
              <a:t>through the liver thus greatly reduces the bioavailability of the drug.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Buccal or sublingual (SL)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Sublingual administration is where the dosage form is placed under the tongue </a:t>
            </a:r>
          </a:p>
          <a:p>
            <a:pPr algn="l" rtl="0" eaLnBrk="1" hangingPunct="1"/>
            <a:endParaRPr lang="en-US" altLang="en-US" sz="2800" dirty="0" smtClean="0"/>
          </a:p>
          <a:p>
            <a:pPr algn="l" rtl="0" eaLnBrk="1" hangingPunct="1"/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Buccal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administration is where the dosage form is placed between gums and inner lining of the cheek.</a:t>
            </a:r>
            <a:endParaRPr lang="en-US" altLang="en-US" sz="2800" dirty="0" smtClean="0"/>
          </a:p>
        </p:txBody>
      </p:sp>
      <p:pic>
        <p:nvPicPr>
          <p:cNvPr id="12292" name="Picture 4" descr="slide0008_image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286000"/>
            <a:ext cx="15430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slide0008_image0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267200"/>
            <a:ext cx="1447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l" rtl="0" eaLnBrk="1" hangingPunct="1"/>
            <a:r>
              <a:rPr lang="en-US" altLang="en-US" dirty="0" smtClean="0"/>
              <a:t>Rapid absorption from lipid-soluble drugs</a:t>
            </a:r>
          </a:p>
          <a:p>
            <a:pPr algn="l" rtl="0" eaLnBrk="1" hangingPunct="1">
              <a:buFontTx/>
              <a:buNone/>
            </a:pPr>
            <a:endParaRPr lang="ar-JO" altLang="en-US" dirty="0" smtClean="0"/>
          </a:p>
          <a:p>
            <a:pPr algn="l" rtl="0" eaLnBrk="1" hangingPunct="1"/>
            <a:r>
              <a:rPr lang="en-US" altLang="en-US" dirty="0" smtClean="0"/>
              <a:t>No "first-pass" effects.</a:t>
            </a:r>
          </a:p>
          <a:p>
            <a:pPr algn="l" rtl="0" eaLnBrk="1" hangingPunct="1"/>
            <a:r>
              <a:rPr lang="en-US" altLang="en-US" dirty="0" smtClean="0"/>
              <a:t>Some drugs may be swallowed.  </a:t>
            </a:r>
          </a:p>
          <a:p>
            <a:pPr algn="l" rtl="0" eaLnBrk="1" hangingPunct="1"/>
            <a:r>
              <a:rPr lang="en-US" altLang="en-US" dirty="0" smtClean="0"/>
              <a:t>Not for drugs with high doses.</a:t>
            </a:r>
          </a:p>
          <a:p>
            <a:pPr algn="l" rtl="0" eaLnBrk="1" hangingPunct="1"/>
            <a:r>
              <a:rPr lang="en-US" altLang="en-US" dirty="0" smtClean="0"/>
              <a:t>Irritation of oral mucosa</a:t>
            </a:r>
          </a:p>
          <a:p>
            <a:pPr algn="l" rtl="0" eaLnBrk="1" hangingPunct="1"/>
            <a:r>
              <a:rPr lang="en-US" dirty="0" smtClean="0"/>
              <a:t>Drug taste may need to be masked.</a:t>
            </a:r>
            <a:endParaRPr lang="en-US" altLang="en-US" dirty="0" smtClean="0"/>
          </a:p>
          <a:p>
            <a:pPr algn="l" rtl="0" eaLnBrk="1" hangingPunct="1"/>
            <a:endParaRPr lang="en-US" alt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90600" y="3492500"/>
            <a:ext cx="73914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400050" rtl="0"/>
            <a:r>
              <a:rPr lang="en-US" altLang="en-US" sz="3200" b="1" dirty="0">
                <a:solidFill>
                  <a:srgbClr val="FF66CC"/>
                </a:solidFill>
                <a:latin typeface="Times New Roman" pitchFamily="18" charset="0"/>
                <a:cs typeface="Times New Roman" pitchFamily="18" charset="0"/>
              </a:rPr>
              <a:t>USED FOR :</a:t>
            </a:r>
          </a:p>
          <a:p>
            <a:pPr defTabSz="400050" rtl="0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1. unconscious patients and children </a:t>
            </a:r>
          </a:p>
          <a:p>
            <a:pPr defTabSz="400050" rtl="0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2. if patient is nauseous or vomiting </a:t>
            </a:r>
          </a:p>
          <a:p>
            <a:pPr defTabSz="400050" rtl="0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3. good for drugs affecting the bowel    </a:t>
            </a:r>
          </a:p>
          <a:p>
            <a:pPr defTabSz="400050" rtl="0"/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   such as laxatives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620713"/>
            <a:ext cx="6553200" cy="508000"/>
          </a:xfrm>
        </p:spPr>
        <p:txBody>
          <a:bodyPr lIns="92075" tIns="46038" rIns="92075" bIns="46038">
            <a:normAutofit fontScale="90000"/>
          </a:bodyPr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Rectal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12" name="Picture 4" descr="suppos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533400"/>
            <a:ext cx="51054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/>
            <a:r>
              <a:rPr lang="en-US" altLang="en-US" sz="4400">
                <a:solidFill>
                  <a:schemeClr val="tx2"/>
                </a:solidFill>
              </a:rPr>
              <a:t>Rectal (PR</a:t>
            </a:r>
            <a:r>
              <a:rPr lang="ar-JO" altLang="en-US" sz="4400">
                <a:solidFill>
                  <a:schemeClr val="tx2"/>
                </a:solidFill>
              </a:rPr>
              <a:t>(</a:t>
            </a:r>
            <a:endParaRPr lang="en-US" alt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mtClean="0"/>
              <a:t>Rectal (PR</a:t>
            </a:r>
            <a:r>
              <a:rPr lang="ar-JO" altLang="en-US" smtClean="0"/>
              <a:t>(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 smtClean="0"/>
              <a:t>Absorption may vary from suppository</a:t>
            </a:r>
            <a:r>
              <a:rPr lang="ar-SA" altLang="en-US" sz="2800" dirty="0" smtClean="0"/>
              <a:t>.</a:t>
            </a:r>
            <a:endParaRPr lang="ar-JO" altLang="en-US" sz="2800" dirty="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 smtClean="0"/>
              <a:t>More reliable absorption from enema solution.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 smtClean="0"/>
              <a:t>Useful when patient cannot swallow medication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 smtClean="0"/>
              <a:t>Used for local and systemic effects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  <a:p>
            <a:pPr algn="l" rtl="0"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 smtClean="0"/>
              <a:t>Absorption may be erratic</a:t>
            </a:r>
            <a:r>
              <a:rPr lang="ar-SA" altLang="en-US" sz="2800" dirty="0" smtClean="0"/>
              <a:t>. </a:t>
            </a:r>
            <a:endParaRPr lang="en-US" altLang="en-US" sz="2800" dirty="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 smtClean="0"/>
              <a:t>Some patient discomfort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Route of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cs typeface="+mn-cs"/>
              </a:rPr>
              <a:t>Is the path by which a drug, fluid, poison or other substance is brought into contact with the body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Transdermal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algn="l" rtl="0" eaLnBrk="1" hangingPunct="1"/>
            <a:r>
              <a:rPr lang="en-US" altLang="en-US" sz="2800" dirty="0" smtClean="0"/>
              <a:t>Slow absorption, rate may vary</a:t>
            </a:r>
            <a:r>
              <a:rPr lang="ar-SA" altLang="en-US" sz="2800" dirty="0" smtClean="0"/>
              <a:t>.</a:t>
            </a:r>
            <a:endParaRPr lang="ar-JO" altLang="en-US" sz="2800" dirty="0" smtClean="0"/>
          </a:p>
          <a:p>
            <a:pPr algn="l" rtl="0" eaLnBrk="1" hangingPunct="1"/>
            <a:r>
              <a:rPr lang="en-US" sz="2800" dirty="0" smtClean="0"/>
              <a:t>An occlusive dressing may be used to improve absorption</a:t>
            </a:r>
            <a:r>
              <a:rPr lang="ar-SA" altLang="en-US" sz="2800" dirty="0" smtClean="0"/>
              <a:t>.</a:t>
            </a:r>
            <a:endParaRPr lang="ar-JO" altLang="en-US" sz="2800" dirty="0" smtClean="0"/>
          </a:p>
          <a:p>
            <a:pPr algn="l" rtl="0" eaLnBrk="1" hangingPunct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lower risk of side effects </a:t>
            </a:r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err="1" smtClean="0"/>
              <a:t>Transdermal</a:t>
            </a:r>
            <a:r>
              <a:rPr lang="en-US" altLang="en-US" sz="2800" dirty="0" smtClean="0"/>
              <a:t> delivery system (patch) is easy to use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smtClean="0"/>
              <a:t>It could achieve systemic or local effects.</a:t>
            </a:r>
            <a:endParaRPr lang="ar-JO" altLang="en-US" sz="2800" dirty="0" smtClean="0"/>
          </a:p>
          <a:p>
            <a:pPr algn="l" rtl="0" eaLnBrk="1" hangingPunct="1"/>
            <a:r>
              <a:rPr lang="en-US" altLang="en-US" sz="2800" dirty="0" smtClean="0"/>
              <a:t>Used for lipid-soluble drugs with low dose and low MW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  <a:p>
            <a:pPr algn="l" rtl="0"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800" dirty="0" smtClean="0"/>
              <a:t>Skin irritation from the patch or drug</a:t>
            </a:r>
            <a:r>
              <a:rPr lang="ar-SA" altLang="en-US" sz="2800" dirty="0" smtClean="0"/>
              <a:t>.  </a:t>
            </a:r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smtClean="0"/>
              <a:t>Permeability of skin variable with condition, anatomic site, age, and gender</a:t>
            </a:r>
            <a:r>
              <a:rPr lang="ar-SA" altLang="en-US" sz="2800" dirty="0" smtClean="0"/>
              <a:t>.   </a:t>
            </a:r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smtClean="0"/>
              <a:t>Type of cream or ointment base affects drug release and absorption</a:t>
            </a:r>
            <a:r>
              <a:rPr lang="ar-SA" altLang="en-US" sz="2800" dirty="0" smtClean="0"/>
              <a:t>.</a:t>
            </a:r>
            <a:endParaRPr lang="en-US" altLang="en-US" sz="2800" dirty="0" smtClean="0"/>
          </a:p>
          <a:p>
            <a:pPr eaLnBrk="1" hangingPunct="1"/>
            <a:endParaRPr lang="en-US" altLang="en-US" sz="28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990000"/>
                </a:solidFill>
              </a:rPr>
              <a:t>Transdermal Disadvantages</a:t>
            </a: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Inhalation and intranasal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800" smtClean="0"/>
              <a:t>Rapid absorption</a:t>
            </a:r>
            <a:r>
              <a:rPr lang="ar-SA" altLang="en-US" sz="2800" smtClean="0"/>
              <a:t>.</a:t>
            </a:r>
            <a:endParaRPr lang="ar-JO" altLang="en-US" sz="2800" smtClean="0"/>
          </a:p>
          <a:p>
            <a:pPr algn="l" rtl="0" eaLnBrk="1" hangingPunct="1"/>
            <a:r>
              <a:rPr lang="en-US" altLang="en-US" sz="2800" smtClean="0"/>
              <a:t>Total dose absorbed is variable</a:t>
            </a:r>
            <a:r>
              <a:rPr lang="ar-SA" altLang="en-US" sz="2800" smtClean="0"/>
              <a:t>. </a:t>
            </a:r>
            <a:endParaRPr lang="en-US" altLang="en-US" sz="2800" smtClean="0"/>
          </a:p>
          <a:p>
            <a:pPr algn="l" rtl="0" eaLnBrk="1" hangingPunct="1"/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May be used for local or systemic effects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>
              <a:buFontTx/>
              <a:buNone/>
            </a:pPr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May stimulate cough reflex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Some drug may be swallowed</a:t>
            </a:r>
            <a:r>
              <a:rPr lang="ar-SA" altLang="en-US" sz="2800" smtClean="0"/>
              <a:t>.</a:t>
            </a:r>
            <a:endParaRPr lang="en-US" altLang="en-US" sz="2800" smtClean="0"/>
          </a:p>
        </p:txBody>
      </p:sp>
      <p:pic>
        <p:nvPicPr>
          <p:cNvPr id="21508" name="Picture 4" descr="85009001"/>
          <p:cNvPicPr>
            <a:picLocks noChangeAspect="1" noChangeArrowheads="1"/>
          </p:cNvPicPr>
          <p:nvPr/>
        </p:nvPicPr>
        <p:blipFill>
          <a:blip r:embed="rId2" cstate="print">
            <a:lum bright="-36000" contrast="30000"/>
          </a:blip>
          <a:srcRect/>
          <a:stretch>
            <a:fillRect/>
          </a:stretch>
        </p:blipFill>
        <p:spPr bwMode="auto">
          <a:xfrm>
            <a:off x="6858000" y="4038600"/>
            <a:ext cx="176371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 descr="inhaled-anthra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179513"/>
            <a:ext cx="210661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 rtl="0" eaLnBrk="1" hangingPunct="1">
              <a:lnSpc>
                <a:spcPct val="80000"/>
              </a:lnSpc>
            </a:pPr>
            <a:r>
              <a:rPr lang="en-US" altLang="en-US" sz="2800" b="1" smtClean="0"/>
              <a:t>When a drug is administered by an extravascular route of administration (eg, oral, topical, intranasal, inhalation, rectal), the drug must first be </a:t>
            </a:r>
            <a:r>
              <a:rPr lang="en-US" altLang="en-US" sz="2800" b="1" smtClean="0">
                <a:solidFill>
                  <a:srgbClr val="990000"/>
                </a:solidFill>
              </a:rPr>
              <a:t>absorbed</a:t>
            </a:r>
            <a:r>
              <a:rPr lang="en-US" altLang="en-US" sz="2800" b="1" smtClean="0"/>
              <a:t> into the systemic circulation and then diffuse or be </a:t>
            </a:r>
            <a:r>
              <a:rPr lang="en-US" altLang="en-US" sz="2800" b="1" smtClean="0">
                <a:solidFill>
                  <a:srgbClr val="990000"/>
                </a:solidFill>
              </a:rPr>
              <a:t>transported</a:t>
            </a:r>
            <a:r>
              <a:rPr lang="en-US" altLang="en-US" sz="2800" b="1" smtClean="0"/>
              <a:t> to the site of action before eliciting biological and </a:t>
            </a:r>
            <a:r>
              <a:rPr lang="en-US" altLang="en-US" sz="2800" b="1" smtClean="0">
                <a:solidFill>
                  <a:srgbClr val="990000"/>
                </a:solidFill>
              </a:rPr>
              <a:t>therapeutic activity</a:t>
            </a:r>
            <a:r>
              <a:rPr lang="en-US" altLang="en-US" sz="2800" b="1" smtClean="0"/>
              <a:t>. </a:t>
            </a:r>
            <a:endParaRPr lang="ar-JO" altLang="en-US" sz="2800" b="1" smtClean="0"/>
          </a:p>
          <a:p>
            <a:pPr algn="just" rtl="0" eaLnBrk="1" hangingPunct="1">
              <a:lnSpc>
                <a:spcPct val="80000"/>
              </a:lnSpc>
              <a:buFontTx/>
              <a:buNone/>
            </a:pPr>
            <a:endParaRPr lang="en-US" altLang="en-US" sz="2800" b="1" smtClean="0"/>
          </a:p>
          <a:p>
            <a:pPr algn="just" rtl="0" eaLnBrk="1" hangingPunct="1">
              <a:lnSpc>
                <a:spcPct val="80000"/>
              </a:lnSpc>
            </a:pPr>
            <a:r>
              <a:rPr lang="en-US" altLang="en-US" sz="2800" b="1" smtClean="0"/>
              <a:t>The general principles and kinetics of absorption from these extravascular sites follow the same principles as oral dosing, although the physiology of the site of administration differs</a:t>
            </a:r>
            <a:r>
              <a:rPr lang="ar-SA" altLang="en-US" sz="2800" b="1" smtClean="0"/>
              <a:t>. </a:t>
            </a: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Many drugs are not administered orally because of drug instability in the gastrointestinal tract or drug degradation by the digestive enzymes in the intestine.</a:t>
            </a:r>
            <a:endParaRPr lang="ar-JO" altLang="en-US" sz="28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erythropoietin and human growth hormone are administered IM, and insulin is administered SC or IM, because of the potential for degradation of these drugs in the stomach or intestine.</a:t>
            </a:r>
            <a:endParaRPr lang="ar-JO" altLang="en-US" sz="28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 smtClean="0"/>
              <a:t>Biotechnology products are too labile to be administered orally and are usually given parenterally.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800" smtClean="0"/>
              <a:t>Drug absorption after subcutaneous injection is slower than intravenous injection. </a:t>
            </a:r>
            <a:endParaRPr lang="ar-JO" altLang="en-US" sz="2800" smtClean="0"/>
          </a:p>
          <a:p>
            <a:pPr algn="l" rtl="0" eaLnBrk="1" hangingPunct="1">
              <a:buFontTx/>
              <a:buNone/>
            </a:pPr>
            <a:endParaRPr lang="en-US" altLang="en-US" sz="2800" smtClean="0"/>
          </a:p>
          <a:p>
            <a:pPr algn="l" rtl="0" eaLnBrk="1" hangingPunct="1"/>
            <a:r>
              <a:rPr lang="en-US" altLang="en-US" sz="2800" smtClean="0"/>
              <a:t>Pathophysiologic conditions such as burns will increase the permeability of drugs across the skin compared with normal intact skin</a:t>
            </a:r>
            <a:r>
              <a:rPr lang="ar-SA" altLang="en-US" sz="2800" smtClean="0"/>
              <a:t>.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algn="l" rtl="0" eaLnBrk="1" hangingPunct="1"/>
            <a:r>
              <a:rPr lang="en-US" altLang="en-US" sz="2800" dirty="0" smtClean="0"/>
              <a:t>The systemic absorption of a drug is dependent on:</a:t>
            </a:r>
          </a:p>
          <a:p>
            <a:pPr algn="l" rtl="0" eaLnBrk="1" hangingPunct="1">
              <a:buFontTx/>
              <a:buNone/>
            </a:pPr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smtClean="0"/>
              <a:t>(1) the physicochemical properties of the drug, </a:t>
            </a:r>
            <a:endParaRPr lang="ar-JO" altLang="en-US" sz="2800" dirty="0" smtClean="0"/>
          </a:p>
          <a:p>
            <a:pPr algn="l" rtl="0" eaLnBrk="1" hangingPunct="1"/>
            <a:r>
              <a:rPr lang="en-US" altLang="en-US" sz="2800" dirty="0" smtClean="0"/>
              <a:t>(2) the nature of the drug product, </a:t>
            </a:r>
            <a:endParaRPr lang="ar-JO" altLang="en-US" sz="2800" dirty="0" smtClean="0"/>
          </a:p>
          <a:p>
            <a:pPr algn="l" rtl="0" eaLnBrk="1" hangingPunct="1"/>
            <a:r>
              <a:rPr lang="en-US" altLang="en-US" sz="2800" dirty="0" smtClean="0"/>
              <a:t>(3) the anatomy and physiology of the drug   </a:t>
            </a:r>
          </a:p>
          <a:p>
            <a:pPr algn="l" rtl="0" eaLnBrk="1" hangingPunct="1">
              <a:buFontTx/>
              <a:buNone/>
            </a:pPr>
            <a:r>
              <a:rPr lang="en-US" altLang="en-US" sz="2800" dirty="0" smtClean="0"/>
              <a:t>         absorption site.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057400"/>
            <a:ext cx="8077200" cy="4114800"/>
          </a:xfrm>
        </p:spPr>
        <p:txBody>
          <a:bodyPr lIns="92075" tIns="46038" rIns="92075" bIns="46038"/>
          <a:lstStyle/>
          <a:p>
            <a:pPr algn="l" rtl="0" eaLnBrk="1" hangingPunct="1"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possible routes of drug entry into the body may be divided into two classes:</a:t>
            </a:r>
          </a:p>
          <a:p>
            <a:pPr algn="l" rtl="0" eaLnBrk="1" hangingPunct="1">
              <a:defRPr/>
            </a:pPr>
            <a:endParaRPr lang="en-US" alt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l" rtl="0" eaLnBrk="1" hangingPunct="1">
              <a:defRPr/>
            </a:pPr>
            <a:r>
              <a:rPr lang="en-US" altLang="en-US" sz="4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Enteral Route</a:t>
            </a:r>
          </a:p>
          <a:p>
            <a:pPr lvl="1" algn="l" rtl="0" eaLnBrk="1" hangingPunct="1">
              <a:defRPr/>
            </a:pPr>
            <a:r>
              <a:rPr lang="en-US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Parenteral</a:t>
            </a:r>
            <a:r>
              <a:rPr lang="en-US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Route </a:t>
            </a:r>
          </a:p>
          <a:p>
            <a:pPr lvl="1" algn="l" rtl="0" eaLnBrk="1" hangingPunct="1">
              <a:defRPr/>
            </a:pPr>
            <a:r>
              <a:rPr lang="en-US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Other Routes</a:t>
            </a:r>
          </a:p>
        </p:txBody>
      </p:sp>
      <p:sp>
        <p:nvSpPr>
          <p:cNvPr id="5" name="Title 4"/>
          <p:cNvSpPr>
            <a:spLocks/>
          </p:cNvSpPr>
          <p:nvPr/>
        </p:nvSpPr>
        <p:spPr bwMode="auto">
          <a:xfrm>
            <a:off x="1619250" y="476250"/>
            <a:ext cx="65532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41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Routs of Drug administration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solidFill>
                  <a:schemeClr val="accent2"/>
                </a:solidFill>
              </a:rPr>
              <a:t>Parenteral Route of Drug Administration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algn="l" rtl="0" eaLnBrk="1" hangingPunct="1"/>
            <a:r>
              <a:rPr lang="en-US" altLang="en-US" sz="2800" b="1" dirty="0" err="1" smtClean="0">
                <a:solidFill>
                  <a:srgbClr val="00B0F0"/>
                </a:solidFill>
              </a:rPr>
              <a:t>Parenteral</a:t>
            </a:r>
            <a:r>
              <a:rPr lang="en-US" altLang="en-US" sz="2800" b="1" dirty="0" smtClean="0">
                <a:solidFill>
                  <a:srgbClr val="00B0F0"/>
                </a:solidFill>
              </a:rPr>
              <a:t> Routes: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800000"/>
                </a:solidFill>
              </a:rPr>
              <a:t>An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b="1" dirty="0" smtClean="0">
                <a:solidFill>
                  <a:srgbClr val="800000"/>
                </a:solidFill>
              </a:rPr>
              <a:t>injection</a:t>
            </a:r>
            <a:r>
              <a:rPr lang="en-US" sz="2800" dirty="0" smtClean="0"/>
              <a:t> is an infusion method of putting liquid into the body, usually with a hollow needle and a syringe which is pierced through the skin to a sufficient depth for the material to be forced into the body. </a:t>
            </a:r>
          </a:p>
          <a:p>
            <a:pPr algn="just">
              <a:lnSpc>
                <a:spcPct val="90000"/>
              </a:lnSpc>
              <a:buNone/>
            </a:pPr>
            <a:endParaRPr lang="en-US" sz="2800" dirty="0" smtClean="0"/>
          </a:p>
          <a:p>
            <a:pPr algn="just">
              <a:lnSpc>
                <a:spcPct val="90000"/>
              </a:lnSpc>
              <a:buNone/>
            </a:pPr>
            <a:r>
              <a:rPr lang="en-US" sz="2800" dirty="0" smtClean="0"/>
              <a:t>There are several methods of injection, including: </a:t>
            </a:r>
          </a:p>
          <a:p>
            <a:pPr algn="l" rtl="0" eaLnBrk="1" hangingPunct="1"/>
            <a:r>
              <a:rPr lang="en-US" altLang="en-US" sz="2800" dirty="0" smtClean="0"/>
              <a:t>Intravenous bolus (IV)</a:t>
            </a:r>
          </a:p>
          <a:p>
            <a:pPr algn="l" rtl="0" eaLnBrk="1" hangingPunct="1"/>
            <a:r>
              <a:rPr lang="en-US" altLang="en-US" sz="2800" dirty="0" smtClean="0"/>
              <a:t>Intravenous infusion (IV </a:t>
            </a:r>
            <a:r>
              <a:rPr lang="en-US" altLang="en-US" sz="2800" dirty="0" err="1" smtClean="0"/>
              <a:t>inf</a:t>
            </a:r>
            <a:r>
              <a:rPr lang="en-US" altLang="en-US" sz="2800" dirty="0" smtClean="0"/>
              <a:t>) </a:t>
            </a:r>
          </a:p>
          <a:p>
            <a:pPr algn="l" rtl="0" eaLnBrk="1" hangingPunct="1"/>
            <a:r>
              <a:rPr lang="en-US" altLang="en-US" sz="2800" dirty="0" smtClean="0"/>
              <a:t>Intramuscular injection (IM) </a:t>
            </a:r>
            <a:endParaRPr lang="ar-JO" altLang="en-US" sz="2800" dirty="0" smtClean="0"/>
          </a:p>
          <a:p>
            <a:pPr algn="l" rtl="0" eaLnBrk="1" hangingPunct="1"/>
            <a:r>
              <a:rPr lang="en-US" altLang="en-US" sz="2800" dirty="0" smtClean="0"/>
              <a:t>Subcutaneous injection (SC)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en-US" sz="480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Parenteral Routes</a:t>
            </a:r>
            <a:endParaRPr lang="en-US" altLang="en-US" sz="480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71600"/>
            <a:ext cx="8534400" cy="4495800"/>
          </a:xfrm>
        </p:spPr>
        <p:txBody>
          <a:bodyPr lIns="92075" tIns="46038" rIns="92075" bIns="46038"/>
          <a:lstStyle/>
          <a:p>
            <a:pPr lvl="1" algn="l" rtl="0" eaLnBrk="1" hangingPunct="1">
              <a:defRPr/>
            </a:pPr>
            <a:r>
              <a:rPr lang="en-US" alt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Intravascular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(IV)- placing a drug directly into the blood stream; the only systemic route with no membrane to cross. </a:t>
            </a:r>
          </a:p>
          <a:p>
            <a:pPr lvl="1" algn="l" rtl="0" eaLnBrk="1" hangingPunct="1">
              <a:defRPr/>
            </a:pPr>
            <a:r>
              <a:rPr lang="en-US" alt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Intramuscular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(IM) - drug injected into skeletal muscle </a:t>
            </a:r>
          </a:p>
          <a:p>
            <a:pPr lvl="1" algn="l" rtl="0" eaLnBrk="1" hangingPunct="1">
              <a:defRPr/>
            </a:pPr>
            <a:r>
              <a:rPr lang="en-US" altLang="en-US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Subcutaneous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- Absorption of drugs from the subcutaneous tissues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ar-EG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147" name="Picture 8" descr="drug routes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1896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620713"/>
            <a:ext cx="6553200" cy="508000"/>
          </a:xfrm>
        </p:spPr>
        <p:txBody>
          <a:bodyPr lIns="92075" tIns="46038" rIns="92075" bIns="46038">
            <a:normAutofit fontScale="90000"/>
          </a:bodyPr>
          <a:lstStyle/>
          <a:p>
            <a:pPr eaLnBrk="1" hangingPunct="1">
              <a:defRPr/>
            </a:pPr>
            <a:r>
              <a:rPr lang="en-US" altLang="en-US" sz="55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Enteral Routes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828800"/>
            <a:ext cx="8229600" cy="4419600"/>
          </a:xfrm>
        </p:spPr>
        <p:txBody>
          <a:bodyPr lIns="92075" tIns="46038" rIns="92075" bIns="46038"/>
          <a:lstStyle/>
          <a:p>
            <a:pPr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err="1" smtClean="0"/>
              <a:t>Enteral</a:t>
            </a:r>
            <a:r>
              <a:rPr lang="en-US" altLang="en-US" sz="2400" b="1" dirty="0" smtClean="0"/>
              <a:t> - drug placed directly in the GI tract:</a:t>
            </a:r>
          </a:p>
          <a:p>
            <a:pPr lvl="1"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smtClean="0"/>
              <a:t>sublingual (SL)- placed under the 	tongue</a:t>
            </a:r>
          </a:p>
          <a:p>
            <a:pPr lvl="1"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smtClean="0"/>
              <a:t>oral - swallowing (</a:t>
            </a:r>
            <a:r>
              <a:rPr lang="en-US" altLang="en-US" sz="2400" b="1" dirty="0" err="1" smtClean="0"/>
              <a:t>p.o</a:t>
            </a:r>
            <a:r>
              <a:rPr lang="en-US" altLang="en-US" sz="2400" b="1" dirty="0" smtClean="0"/>
              <a:t>.)</a:t>
            </a:r>
          </a:p>
          <a:p>
            <a:pPr lvl="1"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smtClean="0"/>
              <a:t>rectum (PR) - Absorption through the rectum</a:t>
            </a:r>
          </a:p>
          <a:p>
            <a:pPr lvl="1" algn="l" defTabSz="519113" rtl="0" eaLnBrk="1" hangingPunct="1">
              <a:lnSpc>
                <a:spcPct val="80000"/>
              </a:lnSpc>
              <a:defRPr/>
            </a:pPr>
            <a:endParaRPr lang="en-US" altLang="en-US" sz="2400" b="1" dirty="0" smtClean="0"/>
          </a:p>
          <a:p>
            <a:pPr algn="l" defTabSz="519113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5400" b="1" dirty="0" smtClean="0">
                <a:solidFill>
                  <a:srgbClr val="006600"/>
                </a:solidFill>
              </a:rPr>
              <a:t>       Other Routes</a:t>
            </a:r>
            <a:r>
              <a:rPr lang="ar-SA" altLang="en-US" sz="5400" b="1" dirty="0" smtClean="0">
                <a:solidFill>
                  <a:srgbClr val="006600"/>
                </a:solidFill>
              </a:rPr>
              <a:t>  </a:t>
            </a:r>
            <a:endParaRPr lang="en-US" altLang="en-US" sz="5400" b="1" dirty="0" smtClean="0">
              <a:solidFill>
                <a:srgbClr val="006600"/>
              </a:solidFill>
            </a:endParaRPr>
          </a:p>
          <a:p>
            <a:pPr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err="1" smtClean="0"/>
              <a:t>Transdermal</a:t>
            </a:r>
            <a:r>
              <a:rPr lang="en-US" altLang="en-US" sz="2400" b="1" dirty="0" smtClean="0"/>
              <a:t> </a:t>
            </a:r>
            <a:endParaRPr lang="ar-JO" altLang="en-US" sz="2400" b="1" dirty="0" smtClean="0"/>
          </a:p>
          <a:p>
            <a:pPr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smtClean="0"/>
              <a:t>Inhalation </a:t>
            </a:r>
          </a:p>
          <a:p>
            <a:pPr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smtClean="0"/>
              <a:t>Intranasal</a:t>
            </a:r>
          </a:p>
          <a:p>
            <a:pPr algn="l" defTabSz="519113" rtl="0" eaLnBrk="1" hangingPunct="1">
              <a:lnSpc>
                <a:spcPct val="80000"/>
              </a:lnSpc>
              <a:defRPr/>
            </a:pPr>
            <a:r>
              <a:rPr lang="en-US" altLang="en-US" sz="2400" b="1" dirty="0" smtClean="0"/>
              <a:t>Ophthalmic </a:t>
            </a:r>
          </a:p>
          <a:p>
            <a:pPr lvl="1" algn="l" defTabSz="519113" rtl="0" eaLnBrk="1" hangingPunct="1">
              <a:lnSpc>
                <a:spcPct val="80000"/>
              </a:lnSpc>
              <a:defRPr/>
            </a:pPr>
            <a:endParaRPr lang="en-US" altLang="en-US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ec4_fig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00" y="0"/>
            <a:ext cx="24765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mtClean="0"/>
              <a:t>Complete (100%) systemic drug absorption</a:t>
            </a:r>
            <a:r>
              <a:rPr lang="ar-SA" altLang="en-US" smtClean="0"/>
              <a:t>.</a:t>
            </a:r>
            <a:endParaRPr lang="ar-JO" altLang="en-US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mtClean="0"/>
              <a:t>Rate of bioavailability considered instantaneous.</a:t>
            </a:r>
          </a:p>
          <a:p>
            <a:pPr algn="l" rtl="0" eaLnBrk="1" hangingPunct="1">
              <a:lnSpc>
                <a:spcPct val="80000"/>
              </a:lnSpc>
            </a:pPr>
            <a:endParaRPr lang="en-US" altLang="en-US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mtClean="0"/>
              <a:t>Drug is given for immediate effect</a:t>
            </a:r>
            <a:r>
              <a:rPr lang="ar-SA" altLang="en-US" smtClean="0"/>
              <a:t>.</a:t>
            </a:r>
            <a:endParaRPr lang="ar-JO" altLang="en-US" smtClean="0"/>
          </a:p>
          <a:p>
            <a:pPr algn="l" rtl="0" eaLnBrk="1" hangingPunct="1">
              <a:lnSpc>
                <a:spcPct val="80000"/>
              </a:lnSpc>
            </a:pPr>
            <a:endParaRPr lang="en-US" altLang="en-US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mtClean="0"/>
              <a:t>Increased chance for adverse reaction</a:t>
            </a:r>
            <a:r>
              <a:rPr lang="ar-SA" altLang="en-US" smtClean="0"/>
              <a:t> .</a:t>
            </a:r>
            <a:endParaRPr lang="en-US" altLang="en-US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mtClean="0"/>
              <a:t>Possible anaphylaxis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rtl="0" eaLnBrk="1" hangingPunct="1"/>
            <a:r>
              <a:rPr lang="en-US" altLang="en-US" smtClean="0"/>
              <a:t>Intravenous bolus (IV</a:t>
            </a:r>
            <a:r>
              <a:rPr lang="ar-JO" altLang="en-US" smtClean="0"/>
              <a:t>(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Intravenous infusion (IV inf)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Complete (100%) systemic drug absorption.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Rate of drug absorption controlled by infusion rate</a:t>
            </a:r>
            <a:r>
              <a:rPr lang="ar-SA" altLang="en-US" sz="2800" smtClean="0"/>
              <a:t>.</a:t>
            </a:r>
            <a:endParaRPr lang="ar-JO" altLang="en-US" sz="280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ar-JO" altLang="en-US" sz="28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Plasma drug levels more precisely controlled.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May inject large fluid volumes</a:t>
            </a:r>
            <a:r>
              <a:rPr lang="ar-SA" altLang="en-US" sz="2800" smtClean="0"/>
              <a:t>.</a:t>
            </a:r>
            <a:endParaRPr lang="en-US" altLang="en-US" sz="280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ar-JO" altLang="en-US" sz="28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Requires skill in insertion of infusion set</a:t>
            </a:r>
            <a:r>
              <a:rPr lang="ar-SA" altLang="en-US" sz="2800" smtClean="0"/>
              <a:t>. </a:t>
            </a:r>
            <a:endParaRPr lang="en-US" altLang="en-US" sz="28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Tissue damage at site of injection (infiltration, necrosis, or sterile abscess).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980</Words>
  <Application>Microsoft Office PowerPoint</Application>
  <PresentationFormat>On-screen Show (4:3)</PresentationFormat>
  <Paragraphs>166</Paragraphs>
  <Slides>26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Pharmaceutics I</vt:lpstr>
      <vt:lpstr>Route of administration</vt:lpstr>
      <vt:lpstr>Slide 3</vt:lpstr>
      <vt:lpstr>Parenteral Route of Drug Administration</vt:lpstr>
      <vt:lpstr>Parenteral Routes</vt:lpstr>
      <vt:lpstr>Slide 6</vt:lpstr>
      <vt:lpstr>Enteral Routes</vt:lpstr>
      <vt:lpstr>Intravenous bolus (IV(</vt:lpstr>
      <vt:lpstr>Intravenous infusion (IV inf)</vt:lpstr>
      <vt:lpstr>Intramuscular injection (IM(</vt:lpstr>
      <vt:lpstr>Subcutaneous injection (SC(</vt:lpstr>
      <vt:lpstr>Oral (PO(</vt:lpstr>
      <vt:lpstr>Oral (PO( Disadvantages </vt:lpstr>
      <vt:lpstr>First-pass Effect</vt:lpstr>
      <vt:lpstr>Slide 15</vt:lpstr>
      <vt:lpstr>Buccal or sublingual (SL)</vt:lpstr>
      <vt:lpstr>Slide 17</vt:lpstr>
      <vt:lpstr>Rectal</vt:lpstr>
      <vt:lpstr>Rectal (PR(</vt:lpstr>
      <vt:lpstr>Transdermal</vt:lpstr>
      <vt:lpstr>Transdermal Disadvantages </vt:lpstr>
      <vt:lpstr>Inhalation and intranasal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Omaima Najib</dc:creator>
  <cp:lastModifiedBy>o.najib</cp:lastModifiedBy>
  <cp:revision>6</cp:revision>
  <dcterms:created xsi:type="dcterms:W3CDTF">2016-02-13T06:56:15Z</dcterms:created>
  <dcterms:modified xsi:type="dcterms:W3CDTF">2016-03-09T12:28:44Z</dcterms:modified>
</cp:coreProperties>
</file>