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3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60" r:id="rId4"/>
    <p:sldId id="321" r:id="rId5"/>
    <p:sldId id="358" r:id="rId6"/>
    <p:sldId id="262" r:id="rId7"/>
    <p:sldId id="322" r:id="rId8"/>
    <p:sldId id="263" r:id="rId9"/>
    <p:sldId id="369" r:id="rId10"/>
    <p:sldId id="355" r:id="rId11"/>
    <p:sldId id="264" r:id="rId12"/>
    <p:sldId id="323" r:id="rId13"/>
    <p:sldId id="356" r:id="rId14"/>
    <p:sldId id="359" r:id="rId15"/>
    <p:sldId id="360" r:id="rId16"/>
    <p:sldId id="324" r:id="rId17"/>
    <p:sldId id="265" r:id="rId18"/>
    <p:sldId id="326" r:id="rId19"/>
    <p:sldId id="350" r:id="rId20"/>
    <p:sldId id="344" r:id="rId21"/>
    <p:sldId id="368" r:id="rId22"/>
    <p:sldId id="267" r:id="rId23"/>
    <p:sldId id="370" r:id="rId24"/>
    <p:sldId id="329" r:id="rId25"/>
    <p:sldId id="363" r:id="rId26"/>
    <p:sldId id="331" r:id="rId27"/>
    <p:sldId id="332" r:id="rId28"/>
    <p:sldId id="333" r:id="rId29"/>
    <p:sldId id="371" r:id="rId30"/>
    <p:sldId id="347" r:id="rId31"/>
    <p:sldId id="364" r:id="rId32"/>
    <p:sldId id="319" r:id="rId33"/>
    <p:sldId id="365" r:id="rId34"/>
    <p:sldId id="366" r:id="rId35"/>
    <p:sldId id="335" r:id="rId36"/>
    <p:sldId id="334" r:id="rId37"/>
    <p:sldId id="318" r:id="rId38"/>
    <p:sldId id="317" r:id="rId39"/>
    <p:sldId id="357" r:id="rId40"/>
    <p:sldId id="351" r:id="rId41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11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66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1" autoAdjust="0"/>
    <p:restoredTop sz="94660"/>
  </p:normalViewPr>
  <p:slideViewPr>
    <p:cSldViewPr>
      <p:cViewPr>
        <p:scale>
          <a:sx n="100" d="100"/>
          <a:sy n="100" d="100"/>
        </p:scale>
        <p:origin x="-1110" y="-24"/>
      </p:cViewPr>
      <p:guideLst>
        <p:guide orient="horz" pos="2160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68" y="-96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DF9C2A7-3235-4F1D-B3B0-B88156D64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9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89398"/>
            <a:ext cx="5100215" cy="41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0874E1F-D918-4EC2-AF24-04B1C240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02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9A447-B632-4630-9D66-E0997CC2D263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4388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B204A-0840-4CD3-B1A4-5F62C6C56497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5621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E8EA6-3930-4913-9D65-472D1B5160E1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8519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50975-B613-47AD-B63C-E8B667EF8C42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6673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AB9C4-2691-49A4-ABBA-6E28176F42F6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57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093E3-FAB1-4A33-BF30-19791CBC63E9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006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12C28-5088-4B8C-A108-226048621D50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4748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12C28-5088-4B8C-A108-226048621D50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4748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7C9FD-9AC0-42B3-AB87-BCEF5F8CEA3E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8064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D7EB8-D0BC-4B3A-AE91-966288D6DC18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2695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468B5-0D55-42FB-B062-2D990FF4568A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80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D180A-47B8-4849-8CE2-2B990DD8BB30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2464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E493D-AC8A-4BAF-A58C-46CA68FE49C4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339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E493D-AC8A-4BAF-A58C-46CA68FE49C4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339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A6E08-31B3-4BDA-8056-E1F55473054F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7164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417E0-9CB7-44FE-BC5D-B0138264BF14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8029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D4C72-A06B-466C-A611-803D1515CC8F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3877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A4EA66-6BF8-40D2-AD34-1B1AEEDDC389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1508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E8081-8F08-4F74-A297-B3CAC987B2BA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9201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D119A-89CE-4122-84FB-6FEE1D5A2653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5319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D180A-47B8-4849-8CE2-2B990DD8BB30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3784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AFE1C-F719-4604-A013-2B77633A73D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182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C182C-C257-463A-BA86-87D49C1AE635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869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61465-FD9E-4984-B98E-4078991AE34E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5977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A4BBC-B396-4AFA-9679-3980031AF006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586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812C6-A86D-4A54-9E64-E15DE26DA7FD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974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840E1-D19D-4BAF-93C2-42E71BE61984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0342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EBE0E-D9EA-431A-827E-4EE4E0D4ED09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5419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99C8-8D08-4E72-9767-9F3361E27579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728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41289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Into</a:t>
            </a:r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 the Internet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06589"/>
            <a:ext cx="3810000" cy="50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00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46C8-A413-4CF0-A261-921D6534E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6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C070-1E4B-4085-821E-D48225F3B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71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569D6-A2F0-437F-B19A-3C6AC44D34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4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0BA52-AAFC-455A-94DF-78BDC75705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1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9C88-FF80-4A94-9573-3D404AC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55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9C88-FF80-4A94-9573-3D404AC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60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9C88-FF80-4A94-9573-3D404AC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41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6E53-EF86-45F0-9DC7-D430B5D78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120167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9C88-FF80-4A94-9573-3D404AC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4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9C88-FF80-4A94-9573-3D404AC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372D-1EEE-4E27-BB59-EB5690DEC2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5154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6E53-EF86-45F0-9DC7-D430B5D78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8905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9C88-FF80-4A94-9573-3D404AC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92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9C88-FF80-4A94-9573-3D404AC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3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9C88-FF80-4A94-9573-3D404AC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9C88-FF80-4A94-9573-3D404AC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44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9C88-FF80-4A94-9573-3D404AC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8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1: Into the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9C88-FF80-4A94-9573-3D404AC88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96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2000" dirty="0" smtClean="0">
                <a:ea typeface="+mj-ea"/>
                <a:cs typeface="+mj-cs"/>
              </a:rPr>
              <a:t>Fifth Edition</a:t>
            </a:r>
          </a:p>
        </p:txBody>
      </p:sp>
      <p:sp>
        <p:nvSpPr>
          <p:cNvPr id="4" name="Rectangle 9"/>
          <p:cNvSpPr/>
          <p:nvPr/>
        </p:nvSpPr>
        <p:spPr>
          <a:xfrm>
            <a:off x="0" y="4267200"/>
            <a:ext cx="48768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the Internet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3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6"/>
          <p:cNvSpPr/>
          <p:nvPr userDrawn="1"/>
        </p:nvSpPr>
        <p:spPr>
          <a:xfrm>
            <a:off x="0" y="0"/>
            <a:ext cx="9144000" cy="3276600"/>
          </a:xfrm>
          <a:prstGeom prst="rect">
            <a:avLst/>
          </a:prstGeom>
          <a:solidFill>
            <a:srgbClr val="3366CC"/>
          </a:solidFill>
          <a:ln>
            <a:solidFill>
              <a:srgbClr val="3366CC"/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76508-0133-494D-B47C-28E2F85FAB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372D-1EEE-4E27-BB59-EB5690DEC2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235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372D-1EEE-4E27-BB59-EB5690DEC2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03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243C-E32F-4A00-83D0-4705A7D11B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48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C252-118F-4188-B107-B31F9C9A79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48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CDA5-AFAA-4025-97CA-C428AC4958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4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DFCC-3A63-4537-AA8D-8E933D87C2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4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31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32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33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34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CC372D-1EEE-4E27-BB59-EB5690DEC2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1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9" r:id="rId24"/>
    <p:sldLayoutId id="2147483750" r:id="rId25"/>
    <p:sldLayoutId id="2147483751" r:id="rId26"/>
    <p:sldLayoutId id="2147483681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10"/>
          <p:cNvSpPr txBox="1">
            <a:spLocks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3366CC"/>
              </a:buClr>
              <a:buFont typeface="Arial" charset="0"/>
              <a:buChar char="•"/>
            </a:pP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spcBef>
                <a:spcPct val="20000"/>
              </a:spcBef>
              <a:buClr>
                <a:srgbClr val="3366CC"/>
              </a:buClr>
            </a:pPr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</a:rPr>
              <a:t>Chapter 1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Using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also use the Internet to </a:t>
            </a:r>
            <a:r>
              <a:rPr lang="en-US" dirty="0" smtClean="0"/>
              <a:t>publish </a:t>
            </a:r>
            <a:r>
              <a:rPr lang="en-US" b="1" dirty="0" smtClean="0"/>
              <a:t>blogs</a:t>
            </a:r>
          </a:p>
          <a:p>
            <a:pPr lvl="1"/>
            <a:r>
              <a:rPr lang="en-US" b="1" dirty="0" smtClean="0"/>
              <a:t>Video sharing </a:t>
            </a:r>
            <a:r>
              <a:rPr lang="en-US" dirty="0" smtClean="0"/>
              <a:t>or </a:t>
            </a:r>
            <a:r>
              <a:rPr lang="en-US" b="1" dirty="0" smtClean="0"/>
              <a:t>video blogging or </a:t>
            </a:r>
            <a:r>
              <a:rPr lang="en-US" b="1" dirty="0" err="1" smtClean="0"/>
              <a:t>vlogging</a:t>
            </a:r>
            <a:endParaRPr lang="en-US" b="1" dirty="0" smtClean="0"/>
          </a:p>
          <a:p>
            <a:pPr lvl="1"/>
            <a:r>
              <a:rPr lang="en-US" b="1" dirty="0" smtClean="0"/>
              <a:t>Microblogging, </a:t>
            </a:r>
            <a:r>
              <a:rPr lang="en-US" dirty="0" smtClean="0"/>
              <a:t>e.g. Twitter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77657B-4598-48C8-B1FE-80E40462200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the Internet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Internet Activities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Browsing and searching for information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Communicating with others through </a:t>
            </a:r>
            <a:r>
              <a:rPr lang="en-US" dirty="0" smtClean="0"/>
              <a:t>email</a:t>
            </a:r>
            <a:r>
              <a:rPr lang="en-US" dirty="0"/>
              <a:t>, text or video chat, social </a:t>
            </a:r>
            <a:r>
              <a:rPr lang="en-US" dirty="0" smtClean="0"/>
              <a:t>networking, instant </a:t>
            </a:r>
            <a:r>
              <a:rPr lang="en-US" dirty="0"/>
              <a:t>messaging</a:t>
            </a:r>
            <a:r>
              <a:rPr lang="en-US" dirty="0" smtClean="0"/>
              <a:t>, </a:t>
            </a:r>
            <a:r>
              <a:rPr lang="en-US" dirty="0"/>
              <a:t>mailing lists, </a:t>
            </a:r>
            <a:r>
              <a:rPr lang="en-US" dirty="0" smtClean="0"/>
              <a:t>blogs and </a:t>
            </a:r>
            <a:r>
              <a:rPr lang="en-US" dirty="0"/>
              <a:t>microblogs, and other </a:t>
            </a:r>
            <a:r>
              <a:rPr lang="en-US" dirty="0" smtClean="0"/>
              <a:t>media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Downloading and uploading files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Accessing remote computers or servers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Conducting </a:t>
            </a:r>
            <a:r>
              <a:rPr lang="en-US" dirty="0"/>
              <a:t>business activities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Online shopping and bill payment</a:t>
            </a:r>
            <a:endParaRPr lang="en-US" dirty="0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D9227-A471-4A6D-9F18-3951BAAC413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Internet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 Activities – The </a:t>
            </a:r>
            <a:r>
              <a:rPr lang="en-US" b="1" dirty="0" smtClean="0"/>
              <a:t>World Wide Web</a:t>
            </a:r>
          </a:p>
          <a:p>
            <a:pPr lvl="1"/>
            <a:r>
              <a:rPr lang="en-US" dirty="0" smtClean="0"/>
              <a:t>Commonly called the </a:t>
            </a:r>
            <a:r>
              <a:rPr lang="en-US" b="1" dirty="0" smtClean="0"/>
              <a:t>web</a:t>
            </a:r>
            <a:r>
              <a:rPr lang="en-US" dirty="0" smtClean="0"/>
              <a:t>, it is a subset of the Internet</a:t>
            </a:r>
          </a:p>
          <a:p>
            <a:pPr lvl="1" eaLnBrk="1" hangingPunct="1"/>
            <a:r>
              <a:rPr lang="en-US" b="1" dirty="0" smtClean="0"/>
              <a:t>Webpages</a:t>
            </a:r>
            <a:r>
              <a:rPr lang="en-US" dirty="0" smtClean="0"/>
              <a:t> – can include text, pictures, sound, animation, or video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Website </a:t>
            </a:r>
            <a:r>
              <a:rPr lang="en-US" dirty="0" smtClean="0"/>
              <a:t>– collection of related webpages</a:t>
            </a:r>
          </a:p>
          <a:p>
            <a:pPr lvl="2" eaLnBrk="1" hangingPunct="1"/>
            <a:r>
              <a:rPr lang="en-US" dirty="0" smtClean="0"/>
              <a:t>College, university, corporate, retail, non-profit, personal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DF0909-7D91-49A6-B73C-04FC9F97F26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Using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77657B-4598-48C8-B1FE-80E40462200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6793"/>
            <a:ext cx="8991600" cy="4047976"/>
          </a:xfrm>
        </p:spPr>
      </p:pic>
    </p:spTree>
    <p:extLst>
      <p:ext uri="{BB962C8B-B14F-4D97-AF65-F5344CB8AC3E}">
        <p14:creationId xmlns:p14="http://schemas.microsoft.com/office/powerpoint/2010/main" val="21338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Activities (continued)</a:t>
            </a:r>
          </a:p>
          <a:p>
            <a:pPr lvl="1"/>
            <a:r>
              <a:rPr lang="en-US" b="1" dirty="0" smtClean="0"/>
              <a:t>Markup </a:t>
            </a:r>
            <a:r>
              <a:rPr lang="en-US" b="1" dirty="0"/>
              <a:t>language</a:t>
            </a:r>
            <a:r>
              <a:rPr lang="en-US" dirty="0"/>
              <a:t> – coding system that uses </a:t>
            </a:r>
            <a:r>
              <a:rPr lang="en-US" b="1" dirty="0"/>
              <a:t>tags</a:t>
            </a:r>
            <a:r>
              <a:rPr lang="en-US" dirty="0"/>
              <a:t> to control appearance of </a:t>
            </a:r>
            <a:r>
              <a:rPr lang="en-US" dirty="0" smtClean="0"/>
              <a:t>webpage</a:t>
            </a:r>
          </a:p>
          <a:p>
            <a:pPr lvl="2"/>
            <a:r>
              <a:rPr lang="en-US" b="1" dirty="0" smtClean="0"/>
              <a:t>Hypertext Markup Language (HTML)</a:t>
            </a:r>
          </a:p>
          <a:p>
            <a:pPr lvl="2"/>
            <a:r>
              <a:rPr lang="en-US" b="1" dirty="0" smtClean="0"/>
              <a:t>Cascading style sheets (CSS)</a:t>
            </a:r>
          </a:p>
          <a:p>
            <a:pPr lvl="1"/>
            <a:r>
              <a:rPr lang="en-US" b="1" dirty="0" smtClean="0"/>
              <a:t>Web authoring software</a:t>
            </a:r>
            <a:endParaRPr lang="en-US" b="1" dirty="0"/>
          </a:p>
          <a:p>
            <a:pPr lvl="1"/>
            <a:r>
              <a:rPr lang="en-US" b="1" dirty="0" smtClean="0"/>
              <a:t>Web </a:t>
            </a:r>
            <a:r>
              <a:rPr lang="en-US" b="1" dirty="0"/>
              <a:t>server </a:t>
            </a:r>
            <a:r>
              <a:rPr lang="en-US" dirty="0"/>
              <a:t>– computer on which </a:t>
            </a:r>
            <a:r>
              <a:rPr lang="en-US" dirty="0" smtClean="0"/>
              <a:t>webpages </a:t>
            </a:r>
            <a:r>
              <a:rPr lang="en-US" dirty="0"/>
              <a:t>are stored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CC372D-1EEE-4E27-BB59-EB5690DEC2F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 smtClean="0"/>
              <a:t>Internet Activities (continued)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2800" b="1" dirty="0"/>
              <a:t>Web browser</a:t>
            </a:r>
            <a:r>
              <a:rPr lang="en-US" sz="2800" dirty="0"/>
              <a:t> or </a:t>
            </a:r>
            <a:r>
              <a:rPr lang="en-US" sz="2800" b="1" dirty="0"/>
              <a:t>browser </a:t>
            </a:r>
            <a:r>
              <a:rPr lang="en-US" sz="2800" dirty="0"/>
              <a:t>– software used to access and view </a:t>
            </a:r>
            <a:r>
              <a:rPr lang="en-US" sz="2800" dirty="0" smtClean="0"/>
              <a:t>webpages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2800" b="1" dirty="0" smtClean="0"/>
              <a:t>Hyperlink</a:t>
            </a:r>
            <a:r>
              <a:rPr lang="en-US" sz="2800" dirty="0" smtClean="0"/>
              <a:t>, or </a:t>
            </a:r>
            <a:r>
              <a:rPr lang="en-US" sz="2800" b="1" dirty="0" smtClean="0"/>
              <a:t>link</a:t>
            </a:r>
            <a:r>
              <a:rPr lang="en-US" sz="2800" dirty="0" smtClean="0"/>
              <a:t>, used to connect to other webpages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2800" b="1" dirty="0" smtClean="0"/>
              <a:t>Browsing</a:t>
            </a:r>
            <a:r>
              <a:rPr lang="en-US" sz="2800" dirty="0" smtClean="0"/>
              <a:t> or </a:t>
            </a:r>
            <a:r>
              <a:rPr lang="en-US" sz="2800" b="1" dirty="0" smtClean="0"/>
              <a:t>surfing the web</a:t>
            </a:r>
            <a:r>
              <a:rPr lang="en-US" sz="2800" dirty="0" smtClean="0"/>
              <a:t> refers to moving from one webpage to another using links that connect them</a:t>
            </a:r>
            <a:endParaRPr lang="en-US" sz="2800" b="1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en-US" dirty="0" smtClean="0"/>
          </a:p>
          <a:p>
            <a:pPr marL="0" indent="-400050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CC372D-1EEE-4E27-BB59-EB5690DEC2F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Internet</a:t>
            </a:r>
          </a:p>
        </p:txBody>
      </p:sp>
      <p:sp>
        <p:nvSpPr>
          <p:cNvPr id="37890" name="Footer Placeholder 1"/>
          <p:cNvSpPr>
            <a:spLocks noGrp="1"/>
          </p:cNvSpPr>
          <p:nvPr>
            <p:ph type="ftr" sz="quarter" idx="14"/>
          </p:nvPr>
        </p:nvSpPr>
        <p:spPr bwMode="auto">
          <a:xfrm>
            <a:off x="0" y="6400800"/>
            <a:ext cx="36576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424B7D-1EB9-4C0D-9360-958F29BB1F16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8" y="1600200"/>
            <a:ext cx="7615092" cy="438760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Internet</a:t>
            </a:r>
          </a:p>
        </p:txBody>
      </p:sp>
      <p:sp>
        <p:nvSpPr>
          <p:cNvPr id="41986" name="Content Placeholder 16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8610600" cy="2133599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Internet Activities (continued)</a:t>
            </a:r>
          </a:p>
          <a:p>
            <a:pPr lvl="1" eaLnBrk="1" hangingPunct="1"/>
            <a:r>
              <a:rPr lang="en-US" sz="3200" b="1" dirty="0" smtClean="0"/>
              <a:t>Search tools</a:t>
            </a:r>
          </a:p>
          <a:p>
            <a:pPr lvl="2" eaLnBrk="1" hangingPunct="1"/>
            <a:r>
              <a:rPr lang="en-US" sz="2800" dirty="0" smtClean="0"/>
              <a:t>Web-based resource to help find specific information on the web</a:t>
            </a:r>
          </a:p>
        </p:txBody>
      </p:sp>
      <p:sp>
        <p:nvSpPr>
          <p:cNvPr id="41988" name="Footer Placeholder 5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41989" name="Slide Number Placeholder 6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D58163-2EDB-4468-BE36-1ABF09904E3B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33" y="3456459"/>
            <a:ext cx="6367367" cy="279194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Internet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 Activities (continued)</a:t>
            </a:r>
          </a:p>
          <a:p>
            <a:pPr lvl="1" eaLnBrk="1" hangingPunct="1"/>
            <a:r>
              <a:rPr lang="en-US" b="1" dirty="0" smtClean="0"/>
              <a:t>Downloading</a:t>
            </a:r>
            <a:r>
              <a:rPr lang="en-US" dirty="0" smtClean="0"/>
              <a:t> and </a:t>
            </a:r>
            <a:r>
              <a:rPr lang="en-US" b="1" dirty="0" smtClean="0"/>
              <a:t>uploading</a:t>
            </a:r>
            <a:r>
              <a:rPr lang="en-US" dirty="0" smtClean="0"/>
              <a:t> files – using </a:t>
            </a:r>
            <a:r>
              <a:rPr lang="en-US" b="1" dirty="0" smtClean="0"/>
              <a:t>FTP</a:t>
            </a:r>
            <a:r>
              <a:rPr lang="en-US" dirty="0" smtClean="0"/>
              <a:t> </a:t>
            </a:r>
            <a:r>
              <a:rPr lang="en-US" b="1" dirty="0" smtClean="0"/>
              <a:t>(File Transfer Protocol)</a:t>
            </a:r>
            <a:r>
              <a:rPr lang="en-US" dirty="0" smtClean="0"/>
              <a:t> to send or retrieve electronic files from a </a:t>
            </a:r>
            <a:r>
              <a:rPr lang="en-US" b="1" dirty="0" smtClean="0"/>
              <a:t>server</a:t>
            </a:r>
          </a:p>
          <a:p>
            <a:pPr lvl="1"/>
            <a:r>
              <a:rPr lang="en-US" dirty="0" smtClean="0"/>
              <a:t>Remote computing</a:t>
            </a:r>
          </a:p>
          <a:p>
            <a:pPr lvl="2"/>
            <a:r>
              <a:rPr lang="en-US" b="1" dirty="0" smtClean="0"/>
              <a:t>Cloud computing</a:t>
            </a:r>
          </a:p>
          <a:p>
            <a:pPr lvl="2"/>
            <a:r>
              <a:rPr lang="en-US" b="1" dirty="0" smtClean="0"/>
              <a:t>Virtual private network </a:t>
            </a:r>
            <a:r>
              <a:rPr lang="en-US" dirty="0" smtClean="0"/>
              <a:t>(</a:t>
            </a:r>
            <a:r>
              <a:rPr lang="en-US" b="1" dirty="0" smtClean="0"/>
              <a:t>VPN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Web conferencing</a:t>
            </a:r>
            <a:r>
              <a:rPr lang="en-US" dirty="0" smtClean="0"/>
              <a:t> or </a:t>
            </a:r>
            <a:r>
              <a:rPr lang="en-US" b="1" dirty="0" smtClean="0"/>
              <a:t>video calling</a:t>
            </a:r>
          </a:p>
          <a:p>
            <a:pPr lvl="2"/>
            <a:r>
              <a:rPr lang="en-US" dirty="0" smtClean="0"/>
              <a:t>Telnet</a:t>
            </a:r>
          </a:p>
          <a:p>
            <a:pPr lvl="1"/>
            <a:endParaRPr lang="en-US" dirty="0" smtClean="0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849091-7F09-4C59-BAE2-A221C3A1C990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Internet</a:t>
            </a:r>
          </a:p>
        </p:txBody>
      </p:sp>
      <p:sp>
        <p:nvSpPr>
          <p:cNvPr id="48131" name="Footer Placeholder 1"/>
          <p:cNvSpPr>
            <a:spLocks noGrp="1"/>
          </p:cNvSpPr>
          <p:nvPr>
            <p:ph type="ftr" sz="quarter" idx="14"/>
          </p:nvPr>
        </p:nvSpPr>
        <p:spPr bwMode="auto">
          <a:xfrm>
            <a:off x="0" y="640080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48132" name="Slide Number Placeholder 2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DD1627-2905-4CE1-8335-6AC2B18BF2B3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9972"/>
            <a:ext cx="8839200" cy="4488656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Cloud: Google Docs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Define the Internet</a:t>
            </a:r>
          </a:p>
          <a:p>
            <a:pPr eaLnBrk="1" hangingPunct="1"/>
            <a:r>
              <a:rPr lang="en-US" dirty="0" smtClean="0"/>
              <a:t>Describe how individuals, businesses, educational institutions, and organizations use the Internet</a:t>
            </a:r>
          </a:p>
          <a:p>
            <a:pPr eaLnBrk="1" hangingPunct="1"/>
            <a:r>
              <a:rPr lang="en-US" dirty="0" smtClean="0"/>
              <a:t>Discuss the developments of the Internet and the World Wide Web</a:t>
            </a:r>
          </a:p>
          <a:p>
            <a:pPr eaLnBrk="1" hangingPunct="1"/>
            <a:r>
              <a:rPr lang="en-US" dirty="0" smtClean="0"/>
              <a:t>Explain how individuals and businesses connect to the Internet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8F298C-814E-4B6E-9DCE-04A7F01FCE2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Internet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 Activities (continued)</a:t>
            </a:r>
          </a:p>
          <a:p>
            <a:pPr lvl="1" eaLnBrk="1" hangingPunct="1"/>
            <a:r>
              <a:rPr lang="en-US" dirty="0" smtClean="0"/>
              <a:t>Conducting business</a:t>
            </a:r>
            <a:r>
              <a:rPr lang="en-US" dirty="0"/>
              <a:t> </a:t>
            </a:r>
            <a:r>
              <a:rPr lang="en-US" dirty="0" smtClean="0"/>
              <a:t>activities</a:t>
            </a:r>
          </a:p>
          <a:p>
            <a:pPr lvl="2" eaLnBrk="1" hangingPunct="1"/>
            <a:r>
              <a:rPr lang="en-US" dirty="0" smtClean="0"/>
              <a:t>E-business:</a:t>
            </a:r>
          </a:p>
          <a:p>
            <a:pPr lvl="3"/>
            <a:r>
              <a:rPr lang="en-US" b="1" dirty="0" smtClean="0"/>
              <a:t>Business-to-consumer (B2C)</a:t>
            </a:r>
          </a:p>
          <a:p>
            <a:pPr lvl="3"/>
            <a:r>
              <a:rPr lang="en-US" b="1" dirty="0" smtClean="0"/>
              <a:t>Business-to-business (B2B)</a:t>
            </a:r>
          </a:p>
          <a:p>
            <a:pPr lvl="3"/>
            <a:r>
              <a:rPr lang="en-US" b="1" dirty="0" smtClean="0"/>
              <a:t>Business-to-employee (B2E)</a:t>
            </a:r>
          </a:p>
          <a:p>
            <a:pPr lvl="3"/>
            <a:r>
              <a:rPr lang="en-US" b="1" dirty="0" smtClean="0"/>
              <a:t>Consumer-to-consumer (C2C)</a:t>
            </a:r>
          </a:p>
          <a:p>
            <a:pPr lvl="2"/>
            <a:r>
              <a:rPr lang="en-US" dirty="0" smtClean="0"/>
              <a:t>B2B transactions account for majority of e-business dollars spent</a:t>
            </a: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EFB876-2AD4-43FF-B69D-42CE9D3B9AC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Internet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5" y="1447800"/>
            <a:ext cx="7790109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356350"/>
            <a:ext cx="3810000" cy="501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1: Into the Internet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EB49C88-FF80-4A94-9573-3D404AC885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34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Dark Side of the Internet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Illegitimate, biased, unfounded content</a:t>
            </a:r>
          </a:p>
          <a:p>
            <a:pPr eaLnBrk="1" hangingPunct="1"/>
            <a:r>
              <a:rPr lang="en-US" dirty="0" smtClean="0"/>
              <a:t>Spread of viruses</a:t>
            </a:r>
          </a:p>
          <a:p>
            <a:pPr eaLnBrk="1" hangingPunct="1"/>
            <a:r>
              <a:rPr lang="en-US" dirty="0" smtClean="0"/>
              <a:t>Anonymity &amp; cyberstalking</a:t>
            </a:r>
          </a:p>
          <a:p>
            <a:pPr lvl="1"/>
            <a:r>
              <a:rPr lang="en-US" dirty="0" smtClean="0"/>
              <a:t>Threatening or harassing other people</a:t>
            </a:r>
          </a:p>
          <a:p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Vision, neck, fingers</a:t>
            </a:r>
          </a:p>
          <a:p>
            <a:r>
              <a:rPr lang="en-US" dirty="0" smtClean="0"/>
              <a:t>Addiction</a:t>
            </a:r>
          </a:p>
          <a:p>
            <a:r>
              <a:rPr lang="en-US" dirty="0" smtClean="0"/>
              <a:t>Impact on personal relationships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65328-DDF7-447E-A1A1-C12B22586C6F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Origins of the Internet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991600" cy="4830763"/>
          </a:xfrm>
        </p:spPr>
        <p:txBody>
          <a:bodyPr/>
          <a:lstStyle/>
          <a:p>
            <a:r>
              <a:rPr lang="en-US" sz="2800" dirty="0" smtClean="0"/>
              <a:t>1958: Department of Defense founded </a:t>
            </a:r>
            <a:r>
              <a:rPr lang="en-US" sz="2800" b="1" dirty="0" smtClean="0"/>
              <a:t>Advanced Research Projects Agency</a:t>
            </a:r>
            <a:r>
              <a:rPr lang="en-US" sz="2800" dirty="0" smtClean="0"/>
              <a:t> </a:t>
            </a:r>
            <a:r>
              <a:rPr lang="en-US" sz="2800" b="1" dirty="0" smtClean="0"/>
              <a:t>(ARPA)</a:t>
            </a:r>
            <a:r>
              <a:rPr lang="en-US" sz="2800" dirty="0" smtClean="0"/>
              <a:t> to prevent computer systems from being vulnerable to a nuclear attack</a:t>
            </a:r>
          </a:p>
          <a:p>
            <a:r>
              <a:rPr lang="en-US" sz="2800"/>
              <a:t>1960s: Around 10,000 computers existed</a:t>
            </a:r>
          </a:p>
          <a:p>
            <a:r>
              <a:rPr lang="en-US" sz="2800" smtClean="0"/>
              <a:t>1961</a:t>
            </a:r>
            <a:r>
              <a:rPr lang="en-US" sz="2800" dirty="0"/>
              <a:t>: Leonard </a:t>
            </a:r>
            <a:r>
              <a:rPr lang="en-US" sz="2800" dirty="0" err="1"/>
              <a:t>Kleinrock</a:t>
            </a:r>
            <a:r>
              <a:rPr lang="en-US" sz="2800" dirty="0"/>
              <a:t> developed </a:t>
            </a:r>
            <a:r>
              <a:rPr lang="en-US" sz="2800" b="1" dirty="0"/>
              <a:t>packet switching</a:t>
            </a:r>
            <a:endParaRPr lang="en-US" sz="2800" dirty="0"/>
          </a:p>
          <a:p>
            <a:r>
              <a:rPr lang="en-US" sz="2800" dirty="0" smtClean="0"/>
              <a:t>1962: J.C.R. </a:t>
            </a:r>
            <a:r>
              <a:rPr lang="en-US" sz="2800" dirty="0" err="1" smtClean="0"/>
              <a:t>Licklider</a:t>
            </a:r>
            <a:r>
              <a:rPr lang="en-US" sz="2800" dirty="0" smtClean="0"/>
              <a:t> headed computer and information processing research efforts</a:t>
            </a:r>
          </a:p>
          <a:p>
            <a:r>
              <a:rPr lang="en-US" sz="2800" dirty="0" smtClean="0"/>
              <a:t>1966: </a:t>
            </a:r>
            <a:r>
              <a:rPr lang="en-US" sz="2800" b="1" dirty="0" smtClean="0"/>
              <a:t>ARPANET</a:t>
            </a:r>
            <a:r>
              <a:rPr lang="en-US" sz="2800" dirty="0" smtClean="0"/>
              <a:t> – prototype network connecting </a:t>
            </a:r>
            <a:r>
              <a:rPr lang="en-US" sz="2800" b="1" dirty="0" smtClean="0"/>
              <a:t>ARPA</a:t>
            </a:r>
            <a:r>
              <a:rPr lang="en-US" sz="2800" dirty="0" smtClean="0"/>
              <a:t> and university research centers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165328-DDF7-447E-A1A1-C12B22586C6F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51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Origins of </a:t>
            </a:r>
            <a:r>
              <a:rPr lang="en-US" dirty="0" smtClean="0">
                <a:cs typeface="Arial" charset="0"/>
              </a:rPr>
              <a:t>the Internet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Growth and Development of ARPANET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1970: Thirteen research centers in ARPANET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Roughly doubled in size every year for next 15 years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1972: Robert Kahn and Vinton </a:t>
            </a:r>
            <a:r>
              <a:rPr lang="en-US" dirty="0"/>
              <a:t>Cerf developed </a:t>
            </a:r>
            <a:r>
              <a:rPr lang="en-US" dirty="0" smtClean="0"/>
              <a:t>standard or protocol for communications over a network </a:t>
            </a:r>
            <a:r>
              <a:rPr lang="en-US" b="1" dirty="0" smtClean="0"/>
              <a:t>Transmission Control Protocol (TCP)</a:t>
            </a:r>
            <a:r>
              <a:rPr lang="en-US" dirty="0" smtClean="0"/>
              <a:t> and </a:t>
            </a:r>
            <a:r>
              <a:rPr lang="en-US" b="1" dirty="0" smtClean="0"/>
              <a:t>Internet Protocol (IP)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the Public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1985: </a:t>
            </a:r>
            <a:r>
              <a:rPr lang="en-US" dirty="0" err="1" smtClean="0"/>
              <a:t>NSFnet</a:t>
            </a:r>
            <a:r>
              <a:rPr lang="en-US" dirty="0" smtClean="0"/>
              <a:t> replaced ARPANET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1992: Congress authorized commercial activity on the </a:t>
            </a:r>
            <a:r>
              <a:rPr lang="en-US" dirty="0" err="1" smtClean="0"/>
              <a:t>NSFnet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1995: </a:t>
            </a:r>
            <a:r>
              <a:rPr lang="en-US" dirty="0" err="1" smtClean="0"/>
              <a:t>NSFnet</a:t>
            </a:r>
            <a:r>
              <a:rPr lang="en-US" dirty="0" smtClean="0"/>
              <a:t> moved connections to commercial network providers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65DF2C-0C41-464B-BD03-09D3A2A5F30F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152400"/>
            <a:ext cx="5739606" cy="70191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CC372D-1EEE-4E27-BB59-EB5690DEC2F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Origins </a:t>
            </a:r>
            <a:r>
              <a:rPr lang="en-US" dirty="0">
                <a:cs typeface="Arial" charset="0"/>
              </a:rPr>
              <a:t>of the </a:t>
            </a:r>
            <a:r>
              <a:rPr lang="en-US" dirty="0" smtClean="0">
                <a:cs typeface="Arial" charset="0"/>
              </a:rPr>
              <a:t>Web</a:t>
            </a:r>
          </a:p>
        </p:txBody>
      </p:sp>
      <p:sp>
        <p:nvSpPr>
          <p:cNvPr id="56325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1991: </a:t>
            </a:r>
            <a:r>
              <a:rPr lang="en-US" b="1" dirty="0" smtClean="0"/>
              <a:t>Gopher</a:t>
            </a:r>
            <a:r>
              <a:rPr lang="en-US" dirty="0" smtClean="0"/>
              <a:t> </a:t>
            </a:r>
            <a:r>
              <a:rPr lang="en-US" dirty="0"/>
              <a:t>at University of </a:t>
            </a:r>
            <a:r>
              <a:rPr lang="en-US" dirty="0" smtClean="0"/>
              <a:t>Minnesota</a:t>
            </a:r>
          </a:p>
          <a:p>
            <a:pPr lvl="1"/>
            <a:r>
              <a:rPr lang="en-US" dirty="0" smtClean="0"/>
              <a:t>Directory-based system</a:t>
            </a:r>
          </a:p>
          <a:p>
            <a:pPr lvl="1"/>
            <a:r>
              <a:rPr lang="en-US" dirty="0" smtClean="0"/>
              <a:t>Used directory links to make navigation easier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7"/>
          <a:stretch/>
        </p:blipFill>
        <p:spPr>
          <a:xfrm>
            <a:off x="4648200" y="1887265"/>
            <a:ext cx="4038600" cy="3522935"/>
          </a:xfrm>
        </p:spPr>
      </p:pic>
      <p:sp>
        <p:nvSpPr>
          <p:cNvPr id="56323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5D1D54-DAD8-4110-91B1-66346BDC126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Origins of the Web</a:t>
            </a:r>
            <a:endParaRPr lang="en-US" dirty="0" smtClean="0">
              <a:cs typeface="Arial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Tim Berners-Lee</a:t>
            </a:r>
          </a:p>
          <a:p>
            <a:pPr lvl="1"/>
            <a:r>
              <a:rPr lang="en-US" dirty="0" smtClean="0"/>
              <a:t>1990: Hypertext Markup Language (HTML)</a:t>
            </a:r>
          </a:p>
          <a:p>
            <a:pPr lvl="1"/>
            <a:r>
              <a:rPr lang="en-US" dirty="0" smtClean="0"/>
              <a:t>1990: Hypertext Transfer Protocol (HTTP)</a:t>
            </a:r>
          </a:p>
          <a:p>
            <a:pPr lvl="1"/>
            <a:r>
              <a:rPr lang="en-US" dirty="0" smtClean="0"/>
              <a:t>1991: First browser; was called </a:t>
            </a:r>
            <a:r>
              <a:rPr lang="en-US" dirty="0" err="1" smtClean="0"/>
              <a:t>WorldWideWeb</a:t>
            </a:r>
            <a:endParaRPr lang="en-US" dirty="0" smtClean="0"/>
          </a:p>
          <a:p>
            <a:r>
              <a:rPr lang="en-US" dirty="0" smtClean="0"/>
              <a:t>Marc Andreessen and Eric Bina</a:t>
            </a:r>
          </a:p>
          <a:p>
            <a:pPr lvl="1"/>
            <a:r>
              <a:rPr lang="en-US" dirty="0" smtClean="0"/>
              <a:t>1993: Mosaic browser</a:t>
            </a:r>
          </a:p>
          <a:p>
            <a:r>
              <a:rPr lang="en-US" dirty="0" smtClean="0"/>
              <a:t>Marc Andreessen and Jim Clark</a:t>
            </a:r>
          </a:p>
          <a:p>
            <a:pPr lvl="1"/>
            <a:r>
              <a:rPr lang="en-US" dirty="0" smtClean="0"/>
              <a:t>1994: Netscape Navigator browser (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Firefox)</a:t>
            </a: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CFE277-01F5-4C83-BBB6-4C28BA921E82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1026" name="Picture 2" descr="tim berners l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r="14540"/>
          <a:stretch/>
        </p:blipFill>
        <p:spPr bwMode="auto">
          <a:xfrm>
            <a:off x="6821055" y="28574"/>
            <a:ext cx="217054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Origins of the Web</a:t>
            </a:r>
            <a:endParaRPr lang="en-US" dirty="0" smtClean="0">
              <a:cs typeface="Arial" charset="0"/>
            </a:endParaRPr>
          </a:p>
        </p:txBody>
      </p:sp>
      <p:sp>
        <p:nvSpPr>
          <p:cNvPr id="60419" name="Footer Placeholder 1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60420" name="Slide Number Placeholder 2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ACBD37-00A7-4B9E-AFCC-BC84FEC6681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5715000"/>
            <a:ext cx="88392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The first web page, 1992</a:t>
            </a:r>
            <a:endParaRPr lang="en-US" sz="2000" dirty="0"/>
          </a:p>
        </p:txBody>
      </p:sp>
      <p:pic>
        <p:nvPicPr>
          <p:cNvPr id="2050" name="Picture 2" descr="firstwebs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3"/>
          <a:stretch/>
        </p:blipFill>
        <p:spPr bwMode="auto">
          <a:xfrm>
            <a:off x="685800" y="1371600"/>
            <a:ext cx="7848600" cy="42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Origins of the Web</a:t>
            </a:r>
            <a:endParaRPr lang="en-US" dirty="0" smtClean="0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1" b="4918"/>
          <a:stretch/>
        </p:blipFill>
        <p:spPr>
          <a:xfrm>
            <a:off x="1615629" y="1600200"/>
            <a:ext cx="5928171" cy="4419600"/>
          </a:xfrm>
        </p:spPr>
      </p:pic>
      <p:sp>
        <p:nvSpPr>
          <p:cNvPr id="60419" name="Footer Placeholder 1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60420" name="Slide Number Placeholder 2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ACBD37-00A7-4B9E-AFCC-BC84FEC66818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029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Defining the Internet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Internet</a:t>
            </a:r>
            <a:r>
              <a:rPr lang="en-US" sz="2800" dirty="0" smtClean="0"/>
              <a:t> is a worldwide network of computers that allows individual and businesses around the world to share information and other resources and to conduct business transactions</a:t>
            </a:r>
          </a:p>
          <a:p>
            <a:pPr eaLnBrk="1" hangingPunct="1"/>
            <a:r>
              <a:rPr lang="en-US" sz="2800" dirty="0" smtClean="0"/>
              <a:t>The Internet is an interconnected network of networks where each </a:t>
            </a:r>
            <a:r>
              <a:rPr lang="en-US" sz="2800" b="1" dirty="0" smtClean="0"/>
              <a:t>host</a:t>
            </a:r>
            <a:r>
              <a:rPr lang="en-US" sz="2800" dirty="0" smtClean="0"/>
              <a:t> (a computer directly connected to the Internet) has a number of other computers connected to it</a:t>
            </a:r>
          </a:p>
          <a:p>
            <a:pPr eaLnBrk="1" hangingPunct="1"/>
            <a:r>
              <a:rPr lang="en-US" sz="2800" dirty="0" smtClean="0"/>
              <a:t>Users who connect to the Internet to access information and services are </a:t>
            </a:r>
            <a:r>
              <a:rPr lang="en-US" sz="2800" b="1" dirty="0" smtClean="0"/>
              <a:t>online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A6EC5A-B4A2-4417-A9CC-621D6CD95ADA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Origins of the Web</a:t>
            </a:r>
            <a:endParaRPr lang="en-US" dirty="0" smtClean="0">
              <a:cs typeface="Arial" charset="0"/>
            </a:endParaRPr>
          </a:p>
        </p:txBody>
      </p:sp>
      <p:sp>
        <p:nvSpPr>
          <p:cNvPr id="6246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1994: First banner ad, first spam email</a:t>
            </a:r>
          </a:p>
          <a:p>
            <a:r>
              <a:rPr lang="en-US" dirty="0" smtClean="0"/>
              <a:t>1994: The web has approximately 10 million users</a:t>
            </a:r>
          </a:p>
          <a:p>
            <a:r>
              <a:rPr lang="en-US" dirty="0" smtClean="0"/>
              <a:t>1995: Microsoft released Internet Explorer</a:t>
            </a:r>
          </a:p>
          <a:p>
            <a:endParaRPr lang="en-US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2468" name="Footer Placeholder 5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62469" name="Slide Number Placeholder 6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E9EA5E-A1B7-43D0-9B72-18553C391DE7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Internet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220200" cy="579120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356350"/>
            <a:ext cx="3810000" cy="501650"/>
          </a:xfrm>
        </p:spPr>
        <p:txBody>
          <a:bodyPr/>
          <a:lstStyle/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EB49C88-FF80-4A94-9573-3D404AC8859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9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Connecting to the Internet</a:t>
            </a:r>
          </a:p>
        </p:txBody>
      </p:sp>
      <p:sp>
        <p:nvSpPr>
          <p:cNvPr id="64514" name="Content Placeholder 11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6019800"/>
          </a:xfrm>
        </p:spPr>
        <p:txBody>
          <a:bodyPr/>
          <a:lstStyle/>
          <a:p>
            <a:pPr eaLnBrk="1" hangingPunct="1"/>
            <a:r>
              <a:rPr lang="en-US" b="1" dirty="0" smtClean="0"/>
              <a:t>Internet Service Providers </a:t>
            </a:r>
            <a:r>
              <a:rPr lang="en-US" dirty="0" smtClean="0"/>
              <a:t>(</a:t>
            </a:r>
            <a:r>
              <a:rPr lang="en-US" b="1" dirty="0" smtClean="0"/>
              <a:t>ISPs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sz="2600" dirty="0" smtClean="0"/>
              <a:t>Provide Internet access to individuals and companies</a:t>
            </a:r>
          </a:p>
          <a:p>
            <a:pPr lvl="1" eaLnBrk="1" hangingPunct="1"/>
            <a:r>
              <a:rPr lang="en-US" sz="2600" b="1" dirty="0" smtClean="0"/>
              <a:t>Mobile service provider, </a:t>
            </a:r>
            <a:r>
              <a:rPr lang="en-US" sz="2600" dirty="0" smtClean="0"/>
              <a:t>sometimes called a wireless data provider, offers wireless Internet access to computers and mobile devices</a:t>
            </a:r>
            <a:endParaRPr lang="en-US" sz="2600" b="1" dirty="0" smtClean="0"/>
          </a:p>
          <a:p>
            <a:pPr lvl="1" eaLnBrk="1" hangingPunct="1"/>
            <a:r>
              <a:rPr lang="en-US" sz="2600" b="1" dirty="0" smtClean="0"/>
              <a:t>Local area network (LAN)</a:t>
            </a:r>
            <a:r>
              <a:rPr lang="en-US" sz="2600" dirty="0" smtClean="0"/>
              <a:t> connects computers using cables or wirelessly</a:t>
            </a:r>
          </a:p>
          <a:p>
            <a:pPr lvl="1"/>
            <a:r>
              <a:rPr lang="en-US" sz="2600" b="1" dirty="0"/>
              <a:t>Regional ISP</a:t>
            </a:r>
            <a:r>
              <a:rPr lang="en-US" sz="2600" dirty="0"/>
              <a:t> provides Internet access in a specific geographic area</a:t>
            </a:r>
          </a:p>
          <a:p>
            <a:pPr lvl="1"/>
            <a:r>
              <a:rPr lang="en-US" sz="2600" b="1" dirty="0"/>
              <a:t>National ISP </a:t>
            </a:r>
            <a:r>
              <a:rPr lang="en-US" sz="2600" dirty="0"/>
              <a:t>provides Internet access in major cities and towns nationwide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ADCA0-F822-47B7-8DF8-D7D58528D7E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Service Providers (ISPs) (continued)</a:t>
            </a:r>
          </a:p>
          <a:p>
            <a:pPr lvl="1"/>
            <a:r>
              <a:rPr lang="en-US" dirty="0" smtClean="0"/>
              <a:t>Considerations </a:t>
            </a:r>
            <a:r>
              <a:rPr lang="en-US" dirty="0"/>
              <a:t>for choosing an ISP</a:t>
            </a:r>
          </a:p>
          <a:p>
            <a:pPr lvl="2"/>
            <a:r>
              <a:rPr lang="en-US" dirty="0"/>
              <a:t>The speed or </a:t>
            </a:r>
            <a:r>
              <a:rPr lang="en-US" b="1" dirty="0"/>
              <a:t>bandwidth</a:t>
            </a:r>
            <a:r>
              <a:rPr lang="en-US" dirty="0"/>
              <a:t> of the </a:t>
            </a:r>
            <a:r>
              <a:rPr lang="en-US" dirty="0" smtClean="0"/>
              <a:t>connection</a:t>
            </a:r>
          </a:p>
          <a:p>
            <a:pPr lvl="2"/>
            <a:r>
              <a:rPr lang="en-US" dirty="0" smtClean="0"/>
              <a:t>The availability of wireless or mobile data service</a:t>
            </a:r>
            <a:endParaRPr lang="en-US" dirty="0"/>
          </a:p>
          <a:p>
            <a:pPr lvl="2"/>
            <a:r>
              <a:rPr lang="en-US" dirty="0"/>
              <a:t>The type of connection and cost of service</a:t>
            </a:r>
          </a:p>
          <a:p>
            <a:pPr lvl="2"/>
            <a:r>
              <a:rPr lang="en-US" dirty="0"/>
              <a:t>Availability of customer service and technical </a:t>
            </a:r>
            <a:r>
              <a:rPr lang="en-US" dirty="0" smtClean="0"/>
              <a:t>support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356350"/>
            <a:ext cx="3810000" cy="501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1: Into the Internet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EB49C88-FF80-4A94-9573-3D404AC8859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96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Service Providers (ISPs) (continued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b="1" dirty="0"/>
              <a:t>Transfer rate </a:t>
            </a:r>
            <a:r>
              <a:rPr lang="en-US" dirty="0"/>
              <a:t>measures numbers of bits can be transmitted in one second </a:t>
            </a:r>
            <a:r>
              <a:rPr lang="en-US" b="1" dirty="0" smtClean="0"/>
              <a:t>(bits per second</a:t>
            </a:r>
            <a:r>
              <a:rPr lang="en-US" dirty="0" smtClean="0"/>
              <a:t> or </a:t>
            </a:r>
            <a:r>
              <a:rPr lang="en-US" b="1" dirty="0" smtClean="0"/>
              <a:t>Bps)</a:t>
            </a:r>
            <a:endParaRPr lang="en-US" dirty="0" smtClean="0"/>
          </a:p>
          <a:p>
            <a:pPr lvl="2"/>
            <a:r>
              <a:rPr lang="en-US" b="1" dirty="0" smtClean="0"/>
              <a:t>Kilobits per second (</a:t>
            </a:r>
            <a:r>
              <a:rPr lang="en-US" b="1" dirty="0" err="1" smtClean="0"/>
              <a:t>KBps</a:t>
            </a:r>
            <a:r>
              <a:rPr lang="en-US" b="1" dirty="0" smtClean="0"/>
              <a:t>)</a:t>
            </a:r>
            <a:r>
              <a:rPr lang="en-US" dirty="0" smtClean="0"/>
              <a:t> – thousands of bits per second</a:t>
            </a:r>
            <a:endParaRPr lang="en-US" b="1" dirty="0" smtClean="0"/>
          </a:p>
          <a:p>
            <a:pPr lvl="2"/>
            <a:r>
              <a:rPr lang="en-US" b="1" dirty="0" err="1" smtClean="0"/>
              <a:t>Megabites</a:t>
            </a:r>
            <a:r>
              <a:rPr lang="en-US" b="1" dirty="0" smtClean="0"/>
              <a:t> per second (</a:t>
            </a:r>
            <a:r>
              <a:rPr lang="en-US" b="1" dirty="0" err="1" smtClean="0"/>
              <a:t>MBps</a:t>
            </a:r>
            <a:r>
              <a:rPr lang="en-US" b="1" dirty="0" smtClean="0"/>
              <a:t>)</a:t>
            </a:r>
            <a:r>
              <a:rPr lang="en-US" dirty="0" smtClean="0"/>
              <a:t> – millions of bits per second</a:t>
            </a:r>
            <a:endParaRPr lang="en-US" b="1" dirty="0" smtClean="0"/>
          </a:p>
          <a:p>
            <a:pPr lvl="2"/>
            <a:r>
              <a:rPr lang="en-US" b="1" dirty="0" smtClean="0"/>
              <a:t>Gigabits per second (</a:t>
            </a:r>
            <a:r>
              <a:rPr lang="en-US" b="1" dirty="0" err="1" smtClean="0"/>
              <a:t>GBps</a:t>
            </a:r>
            <a:r>
              <a:rPr lang="en-US" b="1" dirty="0" smtClean="0"/>
              <a:t>)</a:t>
            </a:r>
            <a:r>
              <a:rPr lang="en-US" dirty="0" smtClean="0"/>
              <a:t> – billions of bits per second</a:t>
            </a:r>
            <a:endParaRPr lang="en-US" b="1" dirty="0" smtClean="0"/>
          </a:p>
          <a:p>
            <a:pPr lvl="1"/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356350"/>
            <a:ext cx="3810000" cy="501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1: Into the Internet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EB49C88-FF80-4A94-9573-3D404AC8859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5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Connecting to the Internet</a:t>
            </a:r>
          </a:p>
        </p:txBody>
      </p:sp>
      <p:sp>
        <p:nvSpPr>
          <p:cNvPr id="72706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Connection Methods </a:t>
            </a:r>
          </a:p>
          <a:p>
            <a:pPr lvl="1"/>
            <a:r>
              <a:rPr lang="en-US" b="1" dirty="0" smtClean="0"/>
              <a:t>Cable </a:t>
            </a:r>
          </a:p>
          <a:p>
            <a:pPr lvl="2"/>
            <a:r>
              <a:rPr lang="en-US" b="1" dirty="0" smtClean="0"/>
              <a:t>Cable television (CATV) lines </a:t>
            </a:r>
            <a:r>
              <a:rPr lang="en-US" dirty="0" smtClean="0"/>
              <a:t>use same coaxial cable that delivers TV transmissions</a:t>
            </a:r>
          </a:p>
          <a:p>
            <a:pPr lvl="2"/>
            <a:r>
              <a:rPr lang="en-US" b="1" dirty="0" smtClean="0"/>
              <a:t>Cable modem </a:t>
            </a:r>
            <a:r>
              <a:rPr lang="en-US" dirty="0" smtClean="0"/>
              <a:t>and</a:t>
            </a:r>
          </a:p>
          <a:p>
            <a:pPr marL="914400" lvl="2" indent="0">
              <a:buNone/>
            </a:pPr>
            <a:r>
              <a:rPr lang="en-US" b="1" dirty="0" smtClean="0"/>
              <a:t>   line </a:t>
            </a:r>
            <a:r>
              <a:rPr lang="en-US" b="1" dirty="0"/>
              <a:t>splitter </a:t>
            </a:r>
            <a:r>
              <a:rPr lang="en-US" dirty="0" smtClean="0"/>
              <a:t>required</a:t>
            </a: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E5504B-40C8-4D53-B2B6-5DF05B4336AD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47667"/>
            <a:ext cx="3946335" cy="27786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Connecting to the Internet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Connection Methods (continued)</a:t>
            </a:r>
          </a:p>
          <a:p>
            <a:pPr lvl="1" eaLnBrk="1" hangingPunct="1"/>
            <a:r>
              <a:rPr lang="en-US" b="1" dirty="0" smtClean="0"/>
              <a:t>Digital Dedicated Lines</a:t>
            </a:r>
            <a:endParaRPr lang="en-US" dirty="0" smtClean="0"/>
          </a:p>
          <a:p>
            <a:pPr lvl="2" eaLnBrk="1" hangingPunct="1"/>
            <a:r>
              <a:rPr lang="en-US" dirty="0" smtClean="0"/>
              <a:t>A constant connection between two communications devices that uses a local phone network</a:t>
            </a:r>
          </a:p>
          <a:p>
            <a:pPr lvl="3"/>
            <a:r>
              <a:rPr lang="en-US" b="1" dirty="0" smtClean="0"/>
              <a:t>Integrated Services Digital Network (ISDN)</a:t>
            </a:r>
          </a:p>
          <a:p>
            <a:pPr lvl="3"/>
            <a:r>
              <a:rPr lang="en-US" b="1" dirty="0" smtClean="0"/>
              <a:t>Digital subscriber line (DSL)</a:t>
            </a:r>
          </a:p>
          <a:p>
            <a:pPr lvl="3"/>
            <a:r>
              <a:rPr lang="en-US" b="1" dirty="0" smtClean="0"/>
              <a:t>Asymmetrical digital subscriber line (ADSL)</a:t>
            </a:r>
          </a:p>
          <a:p>
            <a:pPr lvl="3"/>
            <a:r>
              <a:rPr lang="en-US" b="1" dirty="0" smtClean="0"/>
              <a:t>T-carrier line</a:t>
            </a:r>
          </a:p>
          <a:p>
            <a:pPr lvl="3"/>
            <a:r>
              <a:rPr lang="en-US" b="1" dirty="0" smtClean="0"/>
              <a:t>Fractional T-1 line</a:t>
            </a:r>
          </a:p>
          <a:p>
            <a:pPr lvl="3"/>
            <a:r>
              <a:rPr lang="en-US" b="1" dirty="0" smtClean="0"/>
              <a:t>T-3 line</a:t>
            </a:r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190AFE-A437-4412-B111-4D7F9B4E14FE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Connecting to the Internet</a:t>
            </a:r>
          </a:p>
        </p:txBody>
      </p:sp>
      <p:sp>
        <p:nvSpPr>
          <p:cNvPr id="78851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8E4D7D-4BDC-49EA-8A9D-3EB8937CF622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65737"/>
            <a:ext cx="4038600" cy="178266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Connection Methods (continued)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Wireless Fidelity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Wireless fidelity</a:t>
            </a:r>
            <a:r>
              <a:rPr lang="en-US" dirty="0" smtClean="0"/>
              <a:t> (</a:t>
            </a:r>
            <a:r>
              <a:rPr lang="en-US" b="1" dirty="0" smtClean="0"/>
              <a:t>Wi-Fi</a:t>
            </a:r>
            <a:r>
              <a:rPr lang="en-US" dirty="0" smtClean="0"/>
              <a:t>) technologies to connect to networks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Hotspot</a:t>
            </a:r>
            <a:r>
              <a:rPr lang="en-US" dirty="0" smtClean="0"/>
              <a:t> – specific geographic location in which a wireless access point provides public Internet access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Wireless access point </a:t>
            </a:r>
            <a:r>
              <a:rPr lang="en-US" dirty="0"/>
              <a:t>– hardware that connects wireless devices </a:t>
            </a:r>
            <a:r>
              <a:rPr lang="en-US" dirty="0" smtClean="0"/>
              <a:t>to a network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Connecting to the Internet</a:t>
            </a:r>
          </a:p>
        </p:txBody>
      </p:sp>
      <p:sp>
        <p:nvSpPr>
          <p:cNvPr id="76802" name="Content Placeholder 14"/>
          <p:cNvSpPr>
            <a:spLocks noGrp="1"/>
          </p:cNvSpPr>
          <p:nvPr>
            <p:ph idx="1"/>
          </p:nvPr>
        </p:nvSpPr>
        <p:spPr>
          <a:xfrm>
            <a:off x="152400" y="1295400"/>
            <a:ext cx="43434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Connection Methods (continued)</a:t>
            </a:r>
          </a:p>
          <a:p>
            <a:pPr lvl="2" eaLnBrk="1" hangingPunct="1"/>
            <a:r>
              <a:rPr lang="en-US" b="1" dirty="0" smtClean="0"/>
              <a:t>Satellite Internet access: </a:t>
            </a:r>
            <a:r>
              <a:rPr lang="en-US" dirty="0" smtClean="0"/>
              <a:t>One-way or two-way satellite transmissions</a:t>
            </a:r>
          </a:p>
        </p:txBody>
      </p:sp>
      <p:sp>
        <p:nvSpPr>
          <p:cNvPr id="76803" name="Footer Placeholder 5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76804" name="Slide Number Placeholder 6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C59CB1-7FBC-4460-9882-A994696B398C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14" y="1355533"/>
            <a:ext cx="3541494" cy="45482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Chapter Summary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Define the Internet</a:t>
            </a:r>
          </a:p>
          <a:p>
            <a:pPr eaLnBrk="1" hangingPunct="1"/>
            <a:r>
              <a:rPr lang="en-US" dirty="0" smtClean="0"/>
              <a:t>Describe how individuals, businesses, educational institutions, and organizations use the Internet</a:t>
            </a:r>
          </a:p>
          <a:p>
            <a:pPr eaLnBrk="1" hangingPunct="1"/>
            <a:r>
              <a:rPr lang="en-US" dirty="0" smtClean="0"/>
              <a:t>Discuss the developments of the Internet and the World Wide Web</a:t>
            </a:r>
          </a:p>
          <a:p>
            <a:pPr eaLnBrk="1" hangingPunct="1"/>
            <a:r>
              <a:rPr lang="en-US" dirty="0" smtClean="0"/>
              <a:t>Explain how individuals and businesses connect to the Internet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8F298C-814E-4B6E-9DCE-04A7F01FCE2D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86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Defining the Internet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612630"/>
            <a:ext cx="5666772" cy="3873769"/>
          </a:xfrm>
        </p:spPr>
      </p:pic>
      <p:sp>
        <p:nvSpPr>
          <p:cNvPr id="25603" name="Footer Placeholder 1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25604" name="Slide Number Placeholder 2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A73CA5-057E-45D4-ABC3-A9CAFB88459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computers and mobile devices use a common method of communicating known as a </a:t>
            </a:r>
            <a:r>
              <a:rPr lang="en-US" b="1" dirty="0" smtClean="0"/>
              <a:t>protocol</a:t>
            </a:r>
            <a:r>
              <a:rPr lang="en-US" dirty="0" smtClean="0"/>
              <a:t>, or standard</a:t>
            </a:r>
          </a:p>
          <a:p>
            <a:r>
              <a:rPr lang="en-US" dirty="0" smtClean="0"/>
              <a:t>The Internet uses </a:t>
            </a:r>
            <a:r>
              <a:rPr lang="en-US" b="1" dirty="0" smtClean="0"/>
              <a:t>Transmission Control Protocol/Internet Protocol (TCP/IP)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1: Into the Internet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CC372D-1EEE-4E27-BB59-EB5690DEC2F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2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Internet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dirty="0"/>
              <a:t>The Internet and web significantly have influenced the way the world communicates, educates, entertains, and conducts business. People use the Internet to: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Search for information and conduct business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Communicate and share information or media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Check weather, news, and sport statistics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Participate in online training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Shop and play games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Download books, music, or videos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381750"/>
            <a:ext cx="83820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BC2F11-35E9-4E06-8323-34E579B78A2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Internet</a:t>
            </a:r>
          </a:p>
        </p:txBody>
      </p:sp>
      <p:sp>
        <p:nvSpPr>
          <p:cNvPr id="29699" name="Footer Placeholder 1"/>
          <p:cNvSpPr>
            <a:spLocks noGrp="1"/>
          </p:cNvSpPr>
          <p:nvPr>
            <p:ph type="ftr" sz="quarter" idx="14"/>
          </p:nvPr>
        </p:nvSpPr>
        <p:spPr bwMode="auto">
          <a:xfrm>
            <a:off x="0" y="64325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1: Into the Internet</a:t>
            </a:r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2EBFB0-0520-4023-BEEA-B3FC7B2AC4FD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16" y="1447800"/>
            <a:ext cx="3788767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the Internet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Uses the Internet?</a:t>
            </a:r>
          </a:p>
          <a:p>
            <a:pPr lvl="1" eaLnBrk="1" hangingPunct="1"/>
            <a:r>
              <a:rPr lang="en-US" dirty="0" smtClean="0"/>
              <a:t>Students</a:t>
            </a:r>
          </a:p>
          <a:p>
            <a:pPr lvl="1" eaLnBrk="1" hangingPunct="1"/>
            <a:r>
              <a:rPr lang="en-US" dirty="0" smtClean="0"/>
              <a:t>Teachers</a:t>
            </a:r>
          </a:p>
          <a:p>
            <a:pPr lvl="1" eaLnBrk="1" hangingPunct="1"/>
            <a:r>
              <a:rPr lang="en-US" dirty="0" smtClean="0"/>
              <a:t>Businesspeople</a:t>
            </a:r>
          </a:p>
          <a:p>
            <a:pPr lvl="1" eaLnBrk="1" hangingPunct="1"/>
            <a:r>
              <a:rPr lang="en-US" dirty="0" smtClean="0"/>
              <a:t>Professionals</a:t>
            </a:r>
          </a:p>
          <a:p>
            <a:pPr lvl="1" eaLnBrk="1" hangingPunct="1"/>
            <a:r>
              <a:rPr lang="en-US" dirty="0" smtClean="0"/>
              <a:t>Homemakers</a:t>
            </a:r>
          </a:p>
          <a:p>
            <a:pPr lvl="1" eaLnBrk="1" hangingPunct="1"/>
            <a:r>
              <a:rPr lang="en-US" dirty="0" smtClean="0"/>
              <a:t>Children</a:t>
            </a:r>
          </a:p>
          <a:p>
            <a:pPr lvl="1" eaLnBrk="1" hangingPunct="1"/>
            <a:r>
              <a:rPr lang="en-US" dirty="0" smtClean="0"/>
              <a:t>Retirees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1: Into the Internet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18BCFE-D0F3-4324-B411-8A6BB32FA3A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 smtClean="0"/>
              <a:t>استخدامات الانترنت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267" y="1431212"/>
            <a:ext cx="8080277" cy="4999946"/>
          </a:xfrm>
        </p:spPr>
        <p:txBody>
          <a:bodyPr/>
          <a:lstStyle/>
          <a:p>
            <a:pPr marL="400873" indent="-400873" algn="r" rtl="1">
              <a:buFont typeface="Arial" pitchFamily="34" charset="0"/>
              <a:buChar char="•"/>
            </a:pPr>
            <a:r>
              <a:rPr lang="ar-JO" sz="2400" dirty="0"/>
              <a:t>يستخدم الافراد الانترنت للبحث عن المعلومات في اي موضوع، مثل التسلية و الرياضة و السياسة و العلوم و الفنون و التاريخ و غيرها.</a:t>
            </a:r>
          </a:p>
          <a:p>
            <a:pPr marL="400873" indent="-400873" algn="r" rtl="1">
              <a:buFont typeface="Arial" pitchFamily="34" charset="0"/>
              <a:buChar char="•"/>
            </a:pPr>
            <a:r>
              <a:rPr lang="ar-JO" sz="2400" dirty="0"/>
              <a:t>بينما يستخدم العاملون في المجال الطبي الانترنت للابحاث عن ادوية جديدة، او علاجات حالية، او التواصل مع المرضى او ارسال سجلات المرضى الكترونيا لعاملين اخرين.</a:t>
            </a:r>
          </a:p>
          <a:p>
            <a:pPr marL="400873" indent="-400873" algn="r" rtl="1">
              <a:buFont typeface="Arial" pitchFamily="34" charset="0"/>
              <a:buChar char="•"/>
            </a:pPr>
            <a:r>
              <a:rPr lang="ar-JO" sz="2400" dirty="0"/>
              <a:t>و تستخدم الاسر الانترنت لانشاء تقويم مشترك لتنسيق مواعيدها، و ارسال الرسائل و ايجاد وصفات الطعام و غيرها.</a:t>
            </a:r>
          </a:p>
          <a:p>
            <a:pPr marL="400873" indent="-400873" algn="r" rtl="1">
              <a:buFont typeface="Arial" pitchFamily="34" charset="0"/>
              <a:buChar char="•"/>
            </a:pPr>
            <a:r>
              <a:rPr lang="ar-JO" sz="2400" dirty="0"/>
              <a:t>و يستخدم الساسة و المشاهير و غيرهم من الشخصيات العامة وسائل التواصل الاجتماعي لمشاركة متابعيهم باخبارهم و نشاطاتهم.</a:t>
            </a:r>
          </a:p>
          <a:p>
            <a:pPr marL="400873" indent="-400873" algn="r" rtl="1">
              <a:buFont typeface="Arial" pitchFamily="34" charset="0"/>
              <a:buChar char="•"/>
            </a:pPr>
            <a:r>
              <a:rPr lang="ar-JO" sz="2400" dirty="0"/>
              <a:t>و يستخدم المواطنون الانترنت للتسوق و دفع الفواتير و ارسال الحوالات و تقديم بياناتهم الضريبية.</a:t>
            </a:r>
          </a:p>
        </p:txBody>
      </p:sp>
    </p:spTree>
    <p:extLst>
      <p:ext uri="{BB962C8B-B14F-4D97-AF65-F5344CB8AC3E}">
        <p14:creationId xmlns:p14="http://schemas.microsoft.com/office/powerpoint/2010/main" val="20473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DTI_NewTheme</Template>
  <TotalTime>0</TotalTime>
  <Words>1638</Words>
  <Application>Microsoft Office PowerPoint</Application>
  <PresentationFormat>On-screen Show (4:3)</PresentationFormat>
  <Paragraphs>295</Paragraphs>
  <Slides>40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Theme1</vt:lpstr>
      <vt:lpstr>PowerPoint Presentation</vt:lpstr>
      <vt:lpstr>Objectives</vt:lpstr>
      <vt:lpstr>Defining the Internet</vt:lpstr>
      <vt:lpstr>Defining the Internet</vt:lpstr>
      <vt:lpstr>Defining the Internet</vt:lpstr>
      <vt:lpstr>Using the Internet</vt:lpstr>
      <vt:lpstr>Using the Internet</vt:lpstr>
      <vt:lpstr>Using the Internet</vt:lpstr>
      <vt:lpstr>استخدامات الانترنت</vt:lpstr>
      <vt:lpstr>Using the Internet</vt:lpstr>
      <vt:lpstr>Using the Internet</vt:lpstr>
      <vt:lpstr>Using the Internet</vt:lpstr>
      <vt:lpstr>Using the Internet</vt:lpstr>
      <vt:lpstr>Using the Internet</vt:lpstr>
      <vt:lpstr>Using the Internet</vt:lpstr>
      <vt:lpstr>Using the Internet</vt:lpstr>
      <vt:lpstr>Using the Internet</vt:lpstr>
      <vt:lpstr>Using the Internet</vt:lpstr>
      <vt:lpstr>Using the Internet</vt:lpstr>
      <vt:lpstr>Using the Internet</vt:lpstr>
      <vt:lpstr>Using the Internet</vt:lpstr>
      <vt:lpstr>Dark Side of the Internet</vt:lpstr>
      <vt:lpstr>Origins of the Internet</vt:lpstr>
      <vt:lpstr>Origins of the Internet</vt:lpstr>
      <vt:lpstr>PowerPoint Presentation</vt:lpstr>
      <vt:lpstr>Origins of the Web</vt:lpstr>
      <vt:lpstr>Origins of the Web</vt:lpstr>
      <vt:lpstr>Origins of the Web</vt:lpstr>
      <vt:lpstr>Origins of the Web</vt:lpstr>
      <vt:lpstr>Origins of the Web</vt:lpstr>
      <vt:lpstr>Impact of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Connecting to the Internet</vt:lpstr>
      <vt:lpstr>Chapter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2014-08-18T14:11:38Z</dcterms:created>
  <dcterms:modified xsi:type="dcterms:W3CDTF">2020-09-23T09:51:22Z</dcterms:modified>
</cp:coreProperties>
</file>