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9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60" r:id="rId4"/>
    <p:sldId id="343" r:id="rId5"/>
    <p:sldId id="504" r:id="rId6"/>
    <p:sldId id="344" r:id="rId7"/>
    <p:sldId id="345" r:id="rId8"/>
    <p:sldId id="347" r:id="rId9"/>
    <p:sldId id="411" r:id="rId10"/>
    <p:sldId id="471" r:id="rId11"/>
    <p:sldId id="412" r:id="rId12"/>
    <p:sldId id="349" r:id="rId13"/>
    <p:sldId id="475" r:id="rId14"/>
    <p:sldId id="474" r:id="rId15"/>
    <p:sldId id="473" r:id="rId16"/>
    <p:sldId id="505" r:id="rId17"/>
    <p:sldId id="479" r:id="rId18"/>
    <p:sldId id="350" r:id="rId19"/>
    <p:sldId id="413" r:id="rId20"/>
    <p:sldId id="352" r:id="rId21"/>
    <p:sldId id="354" r:id="rId22"/>
    <p:sldId id="501" r:id="rId23"/>
    <p:sldId id="356" r:id="rId24"/>
    <p:sldId id="451" r:id="rId25"/>
    <p:sldId id="481" r:id="rId26"/>
    <p:sldId id="482" r:id="rId27"/>
    <p:sldId id="483" r:id="rId28"/>
    <p:sldId id="453" r:id="rId29"/>
    <p:sldId id="455" r:id="rId30"/>
    <p:sldId id="456" r:id="rId31"/>
    <p:sldId id="461" r:id="rId32"/>
    <p:sldId id="484" r:id="rId33"/>
    <p:sldId id="485" r:id="rId34"/>
    <p:sldId id="419" r:id="rId35"/>
    <p:sldId id="462" r:id="rId36"/>
    <p:sldId id="486" r:id="rId37"/>
    <p:sldId id="502" r:id="rId38"/>
    <p:sldId id="366" r:id="rId39"/>
    <p:sldId id="503" r:id="rId40"/>
    <p:sldId id="488" r:id="rId41"/>
    <p:sldId id="463" r:id="rId42"/>
    <p:sldId id="400" r:id="rId43"/>
    <p:sldId id="367" r:id="rId44"/>
    <p:sldId id="422" r:id="rId45"/>
    <p:sldId id="489" r:id="rId46"/>
    <p:sldId id="423" r:id="rId47"/>
    <p:sldId id="381" r:id="rId48"/>
    <p:sldId id="467" r:id="rId49"/>
    <p:sldId id="490" r:id="rId50"/>
    <p:sldId id="468" r:id="rId51"/>
    <p:sldId id="469" r:id="rId52"/>
    <p:sldId id="427" r:id="rId53"/>
    <p:sldId id="491" r:id="rId54"/>
    <p:sldId id="492" r:id="rId55"/>
    <p:sldId id="438" r:id="rId56"/>
    <p:sldId id="439" r:id="rId57"/>
    <p:sldId id="494" r:id="rId58"/>
    <p:sldId id="442" r:id="rId59"/>
    <p:sldId id="496" r:id="rId60"/>
    <p:sldId id="497" r:id="rId61"/>
    <p:sldId id="464" r:id="rId62"/>
    <p:sldId id="465" r:id="rId63"/>
    <p:sldId id="385" r:id="rId64"/>
    <p:sldId id="499" r:id="rId65"/>
    <p:sldId id="387" r:id="rId66"/>
    <p:sldId id="424" r:id="rId67"/>
    <p:sldId id="447" r:id="rId68"/>
    <p:sldId id="399" r:id="rId69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pos="2880">
          <p15:clr>
            <a:srgbClr val="A4A3A4"/>
          </p15:clr>
        </p15:guide>
        <p15:guide id="4" pos="5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462" autoAdjust="0"/>
  </p:normalViewPr>
  <p:slideViewPr>
    <p:cSldViewPr>
      <p:cViewPr>
        <p:scale>
          <a:sx n="93" d="100"/>
          <a:sy n="93" d="100"/>
        </p:scale>
        <p:origin x="-1314" y="-54"/>
      </p:cViewPr>
      <p:guideLst>
        <p:guide orient="horz" pos="2160"/>
        <p:guide orient="horz" pos="864"/>
        <p:guide pos="2880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777192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A4438F3-AA04-4697-88E3-776FB2F4F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8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89398"/>
            <a:ext cx="5100215" cy="415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778796"/>
            <a:ext cx="3013763" cy="46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A0AB7BF-7DC5-4292-83FF-E36688552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75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D2C61-A5E9-4E26-B13C-B44909C98395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9576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41192-2AFD-4577-834A-995A2E23F1D1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9228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28678-E4B5-4AD0-9FCE-3BEF9809F879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19894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69829-C004-4F3C-8E16-EEFF4FB3D79A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7435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69829-C004-4F3C-8E16-EEFF4FB3D79A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23469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69829-C004-4F3C-8E16-EEFF4FB3D79A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3818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69829-C004-4F3C-8E16-EEFF4FB3D79A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7326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69829-C004-4F3C-8E16-EEFF4FB3D79A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7435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69829-C004-4F3C-8E16-EEFF4FB3D79A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75161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D9A022-F1E9-4424-BC81-8806EEEDDAFB}" type="slidenum">
              <a:rPr lang="en-US" smtClean="0"/>
              <a:pPr/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3959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55D3BB-B872-4B25-9DFF-13A634A69F0B}" type="slidenum">
              <a:rPr lang="en-US" smtClean="0"/>
              <a:pPr/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784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9B2D4-80C3-4B47-A8A8-14A1BC9B4444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8003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1CEA6-706E-432E-9986-6A0F9E2AC024}" type="slidenum">
              <a:rPr lang="en-US" smtClean="0"/>
              <a:pPr/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4868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EAC58-C55C-47C3-B736-6A679061E276}" type="slidenum">
              <a:rPr lang="en-US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6330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EEAC58-C55C-47C3-B736-6A679061E276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5852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1880C5-2962-45EE-95B4-3FBB34AD4A05}" type="slidenum">
              <a:rPr lang="en-US" smtClean="0"/>
              <a:pPr/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26628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20362-4D49-4C7D-9528-47FA2F68EED2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10087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20362-4D49-4C7D-9528-47FA2F68EED2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29974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D52B2-9677-4239-B0D2-223F89D23F10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930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428D3-D246-4BFD-9E35-51DA601C110A}" type="slidenum">
              <a:rPr lang="en-US" smtClean="0"/>
              <a:pPr/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01291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D0042-5411-4E05-8463-B42E14047912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22679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D0042-5411-4E05-8463-B42E14047912}" type="slidenum">
              <a:rPr lang="en-US" smtClean="0"/>
              <a:pPr/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021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A84AA-50FC-4D16-9AE6-9BC53FD4A65C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98279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F22C7-7158-4079-995A-58D6B72A5145}" type="slidenum">
              <a:rPr lang="en-US" smtClean="0"/>
              <a:pPr/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16735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F22C7-7158-4079-995A-58D6B72A5145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7508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E243-8F18-41E3-BA72-5D565D225C09}" type="slidenum">
              <a:rPr lang="en-US" smtClean="0"/>
              <a:pPr/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51735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6B0C45-37F3-4427-B882-E74115452C81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16049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B6724-FD6B-4D13-9C90-F13FE055A796}" type="slidenum">
              <a:rPr lang="en-US" smtClean="0"/>
              <a:pPr/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52650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B6724-FD6B-4D13-9C90-F13FE055A796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24560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DEC51E-8279-4940-AA3F-6486C496C8FC}" type="slidenum">
              <a:rPr lang="en-US" smtClean="0"/>
              <a:pPr/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5217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88C50-1B2A-4AD8-9014-A728D7B64DCB}" type="slidenum">
              <a:rPr lang="en-US" smtClean="0"/>
              <a:pPr/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67114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D3DCCB-9524-487D-8844-D73C7DEC40ED}" type="slidenum">
              <a:rPr lang="en-US" smtClean="0"/>
              <a:pPr/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8645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43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DE9288-BBAF-4D20-A879-3FB4651456C3}" type="slidenum">
              <a:rPr lang="en-US" smtClean="0"/>
              <a:pPr/>
              <a:t>55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8911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7FC7A-DDCB-4919-BF21-8415C0ECCDC2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681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81D88-1C41-4CE5-8FC4-EF5AEEAE73A7}" type="slidenum">
              <a:rPr lang="en-US" smtClean="0"/>
              <a:pPr/>
              <a:t>56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40729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81D88-1C41-4CE5-8FC4-EF5AEEAE73A7}" type="slidenum">
              <a:rPr lang="en-US" smtClean="0"/>
              <a:pPr/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53294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D5F50-8124-4A82-BD47-F76619F45190}" type="slidenum">
              <a:rPr lang="en-US" smtClean="0"/>
              <a:pPr/>
              <a:t>58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98925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D5F50-8124-4A82-BD47-F76619F45190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428550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1D5F50-8124-4A82-BD47-F76619F45190}" type="slidenum">
              <a:rPr lang="en-US" smtClean="0"/>
              <a:pPr/>
              <a:t>60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78454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ECE24-5E24-44D9-9AB4-5E8828AAD5A2}" type="slidenum">
              <a:rPr lang="en-US" smtClean="0"/>
              <a:pPr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8435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ECE24-5E24-44D9-9AB4-5E8828AAD5A2}" type="slidenum">
              <a:rPr lang="en-US" smtClean="0"/>
              <a:pPr/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34150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CF380-7B25-49F9-8431-1A0FEFD7C8DF}" type="slidenum">
              <a:rPr lang="en-US" smtClean="0"/>
              <a:pPr/>
              <a:t>65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52383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72BF3-6717-4CDC-A496-2C13A259D391}" type="slidenum">
              <a:rPr lang="en-US" smtClean="0"/>
              <a:pPr/>
              <a:t>66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219396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2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6A8F2-CF2C-4D17-BDC6-BC4A7869306A}" type="slidenum">
              <a:rPr lang="en-US" smtClean="0"/>
              <a:pPr/>
              <a:t>67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331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7FC7A-DDCB-4919-BF21-8415C0ECCDC2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6812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94C48D-F36B-4840-A73B-7D36D508C180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484" y="4389398"/>
            <a:ext cx="5563870" cy="415837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3307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D68ED-C984-4225-B38A-364C58B7510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70720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2CBEC-895A-4779-9384-27F92075D5D7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5592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41192-2AFD-4577-834A-995A2E23F1D1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3081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00F755-FB2E-4F85-BF19-CFA9E1E9AD42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2828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gif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93316" y="3505200"/>
            <a:ext cx="37982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0" dirty="0" smtClean="0">
                <a:latin typeface="Franklin Gothic Demi" pitchFamily="34" charset="0"/>
              </a:rPr>
              <a:t>Discovering the </a:t>
            </a: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Internet,</a:t>
            </a:r>
            <a:endParaRPr lang="en-US" sz="4000" b="0" dirty="0">
              <a:latin typeface="Franklin Gothic Demi" pitchFamily="34" charset="0"/>
            </a:endParaRPr>
          </a:p>
          <a:p>
            <a:pPr algn="ctr"/>
            <a:r>
              <a:rPr lang="en-US" sz="4000" b="0" dirty="0" smtClean="0">
                <a:latin typeface="Franklin Gothic Demi" pitchFamily="34" charset="0"/>
              </a:rPr>
              <a:t>5</a:t>
            </a:r>
            <a:r>
              <a:rPr lang="en-US" sz="4000" b="0" baseline="30000" dirty="0" smtClean="0">
                <a:latin typeface="Franklin Gothic Demi" pitchFamily="34" charset="0"/>
              </a:rPr>
              <a:t>th</a:t>
            </a:r>
            <a:r>
              <a:rPr lang="en-US" sz="4000" b="0" dirty="0" smtClean="0">
                <a:latin typeface="Franklin Gothic Demi" pitchFamily="34" charset="0"/>
              </a:rPr>
              <a:t> Edition</a:t>
            </a:r>
            <a:endParaRPr lang="en-US" sz="4000" b="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52400" y="304800"/>
            <a:ext cx="12490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MoolBoran" pitchFamily="34" charset="0"/>
                <a:cs typeface="MoolBoran" pitchFamily="34" charset="0"/>
              </a:rPr>
              <a:t>4</a:t>
            </a:r>
            <a:endParaRPr lang="en-US" sz="1600" b="1" dirty="0">
              <a:solidFill>
                <a:srgbClr val="FF0000"/>
              </a:solidFill>
              <a:latin typeface="MoolBoran" pitchFamily="34" charset="0"/>
              <a:cs typeface="MoolBoran" pitchFamily="34" charset="0"/>
            </a:endParaRPr>
          </a:p>
        </p:txBody>
      </p:sp>
      <p:cxnSp>
        <p:nvCxnSpPr>
          <p:cNvPr id="8" name="Straight Connector 7"/>
          <p:cNvCxnSpPr/>
          <p:nvPr>
            <p:custDataLst>
              <p:tags r:id="rId3"/>
            </p:custDataLst>
          </p:nvPr>
        </p:nvCxnSpPr>
        <p:spPr bwMode="auto">
          <a:xfrm rot="5400000">
            <a:off x="571897" y="1028303"/>
            <a:ext cx="838200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5653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1143000" y="457200"/>
            <a:ext cx="55777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Arial Black" pitchFamily="34" charset="0"/>
                <a:cs typeface="MoolBoran" pitchFamily="34" charset="0"/>
              </a:rPr>
              <a:t>Communicating</a:t>
            </a:r>
            <a:r>
              <a:rPr lang="en-US" sz="3400" baseline="0" dirty="0" smtClean="0">
                <a:latin typeface="Arial Black" pitchFamily="34" charset="0"/>
                <a:cs typeface="MoolBoran" pitchFamily="34" charset="0"/>
              </a:rPr>
              <a:t> Online</a:t>
            </a:r>
            <a:endParaRPr lang="en-US" sz="3400" dirty="0">
              <a:latin typeface="Arial Black" pitchFamily="34" charset="0"/>
              <a:cs typeface="MoolBoran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752600"/>
            <a:ext cx="2967616" cy="49546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24729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BCBAB-7A23-4CCB-9014-2E06564703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04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6743700" y="0"/>
            <a:ext cx="22479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0" y="0"/>
            <a:ext cx="65913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A40F6-23F7-4732-9AE1-B0D4293473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D022F-F427-43F6-8599-67118721A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3639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4572000" y="1295400"/>
            <a:ext cx="4419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4572000" y="3786188"/>
            <a:ext cx="4419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  <p:custDataLst>
              <p:tags r:id="rId5"/>
            </p:custDataLst>
          </p:nvPr>
        </p:nvSpPr>
        <p:spPr>
          <a:xfrm>
            <a:off x="0" y="6381750"/>
            <a:ext cx="838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  <p:custDataLst>
              <p:tags r:id="rId6"/>
            </p:custDataLst>
          </p:nvPr>
        </p:nvSpPr>
        <p:spPr>
          <a:xfrm>
            <a:off x="8382000" y="6381750"/>
            <a:ext cx="762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3DB18-4B85-4EE5-B0DB-B063324876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12905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41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3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D986-6AA2-4526-803E-A0AF5475E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1642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94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90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028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022F-F427-43F6-8599-67118721A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698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17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D986-6AA2-4526-803E-A0AF5475E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72843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35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95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77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88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980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89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743200" y="6356350"/>
            <a:ext cx="3810000" cy="501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4: Communicating Online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C621F-C299-47ED-8114-DAA81A6E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45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4FE8-8F78-4398-B126-B8409F22A6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0" y="1295400"/>
            <a:ext cx="4419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022F-F427-43F6-8599-67118721A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36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D022F-F427-43F6-8599-67118721A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475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D68D-3351-40D6-9886-77384762E0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481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07CE7-9E00-47E7-B76E-1330A83E81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87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82AA-0A32-4C64-A053-D96648CBDC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19845-5548-489E-873A-0F6265DA23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1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tags" Target="../tags/tag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1.xml"/><Relationship Id="rId35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82000" y="6324600"/>
            <a:ext cx="762000" cy="533400"/>
          </a:xfrm>
          <a:prstGeom prst="rect">
            <a:avLst/>
          </a:prstGeom>
          <a:solidFill>
            <a:srgbClr val="E4A13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1" name="Rectangle 3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0" y="6324600"/>
            <a:ext cx="8382000" cy="533400"/>
          </a:xfrm>
          <a:prstGeom prst="rect">
            <a:avLst/>
          </a:prstGeom>
          <a:solidFill>
            <a:srgbClr val="00397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title"/>
            <p:custDataLst>
              <p:tags r:id="rId32"/>
            </p:custDataLst>
          </p:nvPr>
        </p:nvSpPr>
        <p:spPr bwMode="auto">
          <a:xfrm>
            <a:off x="0" y="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idx="1"/>
            <p:custDataLst>
              <p:tags r:id="rId33"/>
            </p:custDataLst>
          </p:nvPr>
        </p:nvSpPr>
        <p:spPr bwMode="auto">
          <a:xfrm>
            <a:off x="0" y="1295400"/>
            <a:ext cx="8991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3"/>
            <p:custDataLst>
              <p:tags r:id="rId34"/>
            </p:custDataLst>
          </p:nvPr>
        </p:nvSpPr>
        <p:spPr bwMode="auto">
          <a:xfrm>
            <a:off x="0" y="6381750"/>
            <a:ext cx="838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4"/>
            <p:custDataLst>
              <p:tags r:id="rId35"/>
            </p:custDataLst>
          </p:nvPr>
        </p:nvSpPr>
        <p:spPr bwMode="auto">
          <a:xfrm>
            <a:off x="8382000" y="6381750"/>
            <a:ext cx="762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DD022F-F427-43F6-8599-67118721A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0" y="1219200"/>
            <a:ext cx="7467600" cy="0"/>
          </a:xfrm>
          <a:prstGeom prst="line">
            <a:avLst/>
          </a:prstGeom>
          <a:noFill/>
          <a:ln w="57150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0" y="1295400"/>
            <a:ext cx="7467600" cy="0"/>
          </a:xfrm>
          <a:prstGeom prst="line">
            <a:avLst/>
          </a:prstGeom>
          <a:noFill/>
          <a:ln w="28575">
            <a:solidFill>
              <a:srgbClr val="E4A13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1" r:id="rId21"/>
    <p:sldLayoutId id="2147483724" r:id="rId22"/>
    <p:sldLayoutId id="2147483726" r:id="rId23"/>
    <p:sldLayoutId id="2147483727" r:id="rId24"/>
    <p:sldLayoutId id="2147483728" r:id="rId25"/>
    <p:sldLayoutId id="2147483729" r:id="rId26"/>
    <p:sldLayoutId id="2147483730" r:id="rId27"/>
    <p:sldLayoutId id="2147483733" r:id="rId2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98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198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3" grpId="0" build="p" autoUpdateAnimBg="0"/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3975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975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9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0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Placeholder 10"/>
          <p:cNvSpPr txBox="1">
            <a:spLocks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rgbClr val="3366CC"/>
              </a:buClr>
            </a:pPr>
            <a:endParaRPr lang="en-US" sz="48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Email Systems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Anatomy of an Email Message</a:t>
            </a:r>
          </a:p>
          <a:p>
            <a:pPr lvl="1" eaLnBrk="1" hangingPunct="1"/>
            <a:r>
              <a:rPr lang="en-US" dirty="0" smtClean="0"/>
              <a:t>Most email clients provide the same basic message window features</a:t>
            </a:r>
          </a:p>
          <a:p>
            <a:pPr lvl="2" eaLnBrk="1" hangingPunct="1"/>
            <a:r>
              <a:rPr lang="en-US" b="1" dirty="0" smtClean="0"/>
              <a:t>To line</a:t>
            </a:r>
            <a:endParaRPr lang="en-US" dirty="0"/>
          </a:p>
          <a:p>
            <a:pPr lvl="2" eaLnBrk="1" hangingPunct="1"/>
            <a:r>
              <a:rPr lang="en-US" b="1" dirty="0" smtClean="0"/>
              <a:t>CC line (courtesy or carbon copy)</a:t>
            </a:r>
            <a:endParaRPr lang="en-US" dirty="0"/>
          </a:p>
          <a:p>
            <a:pPr lvl="2" eaLnBrk="1" hangingPunct="1"/>
            <a:r>
              <a:rPr lang="en-US" b="1" dirty="0" smtClean="0"/>
              <a:t>BCC line (blind CC)</a:t>
            </a:r>
            <a:endParaRPr lang="en-US" dirty="0"/>
          </a:p>
          <a:p>
            <a:pPr lvl="2" eaLnBrk="1" hangingPunct="1"/>
            <a:r>
              <a:rPr lang="en-US" b="1" dirty="0" smtClean="0"/>
              <a:t>Subject line</a:t>
            </a:r>
            <a:endParaRPr lang="en-US" dirty="0"/>
          </a:p>
          <a:p>
            <a:pPr lvl="2" eaLnBrk="1" hangingPunct="1"/>
            <a:r>
              <a:rPr lang="en-US" b="1" dirty="0" smtClean="0"/>
              <a:t>Attachment line</a:t>
            </a:r>
          </a:p>
          <a:p>
            <a:pPr lvl="2" eaLnBrk="1" hangingPunct="1"/>
            <a:r>
              <a:rPr lang="en-US" b="1" dirty="0" smtClean="0"/>
              <a:t>Message body </a:t>
            </a:r>
          </a:p>
          <a:p>
            <a:pPr lvl="2" eaLnBrk="1" hangingPunct="1"/>
            <a:r>
              <a:rPr lang="en-US" b="1" dirty="0" smtClean="0"/>
              <a:t>Signature file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981CCB-F23E-4509-BDC8-879F584F4FF3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35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Email Systems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532"/>
            <a:ext cx="8674850" cy="4413668"/>
          </a:xfrm>
        </p:spPr>
      </p:pic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A50E63-22B9-4340-AE6B-0BA73196C66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Email Systems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Email Etiquette</a:t>
            </a:r>
          </a:p>
          <a:p>
            <a:pPr lvl="1" eaLnBrk="1" hangingPunct="1"/>
            <a:r>
              <a:rPr lang="en-US" dirty="0" smtClean="0"/>
              <a:t>Determine whether email is the proper communication method</a:t>
            </a:r>
          </a:p>
          <a:p>
            <a:pPr lvl="1" eaLnBrk="1" hangingPunct="1"/>
            <a:r>
              <a:rPr lang="en-US" dirty="0" smtClean="0"/>
              <a:t>Do not use all caps, which indicates SHOUTING</a:t>
            </a:r>
          </a:p>
          <a:p>
            <a:pPr lvl="1" eaLnBrk="1" hangingPunct="1"/>
            <a:r>
              <a:rPr lang="en-US" dirty="0" smtClean="0"/>
              <a:t>Do not respond with strong language or insults</a:t>
            </a:r>
          </a:p>
          <a:p>
            <a:pPr lvl="2" eaLnBrk="1" hangingPunct="1"/>
            <a:r>
              <a:rPr lang="en-US" dirty="0" smtClean="0"/>
              <a:t>Flaming</a:t>
            </a:r>
          </a:p>
          <a:p>
            <a:pPr lvl="1" eaLnBrk="1" hangingPunct="1"/>
            <a:r>
              <a:rPr lang="en-US" dirty="0" smtClean="0"/>
              <a:t>Use </a:t>
            </a:r>
            <a:r>
              <a:rPr lang="en-US" b="1" dirty="0" smtClean="0"/>
              <a:t>emoticons</a:t>
            </a:r>
            <a:r>
              <a:rPr lang="en-US" dirty="0" smtClean="0"/>
              <a:t> (e.g. :) ) and </a:t>
            </a:r>
            <a:r>
              <a:rPr lang="en-US" b="1" dirty="0" smtClean="0"/>
              <a:t>emoji </a:t>
            </a:r>
            <a:r>
              <a:rPr lang="en-US" dirty="0" smtClean="0"/>
              <a:t>(e.g.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sparingly</a:t>
            </a:r>
          </a:p>
          <a:p>
            <a:pPr lvl="2" eaLnBrk="1" hangingPunct="1"/>
            <a:r>
              <a:rPr lang="en-US" dirty="0" smtClean="0"/>
              <a:t>Emoticons and emoji are rarely appropriate for business email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CA575A-2F34-4D16-8476-A5BEF576D72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Web-Based Email Account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1295400"/>
            <a:ext cx="9448800" cy="4876800"/>
          </a:xfrm>
        </p:spPr>
        <p:txBody>
          <a:bodyPr/>
          <a:lstStyle/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Start a browser and enter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gmail.com</a:t>
            </a:r>
            <a:r>
              <a:rPr lang="en-US" dirty="0" smtClean="0"/>
              <a:t> in the Address bar, then tap or click the necessary button to open the Gmail home page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Tap or click the ‘Create an account’ button to open the Gmail registration page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Enter your name and user name in the Name text boxes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Enter and verify password in the ‘Create a password’ text box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Continue filling out the rest of the registration form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CA575A-2F34-4D16-8476-A5BEF576D727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768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Web-Based Email Account</a:t>
            </a:r>
            <a:endParaRPr lang="en-US" dirty="0" smtClean="0"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597162" cy="4831906"/>
          </a:xfrm>
        </p:spPr>
      </p:pic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CA575A-2F34-4D16-8476-A5BEF576D727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646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Web-Based Email Account</a:t>
            </a:r>
            <a:endParaRPr lang="en-US" dirty="0" smtClean="0">
              <a:cs typeface="Arial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77" y="1295400"/>
            <a:ext cx="6359246" cy="4830763"/>
          </a:xfrm>
        </p:spPr>
      </p:pic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CA575A-2F34-4D16-8476-A5BEF576D727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72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Passwords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Use passwords that are at least 8 characters long</a:t>
            </a:r>
          </a:p>
          <a:p>
            <a:pPr eaLnBrk="1" hangingPunct="1"/>
            <a:r>
              <a:rPr lang="en-US" dirty="0" smtClean="0"/>
              <a:t>Mix letters, numbers and special characters</a:t>
            </a:r>
          </a:p>
          <a:p>
            <a:pPr eaLnBrk="1" hangingPunct="1"/>
            <a:r>
              <a:rPr lang="en-US" dirty="0" smtClean="0"/>
              <a:t>Don’t use keyboard sequences</a:t>
            </a:r>
          </a:p>
          <a:p>
            <a:pPr lvl="1"/>
            <a:r>
              <a:rPr lang="en-US" dirty="0" smtClean="0"/>
              <a:t>E.g. qwerty, </a:t>
            </a:r>
            <a:r>
              <a:rPr lang="en-US" dirty="0" err="1" smtClean="0"/>
              <a:t>asdf</a:t>
            </a:r>
            <a:r>
              <a:rPr lang="en-US" dirty="0" smtClean="0"/>
              <a:t>, </a:t>
            </a:r>
            <a:r>
              <a:rPr lang="en-US" dirty="0" err="1" smtClean="0"/>
              <a:t>zcxv</a:t>
            </a:r>
            <a:r>
              <a:rPr lang="en-US" dirty="0" smtClean="0"/>
              <a:t>, </a:t>
            </a:r>
            <a:r>
              <a:rPr lang="en-US" dirty="0" err="1" smtClean="0"/>
              <a:t>uiop</a:t>
            </a:r>
            <a:r>
              <a:rPr lang="en-US" dirty="0" smtClean="0"/>
              <a:t>, </a:t>
            </a:r>
            <a:r>
              <a:rPr lang="en-US" dirty="0" err="1" smtClean="0"/>
              <a:t>jkl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Use questions that only you the answers for</a:t>
            </a:r>
          </a:p>
          <a:p>
            <a:r>
              <a:rPr lang="en-US" dirty="0" smtClean="0"/>
              <a:t>Use “complex” words</a:t>
            </a:r>
          </a:p>
          <a:p>
            <a:pPr lvl="1"/>
            <a:r>
              <a:rPr lang="en-US" dirty="0" smtClean="0"/>
              <a:t>E.g. p@$$w0rd, 1imit</a:t>
            </a:r>
            <a:r>
              <a:rPr lang="en-US" smtClean="0"/>
              <a:t>, etc.</a:t>
            </a:r>
            <a:endParaRPr lang="en-US" dirty="0" smtClean="0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CA575A-2F34-4D16-8476-A5BEF576D727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66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Syncing Web-Based Email with an Email Client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Open Windows Live Mail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Enter your Gmail address, password, and display name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Click the Next                                                           button to open                                                                        your Windows                                                                                Live inbox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CA575A-2F34-4D16-8476-A5BEF576D72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0187" y="2425235"/>
            <a:ext cx="5612813" cy="385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82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Email</a:t>
            </a:r>
          </a:p>
        </p:txBody>
      </p:sp>
      <p:sp>
        <p:nvSpPr>
          <p:cNvPr id="38914" name="Content Placeholder 23"/>
          <p:cNvSpPr>
            <a:spLocks noGrp="1"/>
          </p:cNvSpPr>
          <p:nvPr>
            <p:ph idx="1"/>
          </p:nvPr>
        </p:nvSpPr>
        <p:spPr>
          <a:xfrm>
            <a:off x="152400" y="1239227"/>
            <a:ext cx="8839200" cy="5009173"/>
          </a:xfrm>
        </p:spPr>
        <p:txBody>
          <a:bodyPr/>
          <a:lstStyle/>
          <a:p>
            <a:pPr eaLnBrk="1" hangingPunct="1"/>
            <a:r>
              <a:rPr lang="en-US" dirty="0" smtClean="0"/>
              <a:t>Reviewing the Email Window</a:t>
            </a: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8330" y="6344627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5940DB-5B0D-4C2B-9084-204D18EDB970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15108"/>
            <a:ext cx="6705600" cy="443329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rial" charset="0"/>
              </a:rPr>
              <a:t>Using </a:t>
            </a:r>
            <a:r>
              <a:rPr lang="en-US" dirty="0" smtClean="0">
                <a:cs typeface="Arial" charset="0"/>
              </a:rPr>
              <a:t>Email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4" y="3124200"/>
            <a:ext cx="8787036" cy="1905000"/>
          </a:xfrm>
        </p:spPr>
      </p:pic>
      <p:sp>
        <p:nvSpPr>
          <p:cNvPr id="40963" name="Footer Placeholder 3"/>
          <p:cNvSpPr>
            <a:spLocks noGrp="1"/>
          </p:cNvSpPr>
          <p:nvPr>
            <p:ph type="ftr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59AF0F-0278-41DD-9900-272326E03FD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862" y="1295400"/>
            <a:ext cx="8077200" cy="3581400"/>
          </a:xfrm>
        </p:spPr>
        <p:txBody>
          <a:bodyPr/>
          <a:lstStyle/>
          <a:p>
            <a:r>
              <a:rPr lang="en-US" sz="3200" dirty="0"/>
              <a:t>Reviewing the Email </a:t>
            </a:r>
            <a:r>
              <a:rPr lang="en-US" sz="3200" dirty="0" smtClean="0"/>
              <a:t>Window (continued)</a:t>
            </a:r>
            <a:endParaRPr lang="en-US" sz="3200" dirty="0"/>
          </a:p>
          <a:p>
            <a:pPr lvl="1"/>
            <a:r>
              <a:rPr lang="en-US" sz="2800" dirty="0" smtClean="0"/>
              <a:t>The Home tab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Objectives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Describe the components of email systems and email messages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Discuss </a:t>
            </a:r>
            <a:r>
              <a:rPr lang="en-US" dirty="0" smtClean="0"/>
              <a:t>and apply email etiquette</a:t>
            </a:r>
          </a:p>
          <a:p>
            <a:r>
              <a:rPr lang="en-US" dirty="0"/>
              <a:t>Use </a:t>
            </a:r>
            <a:r>
              <a:rPr lang="en-US" dirty="0" smtClean="0"/>
              <a:t>email to </a:t>
            </a:r>
            <a:r>
              <a:rPr lang="en-US" dirty="0"/>
              <a:t>send, receive, </a:t>
            </a:r>
            <a:r>
              <a:rPr lang="en-US" dirty="0" smtClean="0"/>
              <a:t>and organize email </a:t>
            </a:r>
            <a:r>
              <a:rPr lang="en-US" dirty="0"/>
              <a:t>messages </a:t>
            </a:r>
            <a:r>
              <a:rPr lang="en-US" dirty="0" smtClean="0"/>
              <a:t>and contacts</a:t>
            </a:r>
            <a:r>
              <a:rPr lang="en-US" dirty="0"/>
              <a:t>, and discuss </a:t>
            </a:r>
            <a:r>
              <a:rPr lang="en-US" dirty="0" smtClean="0"/>
              <a:t>email viruses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Describe various online social media and communication tools and discuss how they are used</a:t>
            </a:r>
            <a:endParaRPr lang="en-US" dirty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5E6C3B-81D4-48F5-8B70-FFB9FC808A9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Using Email</a:t>
            </a:r>
            <a:endParaRPr lang="en-US" dirty="0" smtClean="0">
              <a:cs typeface="Arial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Reviewing the Email Window (continued)</a:t>
            </a:r>
          </a:p>
          <a:p>
            <a:pPr lvl="1" eaLnBrk="1" hangingPunct="1"/>
            <a:r>
              <a:rPr lang="en-US" b="1" dirty="0" smtClean="0"/>
              <a:t>Inbox folder</a:t>
            </a:r>
          </a:p>
          <a:p>
            <a:pPr lvl="1" eaLnBrk="1" hangingPunct="1"/>
            <a:r>
              <a:rPr lang="en-US" b="1" dirty="0" smtClean="0"/>
              <a:t>Outbox folder</a:t>
            </a:r>
          </a:p>
          <a:p>
            <a:pPr lvl="1" eaLnBrk="1" hangingPunct="1"/>
            <a:r>
              <a:rPr lang="en-US" b="1" dirty="0" smtClean="0"/>
              <a:t>Sent Items folder </a:t>
            </a:r>
            <a:r>
              <a:rPr lang="en-US" dirty="0" smtClean="0"/>
              <a:t>or </a:t>
            </a:r>
            <a:r>
              <a:rPr lang="en-US" b="1" dirty="0" smtClean="0"/>
              <a:t>Sent Mail folder</a:t>
            </a:r>
          </a:p>
          <a:p>
            <a:pPr lvl="1" eaLnBrk="1" hangingPunct="1"/>
            <a:r>
              <a:rPr lang="en-US" b="1" dirty="0" smtClean="0"/>
              <a:t>Deleted Items folder</a:t>
            </a:r>
            <a:r>
              <a:rPr lang="en-US" dirty="0" smtClean="0"/>
              <a:t> or </a:t>
            </a:r>
            <a:r>
              <a:rPr lang="en-US" b="1" dirty="0" smtClean="0"/>
              <a:t>Trash folder</a:t>
            </a:r>
          </a:p>
          <a:p>
            <a:pPr lvl="1" eaLnBrk="1" hangingPunct="1"/>
            <a:r>
              <a:rPr lang="en-US" b="1" dirty="0" smtClean="0"/>
              <a:t>Drafts folder</a:t>
            </a:r>
          </a:p>
          <a:p>
            <a:pPr lvl="1" eaLnBrk="1" hangingPunct="1"/>
            <a:r>
              <a:rPr lang="en-US" b="1" dirty="0" smtClean="0"/>
              <a:t>Junk email folder </a:t>
            </a:r>
            <a:r>
              <a:rPr lang="en-US" dirty="0" smtClean="0"/>
              <a:t>or </a:t>
            </a:r>
            <a:r>
              <a:rPr lang="en-US" b="1" dirty="0" smtClean="0"/>
              <a:t>Spam folder</a:t>
            </a:r>
          </a:p>
          <a:p>
            <a:pPr lvl="1" eaLnBrk="1" hangingPunct="1"/>
            <a:r>
              <a:rPr lang="en-US" b="1" dirty="0" smtClean="0"/>
              <a:t>Message list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EEBA1F-F95F-4706-A71A-BA1D1CBDB81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Checking for Incoming Mail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Tap or click the Send/Receive or Refresh button to download an incoming message and send any outgoing messages temporarily stored in the Outbox folder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Tap or click a message to select it and view its contents in the Preview pane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3BF409-C204-4104-ABF3-A4B8E980D9B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Checking for Incoming Mail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3BF409-C204-4104-ABF3-A4B8E980D9B4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5899151" cy="488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Replying to an Email Message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Reply button </a:t>
            </a:r>
            <a:r>
              <a:rPr lang="en-US" dirty="0" smtClean="0"/>
              <a:t>to </a:t>
            </a:r>
            <a:r>
              <a:rPr lang="en-US" dirty="0"/>
              <a:t>open the Re: </a:t>
            </a:r>
            <a:r>
              <a:rPr lang="en-US" dirty="0" smtClean="0"/>
              <a:t>message window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EACBA4-0A28-4FFD-B7A1-48E8E9B49E7D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09349"/>
            <a:ext cx="6196240" cy="375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and Saving an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Double-tap or double-click the message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Right-click or press and hold the attachment’s file name to display the shortcut menu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Tap or click the Open command to display the Mail Attachment dialog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 smtClean="0"/>
              <a:t>Tap or click the Open button to open the attachment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Tap or click the Close button on the title bar to close the document and return to Windows Live Mail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700" dirty="0"/>
              <a:t>Display the message and then right-click or press and hold the attachment icon to open the shortcut menu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06154" y="6312267"/>
            <a:ext cx="762000" cy="476250"/>
          </a:xfrm>
        </p:spPr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and Saving an Attachment</a:t>
            </a:r>
            <a:endParaRPr lang="en-US" dirty="0" smtClean="0">
              <a:cs typeface="Arial" charset="0"/>
            </a:endParaRPr>
          </a:p>
        </p:txBody>
      </p:sp>
      <p:sp>
        <p:nvSpPr>
          <p:cNvPr id="59394" name="Content Placeholder 11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648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Save as command to open the Save Attachment                                                                                              As dialog                                                                                    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Tap or </a:t>
            </a:r>
            <a:r>
              <a:rPr lang="en-US" sz="2800" dirty="0" smtClean="0"/>
              <a:t>click                                                                                    </a:t>
            </a:r>
            <a:r>
              <a:rPr lang="en-US" sz="2800" dirty="0"/>
              <a:t>the Save </a:t>
            </a:r>
            <a:r>
              <a:rPr lang="en-US" sz="2800" dirty="0" smtClean="0"/>
              <a:t>                                                                        button </a:t>
            </a:r>
            <a:r>
              <a:rPr lang="en-US" sz="2800" dirty="0"/>
              <a:t>in </a:t>
            </a:r>
            <a:r>
              <a:rPr lang="en-US" sz="2800" dirty="0" smtClean="0"/>
              <a:t>                                                                                       Save                                                                              Attachment                                                                                      </a:t>
            </a:r>
            <a:r>
              <a:rPr lang="en-US" sz="2800" dirty="0"/>
              <a:t>As dialog </a:t>
            </a:r>
            <a:r>
              <a:rPr lang="en-US" sz="2800" dirty="0" smtClean="0"/>
              <a:t>                                                                              box</a:t>
            </a:r>
            <a:endParaRPr lang="en-US" sz="2800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47069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3A4171-BD99-4D3E-8D78-8D6E1CF15D4B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37717"/>
            <a:ext cx="6705600" cy="457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30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Email</a:t>
            </a:r>
            <a:endParaRPr lang="en-US" dirty="0" smtClean="0">
              <a:cs typeface="Arial" charset="0"/>
            </a:endParaRPr>
          </a:p>
        </p:txBody>
      </p:sp>
      <p:sp>
        <p:nvSpPr>
          <p:cNvPr id="59394" name="Content Placeholder 11"/>
          <p:cNvSpPr>
            <a:spLocks noGrp="1"/>
          </p:cNvSpPr>
          <p:nvPr>
            <p:ph idx="1"/>
          </p:nvPr>
        </p:nvSpPr>
        <p:spPr>
          <a:xfrm>
            <a:off x="-76200" y="1219200"/>
            <a:ext cx="9220200" cy="4997450"/>
          </a:xfrm>
        </p:spPr>
        <p:txBody>
          <a:bodyPr/>
          <a:lstStyle/>
          <a:p>
            <a:pPr eaLnBrk="1" hangingPunct="1"/>
            <a:r>
              <a:rPr lang="en-US" dirty="0" smtClean="0"/>
              <a:t>Forwarding an Email </a:t>
            </a:r>
            <a:r>
              <a:rPr lang="en-US" dirty="0"/>
              <a:t>M</a:t>
            </a:r>
            <a:r>
              <a:rPr lang="en-US" dirty="0" smtClean="0"/>
              <a:t>essage </a:t>
            </a:r>
          </a:p>
          <a:p>
            <a:pPr lvl="1"/>
            <a:r>
              <a:rPr lang="en-US" sz="2600" dirty="0" smtClean="0"/>
              <a:t>Tap or click the Forward button</a:t>
            </a:r>
          </a:p>
          <a:p>
            <a:pPr lvl="1"/>
            <a:r>
              <a:rPr lang="en-US" sz="2600" dirty="0" smtClean="0"/>
              <a:t>Attachments                                                                       also </a:t>
            </a:r>
            <a:r>
              <a:rPr lang="en-US" dirty="0" smtClean="0"/>
              <a:t>are                                                                              forwarded</a:t>
            </a:r>
          </a:p>
          <a:p>
            <a:r>
              <a:rPr lang="en-US" dirty="0" smtClean="0"/>
              <a:t>Printing an                                               Email Message</a:t>
            </a:r>
          </a:p>
          <a:p>
            <a:pPr lvl="1"/>
            <a:r>
              <a:rPr lang="en-US" sz="2600" dirty="0" smtClean="0"/>
              <a:t>Set print options,                                                                               including                                                                                      </a:t>
            </a:r>
            <a:r>
              <a:rPr lang="en-US" dirty="0" smtClean="0"/>
              <a:t>number of                                                                        copies</a:t>
            </a:r>
          </a:p>
          <a:p>
            <a:pPr lvl="1"/>
            <a:endParaRPr lang="en-US" dirty="0" smtClean="0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690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3A4171-BD99-4D3E-8D78-8D6E1CF15D4B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15" y="2348036"/>
            <a:ext cx="5787685" cy="39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Email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Composing and Sending an Outgoing Email Message</a:t>
            </a:r>
          </a:p>
          <a:p>
            <a:pPr lvl="1" eaLnBrk="1" hangingPunct="1"/>
            <a:r>
              <a:rPr lang="en-US" sz="2400" dirty="0" smtClean="0"/>
              <a:t>Write a meaningful Subject line</a:t>
            </a:r>
          </a:p>
          <a:p>
            <a:pPr lvl="1" eaLnBrk="1" hangingPunct="1"/>
            <a:r>
              <a:rPr lang="en-US" sz="2400" dirty="0" smtClean="0"/>
              <a:t>Add a greeting</a:t>
            </a:r>
          </a:p>
          <a:p>
            <a:pPr lvl="1" eaLnBrk="1" hangingPunct="1"/>
            <a:r>
              <a:rPr lang="en-US" sz="2400" dirty="0" smtClean="0"/>
              <a:t>Write a brief, clear message</a:t>
            </a:r>
          </a:p>
          <a:p>
            <a:pPr lvl="1"/>
            <a:r>
              <a:rPr lang="en-US" sz="2400" dirty="0"/>
              <a:t>Instead of typing or retyping information, use hyperlinks to link to a </a:t>
            </a:r>
            <a:r>
              <a:rPr lang="en-US" sz="2400" dirty="0" smtClean="0"/>
              <a:t>website or network </a:t>
            </a:r>
            <a:r>
              <a:rPr lang="en-US" sz="2400" dirty="0"/>
              <a:t>folder you are referencing in your </a:t>
            </a:r>
            <a:r>
              <a:rPr lang="en-US" sz="2400" dirty="0" smtClean="0"/>
              <a:t>email, or include an attachment file</a:t>
            </a:r>
          </a:p>
          <a:p>
            <a:pPr lvl="1"/>
            <a:r>
              <a:rPr lang="en-US" sz="2400" dirty="0"/>
              <a:t>When replying to an </a:t>
            </a:r>
            <a:r>
              <a:rPr lang="en-US" sz="2400" dirty="0" smtClean="0"/>
              <a:t>email</a:t>
            </a:r>
            <a:r>
              <a:rPr lang="en-US" sz="2400" dirty="0"/>
              <a:t>, you should leave the message to which you are </a:t>
            </a:r>
            <a:r>
              <a:rPr lang="en-US" sz="2400" dirty="0" smtClean="0"/>
              <a:t>replying at </a:t>
            </a:r>
            <a:r>
              <a:rPr lang="en-US" sz="2400" dirty="0"/>
              <a:t>the bottom of your message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Add a personalized closing and a signature file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C91D08-914F-483F-B5D3-71731A39BC4A}" type="slidenum">
              <a:rPr lang="en-US" smtClean="0"/>
              <a:pPr/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57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a Signature File </a:t>
            </a:r>
          </a:p>
          <a:p>
            <a:pPr lvl="1"/>
            <a:r>
              <a:rPr lang="en-US" dirty="0" smtClean="0"/>
              <a:t>A signature file includes standard information automatically inserted at the end of email messages</a:t>
            </a:r>
          </a:p>
          <a:p>
            <a:pPr lvl="1"/>
            <a:r>
              <a:rPr lang="en-US" dirty="0" smtClean="0"/>
              <a:t>Basic contact information, such as name, company, phone number(s) website, Twitter handle, and email address</a:t>
            </a:r>
          </a:p>
          <a:p>
            <a:pPr lvl="1"/>
            <a:r>
              <a:rPr lang="en-US" dirty="0" smtClean="0"/>
              <a:t>Can include a confidentiality agreement, logo, inspirational quotation, motto, or more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Composing and Sending a Message with an Attachment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Tap or click </a:t>
            </a:r>
            <a:r>
              <a:rPr lang="en-US" sz="2400" dirty="0"/>
              <a:t>the Email message button </a:t>
            </a:r>
            <a:r>
              <a:rPr lang="en-US" sz="2400" dirty="0" smtClean="0"/>
              <a:t>and, if </a:t>
            </a:r>
            <a:r>
              <a:rPr lang="en-US" sz="2400" dirty="0"/>
              <a:t>necessary, maximize the </a:t>
            </a:r>
            <a:r>
              <a:rPr lang="en-US" sz="2400" dirty="0" smtClean="0"/>
              <a:t>message window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Type the recipient’s email address, subject, greeting line, and message text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Tap or click </a:t>
            </a:r>
            <a:r>
              <a:rPr lang="en-US" sz="2400" dirty="0"/>
              <a:t>the Attach file button in </a:t>
            </a:r>
            <a:r>
              <a:rPr lang="en-US" sz="2400" dirty="0" smtClean="0"/>
              <a:t>the Insert </a:t>
            </a:r>
            <a:r>
              <a:rPr lang="en-US" sz="2400" dirty="0"/>
              <a:t>group to display the </a:t>
            </a:r>
            <a:r>
              <a:rPr lang="en-US" sz="2400" dirty="0" smtClean="0"/>
              <a:t>Open dialog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Navigate to the location containing the attachment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Double-tap or double-click the file name and then click the Open button to attach the file to the message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Tap or click the Send button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Email 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Email is one of the most efficient and commonly used online communication tools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Indispensable for businesses, schools and </a:t>
            </a:r>
            <a:r>
              <a:rPr lang="en-US" dirty="0"/>
              <a:t>other </a:t>
            </a:r>
            <a:r>
              <a:rPr lang="en-US" dirty="0" smtClean="0"/>
              <a:t>organizations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Used by people for nonbusiness communications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Volume of daily email exceeds the number of pieces of paper mail handled by major postal systems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Problems include spam (unsolicited junk email)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6CCBEE-0383-4A70-980D-01FBF63724E7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Composing and Sending a Message </a:t>
            </a:r>
            <a:r>
              <a:rPr lang="en-US" dirty="0" smtClean="0"/>
              <a:t>with </a:t>
            </a:r>
            <a:r>
              <a:rPr lang="en-US" dirty="0"/>
              <a:t>an Attachment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30969"/>
            <a:ext cx="6781800" cy="499363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Message Folder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Folders tab to display folder options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New folder button to display the Create Folder dialog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Enter the desired folder 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OK button to create the folder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4: Communicating Online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Message Folder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7622035" cy="48307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Moving a Message from the Inbox Folder into the Assignments Folder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                                                               message to                                                                                    move in the                                                                              Message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Drag the                                                                                message to the                                                                            desired folder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Chapter 4: Communicating Online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30" y="1398587"/>
            <a:ext cx="5909469" cy="47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Email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386889"/>
            <a:ext cx="4625578" cy="4800600"/>
          </a:xfrm>
        </p:spPr>
      </p:pic>
      <p:sp>
        <p:nvSpPr>
          <p:cNvPr id="6963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8792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3130D2-3A68-41C7-8C85-0AE1BDDF10D2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1295401"/>
            <a:ext cx="381879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975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/>
              <a:t>Managing Your Inbox                   </a:t>
            </a:r>
          </a:p>
          <a:p>
            <a:pPr lvl="1"/>
            <a:r>
              <a:rPr lang="en-US" kern="0" dirty="0" smtClean="0"/>
              <a:t>You can set rules for incoming spam or junk messages in the Safety Options dialog box</a:t>
            </a:r>
            <a:endParaRPr lang="en-US" kern="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a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9500"/>
            <a:ext cx="8991600" cy="49789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Double-tap or double-click the message to delete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</a:t>
            </a:r>
            <a:r>
              <a:rPr lang="en-US" dirty="0"/>
              <a:t>the Delete button on </a:t>
            </a:r>
            <a:r>
              <a:rPr lang="en-US" dirty="0" smtClean="0"/>
              <a:t>the Message </a:t>
            </a:r>
            <a:r>
              <a:rPr lang="en-US" dirty="0"/>
              <a:t>tab in the Delete group </a:t>
            </a:r>
            <a:r>
              <a:rPr lang="en-US" dirty="0" smtClean="0"/>
              <a:t>to move </a:t>
            </a:r>
            <a:r>
              <a:rPr lang="en-US" dirty="0"/>
              <a:t>the message to the </a:t>
            </a:r>
            <a:r>
              <a:rPr lang="en-US" dirty="0" smtClean="0"/>
              <a:t>Deleted items folder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29308" y="6356350"/>
            <a:ext cx="3810000" cy="501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4: Communicating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F0C621F-C299-47ED-8114-DAA81A6E9C8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8" b="65222"/>
          <a:stretch/>
        </p:blipFill>
        <p:spPr>
          <a:xfrm>
            <a:off x="548959" y="3758950"/>
            <a:ext cx="7833041" cy="24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60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0950"/>
            <a:ext cx="8991600" cy="4997449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Flag</a:t>
            </a:r>
            <a:r>
              <a:rPr lang="en-US" dirty="0" smtClean="0"/>
              <a:t> a message that requires further action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Prioritize messages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High, Normal, and Low </a:t>
            </a:r>
            <a:r>
              <a:rPr lang="en-US" dirty="0" smtClean="0"/>
              <a:t>priority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Add a read receipt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Sort messages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Click the Sort order button in the Arrangement group on the View tab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BE0D2-E342-4FE0-ACFC-19710A7900FC}" type="slidenum">
              <a:rPr lang="en-US" smtClean="0"/>
              <a:pPr/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01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Email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A6BE0D2-E342-4FE0-ACFC-19710A7900FC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9542" y="950976"/>
            <a:ext cx="5989289" cy="3866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39604"/>
            <a:ext cx="5334000" cy="370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24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Creating a Contact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Contacts folder button in the left pane to open the Contacts folder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Contact button in the New group on the Home tab and then type new contact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Tap or click the Add contact button in the Add a Contact dialog box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0E1C03-D474-4F51-B02B-DEF0CABE7F95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Contact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86" y="1341437"/>
            <a:ext cx="5422028" cy="48307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DD022F-F427-43F6-8599-67118721A8C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Email Issues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Users don’t “own” their email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Belongs to universities, work, or email service providers (e.g. Gmail, Yahoo, etc.) or internet service providers (e.g. work, coffee shop, Zain, Orange, etc.)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Many people have multiple accounts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Work, friends &amp; family, online shopping, etc.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F474E3-EE90-46A3-93FA-3C6F5DDBB08D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3200" dirty="0"/>
              <a:t>Sending an Email Message to a Contact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Email message button in the New group on the Home tab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To button in the message header to open the Send an Email dialog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contact to whom you want to send the email message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To button in the lower part of the dialog box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OK button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Tap or click the Send button</a:t>
            </a:r>
          </a:p>
        </p:txBody>
      </p:sp>
      <p:sp>
        <p:nvSpPr>
          <p:cNvPr id="757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0E1C03-D474-4F51-B02B-DEF0CABE7F95}" type="slidenum">
              <a:rPr lang="en-US" smtClean="0"/>
              <a:pPr/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80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Sending an Email Message to a Contact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6298"/>
            <a:ext cx="6553200" cy="490210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6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Email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Managing Contacts (continued)</a:t>
            </a:r>
          </a:p>
          <a:p>
            <a:pPr lvl="1" eaLnBrk="1" hangingPunct="1"/>
            <a:r>
              <a:rPr lang="en-US" dirty="0" smtClean="0"/>
              <a:t>Creating Contact Categories</a:t>
            </a:r>
          </a:p>
          <a:p>
            <a:pPr lvl="2" eaLnBrk="1" hangingPunct="1"/>
            <a:r>
              <a:rPr lang="en-US" dirty="0" smtClean="0"/>
              <a:t>A </a:t>
            </a:r>
            <a:r>
              <a:rPr lang="en-US" b="1" dirty="0" smtClean="0"/>
              <a:t>contact category</a:t>
            </a:r>
            <a:r>
              <a:rPr lang="en-US" dirty="0" smtClean="0"/>
              <a:t> is a list of contacts with a single name</a:t>
            </a:r>
          </a:p>
          <a:p>
            <a:pPr lvl="2"/>
            <a:r>
              <a:rPr lang="en-US" dirty="0" smtClean="0"/>
              <a:t>In </a:t>
            </a:r>
            <a:r>
              <a:rPr lang="en-US" dirty="0"/>
              <a:t>the Contacts folder, </a:t>
            </a:r>
            <a:r>
              <a:rPr lang="en-US" dirty="0" smtClean="0"/>
              <a:t>enter a name for the category and select the contacts to be included in the group</a:t>
            </a:r>
          </a:p>
          <a:p>
            <a:pPr lvl="2"/>
            <a:r>
              <a:rPr lang="en-US" dirty="0" smtClean="0"/>
              <a:t>Deleting the category does not delete the individual contacts from your Contacts folder</a:t>
            </a:r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DA3429-5D15-4FBA-ADCE-B27442768424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Email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Managing Contacts (continued)</a:t>
            </a:r>
          </a:p>
          <a:p>
            <a:pPr lvl="1" eaLnBrk="1" hangingPunct="1"/>
            <a:r>
              <a:rPr lang="en-US" dirty="0" smtClean="0"/>
              <a:t>Editing and Deleting Contacts</a:t>
            </a:r>
          </a:p>
          <a:p>
            <a:pPr lvl="2" eaLnBrk="1" hangingPunct="1"/>
            <a:r>
              <a:rPr lang="en-US" dirty="0" smtClean="0"/>
              <a:t>To edit, tap or right-click </a:t>
            </a:r>
            <a:r>
              <a:rPr lang="en-US" dirty="0"/>
              <a:t>the contact’s name in the Contacts folder and </a:t>
            </a:r>
            <a:r>
              <a:rPr lang="en-US" dirty="0" smtClean="0"/>
              <a:t>then tap or click </a:t>
            </a:r>
            <a:r>
              <a:rPr lang="en-US" dirty="0"/>
              <a:t>Edit </a:t>
            </a:r>
            <a:r>
              <a:rPr lang="en-US" dirty="0" smtClean="0"/>
              <a:t>contact; or double-tab or double-click contact to open the Edit Contact dialog box</a:t>
            </a:r>
          </a:p>
          <a:p>
            <a:pPr lvl="2"/>
            <a:r>
              <a:rPr lang="en-US" dirty="0" smtClean="0"/>
              <a:t>To delete, select </a:t>
            </a:r>
            <a:r>
              <a:rPr lang="en-US" dirty="0"/>
              <a:t>the contact’s name in the Contacts folder </a:t>
            </a:r>
            <a:r>
              <a:rPr lang="en-US" dirty="0" smtClean="0"/>
              <a:t>and then press </a:t>
            </a:r>
            <a:r>
              <a:rPr lang="en-US" dirty="0"/>
              <a:t>the </a:t>
            </a:r>
            <a:r>
              <a:rPr lang="en-US" dirty="0" smtClean="0"/>
              <a:t>DELETE key, or tap or right-click the contact’s name in the Contacts folder and tap or click Delete Contact command</a:t>
            </a:r>
          </a:p>
        </p:txBody>
      </p:sp>
      <p:sp>
        <p:nvSpPr>
          <p:cNvPr id="7782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1030C6-AA7D-4AF1-BD3B-0DCE4E6F43DB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Email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Email Viruses and Worms</a:t>
            </a:r>
          </a:p>
          <a:p>
            <a:pPr lvl="1" eaLnBrk="1" hangingPunct="1"/>
            <a:r>
              <a:rPr lang="en-US" b="1" dirty="0" smtClean="0"/>
              <a:t>Worm</a:t>
            </a:r>
          </a:p>
          <a:p>
            <a:pPr lvl="1" eaLnBrk="1" hangingPunct="1"/>
            <a:r>
              <a:rPr lang="en-US" b="1" dirty="0" smtClean="0"/>
              <a:t>Trojan horse</a:t>
            </a:r>
          </a:p>
          <a:p>
            <a:pPr lvl="1" eaLnBrk="1" hangingPunct="1"/>
            <a:r>
              <a:rPr lang="en-US" dirty="0" smtClean="0"/>
              <a:t>Use caution in opening email messages</a:t>
            </a:r>
          </a:p>
          <a:p>
            <a:pPr lvl="1" eaLnBrk="1" hangingPunct="1"/>
            <a:r>
              <a:rPr lang="en-US" dirty="0" smtClean="0"/>
              <a:t>Don’t download attachments from untrusted sources</a:t>
            </a:r>
          </a:p>
          <a:p>
            <a:pPr lvl="2"/>
            <a:r>
              <a:rPr lang="en-US" dirty="0" smtClean="0"/>
              <a:t>Especially, .exe files</a:t>
            </a:r>
          </a:p>
          <a:p>
            <a:pPr lvl="1"/>
            <a:r>
              <a:rPr lang="en-US" dirty="0" smtClean="0"/>
              <a:t>Install virus protection software on your computer and keep it up to date</a:t>
            </a:r>
          </a:p>
          <a:p>
            <a:pPr lvl="1"/>
            <a:r>
              <a:rPr lang="en-US" dirty="0" smtClean="0"/>
              <a:t>Virus </a:t>
            </a:r>
            <a:r>
              <a:rPr lang="en-US" dirty="0"/>
              <a:t>hoaxes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95FABF-BF28-41EC-B150-C29DA5A58039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Email</a:t>
            </a:r>
          </a:p>
        </p:txBody>
      </p:sp>
      <p:sp>
        <p:nvSpPr>
          <p:cNvPr id="819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Junk Email Options</a:t>
            </a:r>
          </a:p>
          <a:p>
            <a:pPr lvl="1" eaLnBrk="1" hangingPunct="1"/>
            <a:r>
              <a:rPr lang="en-US" dirty="0" smtClean="0"/>
              <a:t>Malicious spam types include:</a:t>
            </a:r>
          </a:p>
          <a:p>
            <a:pPr lvl="2" eaLnBrk="1" hangingPunct="1"/>
            <a:r>
              <a:rPr lang="en-US" b="1" dirty="0" smtClean="0"/>
              <a:t>Phishing:</a:t>
            </a:r>
            <a:r>
              <a:rPr lang="en-US" dirty="0" smtClean="0"/>
              <a:t> Collecting personal information</a:t>
            </a:r>
          </a:p>
          <a:p>
            <a:pPr lvl="2" eaLnBrk="1" hangingPunct="1"/>
            <a:r>
              <a:rPr lang="en-US" b="1" dirty="0" smtClean="0"/>
              <a:t>Stock-manipulation schemes:</a:t>
            </a:r>
            <a:r>
              <a:rPr lang="en-US" dirty="0" smtClean="0"/>
              <a:t> Encouraging buying</a:t>
            </a:r>
          </a:p>
          <a:p>
            <a:pPr lvl="2" eaLnBrk="1" hangingPunct="1"/>
            <a:r>
              <a:rPr lang="en-US" b="1" dirty="0" smtClean="0"/>
              <a:t>“Nigerian Sting” operations:</a:t>
            </a:r>
            <a:r>
              <a:rPr lang="en-US" dirty="0" smtClean="0"/>
              <a:t> Requests for money</a:t>
            </a:r>
          </a:p>
          <a:p>
            <a:pPr lvl="1" eaLnBrk="1" hangingPunct="1"/>
            <a:r>
              <a:rPr lang="en-US" b="1" dirty="0" smtClean="0"/>
              <a:t>Spam-filtering services </a:t>
            </a:r>
            <a:r>
              <a:rPr lang="en-US" dirty="0" smtClean="0"/>
              <a:t>allow you to filter out and either block or move messages to the Spam folder</a:t>
            </a:r>
          </a:p>
          <a:p>
            <a:pPr lvl="1" eaLnBrk="1" hangingPunct="1"/>
            <a:r>
              <a:rPr lang="en-US" dirty="0" smtClean="0"/>
              <a:t>You can set options to block junk email and set exceptions to the blocking process</a:t>
            </a:r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95FABF-BF28-41EC-B150-C29DA5A58039}" type="slidenum">
              <a:rPr lang="en-US" smtClean="0"/>
              <a:pPr/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8767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Using Email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17637"/>
            <a:ext cx="4547710" cy="4830763"/>
          </a:xfrm>
        </p:spPr>
      </p:pic>
      <p:sp>
        <p:nvSpPr>
          <p:cNvPr id="839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CEB82C-726E-434D-AB13-6DBAE7BFDCF1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Social Media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Social media </a:t>
            </a:r>
            <a:r>
              <a:rPr lang="en-US" dirty="0" smtClean="0"/>
              <a:t>refers to online tools that allow people to communicate, collaborate, and share over the Internet</a:t>
            </a:r>
          </a:p>
          <a:p>
            <a:pPr eaLnBrk="1" hangingPunct="1"/>
            <a:r>
              <a:rPr lang="en-US" dirty="0"/>
              <a:t>Social networking </a:t>
            </a:r>
            <a:r>
              <a:rPr lang="en-US" dirty="0" smtClean="0"/>
              <a:t>websites and apps, such </a:t>
            </a:r>
            <a:r>
              <a:rPr lang="en-US" dirty="0"/>
              <a:t>as Facebook, LinkedIn, Google+, </a:t>
            </a:r>
            <a:r>
              <a:rPr lang="en-US" dirty="0" smtClean="0"/>
              <a:t>provide </a:t>
            </a:r>
            <a:r>
              <a:rPr lang="en-US" dirty="0"/>
              <a:t>a medium in which friends, colleagues, and school alumni can share </a:t>
            </a:r>
            <a:r>
              <a:rPr lang="en-US" dirty="0" smtClean="0"/>
              <a:t>personal information </a:t>
            </a:r>
            <a:r>
              <a:rPr lang="en-US" dirty="0"/>
              <a:t>or photographs, résumés and networking opportunities, or </a:t>
            </a:r>
            <a:r>
              <a:rPr lang="en-US" dirty="0" smtClean="0"/>
              <a:t>information about events</a:t>
            </a:r>
          </a:p>
        </p:txBody>
      </p:sp>
      <p:sp>
        <p:nvSpPr>
          <p:cNvPr id="11264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11264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EC8845-6A13-44B7-87F7-57BC7BEBA98F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Social N</a:t>
            </a:r>
            <a:r>
              <a:rPr lang="en-US" b="1" dirty="0" smtClean="0"/>
              <a:t>etworking </a:t>
            </a:r>
          </a:p>
          <a:p>
            <a:pPr lvl="1"/>
            <a:r>
              <a:rPr lang="en-US" dirty="0" smtClean="0"/>
              <a:t>Social networking sites </a:t>
            </a:r>
            <a:r>
              <a:rPr lang="en-US" dirty="0"/>
              <a:t>typically offer a </a:t>
            </a:r>
            <a:r>
              <a:rPr lang="en-US" dirty="0" smtClean="0"/>
              <a:t>combination of </a:t>
            </a:r>
            <a:r>
              <a:rPr lang="en-US" dirty="0"/>
              <a:t>online communication tools: </a:t>
            </a:r>
            <a:endParaRPr lang="en-US" dirty="0" smtClean="0"/>
          </a:p>
          <a:p>
            <a:pPr lvl="2"/>
            <a:r>
              <a:rPr lang="en-US" dirty="0" smtClean="0"/>
              <a:t>Email</a:t>
            </a:r>
          </a:p>
          <a:p>
            <a:pPr lvl="2"/>
            <a:r>
              <a:rPr lang="en-US" dirty="0" smtClean="0"/>
              <a:t>Discussion groups</a:t>
            </a:r>
          </a:p>
          <a:p>
            <a:pPr lvl="2"/>
            <a:r>
              <a:rPr lang="en-US" dirty="0" smtClean="0"/>
              <a:t>Blogs</a:t>
            </a:r>
          </a:p>
          <a:p>
            <a:pPr lvl="2"/>
            <a:r>
              <a:rPr lang="en-US" dirty="0" smtClean="0"/>
              <a:t>Instant messaging</a:t>
            </a:r>
          </a:p>
          <a:p>
            <a:pPr lvl="2"/>
            <a:r>
              <a:rPr lang="en-US" dirty="0" smtClean="0"/>
              <a:t>P2P networking</a:t>
            </a:r>
          </a:p>
          <a:p>
            <a:pPr lvl="2"/>
            <a:r>
              <a:rPr lang="en-US" dirty="0" smtClean="0"/>
              <a:t>Real-time chat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84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34" y="1447800"/>
            <a:ext cx="687526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4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Email Systems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Email has several distinct benefits</a:t>
            </a:r>
          </a:p>
          <a:p>
            <a:pPr lvl="1" eaLnBrk="1" hangingPunct="1"/>
            <a:r>
              <a:rPr lang="en-US" dirty="0" smtClean="0"/>
              <a:t>Speed of delivery</a:t>
            </a:r>
          </a:p>
          <a:p>
            <a:pPr lvl="1" eaLnBrk="1" hangingPunct="1"/>
            <a:r>
              <a:rPr lang="en-US" dirty="0" smtClean="0"/>
              <a:t>Low cost</a:t>
            </a:r>
          </a:p>
          <a:p>
            <a:pPr lvl="1" eaLnBrk="1" hangingPunct="1"/>
            <a:r>
              <a:rPr lang="en-US" dirty="0" smtClean="0"/>
              <a:t>Accessibility</a:t>
            </a:r>
          </a:p>
          <a:p>
            <a:pPr lvl="1" eaLnBrk="1" hangingPunct="1"/>
            <a:r>
              <a:rPr lang="en-US" dirty="0" smtClean="0"/>
              <a:t>Convenience</a:t>
            </a:r>
          </a:p>
          <a:p>
            <a:pPr lvl="1" eaLnBrk="1" hangingPunct="1"/>
            <a:r>
              <a:rPr lang="en-US" dirty="0" smtClean="0"/>
              <a:t>Ease of management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dirty="0" smtClean="0"/>
              <a:t>Components of an email system</a:t>
            </a:r>
          </a:p>
          <a:p>
            <a:pPr lvl="1" eaLnBrk="1" hangingPunct="1"/>
            <a:r>
              <a:rPr lang="en-US" dirty="0" smtClean="0"/>
              <a:t>Addresses, clients, servers, protocols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F474E3-EE90-46A3-93FA-3C6F5DDBB08D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2442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Blogging and Microblogging</a:t>
            </a:r>
          </a:p>
          <a:p>
            <a:pPr lvl="1"/>
            <a:r>
              <a:rPr lang="en-US" sz="2400" dirty="0" smtClean="0"/>
              <a:t>Variety of blogs available is collectively called the </a:t>
            </a:r>
            <a:r>
              <a:rPr lang="en-US" sz="2400" b="1" dirty="0" smtClean="0"/>
              <a:t>blogosphere</a:t>
            </a:r>
            <a:endParaRPr lang="en-US" sz="2400" dirty="0" smtClean="0"/>
          </a:p>
          <a:p>
            <a:pPr lvl="1"/>
            <a:r>
              <a:rPr lang="en-US" sz="2400" dirty="0" smtClean="0"/>
              <a:t>Blogs </a:t>
            </a:r>
            <a:r>
              <a:rPr lang="en-US" sz="2400" dirty="0"/>
              <a:t>are highly popular and </a:t>
            </a:r>
            <a:r>
              <a:rPr lang="en-US" sz="2400" dirty="0" smtClean="0"/>
              <a:t>powerful tools </a:t>
            </a:r>
            <a:r>
              <a:rPr lang="en-US" sz="2400" dirty="0"/>
              <a:t>for sharing thoughts and ideas across a wide spectrum of interests and audiences</a:t>
            </a:r>
            <a:endParaRPr lang="en-US" sz="2400" dirty="0" smtClean="0"/>
          </a:p>
          <a:p>
            <a:pPr lvl="1"/>
            <a:r>
              <a:rPr lang="en-US" sz="2400" dirty="0" smtClean="0"/>
              <a:t>Microblogging</a:t>
            </a:r>
            <a:r>
              <a:rPr lang="en-US" sz="2400" dirty="0"/>
              <a:t>, which resembles a combination of blogging and instant </a:t>
            </a:r>
            <a:r>
              <a:rPr lang="en-US" sz="2400" dirty="0" smtClean="0"/>
              <a:t>messaging, involves </a:t>
            </a:r>
            <a:r>
              <a:rPr lang="en-US" sz="2400" dirty="0"/>
              <a:t>broadcasting brief (typically 140 characters or less) messages to a public </a:t>
            </a:r>
            <a:r>
              <a:rPr lang="en-US" sz="2400" dirty="0" smtClean="0"/>
              <a:t>website or sending email or text messages to subscribers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4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Blogging and </a:t>
            </a:r>
            <a:r>
              <a:rPr lang="en-US" dirty="0" err="1"/>
              <a:t>Microblogging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536" y="1515818"/>
            <a:ext cx="5409464" cy="476429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25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Social Media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00968"/>
            <a:ext cx="5562600" cy="4871232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Text Messaging</a:t>
            </a:r>
          </a:p>
          <a:p>
            <a:pPr lvl="1"/>
            <a:r>
              <a:rPr lang="en-US" dirty="0" smtClean="0"/>
              <a:t>Text </a:t>
            </a:r>
            <a:r>
              <a:rPr lang="en-US" dirty="0"/>
              <a:t>and multimedia messaging, also called </a:t>
            </a:r>
            <a:r>
              <a:rPr lang="en-US" b="1" dirty="0"/>
              <a:t>Short Message Service </a:t>
            </a:r>
            <a:r>
              <a:rPr lang="en-US" dirty="0"/>
              <a:t>(</a:t>
            </a:r>
            <a:r>
              <a:rPr lang="en-US" b="1" dirty="0"/>
              <a:t>SMS</a:t>
            </a:r>
            <a:r>
              <a:rPr lang="en-US" dirty="0"/>
              <a:t>) </a:t>
            </a:r>
            <a:r>
              <a:rPr lang="en-US" dirty="0" smtClean="0"/>
              <a:t>and </a:t>
            </a:r>
            <a:r>
              <a:rPr lang="en-US" b="1" dirty="0" smtClean="0"/>
              <a:t>Multimedia </a:t>
            </a:r>
            <a:r>
              <a:rPr lang="en-US" b="1" dirty="0"/>
              <a:t>Messaging Service</a:t>
            </a:r>
            <a:r>
              <a:rPr lang="en-US" dirty="0"/>
              <a:t> (</a:t>
            </a:r>
            <a:r>
              <a:rPr lang="en-US" b="1" dirty="0"/>
              <a:t>MMS</a:t>
            </a:r>
            <a:r>
              <a:rPr lang="en-US" dirty="0"/>
              <a:t>), respectively, allow users to send short </a:t>
            </a:r>
            <a:r>
              <a:rPr lang="en-US" dirty="0" smtClean="0"/>
              <a:t>messages containing </a:t>
            </a:r>
            <a:r>
              <a:rPr lang="en-US" dirty="0"/>
              <a:t>text only or text, audio, and video to and from </a:t>
            </a:r>
            <a:r>
              <a:rPr lang="en-US" dirty="0" smtClean="0"/>
              <a:t>smartphones</a:t>
            </a:r>
          </a:p>
        </p:txBody>
      </p:sp>
      <p:sp>
        <p:nvSpPr>
          <p:cNvPr id="120836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120837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5F095F-5062-4AFF-B218-8B3B81DF871C}" type="slidenum">
              <a:rPr lang="en-US" smtClean="0"/>
              <a:pPr/>
              <a:t>52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199" y="1426556"/>
            <a:ext cx="2644801" cy="46694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257800" cy="4953000"/>
          </a:xfrm>
        </p:spPr>
        <p:txBody>
          <a:bodyPr/>
          <a:lstStyle/>
          <a:p>
            <a:r>
              <a:rPr lang="en-US" b="1" dirty="0" smtClean="0"/>
              <a:t>Chat</a:t>
            </a:r>
            <a:endParaRPr lang="en-US" b="1" dirty="0"/>
          </a:p>
          <a:p>
            <a:pPr lvl="1"/>
            <a:r>
              <a:rPr lang="en-US" dirty="0" smtClean="0"/>
              <a:t>A facility that allows two or more people to exchange text or multimedia messages in real-time using a special client, or mobile or web app</a:t>
            </a:r>
          </a:p>
          <a:p>
            <a:pPr lvl="1"/>
            <a:r>
              <a:rPr lang="en-US" b="1" dirty="0" smtClean="0"/>
              <a:t>Web-based chat</a:t>
            </a:r>
            <a:r>
              <a:rPr lang="en-US" dirty="0" smtClean="0"/>
              <a:t> allows real-time communication using a web browser or web or mobile app</a:t>
            </a:r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369050"/>
            <a:ext cx="3810000" cy="501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4: Communicating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F0C621F-C299-47ED-8114-DAA81A6E9C8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832" y="2328863"/>
            <a:ext cx="4052967" cy="39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52432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888"/>
            <a:ext cx="8991600" cy="4952512"/>
          </a:xfrm>
        </p:spPr>
        <p:txBody>
          <a:bodyPr/>
          <a:lstStyle/>
          <a:p>
            <a:r>
              <a:rPr lang="en-US" dirty="0" smtClean="0"/>
              <a:t>Chat (continued)</a:t>
            </a:r>
          </a:p>
          <a:p>
            <a:pPr lvl="1"/>
            <a:r>
              <a:rPr lang="en-US" b="1" dirty="0" smtClean="0"/>
              <a:t>Instant </a:t>
            </a:r>
            <a:r>
              <a:rPr lang="en-US" b="1" dirty="0"/>
              <a:t>messaging </a:t>
            </a:r>
            <a:r>
              <a:rPr lang="en-US" dirty="0"/>
              <a:t>(</a:t>
            </a:r>
            <a:r>
              <a:rPr lang="en-US" b="1" dirty="0"/>
              <a:t>IM</a:t>
            </a:r>
            <a:r>
              <a:rPr lang="en-US" dirty="0" smtClean="0"/>
              <a:t>) is a </a:t>
            </a:r>
            <a:r>
              <a:rPr lang="en-US" dirty="0"/>
              <a:t>private means </a:t>
            </a:r>
            <a:r>
              <a:rPr lang="en-US" dirty="0" smtClean="0"/>
              <a:t>of exchanging                                                                       real-time                                                                        messages </a:t>
            </a:r>
            <a:r>
              <a:rPr lang="en-US" dirty="0"/>
              <a:t>with </a:t>
            </a:r>
            <a:r>
              <a:rPr lang="en-US" dirty="0" smtClean="0"/>
              <a:t>                                                                      one </a:t>
            </a:r>
            <a:r>
              <a:rPr lang="en-US" dirty="0"/>
              <a:t>or several </a:t>
            </a:r>
            <a:r>
              <a:rPr lang="en-US" dirty="0" smtClean="0"/>
              <a:t>                                                                     people </a:t>
            </a:r>
            <a:r>
              <a:rPr lang="en-US" dirty="0"/>
              <a:t>using </a:t>
            </a:r>
            <a:r>
              <a:rPr lang="en-US" dirty="0" smtClean="0"/>
              <a:t>                                                                                        the Internet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0" y="6369050"/>
            <a:ext cx="3810000" cy="5016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Chapter 4: Communicating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F0C621F-C299-47ED-8114-DAA81A6E9C8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438400"/>
            <a:ext cx="5562600" cy="378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05101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Social Media</a:t>
            </a:r>
          </a:p>
        </p:txBody>
      </p:sp>
      <p:sp>
        <p:nvSpPr>
          <p:cNvPr id="143362" name="Content Placeholder 7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9530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Collaboration and </a:t>
            </a:r>
            <a:r>
              <a:rPr lang="en-US" dirty="0" smtClean="0">
                <a:cs typeface="Arial" charset="0"/>
              </a:rPr>
              <a:t>Sharing</a:t>
            </a:r>
          </a:p>
          <a:p>
            <a:pPr lvl="1"/>
            <a:r>
              <a:rPr lang="en-US" dirty="0" smtClean="0">
                <a:cs typeface="Arial" charset="0"/>
              </a:rPr>
              <a:t>A </a:t>
            </a:r>
            <a:r>
              <a:rPr lang="en-US" b="1" dirty="0" smtClean="0">
                <a:cs typeface="Arial" charset="0"/>
              </a:rPr>
              <a:t>w</a:t>
            </a:r>
            <a:r>
              <a:rPr lang="en-US" b="1" dirty="0" smtClean="0"/>
              <a:t>iki</a:t>
            </a:r>
            <a:r>
              <a:rPr lang="en-US" dirty="0" smtClean="0"/>
              <a:t> consists of webpages in which authorized users can make                                                                      edits to content</a:t>
            </a:r>
          </a:p>
        </p:txBody>
      </p:sp>
      <p:sp>
        <p:nvSpPr>
          <p:cNvPr id="143363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72469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143364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52B125-8AD9-439F-B00C-E45BF8B51C93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0147" y="2590800"/>
            <a:ext cx="553145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Social Media</a:t>
            </a:r>
          </a:p>
        </p:txBody>
      </p:sp>
      <p:sp>
        <p:nvSpPr>
          <p:cNvPr id="14541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14541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2349C-2C20-46C3-9986-D031B50350E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5029200"/>
          </a:xfrm>
        </p:spPr>
        <p:txBody>
          <a:bodyPr/>
          <a:lstStyle/>
          <a:p>
            <a:r>
              <a:rPr lang="en-US" dirty="0">
                <a:cs typeface="Arial" charset="0"/>
              </a:rPr>
              <a:t>Collaboration and </a:t>
            </a:r>
            <a:r>
              <a:rPr lang="en-US" dirty="0" smtClean="0">
                <a:cs typeface="Arial" charset="0"/>
              </a:rPr>
              <a:t>Sharing (continued)</a:t>
            </a:r>
          </a:p>
          <a:p>
            <a:pPr lvl="1"/>
            <a:r>
              <a:rPr lang="en-US" b="1" dirty="0" smtClean="0">
                <a:cs typeface="Arial" charset="0"/>
              </a:rPr>
              <a:t>Social bookmarking </a:t>
            </a:r>
            <a:r>
              <a:rPr lang="en-US" dirty="0" smtClean="0">
                <a:cs typeface="Arial" charset="0"/>
              </a:rPr>
              <a:t>and </a:t>
            </a:r>
            <a:r>
              <a:rPr lang="en-US" b="1" dirty="0" smtClean="0">
                <a:cs typeface="Arial" charset="0"/>
              </a:rPr>
              <a:t>content sharing websites</a:t>
            </a:r>
            <a:r>
              <a:rPr lang="en-US" dirty="0" smtClean="0">
                <a:cs typeface="Arial" charset="0"/>
              </a:rPr>
              <a:t>, also called </a:t>
            </a:r>
            <a:r>
              <a:rPr lang="en-US" b="1" dirty="0" smtClean="0">
                <a:cs typeface="Arial" charset="0"/>
              </a:rPr>
              <a:t>social tagging websites</a:t>
            </a:r>
            <a:r>
              <a:rPr lang="en-US" dirty="0" smtClean="0">
                <a:cs typeface="Arial" charset="0"/>
              </a:rPr>
              <a:t>, allow users to post a webpage link or image bookmark to a public website, then tag the bookmark with keywords or hashtags</a:t>
            </a:r>
          </a:p>
          <a:p>
            <a:pPr lvl="1"/>
            <a:r>
              <a:rPr lang="en-US" dirty="0" smtClean="0">
                <a:cs typeface="Arial" charset="0"/>
              </a:rPr>
              <a:t>Tagging helps organize the bookmarks and makes it easy to search by topic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Social Media</a:t>
            </a:r>
          </a:p>
        </p:txBody>
      </p:sp>
      <p:sp>
        <p:nvSpPr>
          <p:cNvPr id="14541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14541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92349C-2C20-46C3-9986-D031B50350E5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371600"/>
            <a:ext cx="5201921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393156"/>
            <a:ext cx="5823185" cy="36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96008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Social Media</a:t>
            </a:r>
            <a:endParaRPr lang="en-US" dirty="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Collaboration and Sharing (continued)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People use photo sharing websites or apps to manage their photo and/or video collections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Flickr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Shutterfly</a:t>
            </a: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Instagram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YouTube</a:t>
            </a:r>
          </a:p>
        </p:txBody>
      </p:sp>
      <p:sp>
        <p:nvSpPr>
          <p:cNvPr id="15155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15155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30614E-D0E4-442D-A687-2F5889A5EDE2}" type="slidenum">
              <a:rPr lang="en-US" smtClean="0"/>
              <a:pPr/>
              <a:t>58</a:t>
            </a:fld>
            <a:endParaRPr 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14" y="2846710"/>
            <a:ext cx="5011986" cy="34016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Social Media</a:t>
            </a:r>
            <a:endParaRPr lang="en-US" dirty="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cs typeface="Arial" charset="0"/>
              </a:rPr>
              <a:t>Collaboration and Sharing (continued)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−"/>
              <a:defRPr/>
            </a:pPr>
            <a:r>
              <a:rPr lang="en-US" dirty="0" smtClean="0"/>
              <a:t>Consumers visit </a:t>
            </a:r>
            <a:r>
              <a:rPr lang="en-US" b="1" dirty="0"/>
              <a:t>social </a:t>
            </a:r>
            <a:r>
              <a:rPr lang="en-US" b="1" dirty="0" smtClean="0"/>
              <a:t>opinion websites</a:t>
            </a:r>
            <a:r>
              <a:rPr lang="en-US" dirty="0" smtClean="0"/>
              <a:t> </a:t>
            </a:r>
            <a:r>
              <a:rPr lang="en-US" dirty="0"/>
              <a:t>to check out user reviews for products, movies, books, travel accommodations, </a:t>
            </a:r>
            <a:r>
              <a:rPr lang="en-US" dirty="0" smtClean="0"/>
              <a:t>local restaurants</a:t>
            </a:r>
            <a:r>
              <a:rPr lang="en-US" dirty="0"/>
              <a:t>, </a:t>
            </a:r>
            <a:r>
              <a:rPr lang="en-US" dirty="0" smtClean="0"/>
              <a:t>appliances, and </a:t>
            </a:r>
            <a:r>
              <a:rPr lang="en-US" dirty="0"/>
              <a:t>local service </a:t>
            </a:r>
            <a:r>
              <a:rPr lang="en-US" dirty="0" smtClean="0"/>
              <a:t>providers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Angie’s List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Yelp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Amazon.com and </a:t>
            </a:r>
            <a:r>
              <a:rPr lang="en-US" dirty="0" err="1" smtClean="0"/>
              <a:t>TripAdvisor</a:t>
            </a:r>
            <a:r>
              <a:rPr lang="en-US" dirty="0" smtClean="0"/>
              <a:t> integrate social opinion features</a:t>
            </a:r>
            <a:endParaRPr lang="en-US" dirty="0"/>
          </a:p>
        </p:txBody>
      </p:sp>
      <p:sp>
        <p:nvSpPr>
          <p:cNvPr id="15155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2931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15155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30614E-D0E4-442D-A687-2F5889A5EDE2}" type="slidenum">
              <a:rPr lang="en-US" smtClean="0"/>
              <a:pPr/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1933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Email Systems</a:t>
            </a:r>
          </a:p>
        </p:txBody>
      </p:sp>
      <p:sp>
        <p:nvSpPr>
          <p:cNvPr id="26626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Email Addresses</a:t>
            </a:r>
          </a:p>
          <a:p>
            <a:pPr lvl="1" eaLnBrk="1" hangingPunct="1"/>
            <a:r>
              <a:rPr lang="en-US" b="1" dirty="0" smtClean="0"/>
              <a:t>User name</a:t>
            </a:r>
            <a:r>
              <a:rPr lang="en-US" dirty="0" smtClean="0"/>
              <a:t> or </a:t>
            </a:r>
            <a:r>
              <a:rPr lang="en-US" b="1" dirty="0" smtClean="0"/>
              <a:t>user ID</a:t>
            </a:r>
          </a:p>
          <a:p>
            <a:pPr lvl="1" eaLnBrk="1" hangingPunct="1"/>
            <a:r>
              <a:rPr lang="en-US" b="1" dirty="0" smtClean="0"/>
              <a:t>Host name</a:t>
            </a:r>
          </a:p>
          <a:p>
            <a:pPr lvl="1" eaLnBrk="1" hangingPunct="1"/>
            <a:r>
              <a:rPr lang="en-US" dirty="0" smtClean="0"/>
              <a:t>TLD (top level domain)</a:t>
            </a: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65532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8BB6D3-4765-4176-A625-FACDE7A6211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Social Media</a:t>
            </a:r>
            <a:endParaRPr lang="en-US" dirty="0" smtClean="0">
              <a:cs typeface="Arial" charset="0"/>
            </a:endParaRPr>
          </a:p>
        </p:txBody>
      </p:sp>
      <p:sp>
        <p:nvSpPr>
          <p:cNvPr id="151555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26377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151556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30614E-D0E4-442D-A687-2F5889A5EDE2}" type="slidenum">
              <a:rPr lang="en-US" smtClean="0"/>
              <a:pPr/>
              <a:t>60</a:t>
            </a:fld>
            <a:endParaRPr 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0" y="1371600"/>
            <a:ext cx="4744790" cy="49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070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Email Marketing and </a:t>
            </a:r>
            <a:r>
              <a:rPr lang="en-US" sz="2800" dirty="0"/>
              <a:t>Online Survey Technologies</a:t>
            </a:r>
          </a:p>
          <a:p>
            <a:pPr lvl="1"/>
            <a:r>
              <a:rPr lang="en-US" sz="2400" b="1" dirty="0" smtClean="0"/>
              <a:t>Email marketing software</a:t>
            </a:r>
            <a:r>
              <a:rPr lang="en-US" sz="2400" dirty="0" smtClean="0"/>
              <a:t> </a:t>
            </a:r>
            <a:r>
              <a:rPr lang="en-US" sz="2400" dirty="0"/>
              <a:t>helps organizations send </a:t>
            </a:r>
            <a:r>
              <a:rPr lang="en-US" sz="2400" dirty="0" smtClean="0"/>
              <a:t>email </a:t>
            </a:r>
            <a:r>
              <a:rPr lang="en-US" sz="2400" dirty="0"/>
              <a:t>and track the success of a marketing </a:t>
            </a:r>
            <a:r>
              <a:rPr lang="en-US" sz="2400" dirty="0" smtClean="0"/>
              <a:t>campaign by </a:t>
            </a:r>
            <a:r>
              <a:rPr lang="en-US" sz="2400" dirty="0"/>
              <a:t>keeping track of the number </a:t>
            </a:r>
            <a:r>
              <a:rPr lang="en-US" sz="2400" dirty="0" smtClean="0"/>
              <a:t>users who read the email, how </a:t>
            </a:r>
            <a:r>
              <a:rPr lang="en-US" sz="2400" dirty="0"/>
              <a:t>many times the </a:t>
            </a:r>
            <a:r>
              <a:rPr lang="en-US" sz="2400" dirty="0" smtClean="0"/>
              <a:t>recipients tapped or clicked </a:t>
            </a:r>
            <a:r>
              <a:rPr lang="en-US" sz="2400" dirty="0"/>
              <a:t>a link in the </a:t>
            </a:r>
            <a:r>
              <a:rPr lang="en-US" sz="2400" dirty="0" smtClean="0"/>
              <a:t>email</a:t>
            </a:r>
            <a:r>
              <a:rPr lang="en-US" sz="2400" dirty="0"/>
              <a:t>, and </a:t>
            </a:r>
            <a:r>
              <a:rPr lang="en-US" sz="2400" dirty="0" smtClean="0"/>
              <a:t>how </a:t>
            </a:r>
            <a:r>
              <a:rPr lang="en-US" sz="2400" dirty="0"/>
              <a:t>many times the recipients </a:t>
            </a:r>
            <a:r>
              <a:rPr lang="en-US" sz="2400" dirty="0" smtClean="0"/>
              <a:t>purchased a product or enrolled in a service</a:t>
            </a:r>
          </a:p>
          <a:p>
            <a:pPr lvl="1"/>
            <a:r>
              <a:rPr lang="en-US" sz="2400" b="1" dirty="0"/>
              <a:t>Online survey technology </a:t>
            </a:r>
            <a:r>
              <a:rPr lang="en-US" sz="2400" dirty="0" smtClean="0"/>
              <a:t>companies offer companies and organizations the ability to send an online survey using email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54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54563"/>
            <a:ext cx="4038600" cy="2741041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54563"/>
            <a:ext cx="4038600" cy="27292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Chapter 4: Communicating Online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8752F8DA-7718-45E7-AB64-3E85917C57A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174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Social Media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>
          <a:xfrm>
            <a:off x="17585" y="1295400"/>
            <a:ext cx="8974015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VoIP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VoIP</a:t>
            </a:r>
            <a:r>
              <a:rPr lang="en-US" dirty="0" smtClean="0"/>
              <a:t> (</a:t>
            </a:r>
            <a:r>
              <a:rPr lang="en-US" b="1" dirty="0" smtClean="0"/>
              <a:t>voice over Internet telephony</a:t>
            </a:r>
            <a:r>
              <a:rPr lang="en-US" dirty="0" smtClean="0"/>
              <a:t>) is technology used to make phone calls over the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To use, you must have: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Broadband connection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Microphone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Speaker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Software or app (such as Skype)</a:t>
            </a:r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17585" y="6344627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230E1-F37C-41EA-BC0F-3F22BB300CE9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Social Media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>
          <a:xfrm>
            <a:off x="35169" y="1295400"/>
            <a:ext cx="8956431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Newsgroups and Web-Based Discussion 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Web-based discussion groups</a:t>
            </a:r>
            <a:r>
              <a:rPr lang="en-US" dirty="0" smtClean="0"/>
              <a:t> are online discussion forums often hosted by a portal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Outgrowth of </a:t>
            </a:r>
            <a:r>
              <a:rPr lang="en-US" b="1" dirty="0" smtClean="0"/>
              <a:t>newsgroups</a:t>
            </a:r>
            <a:r>
              <a:rPr lang="en-US" dirty="0" smtClean="0"/>
              <a:t>, which </a:t>
            </a:r>
            <a:r>
              <a:rPr lang="en-US" dirty="0"/>
              <a:t>are online bulletin boards </a:t>
            </a:r>
            <a:r>
              <a:rPr lang="en-US" dirty="0" smtClean="0"/>
              <a:t>first </a:t>
            </a:r>
            <a:r>
              <a:rPr lang="en-US" dirty="0"/>
              <a:t>made </a:t>
            </a:r>
            <a:r>
              <a:rPr lang="en-US" dirty="0" smtClean="0"/>
              <a:t>available in </a:t>
            </a:r>
            <a:r>
              <a:rPr lang="en-US" dirty="0"/>
              <a:t>the 1980s over the </a:t>
            </a:r>
            <a:r>
              <a:rPr lang="en-US" b="1" dirty="0" smtClean="0"/>
              <a:t>Usenet network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Usenet consists of a number of servers that use the </a:t>
            </a:r>
            <a:r>
              <a:rPr lang="en-US" b="1" dirty="0"/>
              <a:t>Network News Transfer Protocol </a:t>
            </a:r>
            <a:r>
              <a:rPr lang="en-US" dirty="0"/>
              <a:t>(</a:t>
            </a:r>
            <a:r>
              <a:rPr lang="en-US" b="1" dirty="0"/>
              <a:t>NNTP</a:t>
            </a:r>
            <a:r>
              <a:rPr lang="en-US" dirty="0"/>
              <a:t>) to send newsgroup messages over an IP network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Users access newsgroup content using a </a:t>
            </a:r>
            <a:r>
              <a:rPr lang="en-US" b="1" dirty="0"/>
              <a:t>newsreader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 smtClean="0"/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4"/>
          </p:nvPr>
        </p:nvSpPr>
        <p:spPr bwMode="auto">
          <a:xfrm>
            <a:off x="35169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230E1-F37C-41EA-BC0F-3F22BB300CE9}" type="slidenum">
              <a:rPr lang="en-US" smtClean="0"/>
              <a:pPr/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6867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Social Media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01" y="1391340"/>
            <a:ext cx="7024899" cy="4857059"/>
          </a:xfrm>
        </p:spPr>
      </p:pic>
      <p:sp>
        <p:nvSpPr>
          <p:cNvPr id="118788" name="Footer Placeholder 4"/>
          <p:cNvSpPr>
            <a:spLocks noGrp="1"/>
          </p:cNvSpPr>
          <p:nvPr>
            <p:ph type="ftr" sz="quarter" idx="14"/>
          </p:nvPr>
        </p:nvSpPr>
        <p:spPr bwMode="auto">
          <a:xfrm>
            <a:off x="0" y="6356350"/>
            <a:ext cx="3810000" cy="5016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Chapter 4: Communicating Online</a:t>
            </a:r>
          </a:p>
        </p:txBody>
      </p:sp>
      <p:sp>
        <p:nvSpPr>
          <p:cNvPr id="118789" name="Slide Number Placeholder 5"/>
          <p:cNvSpPr>
            <a:spLocks noGrp="1"/>
          </p:cNvSpPr>
          <p:nvPr>
            <p:ph type="sldNum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7F0AE2-EAEC-4A3D-95AD-B54569310857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Social Media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Mailing Lists</a:t>
            </a:r>
          </a:p>
          <a:p>
            <a:pPr lvl="1"/>
            <a:r>
              <a:rPr lang="en-US" dirty="0" smtClean="0"/>
              <a:t>Have diminished in popularity with the rise of social networking tools</a:t>
            </a:r>
          </a:p>
          <a:p>
            <a:pPr lvl="1"/>
            <a:r>
              <a:rPr lang="en-US" dirty="0" smtClean="0"/>
              <a:t>Mailing list must have a </a:t>
            </a:r>
            <a:r>
              <a:rPr lang="en-US" b="1" dirty="0" smtClean="0"/>
              <a:t>moderator</a:t>
            </a:r>
            <a:r>
              <a:rPr lang="en-US" dirty="0" smtClean="0"/>
              <a:t> or </a:t>
            </a:r>
            <a:r>
              <a:rPr lang="en-US" b="1" dirty="0" smtClean="0"/>
              <a:t>list owner </a:t>
            </a:r>
            <a:r>
              <a:rPr lang="en-US" dirty="0" smtClean="0"/>
              <a:t>for administrative tasks</a:t>
            </a:r>
          </a:p>
          <a:p>
            <a:pPr lvl="1"/>
            <a:r>
              <a:rPr lang="en-US" b="1" dirty="0" smtClean="0"/>
              <a:t>Subscribe</a:t>
            </a:r>
          </a:p>
          <a:p>
            <a:pPr lvl="1"/>
            <a:r>
              <a:rPr lang="en-US" b="1" dirty="0" smtClean="0"/>
              <a:t>Open list</a:t>
            </a:r>
            <a:r>
              <a:rPr lang="en-US" dirty="0" smtClean="0"/>
              <a:t> vs. </a:t>
            </a:r>
            <a:r>
              <a:rPr lang="en-US" b="1" dirty="0" smtClean="0"/>
              <a:t>closed list</a:t>
            </a:r>
          </a:p>
          <a:p>
            <a:pPr lvl="1"/>
            <a:r>
              <a:rPr lang="en-US" b="1" dirty="0" err="1" smtClean="0"/>
              <a:t>Unmoderated</a:t>
            </a:r>
            <a:r>
              <a:rPr lang="en-US" b="1" dirty="0" smtClean="0"/>
              <a:t> list</a:t>
            </a:r>
            <a:r>
              <a:rPr lang="en-US" dirty="0" smtClean="0"/>
              <a:t> vs. </a:t>
            </a:r>
            <a:r>
              <a:rPr lang="en-US" b="1" dirty="0" smtClean="0"/>
              <a:t>moderated list</a:t>
            </a:r>
          </a:p>
          <a:p>
            <a:pPr lvl="1"/>
            <a:r>
              <a:rPr lang="en-US" b="1" dirty="0" smtClean="0"/>
              <a:t>Posting</a:t>
            </a:r>
          </a:p>
          <a:p>
            <a:pPr lvl="1"/>
            <a:endParaRPr lang="en-US" b="1" dirty="0" smtClean="0"/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463E70-F9FA-407F-BB9D-0B7700C9C0B2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Arial" charset="0"/>
              </a:rPr>
              <a:t>Summary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Describe the components of </a:t>
            </a:r>
            <a:r>
              <a:rPr lang="en-US" dirty="0" smtClean="0"/>
              <a:t>email </a:t>
            </a:r>
            <a:r>
              <a:rPr lang="en-US" dirty="0"/>
              <a:t>systems and </a:t>
            </a:r>
            <a:r>
              <a:rPr lang="en-US" dirty="0" smtClean="0"/>
              <a:t>email </a:t>
            </a:r>
            <a:r>
              <a:rPr lang="en-US" dirty="0"/>
              <a:t>messages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Discuss and apply </a:t>
            </a:r>
            <a:r>
              <a:rPr lang="en-US" dirty="0" smtClean="0"/>
              <a:t>email </a:t>
            </a:r>
            <a:r>
              <a:rPr lang="en-US" dirty="0"/>
              <a:t>etiquette</a:t>
            </a:r>
          </a:p>
          <a:p>
            <a:r>
              <a:rPr lang="en-US" dirty="0"/>
              <a:t>Use </a:t>
            </a:r>
            <a:r>
              <a:rPr lang="en-US" dirty="0" smtClean="0"/>
              <a:t>email to </a:t>
            </a:r>
            <a:r>
              <a:rPr lang="en-US" dirty="0"/>
              <a:t>send, receive, and organize </a:t>
            </a:r>
            <a:r>
              <a:rPr lang="en-US" dirty="0" smtClean="0"/>
              <a:t>email </a:t>
            </a:r>
            <a:r>
              <a:rPr lang="en-US" dirty="0"/>
              <a:t>messages and contacts, and discuss </a:t>
            </a:r>
            <a:r>
              <a:rPr lang="en-US" dirty="0" smtClean="0"/>
              <a:t>email </a:t>
            </a:r>
            <a:r>
              <a:rPr lang="en-US" dirty="0"/>
              <a:t>viruses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Describe </a:t>
            </a:r>
            <a:r>
              <a:rPr lang="en-US" dirty="0"/>
              <a:t>various online social media </a:t>
            </a:r>
            <a:r>
              <a:rPr lang="en-US" dirty="0" smtClean="0"/>
              <a:t>and communication tools </a:t>
            </a:r>
            <a:r>
              <a:rPr lang="en-US" dirty="0"/>
              <a:t>and discuss how they are used</a:t>
            </a:r>
          </a:p>
        </p:txBody>
      </p:sp>
      <p:sp>
        <p:nvSpPr>
          <p:cNvPr id="16179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161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34DC7E-8FFE-435E-8589-791F85D3F452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Email Systems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Email Clients, Servers, and Protocols</a:t>
            </a:r>
          </a:p>
          <a:p>
            <a:pPr lvl="1" eaLnBrk="1" hangingPunct="1"/>
            <a:r>
              <a:rPr lang="en-US" b="1" dirty="0" smtClean="0"/>
              <a:t>Email Client</a:t>
            </a:r>
          </a:p>
          <a:p>
            <a:pPr lvl="2" eaLnBrk="1" hangingPunct="1"/>
            <a:r>
              <a:rPr lang="en-US" dirty="0" smtClean="0"/>
              <a:t>Program used to create, send, and  receive email messages</a:t>
            </a:r>
          </a:p>
          <a:p>
            <a:pPr lvl="1" eaLnBrk="1" hangingPunct="1"/>
            <a:r>
              <a:rPr lang="en-US" dirty="0" smtClean="0"/>
              <a:t>Typically offers tools to:</a:t>
            </a:r>
          </a:p>
          <a:p>
            <a:pPr lvl="2"/>
            <a:r>
              <a:rPr lang="en-US" dirty="0" smtClean="0"/>
              <a:t>Create and send outgoing email messages</a:t>
            </a:r>
          </a:p>
          <a:p>
            <a:pPr lvl="2"/>
            <a:r>
              <a:rPr lang="en-US" dirty="0" smtClean="0"/>
              <a:t>Read, save, and print messages and attachments</a:t>
            </a:r>
          </a:p>
          <a:p>
            <a:pPr lvl="2"/>
            <a:r>
              <a:rPr lang="en-US" dirty="0" smtClean="0"/>
              <a:t>Sort, archive, and delete messages</a:t>
            </a:r>
          </a:p>
          <a:p>
            <a:pPr lvl="2"/>
            <a:r>
              <a:rPr lang="en-US" dirty="0" smtClean="0"/>
              <a:t>Create folders to organize messages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7BAB4A-7EA8-43B6-9387-DAE4E293B57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Email Systems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Email Clients, Servers, and Protocols</a:t>
            </a:r>
          </a:p>
          <a:p>
            <a:pPr lvl="1" eaLnBrk="1" hangingPunct="1"/>
            <a:r>
              <a:rPr lang="en-US" dirty="0" smtClean="0"/>
              <a:t>Email protocols include:</a:t>
            </a:r>
          </a:p>
          <a:p>
            <a:pPr lvl="2" eaLnBrk="1" hangingPunct="1"/>
            <a:r>
              <a:rPr lang="en-US" b="1" dirty="0" smtClean="0"/>
              <a:t>POP</a:t>
            </a:r>
            <a:r>
              <a:rPr lang="en-US" dirty="0" smtClean="0"/>
              <a:t> (</a:t>
            </a:r>
            <a:r>
              <a:rPr lang="en-US" b="1" dirty="0" smtClean="0"/>
              <a:t>Post Office Protocol</a:t>
            </a:r>
            <a:r>
              <a:rPr lang="en-US" dirty="0" smtClean="0"/>
              <a:t>)</a:t>
            </a:r>
            <a:endParaRPr lang="en-US" b="1" dirty="0" smtClean="0"/>
          </a:p>
          <a:p>
            <a:pPr lvl="2" eaLnBrk="1" hangingPunct="1"/>
            <a:r>
              <a:rPr lang="en-US" b="1" dirty="0" smtClean="0"/>
              <a:t>SMTP </a:t>
            </a:r>
            <a:r>
              <a:rPr lang="en-US" dirty="0" smtClean="0"/>
              <a:t>(</a:t>
            </a:r>
            <a:r>
              <a:rPr lang="en-US" b="1" dirty="0" smtClean="0"/>
              <a:t>Simple Mail Transfer Protocol</a:t>
            </a:r>
            <a:r>
              <a:rPr lang="en-US" dirty="0" smtClean="0"/>
              <a:t>)</a:t>
            </a:r>
            <a:endParaRPr lang="en-US" b="1" dirty="0" smtClean="0"/>
          </a:p>
          <a:p>
            <a:pPr lvl="2" eaLnBrk="1" hangingPunct="1"/>
            <a:r>
              <a:rPr lang="en-US" b="1" dirty="0" smtClean="0"/>
              <a:t>IMAP</a:t>
            </a:r>
            <a:r>
              <a:rPr lang="en-US" dirty="0" smtClean="0"/>
              <a:t> (</a:t>
            </a:r>
            <a:r>
              <a:rPr lang="en-US" b="1" dirty="0" smtClean="0"/>
              <a:t>Internet Message Access Protocol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HTTP (Hypertext Transfer Protocol)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981CCB-F23E-4509-BDC8-879F584F4FF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charset="0"/>
              </a:rPr>
              <a:t>Email Systems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" y="1397392"/>
            <a:ext cx="7872315" cy="4851007"/>
          </a:xfrm>
        </p:spPr>
      </p:pic>
      <p:sp>
        <p:nvSpPr>
          <p:cNvPr id="30723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Chapter 4: Communicating Online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1CCBD5-69A4-435F-A158-C4A57109F2A0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tFuXWyAWpdCxvDIXQEoY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VfuxS9QLDeN7dnpGCxCd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psjNmCL7FIgGcxFwV3gx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DHz89dxU41kHP2d5NeZwy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mvHCiQf2xH5yP2Xhcriv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H3eBRzLsWNrDaFaoNLjUp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GfMbfbl8s7aYNDoGYGg5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6cRi6NDwc9YonYPFjA6O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scRx07MDEjyo8zkX5yvWV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0pgpQjmFZWXMKFryNwJzu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YPflmvyinorcsgAgtgZj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mNvmh1CYJzfudeX0vgpj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qmPEvwLZclwkzhAAXZar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itZicfgivldxtqGQZMjb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VRTYZFvhORZQYwbwdyJV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ZlJ6ag8aEjoknC5jcAK1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eHvTvkLeAfZUSyfTue8E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sD9zqUl9b2kv62AhLOpqJ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tJx4j5wS2gzeSJWTRTr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AnrcidtkeNWkhGPSP13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exOIxOVxwi3nSm6S0R2x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CUA3701RnpNi8UnAGEpH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H8FXSoubz5C7jHsAhzjr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UNsMX0bCBuLUU8tHUwEU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zAebuqbn86cXDGgEd4RbN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On0trcWuaBJCkdeBtz0e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yWgsd3HsNJQnLRb0YYrEV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e1l2qCAhayIrO3dZZTNIO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LWsmpsB2NPrXIf6aC4Rwy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Fk27NZYxQdMdfpA3c8G8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ZQkXTOgIQhsth8kiEB3fY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v0GAySIQpwLkcNQ59h8m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KL8sJUt44wVKFPXceHP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h1qt0Q97zLAL6mGj9dty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XvN8uOwTYQRGKfy7PYfM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QzwXSSVzie4HNDFBpExa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TY4HE6SRSEHXEdBxVDYox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C2rVsdzAeasLGxSbeOGr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ZQYr0RJUc9xfm1gIDFiip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vSw3EKoaI6hc3AW1dHRkX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eraQUwa1830sl6VWdYw2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XaYGMCsBr5zcD5SNQSZH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bAfQ5guSOVROt0SeKyyxB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S9sP4p8D3JsJYnqVwb7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S5VgyVZQZk7ERExooE2r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kPCSVB8r8qDgI5ogc4Ka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lJ2uNO1nq2EeOCdctwvBB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6HFlwgZ2O6LcuSPrOjpK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CthM20BeFgwjDkOshKoo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tC8lm1IbcQ1v5b3KeYqAr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FaevDl2FmCl40EDHEzwt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i8fCowwpXE7ZXY7Rom9x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91bp6xkR4XpZS6g0Xv8X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X1HFANb9kxcSYdqZpZ46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zX50AnoEowLs4aHrXxFU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xxA5TXp5XU289kyJhd8J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MZ72AY59Sy7NrJzzcNLG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7v9fhY2xqFwGa6SyNqyf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lgJXRnkR8XJ6SCSkG67k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hKytGD0k7T2UaSwk7Ecyx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X4egFtKr7i4TZYonHHRNP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4Xr0NlZs8zUINufpYxAF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hTyVJWvGJI7ZgPFFos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Drv1MKPPvyC0xoGt11qU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CIvcQFmOjN5iT8ASbFg8p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v8M93Oc6iRSrPMwzU9sHe"/>
</p:tagLst>
</file>

<file path=ppt/theme/theme1.xml><?xml version="1.0" encoding="utf-8"?>
<a:theme xmlns:a="http://schemas.openxmlformats.org/drawingml/2006/main" name="Theme1">
  <a:themeElements>
    <a:clrScheme name="Web Design 2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eb Design 2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eb Design 2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 Design 2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 Design 2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DTI_NewTheme</Template>
  <TotalTime>0</TotalTime>
  <Words>2789</Words>
  <Application>Microsoft Office PowerPoint</Application>
  <PresentationFormat>On-screen Show (4:3)</PresentationFormat>
  <Paragraphs>474</Paragraphs>
  <Slides>68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Theme1</vt:lpstr>
      <vt:lpstr>PowerPoint Presentation</vt:lpstr>
      <vt:lpstr>Objectives</vt:lpstr>
      <vt:lpstr>Email Systems</vt:lpstr>
      <vt:lpstr>Email Issues</vt:lpstr>
      <vt:lpstr>Email Systems</vt:lpstr>
      <vt:lpstr>Email Systems</vt:lpstr>
      <vt:lpstr>Email Systems</vt:lpstr>
      <vt:lpstr>Email Systems</vt:lpstr>
      <vt:lpstr>Email Systems</vt:lpstr>
      <vt:lpstr>Email Systems</vt:lpstr>
      <vt:lpstr>Email Systems</vt:lpstr>
      <vt:lpstr>Email Systems</vt:lpstr>
      <vt:lpstr>Creating a Web-Based Email Account</vt:lpstr>
      <vt:lpstr>Creating a Web-Based Email Account</vt:lpstr>
      <vt:lpstr>Creating a Web-Based Email Account</vt:lpstr>
      <vt:lpstr>Passwords</vt:lpstr>
      <vt:lpstr>Syncing Web-Based Email with an Email Client</vt:lpstr>
      <vt:lpstr>Using Email</vt:lpstr>
      <vt:lpstr>Using Email</vt:lpstr>
      <vt:lpstr>Using Email</vt:lpstr>
      <vt:lpstr>Checking for Incoming Mail</vt:lpstr>
      <vt:lpstr>Checking for Incoming Mail</vt:lpstr>
      <vt:lpstr>Replying to an Email Message</vt:lpstr>
      <vt:lpstr>Viewing and Saving an Attachment</vt:lpstr>
      <vt:lpstr>Viewing and Saving an Attachment</vt:lpstr>
      <vt:lpstr>Using Email</vt:lpstr>
      <vt:lpstr>Using Email</vt:lpstr>
      <vt:lpstr>Using Email</vt:lpstr>
      <vt:lpstr>Composing and Sending a Message with an Attachment</vt:lpstr>
      <vt:lpstr>Composing and Sending a Message with an Attachment</vt:lpstr>
      <vt:lpstr>Creating a New Message Folder</vt:lpstr>
      <vt:lpstr>Creating a New Message Folder</vt:lpstr>
      <vt:lpstr>Moving a Message from the Inbox Folder into the Assignments Folder</vt:lpstr>
      <vt:lpstr>Using Email </vt:lpstr>
      <vt:lpstr>Deleting a Message</vt:lpstr>
      <vt:lpstr>Using Email</vt:lpstr>
      <vt:lpstr>Using Email</vt:lpstr>
      <vt:lpstr>Creating a Contact</vt:lpstr>
      <vt:lpstr>Creating a Contact</vt:lpstr>
      <vt:lpstr>Sending an Email Message to a Contact</vt:lpstr>
      <vt:lpstr>Sending an Email Message to a Contact</vt:lpstr>
      <vt:lpstr>Using Email</vt:lpstr>
      <vt:lpstr>Using Email</vt:lpstr>
      <vt:lpstr>Using Email</vt:lpstr>
      <vt:lpstr>Using Email</vt:lpstr>
      <vt:lpstr>Using Email</vt:lpstr>
      <vt:lpstr>Social Media</vt:lpstr>
      <vt:lpstr>Social Media</vt:lpstr>
      <vt:lpstr>Social Media</vt:lpstr>
      <vt:lpstr>Social Media</vt:lpstr>
      <vt:lpstr>Blogging and Microblogging</vt:lpstr>
      <vt:lpstr>Social Media</vt:lpstr>
      <vt:lpstr>Social Media</vt:lpstr>
      <vt:lpstr>Social Media</vt:lpstr>
      <vt:lpstr>Social Media</vt:lpstr>
      <vt:lpstr>Social Media</vt:lpstr>
      <vt:lpstr>Social Media</vt:lpstr>
      <vt:lpstr>Social Media</vt:lpstr>
      <vt:lpstr>Social Media</vt:lpstr>
      <vt:lpstr>Social Media</vt:lpstr>
      <vt:lpstr>Social Media</vt:lpstr>
      <vt:lpstr>Social Media</vt:lpstr>
      <vt:lpstr>Social Media</vt:lpstr>
      <vt:lpstr>Social Media</vt:lpstr>
      <vt:lpstr>Social Media</vt:lpstr>
      <vt:lpstr>Social Media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2014-10-23T16:44:34Z</dcterms:created>
  <dcterms:modified xsi:type="dcterms:W3CDTF">2020-09-23T10:19:51Z</dcterms:modified>
</cp:coreProperties>
</file>