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24"/>
  </p:notesMasterIdLst>
  <p:handoutMasterIdLst>
    <p:handoutMasterId r:id="rId25"/>
  </p:handoutMasterIdLst>
  <p:sldIdLst>
    <p:sldId id="476" r:id="rId2"/>
    <p:sldId id="477" r:id="rId3"/>
    <p:sldId id="478" r:id="rId4"/>
    <p:sldId id="531" r:id="rId5"/>
    <p:sldId id="487" r:id="rId6"/>
    <p:sldId id="488" r:id="rId7"/>
    <p:sldId id="520" r:id="rId8"/>
    <p:sldId id="508" r:id="rId9"/>
    <p:sldId id="509" r:id="rId10"/>
    <p:sldId id="550" r:id="rId11"/>
    <p:sldId id="510" r:id="rId12"/>
    <p:sldId id="511" r:id="rId13"/>
    <p:sldId id="513" r:id="rId14"/>
    <p:sldId id="514" r:id="rId15"/>
    <p:sldId id="551" r:id="rId16"/>
    <p:sldId id="552" r:id="rId17"/>
    <p:sldId id="553" r:id="rId18"/>
    <p:sldId id="527" r:id="rId19"/>
    <p:sldId id="526" r:id="rId20"/>
    <p:sldId id="528" r:id="rId21"/>
    <p:sldId id="529" r:id="rId22"/>
    <p:sldId id="51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794" autoAdjust="0"/>
  </p:normalViewPr>
  <p:slideViewPr>
    <p:cSldViewPr snapToGrid="0">
      <p:cViewPr>
        <p:scale>
          <a:sx n="94" d="100"/>
          <a:sy n="94" d="100"/>
        </p:scale>
        <p:origin x="-1296" y="-60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C0EAF7-165C-4806-8569-C2FC782F5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7954D7D-70A6-4AD3-A9A3-F312D4718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1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6815-9E1D-403A-866B-2F234947700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91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7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64408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Understanding E-Business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8" y="1967593"/>
            <a:ext cx="3622843" cy="46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0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EC02-CA83-423D-AF53-F30C57190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95EC-AAB5-4C92-B407-5C19ACC7C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65299-1C09-4243-8084-481D1693A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F2E0-3C06-490A-9B9A-856FD25AA2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707E-18C5-4A37-A7EF-45BC9944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99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707E-18C5-4A37-A7EF-45BC9944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870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0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7: Understanding E-Business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9B4-6DB4-4D06-B5BD-3848F0A9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4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53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775C-4BAC-4000-A48F-7F1D397AB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41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2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8936-80A5-498A-9A25-32081B038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4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0BA1-E205-44E3-9FB3-1B4381918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4FBB-CF98-4715-A21D-55C2D542C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B79F-089B-4454-890E-A9126CED9B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7: Understanding E-Business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5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2C1356-9334-4058-981E-9C603AE95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10" r:id="rId15"/>
    <p:sldLayoutId id="2147483711" r:id="rId16"/>
    <p:sldLayoutId id="2147483727" r:id="rId17"/>
    <p:sldLayoutId id="2147483728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0" y="0"/>
            <a:ext cx="9144000" cy="3276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66CC"/>
              </a:buClr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870269"/>
          </a:xfrm>
        </p:spPr>
        <p:txBody>
          <a:bodyPr/>
          <a:lstStyle/>
          <a:p>
            <a:pPr eaLnBrk="1" hangingPunct="1"/>
            <a:r>
              <a:rPr lang="en-US" dirty="0" smtClean="0"/>
              <a:t>Storefront Software (continued)</a:t>
            </a:r>
          </a:p>
          <a:p>
            <a:pPr lvl="1" eaLnBrk="1" hangingPunct="1"/>
            <a:r>
              <a:rPr lang="en-US" sz="2600" b="1" dirty="0" smtClean="0"/>
              <a:t>Storefront software</a:t>
            </a:r>
            <a:r>
              <a:rPr lang="en-US" sz="2600" dirty="0" smtClean="0"/>
              <a:t> (also called </a:t>
            </a:r>
            <a:r>
              <a:rPr lang="en-US" sz="2600" b="1" dirty="0" smtClean="0"/>
              <a:t>e-commerce software</a:t>
            </a:r>
            <a:r>
              <a:rPr lang="en-US" sz="2600" dirty="0" smtClean="0"/>
              <a:t>) provides tools to build and maintain webpages and the underlying product databases</a:t>
            </a:r>
          </a:p>
          <a:p>
            <a:pPr lvl="1" eaLnBrk="1" hangingPunct="1"/>
            <a:r>
              <a:rPr lang="en-US" sz="2600" dirty="0" smtClean="0"/>
              <a:t>Also contains </a:t>
            </a:r>
            <a:r>
              <a:rPr lang="en-US" sz="2600" b="1" dirty="0" smtClean="0"/>
              <a:t>shopping cart software</a:t>
            </a:r>
            <a:r>
              <a:rPr lang="en-US" sz="2600" dirty="0" smtClean="0"/>
              <a:t> that tracks items selected for purchase and handles the checkout process</a:t>
            </a:r>
          </a:p>
          <a:p>
            <a:pPr lvl="2" eaLnBrk="1" hangingPunct="1"/>
            <a:r>
              <a:rPr lang="en-US" dirty="0" smtClean="0"/>
              <a:t>Summarizing the order</a:t>
            </a:r>
          </a:p>
          <a:p>
            <a:pPr lvl="2" eaLnBrk="1" hangingPunct="1"/>
            <a:r>
              <a:rPr lang="en-US" dirty="0" smtClean="0"/>
              <a:t>Calculating shipping and taxes</a:t>
            </a:r>
          </a:p>
          <a:p>
            <a:pPr lvl="2" eaLnBrk="1" hangingPunct="1"/>
            <a:r>
              <a:rPr lang="en-US" dirty="0" smtClean="0"/>
              <a:t>Calculating the total order</a:t>
            </a:r>
          </a:p>
          <a:p>
            <a:pPr lvl="2" eaLnBrk="1" hangingPunct="1"/>
            <a:r>
              <a:rPr lang="en-US" dirty="0" smtClean="0"/>
              <a:t>Processing the payment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0BD8D-3362-4E56-A60A-F55855A45E4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500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5298" name="Content Placeholder 7"/>
          <p:cNvSpPr>
            <a:spLocks noGrp="1"/>
          </p:cNvSpPr>
          <p:nvPr>
            <p:ph idx="1"/>
          </p:nvPr>
        </p:nvSpPr>
        <p:spPr>
          <a:xfrm>
            <a:off x="0" y="1261972"/>
            <a:ext cx="9055100" cy="5119778"/>
          </a:xfrm>
        </p:spPr>
        <p:txBody>
          <a:bodyPr/>
          <a:lstStyle/>
          <a:p>
            <a:pPr eaLnBrk="1" hangingPunct="1"/>
            <a:r>
              <a:rPr lang="en-US" dirty="0" smtClean="0"/>
              <a:t>Storefront Software (continued) </a:t>
            </a:r>
          </a:p>
          <a:p>
            <a:pPr lvl="1" eaLnBrk="1" hangingPunct="1"/>
            <a:r>
              <a:rPr lang="en-US" b="1" dirty="0" smtClean="0"/>
              <a:t>Installed storefront software</a:t>
            </a:r>
            <a:r>
              <a:rPr lang="en-US" dirty="0" smtClean="0"/>
              <a:t> is customizable software that resides on an e-retailer’s web server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6734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A6522-E2BC-49CA-A2C4-8D84BAF214BC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22" y="2751357"/>
            <a:ext cx="5476678" cy="34764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6322" name="Content Placeholder 7"/>
          <p:cNvSpPr>
            <a:spLocks noGrp="1"/>
          </p:cNvSpPr>
          <p:nvPr>
            <p:ph idx="1"/>
          </p:nvPr>
        </p:nvSpPr>
        <p:spPr>
          <a:xfrm>
            <a:off x="0" y="1320800"/>
            <a:ext cx="8839200" cy="4752975"/>
          </a:xfrm>
        </p:spPr>
        <p:txBody>
          <a:bodyPr/>
          <a:lstStyle/>
          <a:p>
            <a:pPr eaLnBrk="1" hangingPunct="1"/>
            <a:r>
              <a:rPr lang="en-US" dirty="0" smtClean="0"/>
              <a:t>Storefront Software (continued)</a:t>
            </a:r>
          </a:p>
          <a:p>
            <a:pPr lvl="1" eaLnBrk="1" hangingPunct="1"/>
            <a:r>
              <a:rPr lang="en-US" b="1" dirty="0" smtClean="0"/>
              <a:t>Hosted storefront software</a:t>
            </a:r>
            <a:r>
              <a:rPr lang="en-US" dirty="0" smtClean="0"/>
              <a:t> uses webpage templates that allow you to create a store and add products to your                                                                      online catalog</a:t>
            </a:r>
          </a:p>
          <a:p>
            <a:pPr lvl="2"/>
            <a:r>
              <a:rPr lang="en-US" dirty="0" smtClean="0"/>
              <a:t>May have fees</a:t>
            </a:r>
          </a:p>
          <a:p>
            <a:pPr lvl="2"/>
            <a:r>
              <a:rPr lang="en-US" dirty="0" smtClean="0"/>
              <a:t>Some vendors                                                                                               provide software                                                                                 demos or allow                                                                                 review of their                                                                                 software on a free                                                                           trial basis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F8704E-6B7C-40CC-B1A5-C2FA7815340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026" y="2819400"/>
            <a:ext cx="490174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Creating an Online Store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Credit Card Authorization and Processing</a:t>
            </a:r>
          </a:p>
          <a:p>
            <a:pPr lvl="1"/>
            <a:r>
              <a:rPr lang="en-US" dirty="0" smtClean="0"/>
              <a:t>Many online purchases are paid for by credit card</a:t>
            </a:r>
          </a:p>
          <a:p>
            <a:pPr lvl="1"/>
            <a:r>
              <a:rPr lang="en-US" dirty="0" smtClean="0"/>
              <a:t>Third-party payment processors</a:t>
            </a:r>
          </a:p>
          <a:p>
            <a:pPr lvl="2"/>
            <a:r>
              <a:rPr lang="en-US" dirty="0" smtClean="0"/>
              <a:t>PayPal</a:t>
            </a:r>
          </a:p>
          <a:p>
            <a:pPr lvl="2"/>
            <a:r>
              <a:rPr lang="en-US" dirty="0" smtClean="0"/>
              <a:t>Google Wallet</a:t>
            </a:r>
          </a:p>
          <a:p>
            <a:pPr lvl="1"/>
            <a:r>
              <a:rPr lang="en-US" dirty="0" smtClean="0"/>
              <a:t>An e-retailer that accepts credit cards must have two things</a:t>
            </a:r>
          </a:p>
          <a:p>
            <a:pPr lvl="2"/>
            <a:r>
              <a:rPr lang="en-US" dirty="0" smtClean="0"/>
              <a:t>Account for credit card receipt deposits</a:t>
            </a:r>
          </a:p>
          <a:p>
            <a:pPr lvl="2"/>
            <a:r>
              <a:rPr lang="en-US" dirty="0" smtClean="0"/>
              <a:t>Service that authorizes and processes credit card transactions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03005-91F8-49C7-BA4B-8BA07D70CC3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  <a:endParaRPr lang="en-US" dirty="0">
              <a:cs typeface="Arial" charset="0"/>
            </a:endParaRPr>
          </a:p>
          <a:p>
            <a:pPr lvl="1"/>
            <a:r>
              <a:rPr lang="en-US" b="1" dirty="0" smtClean="0"/>
              <a:t>Merchant account</a:t>
            </a:r>
            <a:r>
              <a:rPr lang="en-US" dirty="0" smtClean="0"/>
              <a:t> is an e-business account with a financial institution that stores money from credit card purchases</a:t>
            </a:r>
          </a:p>
          <a:p>
            <a:pPr lvl="2"/>
            <a:r>
              <a:rPr lang="en-US" dirty="0" smtClean="0"/>
              <a:t>Any business that accepts credit cards must have merchant account</a:t>
            </a:r>
          </a:p>
          <a:p>
            <a:pPr lvl="2"/>
            <a:r>
              <a:rPr lang="en-US" dirty="0" smtClean="0"/>
              <a:t>Can withdraw funds, but only can deposit credit card receipts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  <a:endParaRPr lang="en-US" dirty="0">
              <a:cs typeface="Arial" charset="0"/>
            </a:endParaRPr>
          </a:p>
          <a:p>
            <a:pPr lvl="1"/>
            <a:r>
              <a:rPr lang="en-US" dirty="0" smtClean="0"/>
              <a:t>Fees might include</a:t>
            </a:r>
          </a:p>
          <a:p>
            <a:pPr lvl="2"/>
            <a:r>
              <a:rPr lang="en-US" dirty="0" smtClean="0"/>
              <a:t>Setup fees</a:t>
            </a:r>
          </a:p>
          <a:p>
            <a:pPr lvl="2"/>
            <a:r>
              <a:rPr lang="en-US" dirty="0" smtClean="0"/>
              <a:t>Monthly access fees</a:t>
            </a:r>
          </a:p>
          <a:p>
            <a:pPr lvl="2"/>
            <a:r>
              <a:rPr lang="en-US" dirty="0" smtClean="0"/>
              <a:t>Per-item transaction fees</a:t>
            </a:r>
          </a:p>
          <a:p>
            <a:pPr lvl="2"/>
            <a:r>
              <a:rPr lang="en-US" b="1" dirty="0" smtClean="0"/>
              <a:t>Discount</a:t>
            </a:r>
            <a:r>
              <a:rPr lang="en-US" dirty="0" smtClean="0"/>
              <a:t> </a:t>
            </a:r>
            <a:r>
              <a:rPr lang="en-US" b="1" dirty="0" smtClean="0"/>
              <a:t>rate</a:t>
            </a:r>
            <a:r>
              <a:rPr lang="en-US" dirty="0" smtClean="0"/>
              <a:t>, which is the percentage of each transaction that the financial institution will charge the e-business</a:t>
            </a:r>
            <a:endParaRPr lang="en-US" b="1" dirty="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364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  <a:endParaRPr lang="en-US" dirty="0">
              <a:cs typeface="Arial" charset="0"/>
            </a:endParaRPr>
          </a:p>
          <a:p>
            <a:pPr lvl="1" eaLnBrk="1" hangingPunct="1"/>
            <a:r>
              <a:rPr lang="en-US" dirty="0" smtClean="0"/>
              <a:t>Fees for merchant account depend on the financial institution’s perceived risk of doing business with the e-business</a:t>
            </a:r>
          </a:p>
          <a:p>
            <a:pPr lvl="2"/>
            <a:r>
              <a:rPr lang="en-US" b="1" dirty="0"/>
              <a:t>Chargeback</a:t>
            </a:r>
            <a:r>
              <a:rPr lang="en-US" dirty="0"/>
              <a:t> – return of funds </a:t>
            </a:r>
            <a:r>
              <a:rPr lang="en-US" dirty="0" smtClean="0"/>
              <a:t>to a credit card company resulting from a card holder’s refusal to pay a charge</a:t>
            </a:r>
            <a:endParaRPr lang="en-US" dirty="0"/>
          </a:p>
          <a:p>
            <a:pPr lvl="2" eaLnBrk="1" hangingPunct="1"/>
            <a:r>
              <a:rPr lang="en-US" b="1" dirty="0" smtClean="0"/>
              <a:t>Card not present/card holder not present risk</a:t>
            </a:r>
            <a:r>
              <a:rPr lang="en-US" dirty="0" smtClean="0"/>
              <a:t> increases the risk of credit card fraud and potential chargebacks</a:t>
            </a:r>
            <a:endParaRPr lang="en-US" b="1" dirty="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644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</a:t>
            </a:r>
            <a:r>
              <a:rPr lang="en-US" dirty="0" smtClean="0">
                <a:cs typeface="Arial" charset="0"/>
              </a:rPr>
              <a:t>Processing (continued)</a:t>
            </a:r>
          </a:p>
          <a:p>
            <a:pPr lvl="1"/>
            <a:r>
              <a:rPr lang="en-US" dirty="0" smtClean="0">
                <a:cs typeface="Arial" charset="0"/>
              </a:rPr>
              <a:t>An online store must be able to connect to a payment-processing service that can verify, authorize, and process secure credit card transactions</a:t>
            </a:r>
          </a:p>
          <a:p>
            <a:pPr lvl="1"/>
            <a:r>
              <a:rPr lang="en-US" dirty="0" smtClean="0">
                <a:cs typeface="Arial" charset="0"/>
              </a:rPr>
              <a:t>Some vendors offer online payment-processing services, called </a:t>
            </a:r>
            <a:r>
              <a:rPr lang="en-US" b="1" dirty="0" smtClean="0">
                <a:cs typeface="Arial" charset="0"/>
              </a:rPr>
              <a:t>payment gateways</a:t>
            </a:r>
            <a:endParaRPr lang="en-US" dirty="0">
              <a:cs typeface="Arial" charset="0"/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623330-D449-4C90-B68C-D48F3149E02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89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Creating an Online Store</a:t>
            </a:r>
            <a:endParaRPr lang="en-US" dirty="0" smtClean="0"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1439503"/>
            <a:ext cx="4945173" cy="2965171"/>
          </a:xfrm>
        </p:spPr>
      </p:pic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5EC49A-1764-4FA2-9F22-849FAC2CB699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1" y="2922089"/>
            <a:ext cx="4797384" cy="33263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Creating an Online Store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B86AC-4BE5-45C6-B66B-91881AEDBE8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Credit Card Authorization and Processing (continued)</a:t>
            </a:r>
          </a:p>
          <a:p>
            <a:pPr lvl="1"/>
            <a:r>
              <a:rPr lang="en-US" dirty="0" smtClean="0"/>
              <a:t>When selecting storefront software, a payment gateway, and merchant account, be certain all three are compatible.</a:t>
            </a:r>
          </a:p>
          <a:p>
            <a:pPr lvl="1"/>
            <a:r>
              <a:rPr lang="en-US" b="1" dirty="0" smtClean="0"/>
              <a:t>Order fulfillment</a:t>
            </a:r>
            <a:r>
              <a:rPr lang="en-US" dirty="0" smtClean="0"/>
              <a:t> is the process e-retailers have for packaging and shipping products</a:t>
            </a:r>
          </a:p>
          <a:p>
            <a:pPr lvl="2"/>
            <a:r>
              <a:rPr lang="en-US" dirty="0" smtClean="0"/>
              <a:t>Many e-retailers save time and money by using third-party fulfillment or logistics companies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the origins of electronic business transactions, including the electronic funds transfer (</a:t>
            </a:r>
            <a:r>
              <a:rPr lang="en-US" smtClean="0"/>
              <a:t>EFT) </a:t>
            </a:r>
            <a:r>
              <a:rPr lang="en-US" dirty="0" smtClean="0"/>
              <a:t>system, the electronic data interchange (EDI) standard, and value-added networks (VANs)</a:t>
            </a:r>
          </a:p>
          <a:p>
            <a:pPr eaLnBrk="1" hangingPunct="1"/>
            <a:r>
              <a:rPr lang="en-US" dirty="0" smtClean="0"/>
              <a:t>Discuss unique e-business factors and identify e-businesses that use them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F2364-57B2-4135-8EFC-5C28B5E98B0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the origins of electronic business transactions, including the </a:t>
            </a:r>
            <a:r>
              <a:rPr lang="en-US" dirty="0"/>
              <a:t>e</a:t>
            </a:r>
            <a:r>
              <a:rPr lang="en-US" dirty="0" smtClean="0"/>
              <a:t>lectronic funds transfer (EFT) system, the electronic data interchange (EDI) standard, and value-added networks (VANs)</a:t>
            </a:r>
          </a:p>
          <a:p>
            <a:pPr eaLnBrk="1" hangingPunct="1"/>
            <a:r>
              <a:rPr lang="en-US" dirty="0" smtClean="0"/>
              <a:t>Discuss unique e-business factors and identify e-businesses that use them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05B18-7F27-4DE2-9026-375DAAA4E04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220891" cy="4830763"/>
          </a:xfrm>
        </p:spPr>
        <p:txBody>
          <a:bodyPr/>
          <a:lstStyle/>
          <a:p>
            <a:pPr eaLnBrk="1" hangingPunct="1"/>
            <a:r>
              <a:rPr lang="en-US" dirty="0" smtClean="0"/>
              <a:t>Define common e-business models and explain how each model generates revenue</a:t>
            </a:r>
          </a:p>
          <a:p>
            <a:pPr eaLnBrk="1" hangingPunct="1"/>
            <a:r>
              <a:rPr lang="en-US" dirty="0" smtClean="0"/>
              <a:t>Describe the e-retailing storefront software, merchant accounts, and payment-processing services needed to create and operate an online store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01E00A-0979-4622-88DD-9CE86D0FC53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common e-business models and explain how each model generates revenue</a:t>
            </a:r>
          </a:p>
          <a:p>
            <a:pPr eaLnBrk="1" hangingPunct="1"/>
            <a:r>
              <a:rPr lang="en-US" dirty="0" smtClean="0"/>
              <a:t>Describe the e-retailing storefront software, merchant accounts, and payment-processing services needed to create and operate an online store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24A844-1652-433C-B786-F7671097347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E-Business Origins</a:t>
            </a:r>
          </a:p>
        </p:txBody>
      </p:sp>
      <p:sp>
        <p:nvSpPr>
          <p:cNvPr id="23554" name="Content Placeholder 30"/>
          <p:cNvSpPr>
            <a:spLocks noGrp="1"/>
          </p:cNvSpPr>
          <p:nvPr>
            <p:ph sz="half" idx="1"/>
          </p:nvPr>
        </p:nvSpPr>
        <p:spPr>
          <a:xfrm>
            <a:off x="0" y="1347652"/>
            <a:ext cx="7467600" cy="4748348"/>
          </a:xfrm>
        </p:spPr>
        <p:txBody>
          <a:bodyPr/>
          <a:lstStyle/>
          <a:p>
            <a:r>
              <a:rPr lang="en-US" b="1" dirty="0"/>
              <a:t>Electronic Funds Transfer (EFT) </a:t>
            </a:r>
            <a:endParaRPr lang="en-US" b="1" dirty="0" smtClean="0"/>
          </a:p>
          <a:p>
            <a:pPr lvl="1"/>
            <a:r>
              <a:rPr lang="en-US" sz="2200" dirty="0" smtClean="0"/>
              <a:t>Allows </a:t>
            </a:r>
            <a:r>
              <a:rPr lang="en-US" sz="2200" dirty="0"/>
              <a:t>the electronic exchange of </a:t>
            </a:r>
            <a:r>
              <a:rPr lang="en-US" sz="2200" dirty="0" smtClean="0"/>
              <a:t>money between </a:t>
            </a:r>
            <a:r>
              <a:rPr lang="en-US" sz="2200" dirty="0"/>
              <a:t>banks </a:t>
            </a:r>
            <a:r>
              <a:rPr lang="en-US" sz="2200" dirty="0" smtClean="0"/>
              <a:t>– without the exchange of paper currency </a:t>
            </a:r>
            <a:r>
              <a:rPr lang="en-US" sz="2200" dirty="0"/>
              <a:t>–</a:t>
            </a:r>
            <a:r>
              <a:rPr lang="en-US" sz="2200" dirty="0" smtClean="0"/>
              <a:t> via </a:t>
            </a:r>
            <a:r>
              <a:rPr lang="en-US" sz="2200" dirty="0"/>
              <a:t>the </a:t>
            </a:r>
            <a:r>
              <a:rPr lang="en-US" sz="2200" b="1" dirty="0"/>
              <a:t>Automated Clearing House (ACH)</a:t>
            </a:r>
            <a:r>
              <a:rPr lang="en-US" sz="2200" dirty="0"/>
              <a:t> </a:t>
            </a:r>
            <a:r>
              <a:rPr lang="en-US" sz="2200" dirty="0" smtClean="0"/>
              <a:t>network</a:t>
            </a:r>
          </a:p>
          <a:p>
            <a:r>
              <a:rPr lang="en-US" b="1" dirty="0"/>
              <a:t>Electronic Data Interchange (EDI)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200" dirty="0" smtClean="0"/>
              <a:t>Standard that specifies </a:t>
            </a:r>
            <a:r>
              <a:rPr lang="en-US" sz="2200" dirty="0"/>
              <a:t>the layout or format a company uses to exchange electronic business </a:t>
            </a:r>
            <a:r>
              <a:rPr lang="en-US" sz="2200" dirty="0" smtClean="0"/>
              <a:t>data with its suppliers and customers</a:t>
            </a:r>
          </a:p>
          <a:p>
            <a:pPr lvl="1"/>
            <a:r>
              <a:rPr lang="en-US" sz="2200" dirty="0" smtClean="0"/>
              <a:t>Participants in EDI are called </a:t>
            </a:r>
            <a:r>
              <a:rPr lang="en-US" sz="2200" b="1" dirty="0" smtClean="0"/>
              <a:t>trading partners</a:t>
            </a:r>
            <a:endParaRPr lang="en-US" sz="2200" dirty="0" smtClean="0"/>
          </a:p>
          <a:p>
            <a:pPr lvl="1"/>
            <a:r>
              <a:rPr lang="en-US" sz="2200" dirty="0" smtClean="0"/>
              <a:t>Before the Internet, used </a:t>
            </a:r>
            <a:r>
              <a:rPr lang="en-US" sz="2200" b="1" dirty="0" smtClean="0"/>
              <a:t>value-added networks (VANs)</a:t>
            </a:r>
            <a:endParaRPr lang="en-US" sz="2200" dirty="0"/>
          </a:p>
          <a:p>
            <a:endParaRPr lang="en-US" dirty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64011-45C0-4379-81B8-DBEC8480758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130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31746" name="Content Placeholder 7"/>
          <p:cNvSpPr>
            <a:spLocks noGrp="1"/>
          </p:cNvSpPr>
          <p:nvPr>
            <p:ph idx="1"/>
          </p:nvPr>
        </p:nvSpPr>
        <p:spPr>
          <a:xfrm>
            <a:off x="0" y="1250950"/>
            <a:ext cx="8991600" cy="49974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Redefining Markets</a:t>
            </a:r>
          </a:p>
          <a:p>
            <a:pPr lvl="1" eaLnBrk="1" hangingPunct="1"/>
            <a:r>
              <a:rPr lang="en-US" sz="2400" b="1" dirty="0" smtClean="0"/>
              <a:t>Disintermediation</a:t>
            </a:r>
            <a:r>
              <a:rPr lang="en-US" sz="2400" dirty="0" smtClean="0"/>
              <a:t> occurs when a market removes its traditional intermediaries</a:t>
            </a:r>
          </a:p>
          <a:p>
            <a:pPr lvl="2"/>
            <a:r>
              <a:rPr lang="en-US" sz="2200" dirty="0" smtClean="0"/>
              <a:t>Computer industry (Dell) </a:t>
            </a:r>
          </a:p>
          <a:p>
            <a:pPr lvl="2"/>
            <a:r>
              <a:rPr lang="en-US" sz="2200" dirty="0" smtClean="0"/>
              <a:t>Travel industry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7: Understanding E-Business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0C178-F366-4658-AB2B-4CEB7A12E06D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4" y="3403600"/>
            <a:ext cx="6806252" cy="284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Unique E-Business Factors</a:t>
            </a:r>
          </a:p>
        </p:txBody>
      </p:sp>
      <p:sp>
        <p:nvSpPr>
          <p:cNvPr id="32770" name="Content Placeholder 7"/>
          <p:cNvSpPr>
            <a:spLocks noGrp="1"/>
          </p:cNvSpPr>
          <p:nvPr>
            <p:ph sz="half" idx="1"/>
          </p:nvPr>
        </p:nvSpPr>
        <p:spPr>
          <a:xfrm>
            <a:off x="-1" y="1321526"/>
            <a:ext cx="4249783" cy="4948645"/>
          </a:xfrm>
        </p:spPr>
        <p:txBody>
          <a:bodyPr/>
          <a:lstStyle/>
          <a:p>
            <a:pPr eaLnBrk="1" hangingPunct="1"/>
            <a:r>
              <a:rPr lang="en-US" dirty="0" smtClean="0"/>
              <a:t>Redefining Markets (continued)</a:t>
            </a:r>
          </a:p>
          <a:p>
            <a:pPr lvl="1" eaLnBrk="1" hangingPunct="1"/>
            <a:r>
              <a:rPr lang="en-US" b="1" dirty="0" err="1" smtClean="0"/>
              <a:t>Reintermediation</a:t>
            </a:r>
            <a:r>
              <a:rPr lang="en-US" dirty="0" smtClean="0"/>
              <a:t> occurs when an                             e-business introduces                 a new type of </a:t>
            </a:r>
            <a:r>
              <a:rPr lang="en-US" b="1" dirty="0" smtClean="0"/>
              <a:t>intermediary</a:t>
            </a:r>
            <a:r>
              <a:rPr lang="en-US" dirty="0" smtClean="0"/>
              <a:t> into the marketspace</a:t>
            </a:r>
          </a:p>
          <a:p>
            <a:pPr lvl="2"/>
            <a:r>
              <a:rPr lang="en-US" dirty="0" smtClean="0"/>
              <a:t>Dell, Hewlett-Packard, and other online versions of stores</a:t>
            </a:r>
          </a:p>
          <a:p>
            <a:pPr lvl="2"/>
            <a:r>
              <a:rPr lang="en-US" dirty="0" err="1" smtClean="0"/>
              <a:t>Orbitz</a:t>
            </a:r>
            <a:r>
              <a:rPr lang="en-US" dirty="0" smtClean="0"/>
              <a:t> and Hotels.com in the travel industry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2510568"/>
            <a:ext cx="4038600" cy="2792313"/>
          </a:xfrm>
        </p:spPr>
      </p:pic>
      <p:sp>
        <p:nvSpPr>
          <p:cNvPr id="3277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58E21A-695C-4506-A591-8A4608D9924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E-Business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8" y="1503923"/>
            <a:ext cx="5847164" cy="4762059"/>
          </a:xfrm>
        </p:spPr>
      </p:pic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C4CBD3-17C8-44E8-BDBA-51ED410E45B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Thousands of men and women become</a:t>
            </a:r>
            <a:br>
              <a:rPr lang="en-US" dirty="0" smtClean="0"/>
            </a:br>
            <a:r>
              <a:rPr lang="en-US" dirty="0" smtClean="0"/>
              <a:t>e-business entrepreneurs by starting and operating an online business</a:t>
            </a:r>
          </a:p>
          <a:p>
            <a:pPr eaLnBrk="1" hangingPunct="1"/>
            <a:r>
              <a:rPr lang="en-US" dirty="0" smtClean="0"/>
              <a:t>Famous and successful e-business entrepreneurs</a:t>
            </a:r>
          </a:p>
          <a:p>
            <a:pPr lvl="1" eaLnBrk="1" hangingPunct="1"/>
            <a:r>
              <a:rPr lang="en-US" dirty="0" smtClean="0"/>
              <a:t>Evan Williams (Twitter)</a:t>
            </a:r>
          </a:p>
          <a:p>
            <a:pPr lvl="1" eaLnBrk="1" hangingPunct="1"/>
            <a:r>
              <a:rPr lang="en-US" dirty="0" smtClean="0"/>
              <a:t>Jeff Bezos (Amazon.com)</a:t>
            </a:r>
          </a:p>
          <a:p>
            <a:pPr lvl="1" eaLnBrk="1" hangingPunct="1"/>
            <a:r>
              <a:rPr lang="en-US" dirty="0" smtClean="0"/>
              <a:t>Michael Dell (Dell, Inc.)</a:t>
            </a:r>
          </a:p>
          <a:p>
            <a:pPr lvl="1" eaLnBrk="1" hangingPunct="1"/>
            <a:r>
              <a:rPr lang="en-US" dirty="0" smtClean="0"/>
              <a:t>Reed Hastings (Netflix)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9F125-9637-484E-B064-0C18D94F878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Creating an Online Store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87026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Storefront Software</a:t>
            </a:r>
          </a:p>
          <a:p>
            <a:pPr lvl="1" eaLnBrk="1" hangingPunct="1"/>
            <a:r>
              <a:rPr lang="en-US" sz="2400" dirty="0" smtClean="0"/>
              <a:t>A typical e-retail transaction consists of several steps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7: Understanding E-Business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0BD8D-3362-4E56-A60A-F55855A45E4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59" y="2246810"/>
            <a:ext cx="5711281" cy="40268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876</Words>
  <Application>Microsoft Office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PowerPoint Presentation</vt:lpstr>
      <vt:lpstr>Objectives</vt:lpstr>
      <vt:lpstr>Objectives</vt:lpstr>
      <vt:lpstr>E-Business Origins</vt:lpstr>
      <vt:lpstr>Unique E-Business Factors</vt:lpstr>
      <vt:lpstr>Unique E-Business Factors</vt:lpstr>
      <vt:lpstr>E-Business Models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Creating an Online Store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2014-11-24T14:22:08Z</dcterms:created>
  <dcterms:modified xsi:type="dcterms:W3CDTF">2020-09-23T10:36:11Z</dcterms:modified>
</cp:coreProperties>
</file>