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11.jpg" ContentType="image/jpeg"/>
  <Override PartName="/ppt/media/image12.jpg" ContentType="image/jpeg"/>
  <Override PartName="/ppt/media/image17.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1104" r:id="rId3"/>
    <p:sldId id="971" r:id="rId4"/>
    <p:sldId id="972" r:id="rId5"/>
    <p:sldId id="959" r:id="rId6"/>
    <p:sldId id="960" r:id="rId7"/>
    <p:sldId id="313" r:id="rId8"/>
    <p:sldId id="961" r:id="rId9"/>
    <p:sldId id="258" r:id="rId10"/>
    <p:sldId id="314" r:id="rId11"/>
    <p:sldId id="259" r:id="rId12"/>
    <p:sldId id="315" r:id="rId13"/>
    <p:sldId id="260" r:id="rId14"/>
    <p:sldId id="261" r:id="rId15"/>
    <p:sldId id="329" r:id="rId16"/>
    <p:sldId id="1100" r:id="rId17"/>
    <p:sldId id="264" r:id="rId18"/>
    <p:sldId id="1108" r:id="rId19"/>
    <p:sldId id="1109" r:id="rId20"/>
    <p:sldId id="1111" r:id="rId21"/>
    <p:sldId id="1112" r:id="rId22"/>
    <p:sldId id="1110" r:id="rId23"/>
    <p:sldId id="1113" r:id="rId24"/>
    <p:sldId id="1114" r:id="rId25"/>
    <p:sldId id="277" r:id="rId26"/>
    <p:sldId id="1117" r:id="rId27"/>
    <p:sldId id="1118" r:id="rId28"/>
    <p:sldId id="1119" r:id="rId29"/>
    <p:sldId id="275" r:id="rId30"/>
    <p:sldId id="1120" r:id="rId3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91" autoAdjust="0"/>
  </p:normalViewPr>
  <p:slideViewPr>
    <p:cSldViewPr>
      <p:cViewPr varScale="1">
        <p:scale>
          <a:sx n="69" d="100"/>
          <a:sy n="69" d="100"/>
        </p:scale>
        <p:origin x="1332"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BF36D705-0619-403C-90D2-E16059E96CB9}" type="datetimeFigureOut">
              <a:rPr lang="en-US" smtClean="0"/>
              <a:t>3/25/2022</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C23861C2-1F0B-4194-8252-25847263A96B}" type="slidenum">
              <a:rPr lang="en-US" smtClean="0"/>
              <a:t>‹#›</a:t>
            </a:fld>
            <a:endParaRPr lang="en-US"/>
          </a:p>
        </p:txBody>
      </p:sp>
    </p:spTree>
    <p:extLst>
      <p:ext uri="{BB962C8B-B14F-4D97-AF65-F5344CB8AC3E}">
        <p14:creationId xmlns:p14="http://schemas.microsoft.com/office/powerpoint/2010/main" val="3385691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177800"/>
          </a:xfrm>
          <a:custGeom>
            <a:avLst/>
            <a:gdLst/>
            <a:ahLst/>
            <a:cxnLst/>
            <a:rect l="l" t="t" r="r" b="b"/>
            <a:pathLst>
              <a:path w="9144000" h="177800">
                <a:moveTo>
                  <a:pt x="9144000" y="0"/>
                </a:moveTo>
                <a:lnTo>
                  <a:pt x="0" y="0"/>
                </a:lnTo>
                <a:lnTo>
                  <a:pt x="0" y="177800"/>
                </a:lnTo>
                <a:lnTo>
                  <a:pt x="9144000" y="177800"/>
                </a:lnTo>
                <a:lnTo>
                  <a:pt x="9144000" y="0"/>
                </a:lnTo>
                <a:close/>
              </a:path>
            </a:pathLst>
          </a:custGeom>
          <a:solidFill>
            <a:srgbClr val="005F85"/>
          </a:solidFill>
        </p:spPr>
        <p:txBody>
          <a:bodyPr wrap="square" lIns="0" tIns="0" rIns="0" bIns="0" rtlCol="0"/>
          <a:lstStyle/>
          <a:p>
            <a:endParaRPr/>
          </a:p>
        </p:txBody>
      </p:sp>
      <p:sp>
        <p:nvSpPr>
          <p:cNvPr id="17" name="bg object 17"/>
          <p:cNvSpPr/>
          <p:nvPr/>
        </p:nvSpPr>
        <p:spPr>
          <a:xfrm>
            <a:off x="722312" y="4416297"/>
            <a:ext cx="7773034" cy="1343660"/>
          </a:xfrm>
          <a:custGeom>
            <a:avLst/>
            <a:gdLst/>
            <a:ahLst/>
            <a:cxnLst/>
            <a:rect l="l" t="t" r="r" b="b"/>
            <a:pathLst>
              <a:path w="7773034" h="1343660">
                <a:moveTo>
                  <a:pt x="7548562" y="0"/>
                </a:moveTo>
                <a:lnTo>
                  <a:pt x="223862" y="0"/>
                </a:lnTo>
                <a:lnTo>
                  <a:pt x="178747" y="4552"/>
                </a:lnTo>
                <a:lnTo>
                  <a:pt x="136726" y="17607"/>
                </a:lnTo>
                <a:lnTo>
                  <a:pt x="98699" y="38261"/>
                </a:lnTo>
                <a:lnTo>
                  <a:pt x="65568" y="65611"/>
                </a:lnTo>
                <a:lnTo>
                  <a:pt x="38232" y="98753"/>
                </a:lnTo>
                <a:lnTo>
                  <a:pt x="17592" y="136784"/>
                </a:lnTo>
                <a:lnTo>
                  <a:pt x="4548" y="178801"/>
                </a:lnTo>
                <a:lnTo>
                  <a:pt x="0" y="223900"/>
                </a:lnTo>
                <a:lnTo>
                  <a:pt x="0" y="1119377"/>
                </a:lnTo>
                <a:lnTo>
                  <a:pt x="4548" y="1164485"/>
                </a:lnTo>
                <a:lnTo>
                  <a:pt x="17592" y="1206500"/>
                </a:lnTo>
                <a:lnTo>
                  <a:pt x="38232" y="1244521"/>
                </a:lnTo>
                <a:lnTo>
                  <a:pt x="65568" y="1277650"/>
                </a:lnTo>
                <a:lnTo>
                  <a:pt x="98699" y="1304984"/>
                </a:lnTo>
                <a:lnTo>
                  <a:pt x="136726" y="1325623"/>
                </a:lnTo>
                <a:lnTo>
                  <a:pt x="178747" y="1338667"/>
                </a:lnTo>
                <a:lnTo>
                  <a:pt x="223862" y="1343215"/>
                </a:lnTo>
                <a:lnTo>
                  <a:pt x="7548562" y="1343215"/>
                </a:lnTo>
                <a:lnTo>
                  <a:pt x="7593661" y="1338667"/>
                </a:lnTo>
                <a:lnTo>
                  <a:pt x="7635678" y="1325623"/>
                </a:lnTo>
                <a:lnTo>
                  <a:pt x="7673709" y="1304984"/>
                </a:lnTo>
                <a:lnTo>
                  <a:pt x="7706852" y="1277650"/>
                </a:lnTo>
                <a:lnTo>
                  <a:pt x="7734202" y="1244521"/>
                </a:lnTo>
                <a:lnTo>
                  <a:pt x="7754856" y="1206500"/>
                </a:lnTo>
                <a:lnTo>
                  <a:pt x="7767911" y="1164485"/>
                </a:lnTo>
                <a:lnTo>
                  <a:pt x="7772463" y="1119377"/>
                </a:lnTo>
                <a:lnTo>
                  <a:pt x="7772463" y="223900"/>
                </a:lnTo>
                <a:lnTo>
                  <a:pt x="7767911" y="178801"/>
                </a:lnTo>
                <a:lnTo>
                  <a:pt x="7754856" y="136784"/>
                </a:lnTo>
                <a:lnTo>
                  <a:pt x="7734202" y="98753"/>
                </a:lnTo>
                <a:lnTo>
                  <a:pt x="7706852" y="65611"/>
                </a:lnTo>
                <a:lnTo>
                  <a:pt x="7673709" y="38261"/>
                </a:lnTo>
                <a:lnTo>
                  <a:pt x="7635678" y="17607"/>
                </a:lnTo>
                <a:lnTo>
                  <a:pt x="7593661" y="4552"/>
                </a:lnTo>
                <a:lnTo>
                  <a:pt x="7548562" y="0"/>
                </a:lnTo>
                <a:close/>
              </a:path>
            </a:pathLst>
          </a:custGeom>
          <a:solidFill>
            <a:srgbClr val="006188"/>
          </a:solidFill>
        </p:spPr>
        <p:txBody>
          <a:bodyPr wrap="square" lIns="0" tIns="0" rIns="0" bIns="0" rtlCol="0"/>
          <a:lstStyle/>
          <a:p>
            <a:endParaRPr/>
          </a:p>
        </p:txBody>
      </p:sp>
      <p:sp>
        <p:nvSpPr>
          <p:cNvPr id="2" name="Holder 2"/>
          <p:cNvSpPr>
            <a:spLocks noGrp="1"/>
          </p:cNvSpPr>
          <p:nvPr>
            <p:ph type="ctrTitle"/>
          </p:nvPr>
        </p:nvSpPr>
        <p:spPr>
          <a:xfrm>
            <a:off x="3386454" y="3105086"/>
            <a:ext cx="2371090" cy="929004"/>
          </a:xfrm>
          <a:prstGeom prst="rect">
            <a:avLst/>
          </a:prstGeom>
        </p:spPr>
        <p:txBody>
          <a:bodyPr wrap="square" lIns="0" tIns="0" rIns="0" bIns="0">
            <a:spAutoFit/>
          </a:bodyPr>
          <a:lstStyle>
            <a:lvl1pPr>
              <a:defRPr sz="5900" b="0" i="0">
                <a:solidFill>
                  <a:schemeClr val="bg1"/>
                </a:solidFill>
                <a:latin typeface="Carlito"/>
                <a:cs typeface="Carlito"/>
              </a:defRPr>
            </a:lvl1pPr>
          </a:lstStyle>
          <a:p>
            <a:endParaRPr/>
          </a:p>
        </p:txBody>
      </p:sp>
      <p:sp>
        <p:nvSpPr>
          <p:cNvPr id="3" name="Holder 3"/>
          <p:cNvSpPr>
            <a:spLocks noGrp="1"/>
          </p:cNvSpPr>
          <p:nvPr>
            <p:ph type="subTitle" idx="4"/>
          </p:nvPr>
        </p:nvSpPr>
        <p:spPr>
          <a:xfrm>
            <a:off x="989647" y="4569523"/>
            <a:ext cx="7164704" cy="88011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700" b="0" i="0">
                <a:solidFill>
                  <a:srgbClr val="D2D2D2"/>
                </a:solidFill>
                <a:latin typeface="Arial"/>
                <a:cs typeface="Arial"/>
              </a:defRPr>
            </a:lvl1pPr>
          </a:lstStyle>
          <a:p>
            <a:pPr marL="12700">
              <a:lnSpc>
                <a:spcPct val="100000"/>
              </a:lnSpc>
              <a:spcBef>
                <a:spcPts val="50"/>
              </a:spcBef>
            </a:pPr>
            <a:r>
              <a:rPr spc="10" dirty="0"/>
              <a:t>Presentation_ID</a:t>
            </a:r>
          </a:p>
        </p:txBody>
      </p:sp>
      <p:sp>
        <p:nvSpPr>
          <p:cNvPr id="5" name="Holder 5"/>
          <p:cNvSpPr>
            <a:spLocks noGrp="1"/>
          </p:cNvSpPr>
          <p:nvPr>
            <p:ph type="dt" sz="half" idx="6"/>
          </p:nvPr>
        </p:nvSpPr>
        <p:spPr/>
        <p:txBody>
          <a:bodyPr lIns="0" tIns="0" rIns="0" bIns="0"/>
          <a:lstStyle>
            <a:lvl1pPr>
              <a:defRPr sz="700" b="0" i="0">
                <a:solidFill>
                  <a:srgbClr val="D2D2D2"/>
                </a:solidFill>
                <a:latin typeface="Arial"/>
                <a:cs typeface="Arial"/>
              </a:defRPr>
            </a:lvl1pPr>
          </a:lstStyle>
          <a:p>
            <a:pPr marL="12700">
              <a:lnSpc>
                <a:spcPct val="100000"/>
              </a:lnSpc>
              <a:spcBef>
                <a:spcPts val="50"/>
              </a:spcBef>
            </a:pPr>
            <a:r>
              <a:rPr spc="10" dirty="0"/>
              <a:t>© 2009 </a:t>
            </a:r>
            <a:r>
              <a:rPr spc="30" dirty="0"/>
              <a:t>Cisco </a:t>
            </a:r>
            <a:r>
              <a:rPr spc="10" dirty="0"/>
              <a:t>Systems, </a:t>
            </a:r>
            <a:r>
              <a:rPr spc="5" dirty="0"/>
              <a:t>Inc. All </a:t>
            </a:r>
            <a:r>
              <a:rPr dirty="0"/>
              <a:t>rights </a:t>
            </a:r>
            <a:r>
              <a:rPr spc="-5" dirty="0"/>
              <a:t>reserved. </a:t>
            </a:r>
            <a:r>
              <a:rPr spc="30" dirty="0"/>
              <a:t>Cisco </a:t>
            </a:r>
            <a:r>
              <a:rPr dirty="0"/>
              <a:t>Confidential</a:t>
            </a:r>
          </a:p>
        </p:txBody>
      </p:sp>
      <p:sp>
        <p:nvSpPr>
          <p:cNvPr id="6" name="Holder 6"/>
          <p:cNvSpPr>
            <a:spLocks noGrp="1"/>
          </p:cNvSpPr>
          <p:nvPr>
            <p:ph type="sldNum" sz="quarter" idx="7"/>
          </p:nvPr>
        </p:nvSpPr>
        <p:spPr/>
        <p:txBody>
          <a:bodyPr lIns="0" tIns="0" rIns="0" bIns="0"/>
          <a:lstStyle>
            <a:lvl1pPr>
              <a:defRPr sz="1050" b="0" i="0">
                <a:solidFill>
                  <a:srgbClr val="D2D2D2"/>
                </a:solidFill>
                <a:latin typeface="Arial"/>
                <a:cs typeface="Arial"/>
              </a:defRPr>
            </a:lvl1pPr>
          </a:lstStyle>
          <a:p>
            <a:pPr marL="38100">
              <a:lnSpc>
                <a:spcPts val="1255"/>
              </a:lnSpc>
            </a:pPr>
            <a:fld id="{81D60167-4931-47E6-BA6A-407CBD079E47}" type="slidenum">
              <a:rPr spc="-5" dirty="0"/>
              <a:t>‹#›</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Carlito"/>
                <a:cs typeface="Carlito"/>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Carlito"/>
                <a:cs typeface="Carlito"/>
              </a:defRPr>
            </a:lvl1pPr>
          </a:lstStyle>
          <a:p>
            <a:endParaRPr/>
          </a:p>
        </p:txBody>
      </p:sp>
      <p:sp>
        <p:nvSpPr>
          <p:cNvPr id="4" name="Holder 4"/>
          <p:cNvSpPr>
            <a:spLocks noGrp="1"/>
          </p:cNvSpPr>
          <p:nvPr>
            <p:ph type="ftr" sz="quarter" idx="5"/>
          </p:nvPr>
        </p:nvSpPr>
        <p:spPr/>
        <p:txBody>
          <a:bodyPr lIns="0" tIns="0" rIns="0" bIns="0"/>
          <a:lstStyle>
            <a:lvl1pPr>
              <a:defRPr sz="700" b="0" i="0">
                <a:solidFill>
                  <a:srgbClr val="D2D2D2"/>
                </a:solidFill>
                <a:latin typeface="Arial"/>
                <a:cs typeface="Arial"/>
              </a:defRPr>
            </a:lvl1pPr>
          </a:lstStyle>
          <a:p>
            <a:pPr marL="12700">
              <a:lnSpc>
                <a:spcPct val="100000"/>
              </a:lnSpc>
              <a:spcBef>
                <a:spcPts val="50"/>
              </a:spcBef>
            </a:pPr>
            <a:r>
              <a:rPr spc="10" dirty="0"/>
              <a:t>Presentation_ID</a:t>
            </a:r>
          </a:p>
        </p:txBody>
      </p:sp>
      <p:sp>
        <p:nvSpPr>
          <p:cNvPr id="5" name="Holder 5"/>
          <p:cNvSpPr>
            <a:spLocks noGrp="1"/>
          </p:cNvSpPr>
          <p:nvPr>
            <p:ph type="dt" sz="half" idx="6"/>
          </p:nvPr>
        </p:nvSpPr>
        <p:spPr/>
        <p:txBody>
          <a:bodyPr lIns="0" tIns="0" rIns="0" bIns="0"/>
          <a:lstStyle>
            <a:lvl1pPr>
              <a:defRPr sz="700" b="0" i="0">
                <a:solidFill>
                  <a:srgbClr val="D2D2D2"/>
                </a:solidFill>
                <a:latin typeface="Arial"/>
                <a:cs typeface="Arial"/>
              </a:defRPr>
            </a:lvl1pPr>
          </a:lstStyle>
          <a:p>
            <a:pPr marL="12700">
              <a:lnSpc>
                <a:spcPct val="100000"/>
              </a:lnSpc>
              <a:spcBef>
                <a:spcPts val="50"/>
              </a:spcBef>
            </a:pPr>
            <a:r>
              <a:rPr spc="10" dirty="0"/>
              <a:t>© 2009 </a:t>
            </a:r>
            <a:r>
              <a:rPr spc="30" dirty="0"/>
              <a:t>Cisco </a:t>
            </a:r>
            <a:r>
              <a:rPr spc="10" dirty="0"/>
              <a:t>Systems, </a:t>
            </a:r>
            <a:r>
              <a:rPr spc="5" dirty="0"/>
              <a:t>Inc. All </a:t>
            </a:r>
            <a:r>
              <a:rPr dirty="0"/>
              <a:t>rights </a:t>
            </a:r>
            <a:r>
              <a:rPr spc="-5" dirty="0"/>
              <a:t>reserved. </a:t>
            </a:r>
            <a:r>
              <a:rPr spc="30" dirty="0"/>
              <a:t>Cisco </a:t>
            </a:r>
            <a:r>
              <a:rPr dirty="0"/>
              <a:t>Confidential</a:t>
            </a:r>
          </a:p>
        </p:txBody>
      </p:sp>
      <p:sp>
        <p:nvSpPr>
          <p:cNvPr id="6" name="Holder 6"/>
          <p:cNvSpPr>
            <a:spLocks noGrp="1"/>
          </p:cNvSpPr>
          <p:nvPr>
            <p:ph type="sldNum" sz="quarter" idx="7"/>
          </p:nvPr>
        </p:nvSpPr>
        <p:spPr/>
        <p:txBody>
          <a:bodyPr lIns="0" tIns="0" rIns="0" bIns="0"/>
          <a:lstStyle>
            <a:lvl1pPr>
              <a:defRPr sz="1050" b="0" i="0">
                <a:solidFill>
                  <a:srgbClr val="D2D2D2"/>
                </a:solidFill>
                <a:latin typeface="Arial"/>
                <a:cs typeface="Arial"/>
              </a:defRPr>
            </a:lvl1pPr>
          </a:lstStyle>
          <a:p>
            <a:pPr marL="38100">
              <a:lnSpc>
                <a:spcPts val="1255"/>
              </a:lnSpc>
            </a:pPr>
            <a:fld id="{81D60167-4931-47E6-BA6A-407CBD079E47}" type="slidenum">
              <a:rPr spc="-5" dirty="0"/>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Carlito"/>
                <a:cs typeface="Carlito"/>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700" b="0" i="0">
                <a:solidFill>
                  <a:srgbClr val="D2D2D2"/>
                </a:solidFill>
                <a:latin typeface="Arial"/>
                <a:cs typeface="Arial"/>
              </a:defRPr>
            </a:lvl1pPr>
          </a:lstStyle>
          <a:p>
            <a:pPr marL="12700">
              <a:lnSpc>
                <a:spcPct val="100000"/>
              </a:lnSpc>
              <a:spcBef>
                <a:spcPts val="50"/>
              </a:spcBef>
            </a:pPr>
            <a:r>
              <a:rPr spc="10" dirty="0"/>
              <a:t>Presentation_ID</a:t>
            </a:r>
          </a:p>
        </p:txBody>
      </p:sp>
      <p:sp>
        <p:nvSpPr>
          <p:cNvPr id="6" name="Holder 6"/>
          <p:cNvSpPr>
            <a:spLocks noGrp="1"/>
          </p:cNvSpPr>
          <p:nvPr>
            <p:ph type="dt" sz="half" idx="6"/>
          </p:nvPr>
        </p:nvSpPr>
        <p:spPr/>
        <p:txBody>
          <a:bodyPr lIns="0" tIns="0" rIns="0" bIns="0"/>
          <a:lstStyle>
            <a:lvl1pPr>
              <a:defRPr sz="700" b="0" i="0">
                <a:solidFill>
                  <a:srgbClr val="D2D2D2"/>
                </a:solidFill>
                <a:latin typeface="Arial"/>
                <a:cs typeface="Arial"/>
              </a:defRPr>
            </a:lvl1pPr>
          </a:lstStyle>
          <a:p>
            <a:pPr marL="12700">
              <a:lnSpc>
                <a:spcPct val="100000"/>
              </a:lnSpc>
              <a:spcBef>
                <a:spcPts val="50"/>
              </a:spcBef>
            </a:pPr>
            <a:r>
              <a:rPr spc="10" dirty="0"/>
              <a:t>© 2009 </a:t>
            </a:r>
            <a:r>
              <a:rPr spc="30" dirty="0"/>
              <a:t>Cisco </a:t>
            </a:r>
            <a:r>
              <a:rPr spc="10" dirty="0"/>
              <a:t>Systems, </a:t>
            </a:r>
            <a:r>
              <a:rPr spc="5" dirty="0"/>
              <a:t>Inc. All </a:t>
            </a:r>
            <a:r>
              <a:rPr dirty="0"/>
              <a:t>rights </a:t>
            </a:r>
            <a:r>
              <a:rPr spc="-5" dirty="0"/>
              <a:t>reserved. </a:t>
            </a:r>
            <a:r>
              <a:rPr spc="30" dirty="0"/>
              <a:t>Cisco </a:t>
            </a:r>
            <a:r>
              <a:rPr dirty="0"/>
              <a:t>Confidential</a:t>
            </a:r>
          </a:p>
        </p:txBody>
      </p:sp>
      <p:sp>
        <p:nvSpPr>
          <p:cNvPr id="7" name="Holder 7"/>
          <p:cNvSpPr>
            <a:spLocks noGrp="1"/>
          </p:cNvSpPr>
          <p:nvPr>
            <p:ph type="sldNum" sz="quarter" idx="7"/>
          </p:nvPr>
        </p:nvSpPr>
        <p:spPr/>
        <p:txBody>
          <a:bodyPr lIns="0" tIns="0" rIns="0" bIns="0"/>
          <a:lstStyle>
            <a:lvl1pPr>
              <a:defRPr sz="1050" b="0" i="0">
                <a:solidFill>
                  <a:srgbClr val="D2D2D2"/>
                </a:solidFill>
                <a:latin typeface="Arial"/>
                <a:cs typeface="Arial"/>
              </a:defRPr>
            </a:lvl1pPr>
          </a:lstStyle>
          <a:p>
            <a:pPr marL="38100">
              <a:lnSpc>
                <a:spcPts val="1255"/>
              </a:lnSpc>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Carlito"/>
                <a:cs typeface="Carlito"/>
              </a:defRPr>
            </a:lvl1pPr>
          </a:lstStyle>
          <a:p>
            <a:endParaRPr/>
          </a:p>
        </p:txBody>
      </p:sp>
      <p:sp>
        <p:nvSpPr>
          <p:cNvPr id="3" name="Holder 3"/>
          <p:cNvSpPr>
            <a:spLocks noGrp="1"/>
          </p:cNvSpPr>
          <p:nvPr>
            <p:ph type="ftr" sz="quarter" idx="5"/>
          </p:nvPr>
        </p:nvSpPr>
        <p:spPr/>
        <p:txBody>
          <a:bodyPr lIns="0" tIns="0" rIns="0" bIns="0"/>
          <a:lstStyle>
            <a:lvl1pPr>
              <a:defRPr sz="700" b="0" i="0">
                <a:solidFill>
                  <a:srgbClr val="D2D2D2"/>
                </a:solidFill>
                <a:latin typeface="Arial"/>
                <a:cs typeface="Arial"/>
              </a:defRPr>
            </a:lvl1pPr>
          </a:lstStyle>
          <a:p>
            <a:pPr marL="12700">
              <a:lnSpc>
                <a:spcPct val="100000"/>
              </a:lnSpc>
              <a:spcBef>
                <a:spcPts val="50"/>
              </a:spcBef>
            </a:pPr>
            <a:r>
              <a:rPr spc="10" dirty="0"/>
              <a:t>Presentation_ID</a:t>
            </a:r>
          </a:p>
        </p:txBody>
      </p:sp>
      <p:sp>
        <p:nvSpPr>
          <p:cNvPr id="4" name="Holder 4"/>
          <p:cNvSpPr>
            <a:spLocks noGrp="1"/>
          </p:cNvSpPr>
          <p:nvPr>
            <p:ph type="dt" sz="half" idx="6"/>
          </p:nvPr>
        </p:nvSpPr>
        <p:spPr/>
        <p:txBody>
          <a:bodyPr lIns="0" tIns="0" rIns="0" bIns="0"/>
          <a:lstStyle>
            <a:lvl1pPr>
              <a:defRPr sz="700" b="0" i="0">
                <a:solidFill>
                  <a:srgbClr val="D2D2D2"/>
                </a:solidFill>
                <a:latin typeface="Arial"/>
                <a:cs typeface="Arial"/>
              </a:defRPr>
            </a:lvl1pPr>
          </a:lstStyle>
          <a:p>
            <a:pPr marL="12700">
              <a:lnSpc>
                <a:spcPct val="100000"/>
              </a:lnSpc>
              <a:spcBef>
                <a:spcPts val="50"/>
              </a:spcBef>
            </a:pPr>
            <a:r>
              <a:rPr spc="10" dirty="0"/>
              <a:t>© 2009 </a:t>
            </a:r>
            <a:r>
              <a:rPr spc="30" dirty="0"/>
              <a:t>Cisco </a:t>
            </a:r>
            <a:r>
              <a:rPr spc="10" dirty="0"/>
              <a:t>Systems, </a:t>
            </a:r>
            <a:r>
              <a:rPr spc="5" dirty="0"/>
              <a:t>Inc. All </a:t>
            </a:r>
            <a:r>
              <a:rPr dirty="0"/>
              <a:t>rights </a:t>
            </a:r>
            <a:r>
              <a:rPr spc="-5" dirty="0"/>
              <a:t>reserved. </a:t>
            </a:r>
            <a:r>
              <a:rPr spc="30" dirty="0"/>
              <a:t>Cisco </a:t>
            </a:r>
            <a:r>
              <a:rPr dirty="0"/>
              <a:t>Confidential</a:t>
            </a:r>
          </a:p>
        </p:txBody>
      </p:sp>
      <p:sp>
        <p:nvSpPr>
          <p:cNvPr id="5" name="Holder 5"/>
          <p:cNvSpPr>
            <a:spLocks noGrp="1"/>
          </p:cNvSpPr>
          <p:nvPr>
            <p:ph type="sldNum" sz="quarter" idx="7"/>
          </p:nvPr>
        </p:nvSpPr>
        <p:spPr/>
        <p:txBody>
          <a:bodyPr lIns="0" tIns="0" rIns="0" bIns="0"/>
          <a:lstStyle>
            <a:lvl1pPr>
              <a:defRPr sz="1050" b="0" i="0">
                <a:solidFill>
                  <a:srgbClr val="D2D2D2"/>
                </a:solidFill>
                <a:latin typeface="Arial"/>
                <a:cs typeface="Arial"/>
              </a:defRPr>
            </a:lvl1pPr>
          </a:lstStyle>
          <a:p>
            <a:pPr marL="38100">
              <a:lnSpc>
                <a:spcPts val="1255"/>
              </a:lnSpc>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700" b="0" i="0">
                <a:solidFill>
                  <a:srgbClr val="D2D2D2"/>
                </a:solidFill>
                <a:latin typeface="Arial"/>
                <a:cs typeface="Arial"/>
              </a:defRPr>
            </a:lvl1pPr>
          </a:lstStyle>
          <a:p>
            <a:pPr marL="12700">
              <a:lnSpc>
                <a:spcPct val="100000"/>
              </a:lnSpc>
              <a:spcBef>
                <a:spcPts val="50"/>
              </a:spcBef>
            </a:pPr>
            <a:r>
              <a:rPr spc="10" dirty="0"/>
              <a:t>Presentation_ID</a:t>
            </a:r>
          </a:p>
        </p:txBody>
      </p:sp>
      <p:sp>
        <p:nvSpPr>
          <p:cNvPr id="3" name="Holder 3"/>
          <p:cNvSpPr>
            <a:spLocks noGrp="1"/>
          </p:cNvSpPr>
          <p:nvPr>
            <p:ph type="dt" sz="half" idx="6"/>
          </p:nvPr>
        </p:nvSpPr>
        <p:spPr/>
        <p:txBody>
          <a:bodyPr lIns="0" tIns="0" rIns="0" bIns="0"/>
          <a:lstStyle>
            <a:lvl1pPr>
              <a:defRPr sz="700" b="0" i="0">
                <a:solidFill>
                  <a:srgbClr val="D2D2D2"/>
                </a:solidFill>
                <a:latin typeface="Arial"/>
                <a:cs typeface="Arial"/>
              </a:defRPr>
            </a:lvl1pPr>
          </a:lstStyle>
          <a:p>
            <a:pPr marL="12700">
              <a:lnSpc>
                <a:spcPct val="100000"/>
              </a:lnSpc>
              <a:spcBef>
                <a:spcPts val="50"/>
              </a:spcBef>
            </a:pPr>
            <a:r>
              <a:rPr spc="10" dirty="0"/>
              <a:t>© 2009 </a:t>
            </a:r>
            <a:r>
              <a:rPr spc="30" dirty="0"/>
              <a:t>Cisco </a:t>
            </a:r>
            <a:r>
              <a:rPr spc="10" dirty="0"/>
              <a:t>Systems, </a:t>
            </a:r>
            <a:r>
              <a:rPr spc="5" dirty="0"/>
              <a:t>Inc. All </a:t>
            </a:r>
            <a:r>
              <a:rPr dirty="0"/>
              <a:t>rights </a:t>
            </a:r>
            <a:r>
              <a:rPr spc="-5" dirty="0"/>
              <a:t>reserved. </a:t>
            </a:r>
            <a:r>
              <a:rPr spc="30" dirty="0"/>
              <a:t>Cisco </a:t>
            </a:r>
            <a:r>
              <a:rPr dirty="0"/>
              <a:t>Confidential</a:t>
            </a:r>
          </a:p>
        </p:txBody>
      </p:sp>
      <p:sp>
        <p:nvSpPr>
          <p:cNvPr id="4" name="Holder 4"/>
          <p:cNvSpPr>
            <a:spLocks noGrp="1"/>
          </p:cNvSpPr>
          <p:nvPr>
            <p:ph type="sldNum" sz="quarter" idx="7"/>
          </p:nvPr>
        </p:nvSpPr>
        <p:spPr/>
        <p:txBody>
          <a:bodyPr lIns="0" tIns="0" rIns="0" bIns="0"/>
          <a:lstStyle>
            <a:lvl1pPr>
              <a:defRPr sz="1050" b="0" i="0">
                <a:solidFill>
                  <a:srgbClr val="D2D2D2"/>
                </a:solidFill>
                <a:latin typeface="Arial"/>
                <a:cs typeface="Arial"/>
              </a:defRPr>
            </a:lvl1pPr>
          </a:lstStyle>
          <a:p>
            <a:pPr marL="38100">
              <a:lnSpc>
                <a:spcPts val="1255"/>
              </a:lnSpc>
            </a:pPr>
            <a:fld id="{81D60167-4931-47E6-BA6A-407CBD079E47}" type="slidenum">
              <a:rPr spc="-5" dirty="0"/>
              <a:t>‹#›</a:t>
            </a:fld>
            <a:endParaRPr spc="-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177800"/>
          </a:xfrm>
          <a:custGeom>
            <a:avLst/>
            <a:gdLst/>
            <a:ahLst/>
            <a:cxnLst/>
            <a:rect l="l" t="t" r="r" b="b"/>
            <a:pathLst>
              <a:path w="9144000" h="177800">
                <a:moveTo>
                  <a:pt x="9144000" y="0"/>
                </a:moveTo>
                <a:lnTo>
                  <a:pt x="0" y="0"/>
                </a:lnTo>
                <a:lnTo>
                  <a:pt x="0" y="177800"/>
                </a:lnTo>
                <a:lnTo>
                  <a:pt x="9144000" y="177800"/>
                </a:lnTo>
                <a:lnTo>
                  <a:pt x="9144000" y="0"/>
                </a:lnTo>
                <a:close/>
              </a:path>
            </a:pathLst>
          </a:custGeom>
          <a:solidFill>
            <a:srgbClr val="005F85"/>
          </a:solidFill>
        </p:spPr>
        <p:txBody>
          <a:bodyPr wrap="square" lIns="0" tIns="0" rIns="0" bIns="0" rtlCol="0"/>
          <a:lstStyle/>
          <a:p>
            <a:endParaRPr/>
          </a:p>
        </p:txBody>
      </p:sp>
      <p:sp>
        <p:nvSpPr>
          <p:cNvPr id="2" name="Holder 2"/>
          <p:cNvSpPr>
            <a:spLocks noGrp="1"/>
          </p:cNvSpPr>
          <p:nvPr>
            <p:ph type="title"/>
          </p:nvPr>
        </p:nvSpPr>
        <p:spPr>
          <a:xfrm>
            <a:off x="667384" y="437515"/>
            <a:ext cx="7809230" cy="514350"/>
          </a:xfrm>
          <a:prstGeom prst="rect">
            <a:avLst/>
          </a:prstGeom>
        </p:spPr>
        <p:txBody>
          <a:bodyPr wrap="square" lIns="0" tIns="0" rIns="0" bIns="0">
            <a:spAutoFit/>
          </a:bodyPr>
          <a:lstStyle>
            <a:lvl1pPr>
              <a:defRPr sz="3200" b="1" i="0">
                <a:solidFill>
                  <a:schemeClr val="bg1"/>
                </a:solidFill>
                <a:latin typeface="Carlito"/>
                <a:cs typeface="Carlito"/>
              </a:defRPr>
            </a:lvl1pPr>
          </a:lstStyle>
          <a:p>
            <a:endParaRPr/>
          </a:p>
        </p:txBody>
      </p:sp>
      <p:sp>
        <p:nvSpPr>
          <p:cNvPr id="3" name="Holder 3"/>
          <p:cNvSpPr>
            <a:spLocks noGrp="1"/>
          </p:cNvSpPr>
          <p:nvPr>
            <p:ph type="body" idx="1"/>
          </p:nvPr>
        </p:nvSpPr>
        <p:spPr>
          <a:xfrm>
            <a:off x="712469" y="1388783"/>
            <a:ext cx="7719060" cy="3587115"/>
          </a:xfrm>
          <a:prstGeom prst="rect">
            <a:avLst/>
          </a:prstGeom>
        </p:spPr>
        <p:txBody>
          <a:bodyPr wrap="square" lIns="0" tIns="0" rIns="0" bIns="0">
            <a:spAutoFit/>
          </a:bodyPr>
          <a:lstStyle>
            <a:lvl1pPr>
              <a:defRPr sz="2400" b="0" i="0">
                <a:solidFill>
                  <a:schemeClr val="tx1"/>
                </a:solidFill>
                <a:latin typeface="Carlito"/>
                <a:cs typeface="Carlito"/>
              </a:defRPr>
            </a:lvl1pPr>
          </a:lstStyle>
          <a:p>
            <a:endParaRPr/>
          </a:p>
        </p:txBody>
      </p:sp>
      <p:sp>
        <p:nvSpPr>
          <p:cNvPr id="4" name="Holder 4"/>
          <p:cNvSpPr>
            <a:spLocks noGrp="1"/>
          </p:cNvSpPr>
          <p:nvPr>
            <p:ph type="ftr" sz="quarter" idx="5"/>
          </p:nvPr>
        </p:nvSpPr>
        <p:spPr>
          <a:xfrm>
            <a:off x="263525" y="6719341"/>
            <a:ext cx="690880" cy="127634"/>
          </a:xfrm>
          <a:prstGeom prst="rect">
            <a:avLst/>
          </a:prstGeom>
        </p:spPr>
        <p:txBody>
          <a:bodyPr wrap="square" lIns="0" tIns="0" rIns="0" bIns="0">
            <a:spAutoFit/>
          </a:bodyPr>
          <a:lstStyle>
            <a:lvl1pPr>
              <a:defRPr sz="700" b="0" i="0">
                <a:solidFill>
                  <a:srgbClr val="D2D2D2"/>
                </a:solidFill>
                <a:latin typeface="Arial"/>
                <a:cs typeface="Arial"/>
              </a:defRPr>
            </a:lvl1pPr>
          </a:lstStyle>
          <a:p>
            <a:pPr marL="12700">
              <a:lnSpc>
                <a:spcPct val="100000"/>
              </a:lnSpc>
              <a:spcBef>
                <a:spcPts val="50"/>
              </a:spcBef>
            </a:pPr>
            <a:r>
              <a:rPr spc="10" dirty="0"/>
              <a:t>Presentation_ID</a:t>
            </a:r>
          </a:p>
        </p:txBody>
      </p:sp>
      <p:sp>
        <p:nvSpPr>
          <p:cNvPr id="5" name="Holder 5"/>
          <p:cNvSpPr>
            <a:spLocks noGrp="1"/>
          </p:cNvSpPr>
          <p:nvPr>
            <p:ph type="dt" sz="half" idx="6"/>
          </p:nvPr>
        </p:nvSpPr>
        <p:spPr>
          <a:xfrm>
            <a:off x="1222057" y="6719341"/>
            <a:ext cx="2760979" cy="127634"/>
          </a:xfrm>
          <a:prstGeom prst="rect">
            <a:avLst/>
          </a:prstGeom>
        </p:spPr>
        <p:txBody>
          <a:bodyPr wrap="square" lIns="0" tIns="0" rIns="0" bIns="0">
            <a:spAutoFit/>
          </a:bodyPr>
          <a:lstStyle>
            <a:lvl1pPr>
              <a:defRPr sz="700" b="0" i="0">
                <a:solidFill>
                  <a:srgbClr val="D2D2D2"/>
                </a:solidFill>
                <a:latin typeface="Arial"/>
                <a:cs typeface="Arial"/>
              </a:defRPr>
            </a:lvl1pPr>
          </a:lstStyle>
          <a:p>
            <a:pPr marL="12700">
              <a:lnSpc>
                <a:spcPct val="100000"/>
              </a:lnSpc>
              <a:spcBef>
                <a:spcPts val="50"/>
              </a:spcBef>
            </a:pPr>
            <a:r>
              <a:rPr spc="10" dirty="0"/>
              <a:t>© 2009 </a:t>
            </a:r>
            <a:r>
              <a:rPr spc="30" dirty="0"/>
              <a:t>Cisco </a:t>
            </a:r>
            <a:r>
              <a:rPr spc="10" dirty="0"/>
              <a:t>Systems, </a:t>
            </a:r>
            <a:r>
              <a:rPr spc="5" dirty="0"/>
              <a:t>Inc. All </a:t>
            </a:r>
            <a:r>
              <a:rPr dirty="0"/>
              <a:t>rights </a:t>
            </a:r>
            <a:r>
              <a:rPr spc="-5" dirty="0"/>
              <a:t>reserved. </a:t>
            </a:r>
            <a:r>
              <a:rPr spc="30" dirty="0"/>
              <a:t>Cisco </a:t>
            </a:r>
            <a:r>
              <a:rPr dirty="0"/>
              <a:t>Confidential</a:t>
            </a:r>
          </a:p>
        </p:txBody>
      </p:sp>
      <p:sp>
        <p:nvSpPr>
          <p:cNvPr id="6" name="Holder 6"/>
          <p:cNvSpPr>
            <a:spLocks noGrp="1"/>
          </p:cNvSpPr>
          <p:nvPr>
            <p:ph type="sldNum" sz="quarter" idx="7"/>
          </p:nvPr>
        </p:nvSpPr>
        <p:spPr>
          <a:xfrm>
            <a:off x="8660130" y="6667024"/>
            <a:ext cx="220979" cy="173354"/>
          </a:xfrm>
          <a:prstGeom prst="rect">
            <a:avLst/>
          </a:prstGeom>
        </p:spPr>
        <p:txBody>
          <a:bodyPr wrap="square" lIns="0" tIns="0" rIns="0" bIns="0">
            <a:spAutoFit/>
          </a:bodyPr>
          <a:lstStyle>
            <a:lvl1pPr>
              <a:defRPr sz="1050" b="0" i="0">
                <a:solidFill>
                  <a:srgbClr val="D2D2D2"/>
                </a:solidFill>
                <a:latin typeface="Arial"/>
                <a:cs typeface="Arial"/>
              </a:defRPr>
            </a:lvl1pPr>
          </a:lstStyle>
          <a:p>
            <a:pPr marL="38100">
              <a:lnSpc>
                <a:spcPts val="1255"/>
              </a:lnSpc>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600200"/>
            <a:ext cx="9144000" cy="2743200"/>
            <a:chOff x="0" y="1600200"/>
            <a:chExt cx="9144000" cy="2743200"/>
          </a:xfrm>
        </p:grpSpPr>
        <p:sp>
          <p:nvSpPr>
            <p:cNvPr id="3" name="object 3"/>
            <p:cNvSpPr/>
            <p:nvPr/>
          </p:nvSpPr>
          <p:spPr>
            <a:xfrm>
              <a:off x="0" y="1600200"/>
              <a:ext cx="9144000" cy="2743200"/>
            </a:xfrm>
            <a:custGeom>
              <a:avLst/>
              <a:gdLst/>
              <a:ahLst/>
              <a:cxnLst/>
              <a:rect l="l" t="t" r="r" b="b"/>
              <a:pathLst>
                <a:path w="9144000" h="2743200">
                  <a:moveTo>
                    <a:pt x="9144000" y="0"/>
                  </a:moveTo>
                  <a:lnTo>
                    <a:pt x="0" y="0"/>
                  </a:lnTo>
                  <a:lnTo>
                    <a:pt x="0" y="2743200"/>
                  </a:lnTo>
                  <a:lnTo>
                    <a:pt x="9144000" y="2743200"/>
                  </a:lnTo>
                  <a:lnTo>
                    <a:pt x="9144000" y="0"/>
                  </a:lnTo>
                  <a:close/>
                </a:path>
              </a:pathLst>
            </a:custGeom>
            <a:solidFill>
              <a:srgbClr val="005F85"/>
            </a:solidFill>
          </p:spPr>
          <p:txBody>
            <a:bodyPr wrap="square" lIns="0" tIns="0" rIns="0" bIns="0" rtlCol="0"/>
            <a:lstStyle/>
            <a:p>
              <a:endParaRPr/>
            </a:p>
          </p:txBody>
        </p:sp>
        <p:sp>
          <p:nvSpPr>
            <p:cNvPr id="4" name="object 4"/>
            <p:cNvSpPr/>
            <p:nvPr/>
          </p:nvSpPr>
          <p:spPr>
            <a:xfrm>
              <a:off x="4573651" y="1600200"/>
              <a:ext cx="4570348" cy="2743200"/>
            </a:xfrm>
            <a:prstGeom prst="rect">
              <a:avLst/>
            </a:prstGeom>
            <a:blipFill>
              <a:blip r:embed="rId2" cstate="print"/>
              <a:stretch>
                <a:fillRect/>
              </a:stretch>
            </a:blipFill>
          </p:spPr>
          <p:txBody>
            <a:bodyPr wrap="square" lIns="0" tIns="0" rIns="0" bIns="0" rtlCol="0"/>
            <a:lstStyle/>
            <a:p>
              <a:endParaRPr/>
            </a:p>
          </p:txBody>
        </p:sp>
      </p:grpSp>
      <p:sp>
        <p:nvSpPr>
          <p:cNvPr id="21" name="object 21"/>
          <p:cNvSpPr txBox="1">
            <a:spLocks noGrp="1"/>
          </p:cNvSpPr>
          <p:nvPr>
            <p:ph type="title"/>
          </p:nvPr>
        </p:nvSpPr>
        <p:spPr>
          <a:xfrm>
            <a:off x="392621" y="1963447"/>
            <a:ext cx="3788410" cy="2016706"/>
          </a:xfrm>
          <a:prstGeom prst="rect">
            <a:avLst/>
          </a:prstGeom>
        </p:spPr>
        <p:txBody>
          <a:bodyPr vert="horz" wrap="square" lIns="0" tIns="66040" rIns="0" bIns="0" rtlCol="0">
            <a:spAutoFit/>
          </a:bodyPr>
          <a:lstStyle/>
          <a:p>
            <a:pPr marL="12700" marR="5080">
              <a:lnSpc>
                <a:spcPct val="88300"/>
              </a:lnSpc>
              <a:spcBef>
                <a:spcPts val="520"/>
              </a:spcBef>
            </a:pPr>
            <a:br>
              <a:rPr lang="en-US" sz="3600" spc="-5" dirty="0">
                <a:latin typeface="Arial"/>
                <a:cs typeface="Arial"/>
              </a:rPr>
            </a:br>
            <a:r>
              <a:rPr sz="3600" spc="-5" dirty="0">
                <a:latin typeface="Arial"/>
                <a:cs typeface="Arial"/>
              </a:rPr>
              <a:t>Networks </a:t>
            </a:r>
            <a:r>
              <a:rPr lang="en-US" sz="3600" spc="-45" dirty="0">
                <a:solidFill>
                  <a:srgbClr val="FFFFFF"/>
                </a:solidFill>
                <a:latin typeface="Carlito"/>
                <a:cs typeface="Carlito"/>
              </a:rPr>
              <a:t>F</a:t>
            </a:r>
            <a:r>
              <a:rPr lang="en-US" sz="3600" spc="-10" dirty="0">
                <a:solidFill>
                  <a:srgbClr val="FFFFFF"/>
                </a:solidFill>
                <a:latin typeface="Carlito"/>
                <a:cs typeface="Carlito"/>
              </a:rPr>
              <a:t>un</a:t>
            </a:r>
            <a:r>
              <a:rPr lang="en-US" sz="3600" dirty="0">
                <a:solidFill>
                  <a:srgbClr val="FFFFFF"/>
                </a:solidFill>
                <a:latin typeface="Carlito"/>
                <a:cs typeface="Carlito"/>
              </a:rPr>
              <a:t>d</a:t>
            </a:r>
            <a:r>
              <a:rPr lang="en-US" sz="3600" spc="-25" dirty="0">
                <a:solidFill>
                  <a:srgbClr val="FFFFFF"/>
                </a:solidFill>
                <a:latin typeface="Carlito"/>
                <a:cs typeface="Carlito"/>
              </a:rPr>
              <a:t>a</a:t>
            </a:r>
            <a:r>
              <a:rPr lang="en-US" sz="3600" spc="-35" dirty="0">
                <a:solidFill>
                  <a:srgbClr val="FFFFFF"/>
                </a:solidFill>
                <a:latin typeface="Carlito"/>
                <a:cs typeface="Carlito"/>
              </a:rPr>
              <a:t>m</a:t>
            </a:r>
            <a:r>
              <a:rPr lang="en-US" sz="3600" spc="-5" dirty="0">
                <a:solidFill>
                  <a:srgbClr val="FFFFFF"/>
                </a:solidFill>
                <a:latin typeface="Carlito"/>
                <a:cs typeface="Carlito"/>
              </a:rPr>
              <a:t>e</a:t>
            </a:r>
            <a:r>
              <a:rPr lang="en-US" sz="3600" dirty="0">
                <a:solidFill>
                  <a:srgbClr val="FFFFFF"/>
                </a:solidFill>
                <a:latin typeface="Carlito"/>
                <a:cs typeface="Carlito"/>
              </a:rPr>
              <a:t>n</a:t>
            </a:r>
            <a:r>
              <a:rPr lang="en-US" sz="3600" spc="10" dirty="0">
                <a:solidFill>
                  <a:srgbClr val="FFFFFF"/>
                </a:solidFill>
                <a:latin typeface="Carlito"/>
                <a:cs typeface="Carlito"/>
              </a:rPr>
              <a:t>t</a:t>
            </a:r>
            <a:r>
              <a:rPr lang="en-US" sz="3600" spc="-25" dirty="0">
                <a:solidFill>
                  <a:srgbClr val="FFFFFF"/>
                </a:solidFill>
                <a:latin typeface="Carlito"/>
                <a:cs typeface="Carlito"/>
              </a:rPr>
              <a:t>a</a:t>
            </a:r>
            <a:r>
              <a:rPr lang="en-US" sz="3600" spc="10" dirty="0">
                <a:solidFill>
                  <a:srgbClr val="FFFFFF"/>
                </a:solidFill>
                <a:latin typeface="Carlito"/>
                <a:cs typeface="Carlito"/>
              </a:rPr>
              <a:t>l</a:t>
            </a:r>
            <a:r>
              <a:rPr lang="en-US" sz="3600" spc="-5" dirty="0">
                <a:solidFill>
                  <a:srgbClr val="FFFFFF"/>
                </a:solidFill>
                <a:latin typeface="Carlito"/>
                <a:cs typeface="Carlito"/>
              </a:rPr>
              <a:t>s</a:t>
            </a:r>
            <a:br>
              <a:rPr lang="en-US" sz="3600" dirty="0">
                <a:latin typeface="Carlito"/>
                <a:cs typeface="Carlito"/>
              </a:rPr>
            </a:br>
            <a:endParaRPr sz="3600" dirty="0">
              <a:latin typeface="Arial"/>
              <a:cs typeface="Arial"/>
            </a:endParaRPr>
          </a:p>
        </p:txBody>
      </p:sp>
      <p:sp>
        <p:nvSpPr>
          <p:cNvPr id="22" name="object 22"/>
          <p:cNvSpPr/>
          <p:nvPr/>
        </p:nvSpPr>
        <p:spPr>
          <a:xfrm>
            <a:off x="2606040" y="4495800"/>
            <a:ext cx="3931920" cy="1152525"/>
          </a:xfrm>
          <a:custGeom>
            <a:avLst/>
            <a:gdLst/>
            <a:ahLst/>
            <a:cxnLst/>
            <a:rect l="l" t="t" r="r" b="b"/>
            <a:pathLst>
              <a:path w="3291840" h="1152525">
                <a:moveTo>
                  <a:pt x="3099816" y="0"/>
                </a:moveTo>
                <a:lnTo>
                  <a:pt x="192024" y="0"/>
                </a:lnTo>
                <a:lnTo>
                  <a:pt x="147996" y="5071"/>
                </a:lnTo>
                <a:lnTo>
                  <a:pt x="107579" y="19518"/>
                </a:lnTo>
                <a:lnTo>
                  <a:pt x="71925" y="42187"/>
                </a:lnTo>
                <a:lnTo>
                  <a:pt x="42187" y="71925"/>
                </a:lnTo>
                <a:lnTo>
                  <a:pt x="19518" y="107579"/>
                </a:lnTo>
                <a:lnTo>
                  <a:pt x="5071" y="147996"/>
                </a:lnTo>
                <a:lnTo>
                  <a:pt x="0" y="192024"/>
                </a:lnTo>
                <a:lnTo>
                  <a:pt x="0" y="960247"/>
                </a:lnTo>
                <a:lnTo>
                  <a:pt x="5071" y="1004274"/>
                </a:lnTo>
                <a:lnTo>
                  <a:pt x="19518" y="1044691"/>
                </a:lnTo>
                <a:lnTo>
                  <a:pt x="42187" y="1080345"/>
                </a:lnTo>
                <a:lnTo>
                  <a:pt x="71925" y="1110083"/>
                </a:lnTo>
                <a:lnTo>
                  <a:pt x="107579" y="1132752"/>
                </a:lnTo>
                <a:lnTo>
                  <a:pt x="147996" y="1147199"/>
                </a:lnTo>
                <a:lnTo>
                  <a:pt x="192024" y="1152271"/>
                </a:lnTo>
                <a:lnTo>
                  <a:pt x="3099816" y="1152271"/>
                </a:lnTo>
                <a:lnTo>
                  <a:pt x="3143843" y="1147199"/>
                </a:lnTo>
                <a:lnTo>
                  <a:pt x="3184260" y="1132752"/>
                </a:lnTo>
                <a:lnTo>
                  <a:pt x="3219914" y="1110083"/>
                </a:lnTo>
                <a:lnTo>
                  <a:pt x="3249652" y="1080345"/>
                </a:lnTo>
                <a:lnTo>
                  <a:pt x="3272321" y="1044691"/>
                </a:lnTo>
                <a:lnTo>
                  <a:pt x="3286768" y="1004274"/>
                </a:lnTo>
                <a:lnTo>
                  <a:pt x="3291840" y="960247"/>
                </a:lnTo>
                <a:lnTo>
                  <a:pt x="3291840" y="192024"/>
                </a:lnTo>
                <a:lnTo>
                  <a:pt x="3286768" y="147996"/>
                </a:lnTo>
                <a:lnTo>
                  <a:pt x="3272321" y="107579"/>
                </a:lnTo>
                <a:lnTo>
                  <a:pt x="3249652" y="71925"/>
                </a:lnTo>
                <a:lnTo>
                  <a:pt x="3219914" y="42187"/>
                </a:lnTo>
                <a:lnTo>
                  <a:pt x="3184260" y="19518"/>
                </a:lnTo>
                <a:lnTo>
                  <a:pt x="3143843" y="5071"/>
                </a:lnTo>
                <a:lnTo>
                  <a:pt x="3099816" y="0"/>
                </a:lnTo>
                <a:close/>
              </a:path>
            </a:pathLst>
          </a:custGeom>
          <a:solidFill>
            <a:srgbClr val="A01616"/>
          </a:solidFill>
        </p:spPr>
        <p:txBody>
          <a:bodyPr wrap="square" lIns="0" tIns="0" rIns="0" bIns="0" rtlCol="0"/>
          <a:lstStyle/>
          <a:p>
            <a:endParaRPr/>
          </a:p>
        </p:txBody>
      </p:sp>
      <p:sp>
        <p:nvSpPr>
          <p:cNvPr id="24" name="object 24"/>
          <p:cNvSpPr txBox="1"/>
          <p:nvPr/>
        </p:nvSpPr>
        <p:spPr>
          <a:xfrm>
            <a:off x="2072075" y="4829157"/>
            <a:ext cx="4999849" cy="857286"/>
          </a:xfrm>
          <a:prstGeom prst="rect">
            <a:avLst/>
          </a:prstGeom>
        </p:spPr>
        <p:txBody>
          <a:bodyPr vert="horz" wrap="square" lIns="0" tIns="53975" rIns="0" bIns="0" rtlCol="0">
            <a:spAutoFit/>
          </a:bodyPr>
          <a:lstStyle/>
          <a:p>
            <a:pPr marL="500380" marR="501650" indent="5080" algn="ctr">
              <a:lnSpc>
                <a:spcPts val="3200"/>
              </a:lnSpc>
              <a:spcBef>
                <a:spcPts val="425"/>
              </a:spcBef>
            </a:pPr>
            <a:r>
              <a:rPr lang="en-US" sz="2850" b="1" spc="-30" dirty="0">
                <a:solidFill>
                  <a:srgbClr val="FFFFFF"/>
                </a:solidFill>
                <a:latin typeface="Carlito"/>
                <a:cs typeface="Carlito"/>
              </a:rPr>
              <a:t>Mousa Al-Sahory </a:t>
            </a:r>
            <a:endParaRPr sz="2850" dirty="0">
              <a:latin typeface="Carlito"/>
              <a:cs typeface="Carlito"/>
            </a:endParaRPr>
          </a:p>
          <a:p>
            <a:pPr>
              <a:lnSpc>
                <a:spcPct val="100000"/>
              </a:lnSpc>
              <a:spcBef>
                <a:spcPts val="15"/>
              </a:spcBef>
            </a:pPr>
            <a:endParaRPr sz="2550" dirty="0">
              <a:latin typeface="Carlito"/>
              <a:cs typeface="Carli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a:extLst>
              <a:ext uri="{FF2B5EF4-FFF2-40B4-BE49-F238E27FC236}">
                <a16:creationId xmlns:a16="http://schemas.microsoft.com/office/drawing/2014/main" id="{C85218CF-BF1D-4E38-9620-E6FAF2CC6DFF}"/>
              </a:ext>
            </a:extLst>
          </p:cNvPr>
          <p:cNvSpPr>
            <a:spLocks noChangeArrowheads="1"/>
          </p:cNvSpPr>
          <p:nvPr/>
        </p:nvSpPr>
        <p:spPr bwMode="auto">
          <a:xfrm>
            <a:off x="533400" y="1245576"/>
            <a:ext cx="8458200" cy="486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dirty="0">
              <a:latin typeface="Calibri" panose="020F0502020204030204" pitchFamily="34" charset="0"/>
              <a:cs typeface="Arial" panose="020B0604020202020204" pitchFamily="34" charset="0"/>
            </a:endParaRPr>
          </a:p>
          <a:p>
            <a:pPr marL="246379" lvl="2" indent="-234315">
              <a:spcBef>
                <a:spcPts val="665"/>
              </a:spcBef>
              <a:buClr>
                <a:srgbClr val="0083B7"/>
              </a:buClr>
              <a:buFont typeface="Wingdings"/>
              <a:buChar char=""/>
              <a:tabLst>
                <a:tab pos="247015" algn="l"/>
              </a:tabLst>
            </a:pPr>
            <a:r>
              <a:rPr lang="en-US" altLang="en-US" sz="2250" b="1" spc="5" dirty="0">
                <a:latin typeface="Carlito"/>
              </a:rPr>
              <a:t>Data Security and Management: </a:t>
            </a:r>
          </a:p>
          <a:p>
            <a:pPr marL="354964" lvl="2" indent="-342900" algn="just">
              <a:spcBef>
                <a:spcPts val="665"/>
              </a:spcBef>
              <a:buClr>
                <a:srgbClr val="0083B7"/>
              </a:buClr>
              <a:buFont typeface="Arial" panose="020B0604020202020204" pitchFamily="34" charset="0"/>
              <a:buChar char="•"/>
              <a:tabLst>
                <a:tab pos="247015" algn="l"/>
              </a:tabLst>
            </a:pPr>
            <a:r>
              <a:rPr lang="en-US" altLang="en-US" sz="2250" spc="5" dirty="0">
                <a:latin typeface="Carlito"/>
              </a:rPr>
              <a:t>Computer networks allow the administrators to manage the company's critical data. Instead of having this data spread over a large number of small computers data can be centralized on shared servers. </a:t>
            </a:r>
          </a:p>
          <a:p>
            <a:pPr marL="12064" lvl="2">
              <a:spcBef>
                <a:spcPts val="665"/>
              </a:spcBef>
              <a:buClr>
                <a:srgbClr val="0083B7"/>
              </a:buClr>
              <a:tabLst>
                <a:tab pos="247015" algn="l"/>
              </a:tabLst>
            </a:pPr>
            <a:endParaRPr lang="en-US" altLang="en-US" sz="2250" spc="5" dirty="0">
              <a:latin typeface="Carlito"/>
            </a:endParaRPr>
          </a:p>
          <a:p>
            <a:pPr marL="354964" lvl="2" indent="-342900" algn="just">
              <a:spcBef>
                <a:spcPts val="665"/>
              </a:spcBef>
              <a:buClr>
                <a:srgbClr val="0083B7"/>
              </a:buClr>
              <a:buFont typeface="Arial" panose="020B0604020202020204" pitchFamily="34" charset="0"/>
              <a:buChar char="•"/>
              <a:tabLst>
                <a:tab pos="247015" algn="l"/>
              </a:tabLst>
            </a:pPr>
            <a:r>
              <a:rPr lang="en-US" altLang="en-US" sz="2250" spc="5" dirty="0">
                <a:latin typeface="Carlito"/>
              </a:rPr>
              <a:t>This makes it easy for everyone to find the data, backup data on regular basis, and allows for the implementation of security measures to control who can read or change critical information.</a:t>
            </a:r>
          </a:p>
          <a:p>
            <a:pPr lvl="2" algn="just">
              <a:lnSpc>
                <a:spcPct val="150000"/>
              </a:lnSpc>
            </a:pPr>
            <a:r>
              <a:rPr lang="en-US" altLang="en-US" sz="1600" dirty="0">
                <a:cs typeface="Arial" panose="020B0604020202020204" pitchFamily="34" charset="0"/>
              </a:rPr>
              <a:t> </a:t>
            </a:r>
          </a:p>
          <a:p>
            <a:pPr lvl="2" algn="just">
              <a:lnSpc>
                <a:spcPct val="150000"/>
              </a:lnSpc>
            </a:pPr>
            <a:endParaRPr lang="en-US" altLang="en-US" sz="1600" dirty="0">
              <a:cs typeface="Arial" panose="020B0604020202020204" pitchFamily="34" charset="0"/>
            </a:endParaRPr>
          </a:p>
          <a:p>
            <a:endParaRPr lang="en-US" altLang="en-US" dirty="0">
              <a:latin typeface="Calibri" panose="020F0502020204030204" pitchFamily="34" charset="0"/>
              <a:cs typeface="Arial" panose="020B0604020202020204" pitchFamily="34" charset="0"/>
            </a:endParaRPr>
          </a:p>
        </p:txBody>
      </p:sp>
      <p:sp>
        <p:nvSpPr>
          <p:cNvPr id="3" name="object 2">
            <a:extLst>
              <a:ext uri="{FF2B5EF4-FFF2-40B4-BE49-F238E27FC236}">
                <a16:creationId xmlns:a16="http://schemas.microsoft.com/office/drawing/2014/main" id="{0A9EDDF2-F628-4A56-A783-BF8CFB667B8A}"/>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4" name="object 3">
            <a:extLst>
              <a:ext uri="{FF2B5EF4-FFF2-40B4-BE49-F238E27FC236}">
                <a16:creationId xmlns:a16="http://schemas.microsoft.com/office/drawing/2014/main" id="{DC4EE36D-F0FA-4D95-A741-95C804C57673}"/>
              </a:ext>
            </a:extLst>
          </p:cNvPr>
          <p:cNvSpPr txBox="1">
            <a:spLocks/>
          </p:cNvSpPr>
          <p:nvPr/>
        </p:nvSpPr>
        <p:spPr>
          <a:xfrm>
            <a:off x="690880" y="407035"/>
            <a:ext cx="8145780" cy="567463"/>
          </a:xfrm>
          <a:prstGeom prst="rect">
            <a:avLst/>
          </a:prstGeom>
        </p:spPr>
        <p:txBody>
          <a:bodyPr vert="horz" wrap="square" lIns="0" tIns="13335" rIns="0" bIns="0" rtlCol="0">
            <a:spAutoFit/>
          </a:bodyPr>
          <a:lstStyle>
            <a:lvl1pPr>
              <a:defRPr sz="3200" b="1" i="0">
                <a:solidFill>
                  <a:schemeClr val="bg1"/>
                </a:solidFill>
                <a:latin typeface="Carlito"/>
                <a:ea typeface="+mj-ea"/>
                <a:cs typeface="Carlito"/>
              </a:defRPr>
            </a:lvl1pPr>
          </a:lstStyle>
          <a:p>
            <a:pPr marL="12700">
              <a:spcBef>
                <a:spcPts val="105"/>
              </a:spcBef>
            </a:pPr>
            <a:r>
              <a:rPr lang="en-US" altLang="en-US" sz="3600" dirty="0"/>
              <a:t>Benefits and uses of computer networks </a:t>
            </a:r>
            <a:endParaRPr lang="en-US"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B82E4C8-C730-4AD4-BAF9-0A4DFFBE5857}"/>
              </a:ext>
            </a:extLst>
          </p:cNvPr>
          <p:cNvSpPr>
            <a:spLocks noGrp="1" noChangeArrowheads="1"/>
          </p:cNvSpPr>
          <p:nvPr>
            <p:ph type="title"/>
          </p:nvPr>
        </p:nvSpPr>
        <p:spPr/>
        <p:txBody>
          <a:bodyPr/>
          <a:lstStyle/>
          <a:p>
            <a:r>
              <a:rPr lang="en-US" altLang="en-US"/>
              <a:t>Home Network Applications</a:t>
            </a:r>
          </a:p>
        </p:txBody>
      </p:sp>
      <p:sp>
        <p:nvSpPr>
          <p:cNvPr id="11267" name="Rectangle 3">
            <a:extLst>
              <a:ext uri="{FF2B5EF4-FFF2-40B4-BE49-F238E27FC236}">
                <a16:creationId xmlns:a16="http://schemas.microsoft.com/office/drawing/2014/main" id="{CA89D0D9-6235-4613-B706-EACBE6CDC614}"/>
              </a:ext>
            </a:extLst>
          </p:cNvPr>
          <p:cNvSpPr>
            <a:spLocks noGrp="1" noChangeArrowheads="1"/>
          </p:cNvSpPr>
          <p:nvPr>
            <p:ph type="body" idx="1"/>
          </p:nvPr>
        </p:nvSpPr>
        <p:spPr>
          <a:xfrm>
            <a:off x="905351" y="1828800"/>
            <a:ext cx="7716837" cy="2639184"/>
          </a:xfrm>
        </p:spPr>
        <p:txBody>
          <a:bodyPr/>
          <a:lstStyle/>
          <a:p>
            <a:pPr marL="246379" lvl="1" indent="-234315" algn="l" rtl="0">
              <a:spcBef>
                <a:spcPts val="1065"/>
              </a:spcBef>
              <a:buClr>
                <a:srgbClr val="0083B7"/>
              </a:buClr>
              <a:buFont typeface="Wingdings"/>
              <a:buChar char=""/>
              <a:tabLst>
                <a:tab pos="247015" algn="l"/>
              </a:tabLst>
            </a:pPr>
            <a:r>
              <a:rPr lang="en-US" altLang="en-US" sz="2800" kern="1200" dirty="0">
                <a:solidFill>
                  <a:schemeClr val="tx1"/>
                </a:solidFill>
                <a:latin typeface="Carlito"/>
              </a:rPr>
              <a:t>Access to remote information</a:t>
            </a:r>
          </a:p>
          <a:p>
            <a:pPr marL="246379" lvl="1" indent="-234315" algn="l" rtl="0">
              <a:spcBef>
                <a:spcPts val="1065"/>
              </a:spcBef>
              <a:buClr>
                <a:srgbClr val="0083B7"/>
              </a:buClr>
              <a:buFont typeface="Wingdings"/>
              <a:buChar char=""/>
              <a:tabLst>
                <a:tab pos="247015" algn="l"/>
              </a:tabLst>
            </a:pPr>
            <a:r>
              <a:rPr lang="en-US" altLang="en-US" sz="2800" kern="1200" dirty="0">
                <a:solidFill>
                  <a:schemeClr val="tx1"/>
                </a:solidFill>
                <a:latin typeface="Carlito"/>
              </a:rPr>
              <a:t>Person-to-person communication</a:t>
            </a:r>
          </a:p>
          <a:p>
            <a:pPr marL="246379" lvl="1" indent="-234315" algn="l" rtl="0">
              <a:spcBef>
                <a:spcPts val="1065"/>
              </a:spcBef>
              <a:buClr>
                <a:srgbClr val="0083B7"/>
              </a:buClr>
              <a:buFont typeface="Wingdings"/>
              <a:buChar char=""/>
              <a:tabLst>
                <a:tab pos="247015" algn="l"/>
              </a:tabLst>
            </a:pPr>
            <a:r>
              <a:rPr lang="en-US" altLang="en-US" sz="2800" kern="1200" dirty="0">
                <a:solidFill>
                  <a:schemeClr val="tx1"/>
                </a:solidFill>
                <a:latin typeface="Carlito"/>
              </a:rPr>
              <a:t>Interactive entertainment</a:t>
            </a:r>
          </a:p>
          <a:p>
            <a:pPr marL="246379" lvl="1" indent="-234315" algn="l" rtl="0">
              <a:spcBef>
                <a:spcPts val="1065"/>
              </a:spcBef>
              <a:buClr>
                <a:srgbClr val="0083B7"/>
              </a:buClr>
              <a:buFont typeface="Wingdings"/>
              <a:buChar char=""/>
              <a:tabLst>
                <a:tab pos="247015" algn="l"/>
              </a:tabLst>
            </a:pPr>
            <a:r>
              <a:rPr lang="en-US" altLang="en-US" sz="2800" kern="1200" dirty="0">
                <a:solidFill>
                  <a:schemeClr val="tx1"/>
                </a:solidFill>
                <a:latin typeface="Carlito"/>
              </a:rPr>
              <a:t>Electronic commerce</a:t>
            </a:r>
          </a:p>
          <a:p>
            <a:pPr algn="l"/>
            <a:endParaRPr lang="en-US" altLang="en-US" sz="3200" dirty="0"/>
          </a:p>
        </p:txBody>
      </p:sp>
      <p:sp>
        <p:nvSpPr>
          <p:cNvPr id="6" name="object 2">
            <a:extLst>
              <a:ext uri="{FF2B5EF4-FFF2-40B4-BE49-F238E27FC236}">
                <a16:creationId xmlns:a16="http://schemas.microsoft.com/office/drawing/2014/main" id="{E8507DEF-C7D3-4903-B4C8-63393EA33144}"/>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7" name="object 3">
            <a:extLst>
              <a:ext uri="{FF2B5EF4-FFF2-40B4-BE49-F238E27FC236}">
                <a16:creationId xmlns:a16="http://schemas.microsoft.com/office/drawing/2014/main" id="{57E89706-18BD-4CC3-803B-0E19F3E817CE}"/>
              </a:ext>
            </a:extLst>
          </p:cNvPr>
          <p:cNvSpPr txBox="1">
            <a:spLocks/>
          </p:cNvSpPr>
          <p:nvPr/>
        </p:nvSpPr>
        <p:spPr>
          <a:xfrm>
            <a:off x="690880" y="407035"/>
            <a:ext cx="8145780" cy="567463"/>
          </a:xfrm>
          <a:prstGeom prst="rect">
            <a:avLst/>
          </a:prstGeom>
        </p:spPr>
        <p:txBody>
          <a:bodyPr vert="horz" wrap="square" lIns="0" tIns="13335" rIns="0" bIns="0" rtlCol="0">
            <a:spAutoFit/>
          </a:bodyPr>
          <a:lstStyle>
            <a:lvl1pPr>
              <a:defRPr sz="3200" b="1" i="0">
                <a:solidFill>
                  <a:schemeClr val="bg1"/>
                </a:solidFill>
                <a:latin typeface="Carlito"/>
                <a:ea typeface="+mj-ea"/>
                <a:cs typeface="Carlito"/>
              </a:defRPr>
            </a:lvl1pPr>
          </a:lstStyle>
          <a:p>
            <a:r>
              <a:rPr lang="en-US" altLang="en-US" sz="3600" b="1" dirty="0">
                <a:solidFill>
                  <a:schemeClr val="bg1"/>
                </a:solidFill>
                <a:latin typeface="Carlito"/>
                <a:ea typeface="+mj-ea"/>
              </a:rPr>
              <a:t>Home Network Applications</a:t>
            </a:r>
            <a:endParaRPr lang="en-US" sz="3600" b="1" dirty="0">
              <a:solidFill>
                <a:schemeClr val="bg1"/>
              </a:solidFill>
              <a:latin typeface="Carlito"/>
              <a:ea typeface="+mj-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a:extLst>
              <a:ext uri="{FF2B5EF4-FFF2-40B4-BE49-F238E27FC236}">
                <a16:creationId xmlns:a16="http://schemas.microsoft.com/office/drawing/2014/main" id="{4F3968D5-CE1A-4608-B7C9-7EF6FA6562AA}"/>
              </a:ext>
            </a:extLst>
          </p:cNvPr>
          <p:cNvSpPr>
            <a:spLocks noChangeArrowheads="1"/>
          </p:cNvSpPr>
          <p:nvPr/>
        </p:nvSpPr>
        <p:spPr bwMode="auto">
          <a:xfrm>
            <a:off x="560439" y="1447800"/>
            <a:ext cx="8145780" cy="3470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dirty="0">
              <a:cs typeface="Arial" panose="020B0604020202020204" pitchFamily="34" charset="0"/>
            </a:endParaRPr>
          </a:p>
          <a:p>
            <a:pPr>
              <a:buFont typeface="Wingdings" panose="05000000000000000000" pitchFamily="2" charset="2"/>
              <a:buChar char="q"/>
            </a:pPr>
            <a:r>
              <a:rPr lang="en-US" altLang="en-US" sz="2800" dirty="0">
                <a:cs typeface="Arial" panose="020B0604020202020204" pitchFamily="34" charset="0"/>
              </a:rPr>
              <a:t>Home applications</a:t>
            </a:r>
            <a:r>
              <a:rPr lang="en-US" altLang="en-US" dirty="0">
                <a:cs typeface="Arial" panose="020B0604020202020204" pitchFamily="34" charset="0"/>
              </a:rPr>
              <a:t>:</a:t>
            </a:r>
          </a:p>
          <a:p>
            <a:pPr>
              <a:buFont typeface="Wingdings" panose="05000000000000000000" pitchFamily="2" charset="2"/>
              <a:buChar char="q"/>
            </a:pPr>
            <a:endParaRPr lang="en-US" altLang="en-US" dirty="0">
              <a:cs typeface="Arial" panose="020B0604020202020204" pitchFamily="34" charset="0"/>
            </a:endParaRPr>
          </a:p>
          <a:p>
            <a:pPr marL="246379" lvl="2" indent="-234315">
              <a:spcBef>
                <a:spcPts val="585"/>
              </a:spcBef>
              <a:buClr>
                <a:srgbClr val="0083B7"/>
              </a:buClr>
              <a:buFont typeface="Wingdings"/>
              <a:buChar char=""/>
              <a:tabLst>
                <a:tab pos="247015" algn="l"/>
              </a:tabLst>
            </a:pPr>
            <a:r>
              <a:rPr lang="en-US" altLang="en-US" sz="2250" spc="-15" dirty="0">
                <a:latin typeface="Carlito"/>
              </a:rPr>
              <a:t> Sharing resources like printers, scanners </a:t>
            </a:r>
          </a:p>
          <a:p>
            <a:pPr marL="246379" lvl="2" indent="-234315">
              <a:spcBef>
                <a:spcPts val="585"/>
              </a:spcBef>
              <a:buClr>
                <a:srgbClr val="0083B7"/>
              </a:buClr>
              <a:buFont typeface="Wingdings"/>
              <a:buChar char=""/>
              <a:tabLst>
                <a:tab pos="247015" algn="l"/>
              </a:tabLst>
            </a:pPr>
            <a:r>
              <a:rPr lang="en-US" altLang="en-US" sz="2250" spc="-15" dirty="0">
                <a:latin typeface="Carlito"/>
              </a:rPr>
              <a:t>share a single Internet connection on all the home PCs. </a:t>
            </a:r>
          </a:p>
          <a:p>
            <a:pPr marL="246379" lvl="2" indent="-234315">
              <a:spcBef>
                <a:spcPts val="585"/>
              </a:spcBef>
              <a:buClr>
                <a:srgbClr val="0083B7"/>
              </a:buClr>
              <a:buFont typeface="Wingdings"/>
              <a:buChar char=""/>
              <a:tabLst>
                <a:tab pos="247015" algn="l"/>
              </a:tabLst>
            </a:pPr>
            <a:r>
              <a:rPr lang="en-US" altLang="en-US" sz="2250" spc="-15" dirty="0">
                <a:latin typeface="Carlito"/>
              </a:rPr>
              <a:t> Interactive entertainment : e.g. Video on demand on the internet.</a:t>
            </a:r>
          </a:p>
          <a:p>
            <a:pPr marL="246379" lvl="2" indent="-234315">
              <a:spcBef>
                <a:spcPts val="585"/>
              </a:spcBef>
              <a:buClr>
                <a:srgbClr val="0083B7"/>
              </a:buClr>
              <a:buFont typeface="Wingdings"/>
              <a:buChar char=""/>
              <a:tabLst>
                <a:tab pos="247015" algn="l"/>
              </a:tabLst>
            </a:pPr>
            <a:r>
              <a:rPr lang="en-US" altLang="en-US" sz="2250" spc="-15" dirty="0">
                <a:latin typeface="Carlito"/>
              </a:rPr>
              <a:t>Peer to peer communication to share music</a:t>
            </a:r>
          </a:p>
          <a:p>
            <a:pPr marL="246379" lvl="2" indent="-234315">
              <a:spcBef>
                <a:spcPts val="585"/>
              </a:spcBef>
              <a:buClr>
                <a:srgbClr val="0083B7"/>
              </a:buClr>
              <a:buFont typeface="Wingdings"/>
              <a:buChar char=""/>
              <a:tabLst>
                <a:tab pos="247015" algn="l"/>
              </a:tabLst>
            </a:pPr>
            <a:r>
              <a:rPr lang="en-US" altLang="en-US" sz="2250" spc="-15" dirty="0">
                <a:latin typeface="Carlito"/>
              </a:rPr>
              <a:t>Connecting home appliances together.</a:t>
            </a:r>
          </a:p>
          <a:p>
            <a:endParaRPr lang="en-US" altLang="en-US" dirty="0">
              <a:latin typeface="Calibri" panose="020F0502020204030204" pitchFamily="34" charset="0"/>
              <a:cs typeface="Arial" panose="020B0604020202020204" pitchFamily="34" charset="0"/>
            </a:endParaRPr>
          </a:p>
        </p:txBody>
      </p:sp>
      <p:sp>
        <p:nvSpPr>
          <p:cNvPr id="5" name="object 2">
            <a:extLst>
              <a:ext uri="{FF2B5EF4-FFF2-40B4-BE49-F238E27FC236}">
                <a16:creationId xmlns:a16="http://schemas.microsoft.com/office/drawing/2014/main" id="{DDA512A3-B79E-46D6-8F81-AA6C6BE2306C}"/>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6" name="object 3">
            <a:extLst>
              <a:ext uri="{FF2B5EF4-FFF2-40B4-BE49-F238E27FC236}">
                <a16:creationId xmlns:a16="http://schemas.microsoft.com/office/drawing/2014/main" id="{FEE13D5B-75A2-4ED0-A638-83384F2707C6}"/>
              </a:ext>
            </a:extLst>
          </p:cNvPr>
          <p:cNvSpPr txBox="1">
            <a:spLocks/>
          </p:cNvSpPr>
          <p:nvPr/>
        </p:nvSpPr>
        <p:spPr>
          <a:xfrm>
            <a:off x="690880" y="407035"/>
            <a:ext cx="8145780" cy="567463"/>
          </a:xfrm>
          <a:prstGeom prst="rect">
            <a:avLst/>
          </a:prstGeom>
        </p:spPr>
        <p:txBody>
          <a:bodyPr vert="horz" wrap="square" lIns="0" tIns="13335" rIns="0" bIns="0" rtlCol="0">
            <a:spAutoFit/>
          </a:bodyPr>
          <a:lstStyle>
            <a:lvl1pPr>
              <a:defRPr sz="3200" b="1" i="0">
                <a:solidFill>
                  <a:schemeClr val="bg1"/>
                </a:solidFill>
                <a:latin typeface="Carlito"/>
                <a:ea typeface="+mj-ea"/>
                <a:cs typeface="Carlito"/>
              </a:defRPr>
            </a:lvl1pPr>
          </a:lstStyle>
          <a:p>
            <a:r>
              <a:rPr lang="en-US" altLang="en-US" sz="3600" b="1" dirty="0">
                <a:solidFill>
                  <a:schemeClr val="bg1"/>
                </a:solidFill>
                <a:latin typeface="Carlito"/>
                <a:ea typeface="+mj-ea"/>
              </a:rPr>
              <a:t>Home Network Applications</a:t>
            </a:r>
            <a:endParaRPr lang="en-US" sz="3600" b="1" dirty="0">
              <a:solidFill>
                <a:schemeClr val="bg1"/>
              </a:solidFill>
              <a:latin typeface="Carlito"/>
              <a:ea typeface="+mj-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64D230C8-B52B-479E-996A-EAB09A7323F1}"/>
              </a:ext>
            </a:extLst>
          </p:cNvPr>
          <p:cNvSpPr>
            <a:spLocks noGrp="1" noChangeArrowheads="1"/>
          </p:cNvSpPr>
          <p:nvPr>
            <p:ph type="title"/>
          </p:nvPr>
        </p:nvSpPr>
        <p:spPr/>
        <p:txBody>
          <a:bodyPr/>
          <a:lstStyle/>
          <a:p>
            <a:r>
              <a:rPr lang="en-US" altLang="en-US"/>
              <a:t>Home Network Applications (2)</a:t>
            </a:r>
          </a:p>
        </p:txBody>
      </p:sp>
      <p:sp>
        <p:nvSpPr>
          <p:cNvPr id="12291" name="Rectangle 3">
            <a:extLst>
              <a:ext uri="{FF2B5EF4-FFF2-40B4-BE49-F238E27FC236}">
                <a16:creationId xmlns:a16="http://schemas.microsoft.com/office/drawing/2014/main" id="{BA865459-AB59-48DF-8190-8733AFA408F1}"/>
              </a:ext>
            </a:extLst>
          </p:cNvPr>
          <p:cNvSpPr>
            <a:spLocks noGrp="1" noChangeArrowheads="1"/>
          </p:cNvSpPr>
          <p:nvPr>
            <p:ph type="body" idx="1"/>
          </p:nvPr>
        </p:nvSpPr>
        <p:spPr>
          <a:xfrm>
            <a:off x="736916" y="5867400"/>
            <a:ext cx="7719060" cy="738664"/>
          </a:xfrm>
        </p:spPr>
        <p:txBody>
          <a:bodyPr/>
          <a:lstStyle/>
          <a:p>
            <a:r>
              <a:rPr lang="en-US" altLang="en-US" dirty="0"/>
              <a:t>In  peer-to-peer system there are no fixed clients and servers.</a:t>
            </a:r>
          </a:p>
          <a:p>
            <a:endParaRPr lang="en-US" altLang="en-US" dirty="0"/>
          </a:p>
        </p:txBody>
      </p:sp>
      <p:pic>
        <p:nvPicPr>
          <p:cNvPr id="12292" name="Picture 4">
            <a:extLst>
              <a:ext uri="{FF2B5EF4-FFF2-40B4-BE49-F238E27FC236}">
                <a16:creationId xmlns:a16="http://schemas.microsoft.com/office/drawing/2014/main" id="{BADA924F-6A09-41CA-BCD1-C7374D0F6D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384" y="1921154"/>
            <a:ext cx="7858125" cy="3548063"/>
          </a:xfrm>
          <a:prstGeom prst="rect">
            <a:avLst/>
          </a:prstGeom>
          <a:noFill/>
          <a:extLst>
            <a:ext uri="{909E8E84-426E-40DD-AFC4-6F175D3DCCD1}">
              <a14:hiddenFill xmlns:a14="http://schemas.microsoft.com/office/drawing/2010/main">
                <a:solidFill>
                  <a:srgbClr val="FFFFFF"/>
                </a:solidFill>
              </a14:hiddenFill>
            </a:ext>
          </a:extLst>
        </p:spPr>
      </p:pic>
      <p:sp>
        <p:nvSpPr>
          <p:cNvPr id="5" name="object 2">
            <a:extLst>
              <a:ext uri="{FF2B5EF4-FFF2-40B4-BE49-F238E27FC236}">
                <a16:creationId xmlns:a16="http://schemas.microsoft.com/office/drawing/2014/main" id="{753BA4B4-437F-4B9C-8C67-3E8AAB8C51F4}"/>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6" name="object 3">
            <a:extLst>
              <a:ext uri="{FF2B5EF4-FFF2-40B4-BE49-F238E27FC236}">
                <a16:creationId xmlns:a16="http://schemas.microsoft.com/office/drawing/2014/main" id="{5E4E36E5-5092-4438-8FF8-CABD0727E61F}"/>
              </a:ext>
            </a:extLst>
          </p:cNvPr>
          <p:cNvSpPr txBox="1">
            <a:spLocks/>
          </p:cNvSpPr>
          <p:nvPr/>
        </p:nvSpPr>
        <p:spPr>
          <a:xfrm>
            <a:off x="690880" y="407035"/>
            <a:ext cx="8145780" cy="567463"/>
          </a:xfrm>
          <a:prstGeom prst="rect">
            <a:avLst/>
          </a:prstGeom>
        </p:spPr>
        <p:txBody>
          <a:bodyPr vert="horz" wrap="square" lIns="0" tIns="13335" rIns="0" bIns="0" rtlCol="0">
            <a:spAutoFit/>
          </a:bodyPr>
          <a:lstStyle>
            <a:lvl1pPr>
              <a:defRPr sz="3200" b="1" i="0">
                <a:solidFill>
                  <a:schemeClr val="bg1"/>
                </a:solidFill>
                <a:latin typeface="Carlito"/>
                <a:ea typeface="+mj-ea"/>
                <a:cs typeface="Carlito"/>
              </a:defRPr>
            </a:lvl1pPr>
          </a:lstStyle>
          <a:p>
            <a:r>
              <a:rPr lang="en-US" altLang="en-US" sz="3600" b="1" dirty="0">
                <a:solidFill>
                  <a:schemeClr val="bg1"/>
                </a:solidFill>
                <a:latin typeface="Carlito"/>
                <a:ea typeface="+mj-ea"/>
              </a:rPr>
              <a:t>Home Network Applications</a:t>
            </a:r>
            <a:endParaRPr lang="en-US" sz="3600" b="1" dirty="0">
              <a:solidFill>
                <a:schemeClr val="bg1"/>
              </a:solidFill>
              <a:latin typeface="Carlito"/>
              <a:ea typeface="+mj-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3783380-EE5C-4306-B3AB-C5DA70E076D7}"/>
              </a:ext>
            </a:extLst>
          </p:cNvPr>
          <p:cNvSpPr>
            <a:spLocks noGrp="1" noChangeArrowheads="1"/>
          </p:cNvSpPr>
          <p:nvPr>
            <p:ph type="title"/>
          </p:nvPr>
        </p:nvSpPr>
        <p:spPr/>
        <p:txBody>
          <a:bodyPr/>
          <a:lstStyle/>
          <a:p>
            <a:r>
              <a:rPr lang="en-US" altLang="en-US"/>
              <a:t>Home Network Applications (3)</a:t>
            </a:r>
          </a:p>
        </p:txBody>
      </p:sp>
      <p:sp>
        <p:nvSpPr>
          <p:cNvPr id="13315" name="Rectangle 3">
            <a:extLst>
              <a:ext uri="{FF2B5EF4-FFF2-40B4-BE49-F238E27FC236}">
                <a16:creationId xmlns:a16="http://schemas.microsoft.com/office/drawing/2014/main" id="{EF2A6D7B-87D4-4CDD-A63A-C713938141C5}"/>
              </a:ext>
            </a:extLst>
          </p:cNvPr>
          <p:cNvSpPr>
            <a:spLocks noGrp="1" noChangeArrowheads="1"/>
          </p:cNvSpPr>
          <p:nvPr>
            <p:ph type="body" idx="1"/>
          </p:nvPr>
        </p:nvSpPr>
        <p:spPr>
          <a:xfrm>
            <a:off x="667384" y="1449137"/>
            <a:ext cx="7719060" cy="738664"/>
          </a:xfrm>
        </p:spPr>
        <p:txBody>
          <a:bodyPr/>
          <a:lstStyle/>
          <a:p>
            <a:pPr marL="246379" lvl="2" indent="-234315" algn="l" rtl="0">
              <a:spcBef>
                <a:spcPts val="585"/>
              </a:spcBef>
              <a:buClr>
                <a:srgbClr val="0083B7"/>
              </a:buClr>
              <a:buFont typeface="Wingdings"/>
              <a:buChar char=""/>
              <a:tabLst>
                <a:tab pos="247015" algn="l"/>
              </a:tabLst>
            </a:pPr>
            <a:r>
              <a:rPr lang="en-US" altLang="en-US" sz="2400" kern="1200" spc="-15" dirty="0">
                <a:solidFill>
                  <a:schemeClr val="tx1"/>
                </a:solidFill>
                <a:latin typeface="Carlito"/>
              </a:rPr>
              <a:t>Some forms of e-commerce.</a:t>
            </a:r>
          </a:p>
          <a:p>
            <a:endParaRPr lang="en-US" altLang="en-US" dirty="0"/>
          </a:p>
        </p:txBody>
      </p:sp>
      <p:pic>
        <p:nvPicPr>
          <p:cNvPr id="13316" name="Picture 4">
            <a:extLst>
              <a:ext uri="{FF2B5EF4-FFF2-40B4-BE49-F238E27FC236}">
                <a16:creationId xmlns:a16="http://schemas.microsoft.com/office/drawing/2014/main" id="{D9B06760-A30F-4910-ACBC-18C068C647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347282"/>
            <a:ext cx="8532813" cy="2224087"/>
          </a:xfrm>
          <a:prstGeom prst="rect">
            <a:avLst/>
          </a:prstGeom>
          <a:noFill/>
          <a:extLst>
            <a:ext uri="{909E8E84-426E-40DD-AFC4-6F175D3DCCD1}">
              <a14:hiddenFill xmlns:a14="http://schemas.microsoft.com/office/drawing/2010/main">
                <a:solidFill>
                  <a:srgbClr val="FFFFFF"/>
                </a:solidFill>
              </a14:hiddenFill>
            </a:ext>
          </a:extLst>
        </p:spPr>
      </p:pic>
      <p:sp>
        <p:nvSpPr>
          <p:cNvPr id="5" name="object 2">
            <a:extLst>
              <a:ext uri="{FF2B5EF4-FFF2-40B4-BE49-F238E27FC236}">
                <a16:creationId xmlns:a16="http://schemas.microsoft.com/office/drawing/2014/main" id="{BC509E8A-071C-4D47-81CE-2F0B23137CA0}"/>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6" name="object 3">
            <a:extLst>
              <a:ext uri="{FF2B5EF4-FFF2-40B4-BE49-F238E27FC236}">
                <a16:creationId xmlns:a16="http://schemas.microsoft.com/office/drawing/2014/main" id="{208ACEDD-598B-4D90-B336-4E54307E3886}"/>
              </a:ext>
            </a:extLst>
          </p:cNvPr>
          <p:cNvSpPr txBox="1">
            <a:spLocks/>
          </p:cNvSpPr>
          <p:nvPr/>
        </p:nvSpPr>
        <p:spPr>
          <a:xfrm>
            <a:off x="690880" y="407035"/>
            <a:ext cx="8145780" cy="567463"/>
          </a:xfrm>
          <a:prstGeom prst="rect">
            <a:avLst/>
          </a:prstGeom>
        </p:spPr>
        <p:txBody>
          <a:bodyPr vert="horz" wrap="square" lIns="0" tIns="13335" rIns="0" bIns="0" rtlCol="0">
            <a:spAutoFit/>
          </a:bodyPr>
          <a:lstStyle>
            <a:lvl1pPr>
              <a:defRPr sz="3200" b="1" i="0">
                <a:solidFill>
                  <a:schemeClr val="bg1"/>
                </a:solidFill>
                <a:latin typeface="Carlito"/>
                <a:ea typeface="+mj-ea"/>
                <a:cs typeface="Carlito"/>
              </a:defRPr>
            </a:lvl1pPr>
          </a:lstStyle>
          <a:p>
            <a:r>
              <a:rPr lang="en-US" altLang="en-US" sz="3600" b="1" dirty="0">
                <a:solidFill>
                  <a:schemeClr val="bg1"/>
                </a:solidFill>
                <a:latin typeface="Carlito"/>
                <a:ea typeface="+mj-ea"/>
              </a:rPr>
              <a:t>Home Network Applications</a:t>
            </a:r>
            <a:endParaRPr lang="en-US" sz="3600" b="1" dirty="0">
              <a:solidFill>
                <a:schemeClr val="bg1"/>
              </a:solidFill>
              <a:latin typeface="Carlito"/>
              <a:ea typeface="+mj-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a:extLst>
              <a:ext uri="{FF2B5EF4-FFF2-40B4-BE49-F238E27FC236}">
                <a16:creationId xmlns:a16="http://schemas.microsoft.com/office/drawing/2014/main" id="{1BF0C57A-DC91-48ED-9DC4-05A920795986}"/>
              </a:ext>
            </a:extLst>
          </p:cNvPr>
          <p:cNvSpPr>
            <a:spLocks noChangeArrowheads="1"/>
          </p:cNvSpPr>
          <p:nvPr/>
        </p:nvSpPr>
        <p:spPr bwMode="auto">
          <a:xfrm>
            <a:off x="601980" y="1132077"/>
            <a:ext cx="8077200" cy="470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dirty="0">
              <a:latin typeface="Calibri" panose="020F0502020204030204" pitchFamily="34" charset="0"/>
              <a:cs typeface="Arial" panose="020B0604020202020204" pitchFamily="34" charset="0"/>
            </a:endParaRPr>
          </a:p>
          <a:p>
            <a:pPr marL="358140" marR="5080" indent="-346075">
              <a:lnSpc>
                <a:spcPct val="150000"/>
              </a:lnSpc>
              <a:spcBef>
                <a:spcPts val="100"/>
              </a:spcBef>
              <a:buClr>
                <a:srgbClr val="0083B7"/>
              </a:buClr>
              <a:buFont typeface="Wingdings"/>
              <a:buChar char=""/>
              <a:tabLst>
                <a:tab pos="358140" algn="l"/>
                <a:tab pos="358775" algn="l"/>
              </a:tabLst>
            </a:pPr>
            <a:r>
              <a:rPr lang="en-US" altLang="en-US" sz="2400" spc="10" dirty="0">
                <a:latin typeface="Carlito"/>
              </a:rPr>
              <a:t>Computer networks differ by their size and transmission technology.   </a:t>
            </a:r>
          </a:p>
          <a:p>
            <a:pPr marL="358140" marR="5080" indent="-346075">
              <a:lnSpc>
                <a:spcPct val="150000"/>
              </a:lnSpc>
              <a:spcBef>
                <a:spcPts val="100"/>
              </a:spcBef>
              <a:buClr>
                <a:srgbClr val="0083B7"/>
              </a:buClr>
              <a:buFont typeface="Wingdings"/>
              <a:buChar char=""/>
              <a:tabLst>
                <a:tab pos="358140" algn="l"/>
                <a:tab pos="358775" algn="l"/>
              </a:tabLst>
            </a:pPr>
            <a:r>
              <a:rPr lang="en-US" altLang="en-US" sz="2400" spc="10" dirty="0">
                <a:latin typeface="Carlito"/>
              </a:rPr>
              <a:t>There are two types of transmission technology: </a:t>
            </a:r>
          </a:p>
          <a:p>
            <a:pPr lvl="1">
              <a:lnSpc>
                <a:spcPct val="150000"/>
              </a:lnSpc>
              <a:buFont typeface="Calibri" panose="020F0502020204030204" pitchFamily="34" charset="0"/>
              <a:buAutoNum type="arabicPeriod"/>
            </a:pPr>
            <a:r>
              <a:rPr lang="en-US" altLang="en-US" b="1" dirty="0">
                <a:cs typeface="Arial" panose="020B0604020202020204" pitchFamily="34" charset="0"/>
              </a:rPr>
              <a:t>Broadcast links</a:t>
            </a:r>
          </a:p>
          <a:p>
            <a:pPr lvl="1">
              <a:lnSpc>
                <a:spcPct val="150000"/>
              </a:lnSpc>
              <a:buFont typeface="Calibri" panose="020F0502020204030204" pitchFamily="34" charset="0"/>
              <a:buAutoNum type="arabicPeriod"/>
            </a:pPr>
            <a:r>
              <a:rPr lang="en-US" altLang="en-US" b="1" dirty="0">
                <a:cs typeface="Arial" panose="020B0604020202020204" pitchFamily="34" charset="0"/>
              </a:rPr>
              <a:t>Point-to-point links. </a:t>
            </a:r>
          </a:p>
          <a:p>
            <a:pPr algn="just">
              <a:lnSpc>
                <a:spcPct val="150000"/>
              </a:lnSpc>
            </a:pPr>
            <a:endParaRPr lang="en-US" altLang="en-US" dirty="0">
              <a:cs typeface="Arial" panose="020B0604020202020204" pitchFamily="34" charset="0"/>
            </a:endParaRPr>
          </a:p>
          <a:p>
            <a:pPr marL="358140" marR="5080" indent="-346075">
              <a:lnSpc>
                <a:spcPct val="150000"/>
              </a:lnSpc>
              <a:spcBef>
                <a:spcPts val="100"/>
              </a:spcBef>
              <a:buClr>
                <a:srgbClr val="0083B7"/>
              </a:buClr>
              <a:buFont typeface="Wingdings"/>
              <a:buChar char=""/>
              <a:tabLst>
                <a:tab pos="358140" algn="l"/>
                <a:tab pos="358775" algn="l"/>
              </a:tabLst>
            </a:pPr>
            <a:r>
              <a:rPr lang="en-US" altLang="en-US" sz="2400" spc="10" dirty="0">
                <a:latin typeface="Carlito"/>
              </a:rPr>
              <a:t>Broadcast links have a single transmission channel that is shared by all the computers on the network. </a:t>
            </a:r>
          </a:p>
          <a:p>
            <a:endParaRPr lang="en-US" altLang="en-US" dirty="0">
              <a:latin typeface="Calibri" panose="020F0502020204030204" pitchFamily="34" charset="0"/>
              <a:cs typeface="Arial" panose="020B0604020202020204" pitchFamily="34" charset="0"/>
            </a:endParaRPr>
          </a:p>
        </p:txBody>
      </p:sp>
      <p:sp>
        <p:nvSpPr>
          <p:cNvPr id="3" name="object 2">
            <a:extLst>
              <a:ext uri="{FF2B5EF4-FFF2-40B4-BE49-F238E27FC236}">
                <a16:creationId xmlns:a16="http://schemas.microsoft.com/office/drawing/2014/main" id="{D2C5E63F-A7A3-4B57-9C84-FFB734E4C5A2}"/>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4" name="object 3">
            <a:extLst>
              <a:ext uri="{FF2B5EF4-FFF2-40B4-BE49-F238E27FC236}">
                <a16:creationId xmlns:a16="http://schemas.microsoft.com/office/drawing/2014/main" id="{A8B37AD4-1EE5-4A58-8C9F-BC98ACE533FE}"/>
              </a:ext>
            </a:extLst>
          </p:cNvPr>
          <p:cNvSpPr txBox="1">
            <a:spLocks/>
          </p:cNvSpPr>
          <p:nvPr/>
        </p:nvSpPr>
        <p:spPr>
          <a:xfrm>
            <a:off x="690880" y="407035"/>
            <a:ext cx="5899150" cy="567463"/>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en-US" altLang="en-US" sz="3600" b="1" spc="-30" dirty="0">
                <a:solidFill>
                  <a:schemeClr val="bg1"/>
                </a:solidFill>
                <a:latin typeface="Carlito"/>
              </a:rPr>
              <a:t> Transmission Technology</a:t>
            </a:r>
          </a:p>
        </p:txBody>
      </p:sp>
    </p:spTree>
    <p:extLst>
      <p:ext uri="{BB962C8B-B14F-4D97-AF65-F5344CB8AC3E}">
        <p14:creationId xmlns:p14="http://schemas.microsoft.com/office/powerpoint/2010/main" val="526273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a:extLst>
              <a:ext uri="{FF2B5EF4-FFF2-40B4-BE49-F238E27FC236}">
                <a16:creationId xmlns:a16="http://schemas.microsoft.com/office/drawing/2014/main" id="{1BF0C57A-DC91-48ED-9DC4-05A920795986}"/>
              </a:ext>
            </a:extLst>
          </p:cNvPr>
          <p:cNvSpPr>
            <a:spLocks noChangeArrowheads="1"/>
          </p:cNvSpPr>
          <p:nvPr/>
        </p:nvSpPr>
        <p:spPr bwMode="auto">
          <a:xfrm>
            <a:off x="601980" y="1132077"/>
            <a:ext cx="8077200" cy="467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dirty="0">
              <a:latin typeface="Calibri" panose="020F0502020204030204" pitchFamily="34" charset="0"/>
              <a:cs typeface="Arial" panose="020B0604020202020204" pitchFamily="34" charset="0"/>
            </a:endParaRPr>
          </a:p>
          <a:p>
            <a:pPr marL="358140" marR="5080" indent="-346075">
              <a:lnSpc>
                <a:spcPct val="150000"/>
              </a:lnSpc>
              <a:spcBef>
                <a:spcPts val="100"/>
              </a:spcBef>
              <a:buClr>
                <a:srgbClr val="0083B7"/>
              </a:buClr>
              <a:buFont typeface="Wingdings"/>
              <a:buChar char=""/>
              <a:tabLst>
                <a:tab pos="358140" algn="l"/>
                <a:tab pos="358775" algn="l"/>
              </a:tabLst>
            </a:pPr>
            <a:r>
              <a:rPr lang="en-US" altLang="en-US" sz="2400" spc="10" dirty="0">
                <a:latin typeface="Carlito"/>
              </a:rPr>
              <a:t>Broadcast links :</a:t>
            </a:r>
          </a:p>
          <a:p>
            <a:pPr marL="623888" indent="-180975" algn="just">
              <a:lnSpc>
                <a:spcPct val="150000"/>
              </a:lnSpc>
              <a:buFont typeface="Arial" panose="020B0604020202020204" pitchFamily="34" charset="0"/>
              <a:buChar char="•"/>
            </a:pPr>
            <a:r>
              <a:rPr lang="en-US" altLang="en-US" dirty="0">
                <a:cs typeface="Arial" panose="020B0604020202020204" pitchFamily="34" charset="0"/>
              </a:rPr>
              <a:t>If the destination of the sent messages is all the existing computers on the network this known as a broadcasting. </a:t>
            </a:r>
          </a:p>
          <a:p>
            <a:pPr marL="623888" indent="-180975" algn="just">
              <a:lnSpc>
                <a:spcPct val="150000"/>
              </a:lnSpc>
              <a:buFont typeface="Arial" panose="020B0604020202020204" pitchFamily="34" charset="0"/>
              <a:buChar char="•"/>
            </a:pPr>
            <a:r>
              <a:rPr lang="en-US" altLang="en-US" dirty="0">
                <a:cs typeface="Arial" panose="020B0604020202020204" pitchFamily="34" charset="0"/>
              </a:rPr>
              <a:t>If the destination of the sent messages is a specific computers this known as a multicasting.</a:t>
            </a:r>
          </a:p>
          <a:p>
            <a:pPr marL="623888" indent="-180975" algn="just">
              <a:lnSpc>
                <a:spcPct val="150000"/>
              </a:lnSpc>
              <a:buFont typeface="Arial" panose="020B0604020202020204" pitchFamily="34" charset="0"/>
              <a:buChar char="•"/>
            </a:pPr>
            <a:endParaRPr lang="en-US" altLang="en-US" dirty="0">
              <a:cs typeface="Arial" panose="020B0604020202020204" pitchFamily="34" charset="0"/>
            </a:endParaRPr>
          </a:p>
          <a:p>
            <a:pPr marL="358140" marR="5080" indent="-346075">
              <a:lnSpc>
                <a:spcPct val="150000"/>
              </a:lnSpc>
              <a:spcBef>
                <a:spcPts val="100"/>
              </a:spcBef>
              <a:buClr>
                <a:srgbClr val="0083B7"/>
              </a:buClr>
              <a:buFont typeface="Wingdings"/>
              <a:buChar char=""/>
              <a:tabLst>
                <a:tab pos="358140" algn="l"/>
                <a:tab pos="358775" algn="l"/>
              </a:tabLst>
            </a:pPr>
            <a:r>
              <a:rPr lang="en-US" altLang="en-US" sz="2400" spc="10" dirty="0">
                <a:latin typeface="Carlito"/>
              </a:rPr>
              <a:t>Point-to-point link: </a:t>
            </a:r>
          </a:p>
          <a:p>
            <a:pPr marL="623888" indent="-180975" algn="just">
              <a:lnSpc>
                <a:spcPct val="150000"/>
              </a:lnSpc>
              <a:buFont typeface="Arial" panose="020B0604020202020204" pitchFamily="34" charset="0"/>
              <a:buChar char="•"/>
            </a:pPr>
            <a:r>
              <a:rPr lang="en-US" altLang="en-US" dirty="0">
                <a:cs typeface="Arial" panose="020B0604020202020204" pitchFamily="34" charset="0"/>
              </a:rPr>
              <a:t>The messages are sent from one sending computer to one receiving computer.</a:t>
            </a:r>
          </a:p>
          <a:p>
            <a:endParaRPr lang="en-US" altLang="en-US" dirty="0">
              <a:latin typeface="Calibri" panose="020F0502020204030204" pitchFamily="34" charset="0"/>
              <a:cs typeface="Arial" panose="020B0604020202020204" pitchFamily="34" charset="0"/>
            </a:endParaRPr>
          </a:p>
        </p:txBody>
      </p:sp>
      <p:sp>
        <p:nvSpPr>
          <p:cNvPr id="3" name="object 2">
            <a:extLst>
              <a:ext uri="{FF2B5EF4-FFF2-40B4-BE49-F238E27FC236}">
                <a16:creationId xmlns:a16="http://schemas.microsoft.com/office/drawing/2014/main" id="{D2C5E63F-A7A3-4B57-9C84-FFB734E4C5A2}"/>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4" name="object 3">
            <a:extLst>
              <a:ext uri="{FF2B5EF4-FFF2-40B4-BE49-F238E27FC236}">
                <a16:creationId xmlns:a16="http://schemas.microsoft.com/office/drawing/2014/main" id="{A8B37AD4-1EE5-4A58-8C9F-BC98ACE533FE}"/>
              </a:ext>
            </a:extLst>
          </p:cNvPr>
          <p:cNvSpPr txBox="1">
            <a:spLocks/>
          </p:cNvSpPr>
          <p:nvPr/>
        </p:nvSpPr>
        <p:spPr>
          <a:xfrm>
            <a:off x="690880" y="407035"/>
            <a:ext cx="5899150" cy="567463"/>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en-US" altLang="en-US" sz="3600" b="1" spc="-30" dirty="0">
                <a:solidFill>
                  <a:schemeClr val="bg1"/>
                </a:solidFill>
                <a:latin typeface="Carlito"/>
              </a:rPr>
              <a:t> Transmission Technology</a:t>
            </a:r>
          </a:p>
        </p:txBody>
      </p:sp>
    </p:spTree>
    <p:extLst>
      <p:ext uri="{BB962C8B-B14F-4D97-AF65-F5344CB8AC3E}">
        <p14:creationId xmlns:p14="http://schemas.microsoft.com/office/powerpoint/2010/main" val="936777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90067FD-2291-4AC8-BE1E-36941EA1C4F7}"/>
              </a:ext>
            </a:extLst>
          </p:cNvPr>
          <p:cNvSpPr>
            <a:spLocks noGrp="1" noChangeArrowheads="1"/>
          </p:cNvSpPr>
          <p:nvPr>
            <p:ph type="title"/>
          </p:nvPr>
        </p:nvSpPr>
        <p:spPr/>
        <p:txBody>
          <a:bodyPr/>
          <a:lstStyle/>
          <a:p>
            <a:r>
              <a:rPr lang="en-US" altLang="en-US"/>
              <a:t>Broadcast Networks (2)</a:t>
            </a:r>
          </a:p>
        </p:txBody>
      </p:sp>
      <p:sp>
        <p:nvSpPr>
          <p:cNvPr id="16387" name="Rectangle 3">
            <a:extLst>
              <a:ext uri="{FF2B5EF4-FFF2-40B4-BE49-F238E27FC236}">
                <a16:creationId xmlns:a16="http://schemas.microsoft.com/office/drawing/2014/main" id="{36A4BDF0-C525-43E2-B8AE-F8DF93BBED4F}"/>
              </a:ext>
            </a:extLst>
          </p:cNvPr>
          <p:cNvSpPr>
            <a:spLocks noGrp="1" noChangeArrowheads="1"/>
          </p:cNvSpPr>
          <p:nvPr>
            <p:ph type="body" idx="1"/>
          </p:nvPr>
        </p:nvSpPr>
        <p:spPr>
          <a:xfrm>
            <a:off x="690880" y="1600602"/>
            <a:ext cx="7719060" cy="292837"/>
          </a:xfrm>
        </p:spPr>
        <p:txBody>
          <a:bodyPr/>
          <a:lstStyle/>
          <a:p>
            <a:pPr marL="358140" marR="522605" indent="-346075" algn="l" rtl="0">
              <a:lnSpc>
                <a:spcPts val="2160"/>
              </a:lnSpc>
              <a:spcBef>
                <a:spcPts val="215"/>
              </a:spcBef>
              <a:buClr>
                <a:srgbClr val="0083B7"/>
              </a:buClr>
              <a:buFont typeface="Wingdings"/>
              <a:buChar char=""/>
              <a:tabLst>
                <a:tab pos="358140" algn="l"/>
                <a:tab pos="358775" algn="l"/>
              </a:tabLst>
            </a:pPr>
            <a:r>
              <a:rPr lang="en-US" altLang="en-US" kern="1200" spc="-5" dirty="0"/>
              <a:t>Classification of interconnected processors by scale.</a:t>
            </a:r>
          </a:p>
        </p:txBody>
      </p:sp>
      <p:pic>
        <p:nvPicPr>
          <p:cNvPr id="16388" name="Picture 4">
            <a:extLst>
              <a:ext uri="{FF2B5EF4-FFF2-40B4-BE49-F238E27FC236}">
                <a16:creationId xmlns:a16="http://schemas.microsoft.com/office/drawing/2014/main" id="{58BFAFE5-886B-4906-A76F-D6ACA2E40F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540" y="2361964"/>
            <a:ext cx="6159500" cy="4056063"/>
          </a:xfrm>
          <a:prstGeom prst="rect">
            <a:avLst/>
          </a:prstGeom>
          <a:noFill/>
          <a:extLst>
            <a:ext uri="{909E8E84-426E-40DD-AFC4-6F175D3DCCD1}">
              <a14:hiddenFill xmlns:a14="http://schemas.microsoft.com/office/drawing/2010/main">
                <a:solidFill>
                  <a:srgbClr val="FFFFFF"/>
                </a:solidFill>
              </a14:hiddenFill>
            </a:ext>
          </a:extLst>
        </p:spPr>
      </p:pic>
      <p:sp>
        <p:nvSpPr>
          <p:cNvPr id="7" name="object 2">
            <a:extLst>
              <a:ext uri="{FF2B5EF4-FFF2-40B4-BE49-F238E27FC236}">
                <a16:creationId xmlns:a16="http://schemas.microsoft.com/office/drawing/2014/main" id="{C4950C3C-A7BF-49C2-9160-C210920C44CD}"/>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8" name="object 3">
            <a:extLst>
              <a:ext uri="{FF2B5EF4-FFF2-40B4-BE49-F238E27FC236}">
                <a16:creationId xmlns:a16="http://schemas.microsoft.com/office/drawing/2014/main" id="{BB15740C-0058-43CD-95FC-70D00BB4CC1E}"/>
              </a:ext>
            </a:extLst>
          </p:cNvPr>
          <p:cNvSpPr txBox="1">
            <a:spLocks/>
          </p:cNvSpPr>
          <p:nvPr/>
        </p:nvSpPr>
        <p:spPr>
          <a:xfrm>
            <a:off x="690880" y="407035"/>
            <a:ext cx="5899150" cy="567463"/>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en-US" altLang="en-US" sz="3600" b="1" spc="-30" dirty="0">
                <a:solidFill>
                  <a:schemeClr val="bg1"/>
                </a:solidFill>
                <a:latin typeface="Carlito"/>
              </a:rPr>
              <a:t>Broadcast Networks </a:t>
            </a:r>
            <a:endParaRPr lang="en-US" sz="3600" b="1" spc="-30" dirty="0">
              <a:solidFill>
                <a:schemeClr val="bg1"/>
              </a:solidFill>
              <a:latin typeface="Carlito"/>
            </a:endParaRPr>
          </a:p>
        </p:txBody>
      </p:sp>
    </p:spTree>
    <p:extLst>
      <p:ext uri="{BB962C8B-B14F-4D97-AF65-F5344CB8AC3E}">
        <p14:creationId xmlns:p14="http://schemas.microsoft.com/office/powerpoint/2010/main" val="809347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6119" y="1086155"/>
            <a:ext cx="7614920" cy="4777740"/>
          </a:xfrm>
          <a:prstGeom prst="rect">
            <a:avLst/>
          </a:prstGeom>
        </p:spPr>
        <p:txBody>
          <a:bodyPr vert="horz" wrap="square" lIns="0" tIns="135255" rIns="0" bIns="0" rtlCol="0">
            <a:spAutoFit/>
          </a:bodyPr>
          <a:lstStyle/>
          <a:p>
            <a:pPr marL="246379" indent="-233679">
              <a:lnSpc>
                <a:spcPct val="100000"/>
              </a:lnSpc>
              <a:spcBef>
                <a:spcPts val="1065"/>
              </a:spcBef>
              <a:buClr>
                <a:srgbClr val="0083B7"/>
              </a:buClr>
              <a:buFont typeface="Wingdings"/>
              <a:buChar char=""/>
              <a:tabLst>
                <a:tab pos="246379" algn="l"/>
              </a:tabLst>
            </a:pPr>
            <a:r>
              <a:rPr sz="2400" dirty="0">
                <a:latin typeface="Carlito"/>
                <a:cs typeface="Carlito"/>
              </a:rPr>
              <a:t>Transmission</a:t>
            </a:r>
            <a:r>
              <a:rPr sz="2400" spc="-105" dirty="0">
                <a:latin typeface="Carlito"/>
                <a:cs typeface="Carlito"/>
              </a:rPr>
              <a:t> </a:t>
            </a:r>
            <a:r>
              <a:rPr sz="2400" spc="10" dirty="0">
                <a:latin typeface="Carlito"/>
                <a:cs typeface="Carlito"/>
              </a:rPr>
              <a:t>Modes:</a:t>
            </a:r>
            <a:endParaRPr sz="2400" dirty="0">
              <a:latin typeface="Carlito"/>
              <a:cs typeface="Carlito"/>
            </a:endParaRPr>
          </a:p>
          <a:p>
            <a:pPr marL="815975" lvl="1" indent="-346075">
              <a:lnSpc>
                <a:spcPct val="100000"/>
              </a:lnSpc>
              <a:spcBef>
                <a:spcPts val="805"/>
              </a:spcBef>
              <a:buClr>
                <a:srgbClr val="0083B7"/>
              </a:buClr>
              <a:buFont typeface="Courier New"/>
              <a:buChar char="o"/>
              <a:tabLst>
                <a:tab pos="815975" algn="l"/>
              </a:tabLst>
            </a:pPr>
            <a:r>
              <a:rPr sz="2000" spc="-10" dirty="0">
                <a:latin typeface="Carlito"/>
                <a:cs typeface="Carlito"/>
              </a:rPr>
              <a:t>Simplex</a:t>
            </a:r>
            <a:endParaRPr sz="2000" dirty="0">
              <a:latin typeface="Carlito"/>
              <a:cs typeface="Carlito"/>
            </a:endParaRPr>
          </a:p>
          <a:p>
            <a:pPr marL="1151890" lvl="2" indent="-346710">
              <a:lnSpc>
                <a:spcPct val="100000"/>
              </a:lnSpc>
              <a:spcBef>
                <a:spcPts val="725"/>
              </a:spcBef>
              <a:buClr>
                <a:srgbClr val="0083B7"/>
              </a:buClr>
              <a:buFont typeface="Arial"/>
              <a:buChar char="•"/>
              <a:tabLst>
                <a:tab pos="1151255" algn="l"/>
                <a:tab pos="1151890" algn="l"/>
              </a:tabLst>
            </a:pPr>
            <a:r>
              <a:rPr sz="2000" spc="-25" dirty="0">
                <a:latin typeface="Carlito"/>
                <a:cs typeface="Carlito"/>
              </a:rPr>
              <a:t>Sends </a:t>
            </a:r>
            <a:r>
              <a:rPr sz="2000" dirty="0">
                <a:latin typeface="Carlito"/>
                <a:cs typeface="Carlito"/>
              </a:rPr>
              <a:t>information </a:t>
            </a:r>
            <a:r>
              <a:rPr sz="2000" spc="5" dirty="0">
                <a:latin typeface="Carlito"/>
                <a:cs typeface="Carlito"/>
              </a:rPr>
              <a:t>in </a:t>
            </a:r>
            <a:r>
              <a:rPr sz="2000" spc="-15" dirty="0">
                <a:latin typeface="Carlito"/>
                <a:cs typeface="Carlito"/>
              </a:rPr>
              <a:t>one </a:t>
            </a:r>
            <a:r>
              <a:rPr sz="2000" spc="-5" dirty="0">
                <a:latin typeface="Carlito"/>
                <a:cs typeface="Carlito"/>
              </a:rPr>
              <a:t>direction</a:t>
            </a:r>
            <a:r>
              <a:rPr sz="2000" spc="100" dirty="0">
                <a:latin typeface="Carlito"/>
                <a:cs typeface="Carlito"/>
              </a:rPr>
              <a:t> </a:t>
            </a:r>
            <a:r>
              <a:rPr sz="2000" dirty="0">
                <a:latin typeface="Carlito"/>
                <a:cs typeface="Carlito"/>
              </a:rPr>
              <a:t>only.</a:t>
            </a:r>
          </a:p>
          <a:p>
            <a:pPr marL="815975" lvl="1" indent="-346075">
              <a:lnSpc>
                <a:spcPct val="100000"/>
              </a:lnSpc>
              <a:spcBef>
                <a:spcPts val="725"/>
              </a:spcBef>
              <a:buClr>
                <a:srgbClr val="0083B7"/>
              </a:buClr>
              <a:buFont typeface="Courier New"/>
              <a:buChar char="o"/>
              <a:tabLst>
                <a:tab pos="815975" algn="l"/>
              </a:tabLst>
            </a:pPr>
            <a:r>
              <a:rPr sz="2000" spc="10" dirty="0">
                <a:latin typeface="Carlito"/>
                <a:cs typeface="Carlito"/>
              </a:rPr>
              <a:t>Half</a:t>
            </a:r>
            <a:r>
              <a:rPr sz="2000" spc="-20" dirty="0">
                <a:latin typeface="Carlito"/>
                <a:cs typeface="Carlito"/>
              </a:rPr>
              <a:t> </a:t>
            </a:r>
            <a:r>
              <a:rPr sz="2000" spc="-10" dirty="0">
                <a:latin typeface="Carlito"/>
                <a:cs typeface="Carlito"/>
              </a:rPr>
              <a:t>Duplex:</a:t>
            </a:r>
            <a:endParaRPr sz="2000" dirty="0">
              <a:latin typeface="Carlito"/>
              <a:cs typeface="Carlito"/>
            </a:endParaRPr>
          </a:p>
          <a:p>
            <a:pPr marL="1151890" lvl="2" indent="-346710">
              <a:lnSpc>
                <a:spcPct val="100000"/>
              </a:lnSpc>
              <a:spcBef>
                <a:spcPts val="725"/>
              </a:spcBef>
              <a:buClr>
                <a:srgbClr val="0083B7"/>
              </a:buClr>
              <a:buFont typeface="Arial"/>
              <a:buChar char="•"/>
              <a:tabLst>
                <a:tab pos="1151255" algn="l"/>
                <a:tab pos="1151890" algn="l"/>
              </a:tabLst>
            </a:pPr>
            <a:r>
              <a:rPr sz="2000" spc="-10" dirty="0">
                <a:latin typeface="Carlito"/>
                <a:cs typeface="Carlito"/>
              </a:rPr>
              <a:t>Uses </a:t>
            </a:r>
            <a:r>
              <a:rPr sz="2000" spc="-5" dirty="0">
                <a:latin typeface="Carlito"/>
                <a:cs typeface="Carlito"/>
              </a:rPr>
              <a:t>only </a:t>
            </a:r>
            <a:r>
              <a:rPr sz="2000" spc="-15" dirty="0">
                <a:latin typeface="Carlito"/>
                <a:cs typeface="Carlito"/>
              </a:rPr>
              <a:t>one </a:t>
            </a:r>
            <a:r>
              <a:rPr sz="2000" spc="10" dirty="0">
                <a:latin typeface="Carlito"/>
                <a:cs typeface="Carlito"/>
              </a:rPr>
              <a:t>wire</a:t>
            </a:r>
            <a:r>
              <a:rPr sz="2000" spc="65" dirty="0">
                <a:latin typeface="Carlito"/>
                <a:cs typeface="Carlito"/>
              </a:rPr>
              <a:t> </a:t>
            </a:r>
            <a:r>
              <a:rPr sz="2000" dirty="0">
                <a:latin typeface="Carlito"/>
                <a:cs typeface="Carlito"/>
              </a:rPr>
              <a:t>pair.</a:t>
            </a:r>
          </a:p>
          <a:p>
            <a:pPr marL="1151890" lvl="2" indent="-346710">
              <a:lnSpc>
                <a:spcPct val="100000"/>
              </a:lnSpc>
              <a:spcBef>
                <a:spcPts val="725"/>
              </a:spcBef>
              <a:buClr>
                <a:srgbClr val="0083B7"/>
              </a:buClr>
              <a:buFont typeface="Arial"/>
              <a:buChar char="•"/>
              <a:tabLst>
                <a:tab pos="1151255" algn="l"/>
                <a:tab pos="1151890" algn="l"/>
              </a:tabLst>
            </a:pPr>
            <a:r>
              <a:rPr sz="2000" dirty="0">
                <a:latin typeface="Carlito"/>
                <a:cs typeface="Carlito"/>
              </a:rPr>
              <a:t>Collision might</a:t>
            </a:r>
            <a:r>
              <a:rPr sz="2000" spc="-60" dirty="0">
                <a:latin typeface="Carlito"/>
                <a:cs typeface="Carlito"/>
              </a:rPr>
              <a:t> </a:t>
            </a:r>
            <a:r>
              <a:rPr sz="2000" spc="10" dirty="0">
                <a:latin typeface="Carlito"/>
                <a:cs typeface="Carlito"/>
              </a:rPr>
              <a:t>occur.</a:t>
            </a:r>
            <a:endParaRPr sz="2000" dirty="0">
              <a:latin typeface="Carlito"/>
              <a:cs typeface="Carlito"/>
            </a:endParaRPr>
          </a:p>
          <a:p>
            <a:pPr marL="815975" lvl="1" indent="-346075">
              <a:lnSpc>
                <a:spcPct val="100000"/>
              </a:lnSpc>
              <a:spcBef>
                <a:spcPts val="725"/>
              </a:spcBef>
              <a:buClr>
                <a:srgbClr val="0083B7"/>
              </a:buClr>
              <a:buFont typeface="Courier New"/>
              <a:buChar char="o"/>
              <a:tabLst>
                <a:tab pos="815975" algn="l"/>
              </a:tabLst>
            </a:pPr>
            <a:r>
              <a:rPr sz="2000" spc="-15" dirty="0">
                <a:latin typeface="Carlito"/>
                <a:cs typeface="Carlito"/>
              </a:rPr>
              <a:t>Full</a:t>
            </a:r>
            <a:r>
              <a:rPr sz="2000" spc="40" dirty="0">
                <a:latin typeface="Carlito"/>
                <a:cs typeface="Carlito"/>
              </a:rPr>
              <a:t> </a:t>
            </a:r>
            <a:r>
              <a:rPr sz="2000" spc="-15" dirty="0">
                <a:latin typeface="Carlito"/>
                <a:cs typeface="Carlito"/>
              </a:rPr>
              <a:t>Duplex:</a:t>
            </a:r>
            <a:endParaRPr sz="2000" dirty="0">
              <a:latin typeface="Carlito"/>
              <a:cs typeface="Carlito"/>
            </a:endParaRPr>
          </a:p>
          <a:p>
            <a:pPr marL="1151890" lvl="2" indent="-346710">
              <a:lnSpc>
                <a:spcPct val="100000"/>
              </a:lnSpc>
              <a:spcBef>
                <a:spcPts val="725"/>
              </a:spcBef>
              <a:buClr>
                <a:srgbClr val="0083B7"/>
              </a:buClr>
              <a:buFont typeface="Arial"/>
              <a:buChar char="•"/>
              <a:tabLst>
                <a:tab pos="1151255" algn="l"/>
                <a:tab pos="1151890" algn="l"/>
              </a:tabLst>
            </a:pPr>
            <a:r>
              <a:rPr sz="2000" spc="-10" dirty="0">
                <a:latin typeface="Carlito"/>
                <a:cs typeface="Carlito"/>
              </a:rPr>
              <a:t>Uses two </a:t>
            </a:r>
            <a:r>
              <a:rPr sz="2000" spc="5" dirty="0">
                <a:latin typeface="Carlito"/>
                <a:cs typeface="Carlito"/>
              </a:rPr>
              <a:t>pairs </a:t>
            </a:r>
            <a:r>
              <a:rPr sz="2000" spc="-10" dirty="0">
                <a:latin typeface="Carlito"/>
                <a:cs typeface="Carlito"/>
              </a:rPr>
              <a:t>of</a:t>
            </a:r>
            <a:r>
              <a:rPr sz="2000" spc="15" dirty="0">
                <a:latin typeface="Carlito"/>
                <a:cs typeface="Carlito"/>
              </a:rPr>
              <a:t> </a:t>
            </a:r>
            <a:r>
              <a:rPr sz="2000" dirty="0">
                <a:latin typeface="Carlito"/>
                <a:cs typeface="Carlito"/>
              </a:rPr>
              <a:t>wire.</a:t>
            </a:r>
          </a:p>
          <a:p>
            <a:pPr marL="1151890" lvl="2" indent="-346710">
              <a:lnSpc>
                <a:spcPct val="100000"/>
              </a:lnSpc>
              <a:spcBef>
                <a:spcPts val="725"/>
              </a:spcBef>
              <a:buClr>
                <a:srgbClr val="0083B7"/>
              </a:buClr>
              <a:buFont typeface="Arial"/>
              <a:buChar char="•"/>
              <a:tabLst>
                <a:tab pos="1151255" algn="l"/>
                <a:tab pos="1151890" algn="l"/>
              </a:tabLst>
            </a:pPr>
            <a:r>
              <a:rPr sz="2000" spc="-10" dirty="0">
                <a:latin typeface="Carlito"/>
                <a:cs typeface="Carlito"/>
              </a:rPr>
              <a:t>No</a:t>
            </a:r>
            <a:r>
              <a:rPr sz="2000" dirty="0">
                <a:latin typeface="Carlito"/>
                <a:cs typeface="Carlito"/>
              </a:rPr>
              <a:t> </a:t>
            </a:r>
            <a:r>
              <a:rPr sz="2000" spc="5" dirty="0">
                <a:latin typeface="Carlito"/>
                <a:cs typeface="Carlito"/>
              </a:rPr>
              <a:t>collision.</a:t>
            </a:r>
            <a:endParaRPr sz="2000" dirty="0">
              <a:latin typeface="Carlito"/>
              <a:cs typeface="Carlito"/>
            </a:endParaRPr>
          </a:p>
          <a:p>
            <a:pPr marL="1151890" marR="5080" lvl="2" indent="-346075">
              <a:lnSpc>
                <a:spcPts val="2240"/>
              </a:lnSpc>
              <a:spcBef>
                <a:spcPts val="930"/>
              </a:spcBef>
              <a:buClr>
                <a:srgbClr val="0083B7"/>
              </a:buClr>
              <a:buFont typeface="Arial"/>
              <a:buChar char="•"/>
              <a:tabLst>
                <a:tab pos="1151255" algn="l"/>
                <a:tab pos="1151890" algn="l"/>
              </a:tabLst>
            </a:pPr>
            <a:r>
              <a:rPr sz="2000" spc="-10" dirty="0">
                <a:latin typeface="Carlito"/>
                <a:cs typeface="Carlito"/>
              </a:rPr>
              <a:t>Transmitted </a:t>
            </a:r>
            <a:r>
              <a:rPr sz="2000" spc="-15" dirty="0">
                <a:latin typeface="Carlito"/>
                <a:cs typeface="Carlito"/>
              </a:rPr>
              <a:t>data </a:t>
            </a:r>
            <a:r>
              <a:rPr sz="2000" spc="5" dirty="0">
                <a:latin typeface="Carlito"/>
                <a:cs typeface="Carlito"/>
              </a:rPr>
              <a:t>is </a:t>
            </a:r>
            <a:r>
              <a:rPr sz="2000" spc="-10" dirty="0">
                <a:latin typeface="Carlito"/>
                <a:cs typeface="Carlito"/>
              </a:rPr>
              <a:t>sent on </a:t>
            </a:r>
            <a:r>
              <a:rPr sz="2000" dirty="0">
                <a:latin typeface="Carlito"/>
                <a:cs typeface="Carlito"/>
              </a:rPr>
              <a:t>a </a:t>
            </a:r>
            <a:r>
              <a:rPr sz="2000" spc="-5" dirty="0">
                <a:latin typeface="Carlito"/>
                <a:cs typeface="Carlito"/>
              </a:rPr>
              <a:t>different </a:t>
            </a:r>
            <a:r>
              <a:rPr sz="2000" dirty="0">
                <a:latin typeface="Carlito"/>
                <a:cs typeface="Carlito"/>
              </a:rPr>
              <a:t>wires </a:t>
            </a:r>
            <a:r>
              <a:rPr sz="2000" spc="-15" dirty="0">
                <a:latin typeface="Carlito"/>
                <a:cs typeface="Carlito"/>
              </a:rPr>
              <a:t>than the </a:t>
            </a:r>
            <a:r>
              <a:rPr sz="2000" spc="-10" dirty="0">
                <a:latin typeface="Carlito"/>
                <a:cs typeface="Carlito"/>
              </a:rPr>
              <a:t>received  data.</a:t>
            </a:r>
            <a:endParaRPr sz="2000" dirty="0">
              <a:latin typeface="Carlito"/>
              <a:cs typeface="Carlito"/>
            </a:endParaRPr>
          </a:p>
          <a:p>
            <a:pPr marL="1151890" lvl="2" indent="-346710">
              <a:lnSpc>
                <a:spcPct val="100000"/>
              </a:lnSpc>
              <a:spcBef>
                <a:spcPts val="680"/>
              </a:spcBef>
              <a:buClr>
                <a:srgbClr val="0083B7"/>
              </a:buClr>
              <a:buFont typeface="Arial"/>
              <a:buChar char="•"/>
              <a:tabLst>
                <a:tab pos="1151255" algn="l"/>
                <a:tab pos="1151890" algn="l"/>
              </a:tabLst>
            </a:pPr>
            <a:r>
              <a:rPr sz="2000" spc="-10" dirty="0">
                <a:latin typeface="Carlito"/>
                <a:cs typeface="Carlito"/>
              </a:rPr>
              <a:t>Full duplex </a:t>
            </a:r>
            <a:r>
              <a:rPr sz="2000" spc="5" dirty="0">
                <a:latin typeface="Carlito"/>
                <a:cs typeface="Carlito"/>
              </a:rPr>
              <a:t>is </a:t>
            </a:r>
            <a:r>
              <a:rPr sz="2000" spc="-5" dirty="0">
                <a:latin typeface="Carlito"/>
                <a:cs typeface="Carlito"/>
              </a:rPr>
              <a:t>faster </a:t>
            </a:r>
            <a:r>
              <a:rPr sz="2000" spc="-15" dirty="0">
                <a:latin typeface="Carlito"/>
                <a:cs typeface="Carlito"/>
              </a:rPr>
              <a:t>than </a:t>
            </a:r>
            <a:r>
              <a:rPr sz="2000" dirty="0">
                <a:latin typeface="Carlito"/>
                <a:cs typeface="Carlito"/>
              </a:rPr>
              <a:t>half</a:t>
            </a:r>
            <a:r>
              <a:rPr sz="2000" spc="170" dirty="0">
                <a:latin typeface="Carlito"/>
                <a:cs typeface="Carlito"/>
              </a:rPr>
              <a:t> </a:t>
            </a:r>
            <a:r>
              <a:rPr sz="2000" spc="-10" dirty="0">
                <a:latin typeface="Carlito"/>
                <a:cs typeface="Carlito"/>
              </a:rPr>
              <a:t>duplex.</a:t>
            </a:r>
            <a:endParaRPr sz="2000" dirty="0">
              <a:latin typeface="Carlito"/>
              <a:cs typeface="Carlito"/>
            </a:endParaRPr>
          </a:p>
        </p:txBody>
      </p:sp>
      <p:sp>
        <p:nvSpPr>
          <p:cNvPr id="3" name="object 3"/>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4" name="object 4"/>
          <p:cNvSpPr txBox="1">
            <a:spLocks noGrp="1"/>
          </p:cNvSpPr>
          <p:nvPr>
            <p:ph type="title"/>
          </p:nvPr>
        </p:nvSpPr>
        <p:spPr>
          <a:xfrm>
            <a:off x="690880" y="383540"/>
            <a:ext cx="6633845" cy="575310"/>
          </a:xfrm>
          <a:prstGeom prst="rect">
            <a:avLst/>
          </a:prstGeom>
        </p:spPr>
        <p:txBody>
          <a:bodyPr vert="horz" wrap="square" lIns="0" tIns="13335" rIns="0" bIns="0" rtlCol="0">
            <a:spAutoFit/>
          </a:bodyPr>
          <a:lstStyle/>
          <a:p>
            <a:pPr marL="12700">
              <a:lnSpc>
                <a:spcPct val="100000"/>
              </a:lnSpc>
              <a:spcBef>
                <a:spcPts val="105"/>
              </a:spcBef>
            </a:pPr>
            <a:r>
              <a:rPr sz="3600" spc="-25" dirty="0"/>
              <a:t>Transmission</a:t>
            </a:r>
            <a:r>
              <a:rPr sz="3600" spc="110" dirty="0"/>
              <a:t> </a:t>
            </a:r>
            <a:r>
              <a:rPr sz="3600" spc="-10" dirty="0"/>
              <a:t>Modes</a:t>
            </a:r>
            <a:endParaRPr sz="3600" dirty="0"/>
          </a:p>
        </p:txBody>
      </p:sp>
      <p:sp>
        <p:nvSpPr>
          <p:cNvPr id="5" name="object 5"/>
          <p:cNvSpPr/>
          <p:nvPr/>
        </p:nvSpPr>
        <p:spPr>
          <a:xfrm>
            <a:off x="5765223" y="1358110"/>
            <a:ext cx="2894907" cy="81597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953000" y="2474319"/>
            <a:ext cx="3038602" cy="17526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6259783" y="5499890"/>
            <a:ext cx="2590800" cy="1157073"/>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44877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0BC2C9FA-FF92-4217-9506-6AD8081403FA}"/>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29698" name="Rectangle 2">
            <a:extLst>
              <a:ext uri="{FF2B5EF4-FFF2-40B4-BE49-F238E27FC236}">
                <a16:creationId xmlns:a16="http://schemas.microsoft.com/office/drawing/2014/main" id="{BF117A65-21BD-4591-9D7E-89F6622C95EB}"/>
              </a:ext>
            </a:extLst>
          </p:cNvPr>
          <p:cNvSpPr>
            <a:spLocks noGrp="1" noChangeArrowheads="1"/>
          </p:cNvSpPr>
          <p:nvPr>
            <p:ph type="title"/>
          </p:nvPr>
        </p:nvSpPr>
        <p:spPr>
          <a:xfrm>
            <a:off x="762000" y="508645"/>
            <a:ext cx="7162800" cy="430887"/>
          </a:xfrm>
        </p:spPr>
        <p:txBody>
          <a:bodyPr/>
          <a:lstStyle/>
          <a:p>
            <a:r>
              <a:rPr lang="en-US" sz="2800" dirty="0"/>
              <a:t>Data communication</a:t>
            </a:r>
            <a:endParaRPr lang="en-US" altLang="en-US" sz="2800" dirty="0"/>
          </a:p>
        </p:txBody>
      </p:sp>
      <p:sp>
        <p:nvSpPr>
          <p:cNvPr id="7" name="TextBox 6">
            <a:extLst>
              <a:ext uri="{FF2B5EF4-FFF2-40B4-BE49-F238E27FC236}">
                <a16:creationId xmlns:a16="http://schemas.microsoft.com/office/drawing/2014/main" id="{147B5149-6C09-4902-8FFA-8FE88BB12984}"/>
              </a:ext>
            </a:extLst>
          </p:cNvPr>
          <p:cNvSpPr txBox="1"/>
          <p:nvPr/>
        </p:nvSpPr>
        <p:spPr>
          <a:xfrm>
            <a:off x="666033" y="1509243"/>
            <a:ext cx="7811933" cy="3839513"/>
          </a:xfrm>
          <a:prstGeom prst="rect">
            <a:avLst/>
          </a:prstGeom>
          <a:noFill/>
        </p:spPr>
        <p:txBody>
          <a:bodyPr wrap="square">
            <a:spAutoFit/>
          </a:bodyPr>
          <a:lstStyle/>
          <a:p>
            <a:pPr marL="246379" lvl="1" indent="-234315" algn="just" eaLnBrk="0" hangingPunct="0">
              <a:lnSpc>
                <a:spcPts val="2800"/>
              </a:lnSpc>
              <a:spcBef>
                <a:spcPts val="100"/>
              </a:spcBef>
              <a:buClr>
                <a:srgbClr val="0083B7"/>
              </a:buClr>
              <a:buFont typeface="Wingdings"/>
              <a:buChar char=""/>
              <a:tabLst>
                <a:tab pos="247015" algn="l"/>
              </a:tabLst>
            </a:pPr>
            <a:r>
              <a:rPr lang="en-US" sz="2400" dirty="0">
                <a:latin typeface="Carlito"/>
              </a:rPr>
              <a:t>Data communication is a telecommunication network to send and receive data between two or more computers over the same or different network.</a:t>
            </a:r>
          </a:p>
          <a:p>
            <a:endParaRPr lang="en-US" dirty="0">
              <a:solidFill>
                <a:srgbClr val="333333"/>
              </a:solidFill>
              <a:latin typeface="inter-regular"/>
            </a:endParaRPr>
          </a:p>
          <a:p>
            <a:endParaRPr lang="en-US" b="0" i="0" dirty="0">
              <a:solidFill>
                <a:srgbClr val="333333"/>
              </a:solidFill>
              <a:effectLst/>
              <a:latin typeface="inter-regular"/>
            </a:endParaRPr>
          </a:p>
          <a:p>
            <a:pPr marL="246379" lvl="1" indent="-234315" algn="just" eaLnBrk="0" hangingPunct="0">
              <a:lnSpc>
                <a:spcPts val="2800"/>
              </a:lnSpc>
              <a:spcBef>
                <a:spcPts val="100"/>
              </a:spcBef>
              <a:buClr>
                <a:srgbClr val="0083B7"/>
              </a:buClr>
              <a:buFont typeface="Wingdings"/>
              <a:buChar char=""/>
              <a:tabLst>
                <a:tab pos="247015" algn="l"/>
              </a:tabLst>
            </a:pPr>
            <a:r>
              <a:rPr lang="en-US" sz="2400" dirty="0">
                <a:latin typeface="Carlito"/>
              </a:rPr>
              <a:t> There are two ways to establish a connection before sending data from one device to another:</a:t>
            </a:r>
          </a:p>
          <a:p>
            <a:pPr marL="623888" indent="-263525">
              <a:lnSpc>
                <a:spcPct val="150000"/>
              </a:lnSpc>
              <a:buFont typeface="Arial" panose="020B0604020202020204" pitchFamily="34" charset="0"/>
              <a:buChar char="•"/>
            </a:pPr>
            <a:r>
              <a:rPr lang="en-US" sz="2400" b="1" i="0" dirty="0">
                <a:solidFill>
                  <a:srgbClr val="333333"/>
                </a:solidFill>
                <a:effectLst/>
                <a:latin typeface="inter-bold"/>
              </a:rPr>
              <a:t>Connection-Oriented</a:t>
            </a:r>
            <a:r>
              <a:rPr lang="en-US" sz="2400" b="0" i="0" dirty="0">
                <a:solidFill>
                  <a:srgbClr val="333333"/>
                </a:solidFill>
                <a:effectLst/>
                <a:latin typeface="inter-regular"/>
              </a:rPr>
              <a:t>  </a:t>
            </a:r>
          </a:p>
          <a:p>
            <a:pPr marL="623888" indent="-263525">
              <a:lnSpc>
                <a:spcPct val="150000"/>
              </a:lnSpc>
              <a:buFont typeface="Arial" panose="020B0604020202020204" pitchFamily="34" charset="0"/>
              <a:buChar char="•"/>
            </a:pPr>
            <a:r>
              <a:rPr lang="en-US" sz="2400" b="1" i="0" dirty="0">
                <a:solidFill>
                  <a:srgbClr val="333333"/>
                </a:solidFill>
                <a:effectLst/>
                <a:latin typeface="inter-bold"/>
              </a:rPr>
              <a:t>Connectionless Service</a:t>
            </a:r>
            <a:r>
              <a:rPr lang="en-US" sz="2400" b="0" i="0" dirty="0">
                <a:solidFill>
                  <a:srgbClr val="333333"/>
                </a:solidFill>
                <a:effectLst/>
                <a:latin typeface="inter-regular"/>
              </a:rPr>
              <a:t>. </a:t>
            </a:r>
          </a:p>
          <a:p>
            <a:endParaRPr lang="en-US" dirty="0">
              <a:solidFill>
                <a:srgbClr val="333333"/>
              </a:solidFill>
              <a:latin typeface="inter-regular"/>
            </a:endParaRPr>
          </a:p>
        </p:txBody>
      </p:sp>
    </p:spTree>
    <p:extLst>
      <p:ext uri="{BB962C8B-B14F-4D97-AF65-F5344CB8AC3E}">
        <p14:creationId xmlns:p14="http://schemas.microsoft.com/office/powerpoint/2010/main" val="4181340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22312" y="4416297"/>
            <a:ext cx="7773034" cy="1343660"/>
          </a:xfrm>
          <a:custGeom>
            <a:avLst/>
            <a:gdLst/>
            <a:ahLst/>
            <a:cxnLst/>
            <a:rect l="l" t="t" r="r" b="b"/>
            <a:pathLst>
              <a:path w="7773034" h="1343660">
                <a:moveTo>
                  <a:pt x="7548562" y="0"/>
                </a:moveTo>
                <a:lnTo>
                  <a:pt x="223862" y="0"/>
                </a:lnTo>
                <a:lnTo>
                  <a:pt x="178747" y="4552"/>
                </a:lnTo>
                <a:lnTo>
                  <a:pt x="136726" y="17607"/>
                </a:lnTo>
                <a:lnTo>
                  <a:pt x="98699" y="38261"/>
                </a:lnTo>
                <a:lnTo>
                  <a:pt x="65568" y="65611"/>
                </a:lnTo>
                <a:lnTo>
                  <a:pt x="38232" y="98753"/>
                </a:lnTo>
                <a:lnTo>
                  <a:pt x="17592" y="136784"/>
                </a:lnTo>
                <a:lnTo>
                  <a:pt x="4548" y="178801"/>
                </a:lnTo>
                <a:lnTo>
                  <a:pt x="0" y="223900"/>
                </a:lnTo>
                <a:lnTo>
                  <a:pt x="0" y="1119377"/>
                </a:lnTo>
                <a:lnTo>
                  <a:pt x="4548" y="1164485"/>
                </a:lnTo>
                <a:lnTo>
                  <a:pt x="17592" y="1206500"/>
                </a:lnTo>
                <a:lnTo>
                  <a:pt x="38232" y="1244521"/>
                </a:lnTo>
                <a:lnTo>
                  <a:pt x="65568" y="1277650"/>
                </a:lnTo>
                <a:lnTo>
                  <a:pt x="98699" y="1304984"/>
                </a:lnTo>
                <a:lnTo>
                  <a:pt x="136726" y="1325623"/>
                </a:lnTo>
                <a:lnTo>
                  <a:pt x="178747" y="1338667"/>
                </a:lnTo>
                <a:lnTo>
                  <a:pt x="223862" y="1343215"/>
                </a:lnTo>
                <a:lnTo>
                  <a:pt x="7548562" y="1343215"/>
                </a:lnTo>
                <a:lnTo>
                  <a:pt x="7593661" y="1338667"/>
                </a:lnTo>
                <a:lnTo>
                  <a:pt x="7635678" y="1325623"/>
                </a:lnTo>
                <a:lnTo>
                  <a:pt x="7673709" y="1304984"/>
                </a:lnTo>
                <a:lnTo>
                  <a:pt x="7706852" y="1277650"/>
                </a:lnTo>
                <a:lnTo>
                  <a:pt x="7734202" y="1244521"/>
                </a:lnTo>
                <a:lnTo>
                  <a:pt x="7754856" y="1206500"/>
                </a:lnTo>
                <a:lnTo>
                  <a:pt x="7767911" y="1164485"/>
                </a:lnTo>
                <a:lnTo>
                  <a:pt x="7772463" y="1119377"/>
                </a:lnTo>
                <a:lnTo>
                  <a:pt x="7772463" y="223900"/>
                </a:lnTo>
                <a:lnTo>
                  <a:pt x="7767911" y="178801"/>
                </a:lnTo>
                <a:lnTo>
                  <a:pt x="7754856" y="136784"/>
                </a:lnTo>
                <a:lnTo>
                  <a:pt x="7734202" y="98753"/>
                </a:lnTo>
                <a:lnTo>
                  <a:pt x="7706852" y="65611"/>
                </a:lnTo>
                <a:lnTo>
                  <a:pt x="7673709" y="38261"/>
                </a:lnTo>
                <a:lnTo>
                  <a:pt x="7635678" y="17607"/>
                </a:lnTo>
                <a:lnTo>
                  <a:pt x="7593661" y="4552"/>
                </a:lnTo>
                <a:lnTo>
                  <a:pt x="7548562" y="0"/>
                </a:lnTo>
                <a:close/>
              </a:path>
            </a:pathLst>
          </a:custGeom>
          <a:solidFill>
            <a:srgbClr val="006188"/>
          </a:solidFill>
        </p:spPr>
        <p:txBody>
          <a:bodyPr wrap="square" lIns="0" tIns="0" rIns="0" bIns="0" rtlCol="0"/>
          <a:lstStyle/>
          <a:p>
            <a:endParaRPr/>
          </a:p>
        </p:txBody>
      </p:sp>
      <p:sp>
        <p:nvSpPr>
          <p:cNvPr id="3" name="object 3"/>
          <p:cNvSpPr txBox="1"/>
          <p:nvPr/>
        </p:nvSpPr>
        <p:spPr>
          <a:xfrm>
            <a:off x="989647" y="4569523"/>
            <a:ext cx="5006975" cy="1811393"/>
          </a:xfrm>
          <a:prstGeom prst="rect">
            <a:avLst/>
          </a:prstGeom>
        </p:spPr>
        <p:txBody>
          <a:bodyPr vert="horz" wrap="square" lIns="0" tIns="13335" rIns="0" bIns="0" rtlCol="0">
            <a:spAutoFit/>
          </a:bodyPr>
          <a:lstStyle/>
          <a:p>
            <a:pPr marL="12700">
              <a:spcBef>
                <a:spcPts val="105"/>
              </a:spcBef>
            </a:pPr>
            <a:r>
              <a:rPr lang="en-US" sz="6000" b="1" spc="10" dirty="0">
                <a:solidFill>
                  <a:schemeClr val="bg1"/>
                </a:solidFill>
                <a:latin typeface="Carlito"/>
                <a:cs typeface="Carlito"/>
              </a:rPr>
              <a:t>Introduction</a:t>
            </a:r>
            <a:endParaRPr lang="en-US" sz="6000" b="1" spc="-25" dirty="0">
              <a:solidFill>
                <a:schemeClr val="bg1"/>
              </a:solidFill>
              <a:latin typeface="Carlito"/>
              <a:cs typeface="Carlito"/>
            </a:endParaRPr>
          </a:p>
          <a:p>
            <a:pPr marL="12700">
              <a:lnSpc>
                <a:spcPct val="100000"/>
              </a:lnSpc>
              <a:spcBef>
                <a:spcPts val="105"/>
              </a:spcBef>
            </a:pPr>
            <a:endParaRPr sz="5600" dirty="0">
              <a:latin typeface="Carlito"/>
              <a:cs typeface="Carlito"/>
            </a:endParaRPr>
          </a:p>
        </p:txBody>
      </p:sp>
      <p:grpSp>
        <p:nvGrpSpPr>
          <p:cNvPr id="4" name="object 4"/>
          <p:cNvGrpSpPr/>
          <p:nvPr/>
        </p:nvGrpSpPr>
        <p:grpSpPr>
          <a:xfrm>
            <a:off x="2720975" y="2894202"/>
            <a:ext cx="3775075" cy="1525270"/>
            <a:chOff x="2720975" y="2894202"/>
            <a:chExt cx="3775075" cy="1525270"/>
          </a:xfrm>
        </p:grpSpPr>
        <p:sp>
          <p:nvSpPr>
            <p:cNvPr id="5" name="object 5"/>
            <p:cNvSpPr/>
            <p:nvPr/>
          </p:nvSpPr>
          <p:spPr>
            <a:xfrm>
              <a:off x="2733675" y="2906902"/>
              <a:ext cx="3749675" cy="1499870"/>
            </a:xfrm>
            <a:custGeom>
              <a:avLst/>
              <a:gdLst/>
              <a:ahLst/>
              <a:cxnLst/>
              <a:rect l="l" t="t" r="r" b="b"/>
              <a:pathLst>
                <a:path w="3749675" h="1499870">
                  <a:moveTo>
                    <a:pt x="2999740" y="0"/>
                  </a:moveTo>
                  <a:lnTo>
                    <a:pt x="0" y="0"/>
                  </a:lnTo>
                  <a:lnTo>
                    <a:pt x="749935" y="749935"/>
                  </a:lnTo>
                  <a:lnTo>
                    <a:pt x="0" y="1499870"/>
                  </a:lnTo>
                  <a:lnTo>
                    <a:pt x="2999740" y="1499870"/>
                  </a:lnTo>
                  <a:lnTo>
                    <a:pt x="3749675" y="749935"/>
                  </a:lnTo>
                  <a:lnTo>
                    <a:pt x="2999740" y="0"/>
                  </a:lnTo>
                  <a:close/>
                </a:path>
              </a:pathLst>
            </a:custGeom>
            <a:solidFill>
              <a:srgbClr val="B11A1A"/>
            </a:solidFill>
          </p:spPr>
          <p:txBody>
            <a:bodyPr wrap="square" lIns="0" tIns="0" rIns="0" bIns="0" rtlCol="0"/>
            <a:lstStyle/>
            <a:p>
              <a:endParaRPr/>
            </a:p>
          </p:txBody>
        </p:sp>
        <p:sp>
          <p:nvSpPr>
            <p:cNvPr id="6" name="object 6"/>
            <p:cNvSpPr/>
            <p:nvPr/>
          </p:nvSpPr>
          <p:spPr>
            <a:xfrm>
              <a:off x="2733675" y="2906902"/>
              <a:ext cx="3749675" cy="1499870"/>
            </a:xfrm>
            <a:custGeom>
              <a:avLst/>
              <a:gdLst/>
              <a:ahLst/>
              <a:cxnLst/>
              <a:rect l="l" t="t" r="r" b="b"/>
              <a:pathLst>
                <a:path w="3749675" h="1499870">
                  <a:moveTo>
                    <a:pt x="0" y="0"/>
                  </a:moveTo>
                  <a:lnTo>
                    <a:pt x="2999740" y="0"/>
                  </a:lnTo>
                  <a:lnTo>
                    <a:pt x="3749675" y="749935"/>
                  </a:lnTo>
                  <a:lnTo>
                    <a:pt x="2999740" y="1499870"/>
                  </a:lnTo>
                  <a:lnTo>
                    <a:pt x="0" y="1499870"/>
                  </a:lnTo>
                  <a:lnTo>
                    <a:pt x="749935" y="749935"/>
                  </a:lnTo>
                  <a:lnTo>
                    <a:pt x="0" y="0"/>
                  </a:lnTo>
                  <a:close/>
                </a:path>
              </a:pathLst>
            </a:custGeom>
            <a:ln w="25400">
              <a:solidFill>
                <a:srgbClr val="FFFFFF"/>
              </a:solidFill>
            </a:ln>
          </p:spPr>
          <p:txBody>
            <a:bodyPr wrap="square" lIns="0" tIns="0" rIns="0" bIns="0" rtlCol="0"/>
            <a:lstStyle/>
            <a:p>
              <a:endParaRPr/>
            </a:p>
          </p:txBody>
        </p:sp>
      </p:grpSp>
      <p:sp>
        <p:nvSpPr>
          <p:cNvPr id="7" name="object 7"/>
          <p:cNvSpPr txBox="1"/>
          <p:nvPr/>
        </p:nvSpPr>
        <p:spPr>
          <a:xfrm>
            <a:off x="3512820" y="3158744"/>
            <a:ext cx="2251075" cy="906780"/>
          </a:xfrm>
          <a:prstGeom prst="rect">
            <a:avLst/>
          </a:prstGeom>
        </p:spPr>
        <p:txBody>
          <a:bodyPr vert="horz" wrap="square" lIns="0" tIns="66040" rIns="0" bIns="0" rtlCol="0">
            <a:spAutoFit/>
          </a:bodyPr>
          <a:lstStyle/>
          <a:p>
            <a:pPr marL="12700" marR="5080" indent="427355">
              <a:lnSpc>
                <a:spcPts val="3279"/>
              </a:lnSpc>
              <a:spcBef>
                <a:spcPts val="520"/>
              </a:spcBef>
            </a:pPr>
            <a:r>
              <a:rPr sz="3050" spc="-5" dirty="0">
                <a:solidFill>
                  <a:srgbClr val="FFFFFF"/>
                </a:solidFill>
                <a:latin typeface="Carlito"/>
                <a:cs typeface="Carlito"/>
              </a:rPr>
              <a:t>Network  </a:t>
            </a:r>
            <a:r>
              <a:rPr sz="3050" spc="-45" dirty="0">
                <a:solidFill>
                  <a:srgbClr val="FFFFFF"/>
                </a:solidFill>
                <a:latin typeface="Carlito"/>
                <a:cs typeface="Carlito"/>
              </a:rPr>
              <a:t>F</a:t>
            </a:r>
            <a:r>
              <a:rPr sz="3050" spc="-10" dirty="0">
                <a:solidFill>
                  <a:srgbClr val="FFFFFF"/>
                </a:solidFill>
                <a:latin typeface="Carlito"/>
                <a:cs typeface="Carlito"/>
              </a:rPr>
              <a:t>un</a:t>
            </a:r>
            <a:r>
              <a:rPr sz="3050" dirty="0">
                <a:solidFill>
                  <a:srgbClr val="FFFFFF"/>
                </a:solidFill>
                <a:latin typeface="Carlito"/>
                <a:cs typeface="Carlito"/>
              </a:rPr>
              <a:t>d</a:t>
            </a:r>
            <a:r>
              <a:rPr sz="3050" spc="-25" dirty="0">
                <a:solidFill>
                  <a:srgbClr val="FFFFFF"/>
                </a:solidFill>
                <a:latin typeface="Carlito"/>
                <a:cs typeface="Carlito"/>
              </a:rPr>
              <a:t>a</a:t>
            </a:r>
            <a:r>
              <a:rPr sz="3050" spc="-35" dirty="0">
                <a:solidFill>
                  <a:srgbClr val="FFFFFF"/>
                </a:solidFill>
                <a:latin typeface="Carlito"/>
                <a:cs typeface="Carlito"/>
              </a:rPr>
              <a:t>m</a:t>
            </a:r>
            <a:r>
              <a:rPr sz="3050" spc="-5" dirty="0">
                <a:solidFill>
                  <a:srgbClr val="FFFFFF"/>
                </a:solidFill>
                <a:latin typeface="Carlito"/>
                <a:cs typeface="Carlito"/>
              </a:rPr>
              <a:t>e</a:t>
            </a:r>
            <a:r>
              <a:rPr sz="3050" dirty="0">
                <a:solidFill>
                  <a:srgbClr val="FFFFFF"/>
                </a:solidFill>
                <a:latin typeface="Carlito"/>
                <a:cs typeface="Carlito"/>
              </a:rPr>
              <a:t>n</a:t>
            </a:r>
            <a:r>
              <a:rPr sz="3050" spc="10" dirty="0">
                <a:solidFill>
                  <a:srgbClr val="FFFFFF"/>
                </a:solidFill>
                <a:latin typeface="Carlito"/>
                <a:cs typeface="Carlito"/>
              </a:rPr>
              <a:t>t</a:t>
            </a:r>
            <a:r>
              <a:rPr sz="3050" spc="-25" dirty="0">
                <a:solidFill>
                  <a:srgbClr val="FFFFFF"/>
                </a:solidFill>
                <a:latin typeface="Carlito"/>
                <a:cs typeface="Carlito"/>
              </a:rPr>
              <a:t>a</a:t>
            </a:r>
            <a:r>
              <a:rPr sz="3050" spc="10" dirty="0">
                <a:solidFill>
                  <a:srgbClr val="FFFFFF"/>
                </a:solidFill>
                <a:latin typeface="Carlito"/>
                <a:cs typeface="Carlito"/>
              </a:rPr>
              <a:t>l</a:t>
            </a:r>
            <a:r>
              <a:rPr sz="3050" spc="-5" dirty="0">
                <a:solidFill>
                  <a:srgbClr val="FFFFFF"/>
                </a:solidFill>
                <a:latin typeface="Carlito"/>
                <a:cs typeface="Carlito"/>
              </a:rPr>
              <a:t>s</a:t>
            </a:r>
            <a:endParaRPr sz="3050" dirty="0">
              <a:latin typeface="Carlito"/>
              <a:cs typeface="Carlito"/>
            </a:endParaRPr>
          </a:p>
        </p:txBody>
      </p:sp>
      <p:sp>
        <p:nvSpPr>
          <p:cNvPr id="11" name="object 2">
            <a:extLst>
              <a:ext uri="{FF2B5EF4-FFF2-40B4-BE49-F238E27FC236}">
                <a16:creationId xmlns:a16="http://schemas.microsoft.com/office/drawing/2014/main" id="{686EEB95-C6DA-4C62-8C2B-F74E6DD01D35}"/>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12" name="object 3">
            <a:extLst>
              <a:ext uri="{FF2B5EF4-FFF2-40B4-BE49-F238E27FC236}">
                <a16:creationId xmlns:a16="http://schemas.microsoft.com/office/drawing/2014/main" id="{44602CDD-9BC6-4AF9-AE95-295FA1F09F72}"/>
              </a:ext>
            </a:extLst>
          </p:cNvPr>
          <p:cNvSpPr txBox="1">
            <a:spLocks/>
          </p:cNvSpPr>
          <p:nvPr/>
        </p:nvSpPr>
        <p:spPr>
          <a:xfrm>
            <a:off x="690880" y="383540"/>
            <a:ext cx="3576320" cy="567463"/>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en-US" sz="3600" b="1" kern="0" spc="-25" dirty="0">
                <a:solidFill>
                  <a:schemeClr val="bg1"/>
                </a:solidFill>
              </a:rPr>
              <a:t>Chapter 1 </a:t>
            </a:r>
            <a:endParaRPr lang="en-US" sz="3600" b="1" kern="0" dirty="0">
              <a:solidFill>
                <a:schemeClr val="bg1"/>
              </a:solidFill>
            </a:endParaRPr>
          </a:p>
        </p:txBody>
      </p:sp>
    </p:spTree>
    <p:extLst>
      <p:ext uri="{BB962C8B-B14F-4D97-AF65-F5344CB8AC3E}">
        <p14:creationId xmlns:p14="http://schemas.microsoft.com/office/powerpoint/2010/main" val="4069620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0BC2C9FA-FF92-4217-9506-6AD8081403FA}"/>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29698" name="Rectangle 2">
            <a:extLst>
              <a:ext uri="{FF2B5EF4-FFF2-40B4-BE49-F238E27FC236}">
                <a16:creationId xmlns:a16="http://schemas.microsoft.com/office/drawing/2014/main" id="{BF117A65-21BD-4591-9D7E-89F6622C95EB}"/>
              </a:ext>
            </a:extLst>
          </p:cNvPr>
          <p:cNvSpPr>
            <a:spLocks noGrp="1" noChangeArrowheads="1"/>
          </p:cNvSpPr>
          <p:nvPr>
            <p:ph type="title"/>
          </p:nvPr>
        </p:nvSpPr>
        <p:spPr>
          <a:xfrm>
            <a:off x="762000" y="508645"/>
            <a:ext cx="7162800" cy="430887"/>
          </a:xfrm>
        </p:spPr>
        <p:txBody>
          <a:bodyPr/>
          <a:lstStyle/>
          <a:p>
            <a:r>
              <a:rPr lang="en-US" altLang="en-US" sz="2800" dirty="0"/>
              <a:t>Connection-Oriented Services</a:t>
            </a:r>
          </a:p>
        </p:txBody>
      </p:sp>
      <p:sp>
        <p:nvSpPr>
          <p:cNvPr id="7" name="TextBox 6">
            <a:extLst>
              <a:ext uri="{FF2B5EF4-FFF2-40B4-BE49-F238E27FC236}">
                <a16:creationId xmlns:a16="http://schemas.microsoft.com/office/drawing/2014/main" id="{147B5149-6C09-4902-8FFA-8FE88BB12984}"/>
              </a:ext>
            </a:extLst>
          </p:cNvPr>
          <p:cNvSpPr txBox="1"/>
          <p:nvPr/>
        </p:nvSpPr>
        <p:spPr>
          <a:xfrm>
            <a:off x="533400" y="1295400"/>
            <a:ext cx="7811933" cy="1862048"/>
          </a:xfrm>
          <a:prstGeom prst="rect">
            <a:avLst/>
          </a:prstGeom>
          <a:noFill/>
        </p:spPr>
        <p:txBody>
          <a:bodyPr wrap="square">
            <a:spAutoFit/>
          </a:bodyPr>
          <a:lstStyle/>
          <a:p>
            <a:endParaRPr lang="en-US" dirty="0">
              <a:solidFill>
                <a:srgbClr val="333333"/>
              </a:solidFill>
              <a:latin typeface="inter-regular"/>
            </a:endParaRPr>
          </a:p>
          <a:p>
            <a:pPr marL="246379" lvl="1" indent="-234315" algn="just" eaLnBrk="0" hangingPunct="0">
              <a:spcBef>
                <a:spcPts val="100"/>
              </a:spcBef>
              <a:buClr>
                <a:srgbClr val="0083B7"/>
              </a:buClr>
              <a:buFont typeface="Wingdings"/>
              <a:buChar char=""/>
              <a:tabLst>
                <a:tab pos="247015" algn="l"/>
              </a:tabLst>
            </a:pPr>
            <a:r>
              <a:rPr lang="en-US" sz="2400" dirty="0">
                <a:latin typeface="Carlito"/>
              </a:rPr>
              <a:t>Connection-oriented service involves the creation and termination of the connection for sending the data between two or more devices.</a:t>
            </a:r>
          </a:p>
          <a:p>
            <a:pPr marL="246379" lvl="1" indent="-234315" algn="just" eaLnBrk="0" hangingPunct="0">
              <a:lnSpc>
                <a:spcPts val="2800"/>
              </a:lnSpc>
              <a:spcBef>
                <a:spcPts val="100"/>
              </a:spcBef>
              <a:buClr>
                <a:srgbClr val="0083B7"/>
              </a:buClr>
              <a:buFont typeface="Wingdings"/>
              <a:buChar char=""/>
              <a:tabLst>
                <a:tab pos="247015" algn="l"/>
              </a:tabLst>
            </a:pPr>
            <a:endParaRPr lang="en-US" sz="2400" dirty="0">
              <a:latin typeface="Carlito"/>
            </a:endParaRPr>
          </a:p>
        </p:txBody>
      </p:sp>
      <p:sp>
        <p:nvSpPr>
          <p:cNvPr id="5" name="TextBox 4">
            <a:extLst>
              <a:ext uri="{FF2B5EF4-FFF2-40B4-BE49-F238E27FC236}">
                <a16:creationId xmlns:a16="http://schemas.microsoft.com/office/drawing/2014/main" id="{36FB43F7-4C85-4795-A77D-84B7DCC7A20A}"/>
              </a:ext>
            </a:extLst>
          </p:cNvPr>
          <p:cNvSpPr txBox="1"/>
          <p:nvPr/>
        </p:nvSpPr>
        <p:spPr>
          <a:xfrm>
            <a:off x="498764" y="2842900"/>
            <a:ext cx="7543800" cy="1200329"/>
          </a:xfrm>
          <a:prstGeom prst="rect">
            <a:avLst/>
          </a:prstGeom>
          <a:noFill/>
        </p:spPr>
        <p:txBody>
          <a:bodyPr wrap="square">
            <a:spAutoFit/>
          </a:bodyPr>
          <a:lstStyle/>
          <a:p>
            <a:pPr marL="246379" lvl="1" indent="-234315" algn="just" eaLnBrk="0" hangingPunct="0">
              <a:spcBef>
                <a:spcPts val="100"/>
              </a:spcBef>
              <a:buClr>
                <a:srgbClr val="0083B7"/>
              </a:buClr>
              <a:buFont typeface="Wingdings"/>
              <a:buChar char=""/>
              <a:tabLst>
                <a:tab pos="247015" algn="l"/>
              </a:tabLst>
            </a:pPr>
            <a:r>
              <a:rPr lang="en-US" sz="2400" dirty="0">
                <a:latin typeface="Carlito"/>
              </a:rPr>
              <a:t> Used to create an end to end connection between the sender and the receiver before transmitting the data over the same or different networks. </a:t>
            </a:r>
          </a:p>
        </p:txBody>
      </p:sp>
      <p:pic>
        <p:nvPicPr>
          <p:cNvPr id="10" name="Picture 9">
            <a:extLst>
              <a:ext uri="{FF2B5EF4-FFF2-40B4-BE49-F238E27FC236}">
                <a16:creationId xmlns:a16="http://schemas.microsoft.com/office/drawing/2014/main" id="{406A212F-CEB2-4378-96B2-7225830930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075" y="4012700"/>
            <a:ext cx="7181850" cy="2692900"/>
          </a:xfrm>
          <a:prstGeom prst="rect">
            <a:avLst/>
          </a:prstGeom>
        </p:spPr>
      </p:pic>
    </p:spTree>
    <p:extLst>
      <p:ext uri="{BB962C8B-B14F-4D97-AF65-F5344CB8AC3E}">
        <p14:creationId xmlns:p14="http://schemas.microsoft.com/office/powerpoint/2010/main" val="518440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0BC2C9FA-FF92-4217-9506-6AD8081403FA}"/>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29698" name="Rectangle 2">
            <a:extLst>
              <a:ext uri="{FF2B5EF4-FFF2-40B4-BE49-F238E27FC236}">
                <a16:creationId xmlns:a16="http://schemas.microsoft.com/office/drawing/2014/main" id="{BF117A65-21BD-4591-9D7E-89F6622C95EB}"/>
              </a:ext>
            </a:extLst>
          </p:cNvPr>
          <p:cNvSpPr>
            <a:spLocks noGrp="1" noChangeArrowheads="1"/>
          </p:cNvSpPr>
          <p:nvPr>
            <p:ph type="title"/>
          </p:nvPr>
        </p:nvSpPr>
        <p:spPr>
          <a:xfrm>
            <a:off x="762000" y="508645"/>
            <a:ext cx="7162800" cy="430887"/>
          </a:xfrm>
        </p:spPr>
        <p:txBody>
          <a:bodyPr/>
          <a:lstStyle/>
          <a:p>
            <a:r>
              <a:rPr lang="en-US" altLang="en-US" sz="2800" dirty="0"/>
              <a:t>Connection-Oriented Services</a:t>
            </a:r>
          </a:p>
        </p:txBody>
      </p:sp>
      <p:sp>
        <p:nvSpPr>
          <p:cNvPr id="8" name="TextBox 7">
            <a:extLst>
              <a:ext uri="{FF2B5EF4-FFF2-40B4-BE49-F238E27FC236}">
                <a16:creationId xmlns:a16="http://schemas.microsoft.com/office/drawing/2014/main" id="{8F57905A-FD84-4D55-A110-12A4D86DC883}"/>
              </a:ext>
            </a:extLst>
          </p:cNvPr>
          <p:cNvSpPr txBox="1"/>
          <p:nvPr/>
        </p:nvSpPr>
        <p:spPr>
          <a:xfrm>
            <a:off x="762000" y="1241557"/>
            <a:ext cx="6781800" cy="4239622"/>
          </a:xfrm>
          <a:prstGeom prst="rect">
            <a:avLst/>
          </a:prstGeom>
          <a:noFill/>
        </p:spPr>
        <p:txBody>
          <a:bodyPr wrap="square">
            <a:spAutoFit/>
          </a:bodyPr>
          <a:lstStyle/>
          <a:p>
            <a:pPr marL="285750" lvl="1" indent="-285750" algn="just">
              <a:lnSpc>
                <a:spcPct val="150000"/>
              </a:lnSpc>
              <a:spcBef>
                <a:spcPts val="885"/>
              </a:spcBef>
              <a:buClr>
                <a:srgbClr val="0083B7"/>
              </a:buClr>
              <a:buFont typeface="Wingdings" panose="05000000000000000000" pitchFamily="2" charset="2"/>
              <a:buChar char="q"/>
              <a:tabLst>
                <a:tab pos="623888" algn="l"/>
              </a:tabLst>
            </a:pPr>
            <a:r>
              <a:rPr lang="en-US" sz="2400" b="1" dirty="0">
                <a:latin typeface="+mj-lt"/>
                <a:cs typeface="Arial" panose="020B0604020202020204" pitchFamily="34" charset="0"/>
              </a:rPr>
              <a:t>Advantages</a:t>
            </a:r>
          </a:p>
          <a:p>
            <a:pPr algn="l">
              <a:buFont typeface="Arial" panose="020B0604020202020204" pitchFamily="34" charset="0"/>
              <a:buChar char="•"/>
            </a:pPr>
            <a:endParaRPr lang="en-US" sz="2400" b="1" i="0" dirty="0">
              <a:solidFill>
                <a:srgbClr val="212529"/>
              </a:solidFill>
              <a:effectLst/>
            </a:endParaRPr>
          </a:p>
          <a:p>
            <a:pPr marL="720725" lvl="1" indent="-180975">
              <a:spcBef>
                <a:spcPts val="885"/>
              </a:spcBef>
              <a:buClr>
                <a:srgbClr val="0083B7"/>
              </a:buClr>
              <a:buFont typeface="Wingdings"/>
              <a:buChar char=""/>
              <a:tabLst>
                <a:tab pos="623888" algn="l"/>
              </a:tabLst>
            </a:pPr>
            <a:r>
              <a:rPr lang="en-US" sz="2000" spc="10" dirty="0">
                <a:latin typeface="Carlito"/>
              </a:rPr>
              <a:t>Connection-Oriented Services are reliable.</a:t>
            </a:r>
          </a:p>
          <a:p>
            <a:pPr marL="720725" lvl="1" indent="-180975">
              <a:spcBef>
                <a:spcPts val="885"/>
              </a:spcBef>
              <a:buClr>
                <a:srgbClr val="0083B7"/>
              </a:buClr>
              <a:buFont typeface="Wingdings"/>
              <a:buChar char=""/>
              <a:tabLst>
                <a:tab pos="623888" algn="l"/>
              </a:tabLst>
            </a:pPr>
            <a:r>
              <a:rPr lang="en-US" sz="2000" spc="10" dirty="0">
                <a:latin typeface="Carlito"/>
              </a:rPr>
              <a:t>There is no duplication of data packets.</a:t>
            </a:r>
          </a:p>
          <a:p>
            <a:pPr marL="720725" lvl="1" indent="-180975">
              <a:spcBef>
                <a:spcPts val="885"/>
              </a:spcBef>
              <a:buClr>
                <a:srgbClr val="0083B7"/>
              </a:buClr>
              <a:buFont typeface="Wingdings"/>
              <a:buChar char=""/>
              <a:tabLst>
                <a:tab pos="623888" algn="l"/>
              </a:tabLst>
            </a:pPr>
            <a:r>
              <a:rPr lang="en-US" sz="2000" spc="10" dirty="0">
                <a:latin typeface="Carlito"/>
              </a:rPr>
              <a:t>There are no chances of Congestion.</a:t>
            </a:r>
          </a:p>
          <a:p>
            <a:pPr marL="720725" lvl="1" indent="-180975">
              <a:spcBef>
                <a:spcPts val="885"/>
              </a:spcBef>
              <a:buClr>
                <a:srgbClr val="0083B7"/>
              </a:buClr>
              <a:buFont typeface="Wingdings"/>
              <a:buChar char=""/>
              <a:tabLst>
                <a:tab pos="623888" algn="l"/>
              </a:tabLst>
            </a:pPr>
            <a:r>
              <a:rPr lang="en-US" sz="2000" spc="10" dirty="0">
                <a:latin typeface="Carlito"/>
              </a:rPr>
              <a:t>These are Suitable for long connections.</a:t>
            </a:r>
          </a:p>
          <a:p>
            <a:pPr marL="720725" lvl="1" indent="-180975">
              <a:spcBef>
                <a:spcPts val="885"/>
              </a:spcBef>
              <a:buClr>
                <a:srgbClr val="0083B7"/>
              </a:buClr>
              <a:buFont typeface="Wingdings"/>
              <a:buChar char=""/>
              <a:tabLst>
                <a:tab pos="623888" algn="l"/>
              </a:tabLst>
            </a:pPr>
            <a:r>
              <a:rPr lang="en-US" sz="2000" spc="10" dirty="0">
                <a:latin typeface="Carlito"/>
              </a:rPr>
              <a:t>Sequencing of data packets is guaranteed.</a:t>
            </a:r>
          </a:p>
          <a:p>
            <a:pPr algn="l">
              <a:buFont typeface="Arial" panose="020B0604020202020204" pitchFamily="34" charset="0"/>
              <a:buChar char="•"/>
            </a:pPr>
            <a:endParaRPr lang="en-US" sz="2400" b="1" i="0" dirty="0">
              <a:solidFill>
                <a:srgbClr val="212529"/>
              </a:solidFill>
              <a:effectLst/>
            </a:endParaRPr>
          </a:p>
          <a:p>
            <a:pPr algn="l">
              <a:buFont typeface="Arial" panose="020B0604020202020204" pitchFamily="34" charset="0"/>
              <a:buChar char="•"/>
            </a:pPr>
            <a:endParaRPr lang="en-US" sz="2400" b="1" dirty="0">
              <a:solidFill>
                <a:srgbClr val="212529"/>
              </a:solidFill>
            </a:endParaRPr>
          </a:p>
          <a:p>
            <a:pPr algn="l">
              <a:buFont typeface="Arial" panose="020B0604020202020204" pitchFamily="34" charset="0"/>
              <a:buChar char="•"/>
            </a:pPr>
            <a:endParaRPr lang="en-US" sz="2400" b="1" i="0" dirty="0">
              <a:solidFill>
                <a:srgbClr val="212529"/>
              </a:solidFill>
              <a:effectLst/>
            </a:endParaRPr>
          </a:p>
        </p:txBody>
      </p:sp>
      <p:sp>
        <p:nvSpPr>
          <p:cNvPr id="9" name="TextBox 8">
            <a:extLst>
              <a:ext uri="{FF2B5EF4-FFF2-40B4-BE49-F238E27FC236}">
                <a16:creationId xmlns:a16="http://schemas.microsoft.com/office/drawing/2014/main" id="{43D85B1F-2060-4630-9211-6F6CA8511CAA}"/>
              </a:ext>
            </a:extLst>
          </p:cNvPr>
          <p:cNvSpPr txBox="1"/>
          <p:nvPr/>
        </p:nvSpPr>
        <p:spPr>
          <a:xfrm>
            <a:off x="762000" y="4734821"/>
            <a:ext cx="8145780" cy="1492716"/>
          </a:xfrm>
          <a:prstGeom prst="rect">
            <a:avLst/>
          </a:prstGeom>
          <a:noFill/>
        </p:spPr>
        <p:txBody>
          <a:bodyPr wrap="square">
            <a:spAutoFit/>
          </a:bodyPr>
          <a:lstStyle/>
          <a:p>
            <a:pPr marL="285750" lvl="1" indent="-285750" algn="just">
              <a:lnSpc>
                <a:spcPct val="150000"/>
              </a:lnSpc>
              <a:spcBef>
                <a:spcPts val="885"/>
              </a:spcBef>
              <a:buClr>
                <a:srgbClr val="0083B7"/>
              </a:buClr>
              <a:buFont typeface="Wingdings" panose="05000000000000000000" pitchFamily="2" charset="2"/>
              <a:buChar char="q"/>
              <a:tabLst>
                <a:tab pos="623888" algn="l"/>
              </a:tabLst>
            </a:pPr>
            <a:r>
              <a:rPr lang="en-US" sz="2400" b="1" dirty="0">
                <a:latin typeface="+mj-lt"/>
                <a:cs typeface="Arial" panose="020B0604020202020204" pitchFamily="34" charset="0"/>
              </a:rPr>
              <a:t>Disadvantages</a:t>
            </a:r>
          </a:p>
          <a:p>
            <a:pPr marL="720725" lvl="1" indent="-180975">
              <a:spcBef>
                <a:spcPts val="885"/>
              </a:spcBef>
              <a:buClr>
                <a:srgbClr val="0083B7"/>
              </a:buClr>
              <a:buFont typeface="Wingdings"/>
              <a:buChar char=""/>
              <a:tabLst>
                <a:tab pos="623888" algn="l"/>
              </a:tabLst>
            </a:pPr>
            <a:r>
              <a:rPr lang="en-US" sz="2000" spc="10" dirty="0">
                <a:latin typeface="Carlito"/>
              </a:rPr>
              <a:t>This allocation of resources is mandatory before communication.</a:t>
            </a:r>
          </a:p>
          <a:p>
            <a:pPr marL="720725" lvl="1" indent="-180975">
              <a:spcBef>
                <a:spcPts val="885"/>
              </a:spcBef>
              <a:buClr>
                <a:srgbClr val="0083B7"/>
              </a:buClr>
              <a:buFont typeface="Wingdings"/>
              <a:buChar char=""/>
              <a:tabLst>
                <a:tab pos="623888" algn="l"/>
              </a:tabLst>
            </a:pPr>
            <a:r>
              <a:rPr lang="en-US" sz="2000" spc="10" dirty="0">
                <a:latin typeface="Carlito"/>
              </a:rPr>
              <a:t>The speed of connection is slower. </a:t>
            </a:r>
          </a:p>
        </p:txBody>
      </p:sp>
    </p:spTree>
    <p:extLst>
      <p:ext uri="{BB962C8B-B14F-4D97-AF65-F5344CB8AC3E}">
        <p14:creationId xmlns:p14="http://schemas.microsoft.com/office/powerpoint/2010/main" val="3403008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0BC2C9FA-FF92-4217-9506-6AD8081403FA}"/>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29698" name="Rectangle 2">
            <a:extLst>
              <a:ext uri="{FF2B5EF4-FFF2-40B4-BE49-F238E27FC236}">
                <a16:creationId xmlns:a16="http://schemas.microsoft.com/office/drawing/2014/main" id="{BF117A65-21BD-4591-9D7E-89F6622C95EB}"/>
              </a:ext>
            </a:extLst>
          </p:cNvPr>
          <p:cNvSpPr>
            <a:spLocks noGrp="1" noChangeArrowheads="1"/>
          </p:cNvSpPr>
          <p:nvPr>
            <p:ph type="title"/>
          </p:nvPr>
        </p:nvSpPr>
        <p:spPr>
          <a:xfrm>
            <a:off x="762000" y="508645"/>
            <a:ext cx="7162800" cy="430887"/>
          </a:xfrm>
        </p:spPr>
        <p:txBody>
          <a:bodyPr/>
          <a:lstStyle/>
          <a:p>
            <a:r>
              <a:rPr lang="en-US" altLang="en-US" sz="2800" dirty="0"/>
              <a:t> Connectionless Services</a:t>
            </a:r>
          </a:p>
        </p:txBody>
      </p:sp>
      <p:sp>
        <p:nvSpPr>
          <p:cNvPr id="9" name="TextBox 8">
            <a:extLst>
              <a:ext uri="{FF2B5EF4-FFF2-40B4-BE49-F238E27FC236}">
                <a16:creationId xmlns:a16="http://schemas.microsoft.com/office/drawing/2014/main" id="{4CBAD014-708F-481E-ACE5-FFD5DB8E53B5}"/>
              </a:ext>
            </a:extLst>
          </p:cNvPr>
          <p:cNvSpPr txBox="1"/>
          <p:nvPr/>
        </p:nvSpPr>
        <p:spPr>
          <a:xfrm>
            <a:off x="443506" y="1201849"/>
            <a:ext cx="8325567" cy="2964914"/>
          </a:xfrm>
          <a:prstGeom prst="rect">
            <a:avLst/>
          </a:prstGeom>
          <a:noFill/>
        </p:spPr>
        <p:txBody>
          <a:bodyPr wrap="square">
            <a:spAutoFit/>
          </a:bodyPr>
          <a:lstStyle/>
          <a:p>
            <a:pPr marL="246379" lvl="1" indent="-234315" algn="just" eaLnBrk="0" hangingPunct="0">
              <a:lnSpc>
                <a:spcPts val="2800"/>
              </a:lnSpc>
              <a:spcBef>
                <a:spcPts val="100"/>
              </a:spcBef>
              <a:buClr>
                <a:srgbClr val="0083B7"/>
              </a:buClr>
              <a:buFont typeface="Wingdings"/>
              <a:buChar char=""/>
              <a:tabLst>
                <a:tab pos="247015" algn="l"/>
              </a:tabLst>
            </a:pPr>
            <a:r>
              <a:rPr lang="en-US" sz="2400" dirty="0">
                <a:latin typeface="Carlito"/>
              </a:rPr>
              <a:t>Connectionless service is used in the network system to transfer data from one end to another end without creating any connection. </a:t>
            </a:r>
          </a:p>
          <a:p>
            <a:pPr marL="246379" lvl="1" indent="-234315" algn="just" eaLnBrk="0" hangingPunct="0">
              <a:lnSpc>
                <a:spcPts val="2800"/>
              </a:lnSpc>
              <a:spcBef>
                <a:spcPts val="100"/>
              </a:spcBef>
              <a:buClr>
                <a:srgbClr val="0083B7"/>
              </a:buClr>
              <a:buFont typeface="Wingdings"/>
              <a:buChar char=""/>
              <a:tabLst>
                <a:tab pos="247015" algn="l"/>
              </a:tabLst>
            </a:pPr>
            <a:r>
              <a:rPr lang="en-US" sz="2400" dirty="0">
                <a:latin typeface="Carlito"/>
              </a:rPr>
              <a:t>So it does not require establishing a connection before sending the data from the sender to the receiver. </a:t>
            </a:r>
          </a:p>
          <a:p>
            <a:pPr marL="246379" lvl="1" indent="-234315" algn="just" eaLnBrk="0" hangingPunct="0">
              <a:lnSpc>
                <a:spcPts val="2800"/>
              </a:lnSpc>
              <a:spcBef>
                <a:spcPts val="100"/>
              </a:spcBef>
              <a:buClr>
                <a:srgbClr val="0083B7"/>
              </a:buClr>
              <a:buFont typeface="Wingdings"/>
              <a:buChar char=""/>
              <a:tabLst>
                <a:tab pos="247015" algn="l"/>
              </a:tabLst>
            </a:pPr>
            <a:r>
              <a:rPr lang="en-US" sz="2400" dirty="0">
                <a:latin typeface="Carlito"/>
              </a:rPr>
              <a:t>It is not a reliable network service because it does not guarantee the transfer of data packets to the receiver, and data packets can be received in any order to the receiver. </a:t>
            </a:r>
          </a:p>
        </p:txBody>
      </p:sp>
      <p:pic>
        <p:nvPicPr>
          <p:cNvPr id="5" name="Picture 4">
            <a:extLst>
              <a:ext uri="{FF2B5EF4-FFF2-40B4-BE49-F238E27FC236}">
                <a16:creationId xmlns:a16="http://schemas.microsoft.com/office/drawing/2014/main" id="{3F1A489E-2696-40AB-A2A8-7FFF424B36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214" y="4166763"/>
            <a:ext cx="7210425" cy="2691237"/>
          </a:xfrm>
          <a:prstGeom prst="rect">
            <a:avLst/>
          </a:prstGeom>
        </p:spPr>
      </p:pic>
    </p:spTree>
    <p:extLst>
      <p:ext uri="{BB962C8B-B14F-4D97-AF65-F5344CB8AC3E}">
        <p14:creationId xmlns:p14="http://schemas.microsoft.com/office/powerpoint/2010/main" val="877504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0BC2C9FA-FF92-4217-9506-6AD8081403FA}"/>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29698" name="Rectangle 2">
            <a:extLst>
              <a:ext uri="{FF2B5EF4-FFF2-40B4-BE49-F238E27FC236}">
                <a16:creationId xmlns:a16="http://schemas.microsoft.com/office/drawing/2014/main" id="{BF117A65-21BD-4591-9D7E-89F6622C95EB}"/>
              </a:ext>
            </a:extLst>
          </p:cNvPr>
          <p:cNvSpPr>
            <a:spLocks noGrp="1" noChangeArrowheads="1"/>
          </p:cNvSpPr>
          <p:nvPr>
            <p:ph type="title"/>
          </p:nvPr>
        </p:nvSpPr>
        <p:spPr>
          <a:xfrm>
            <a:off x="762000" y="508645"/>
            <a:ext cx="7162800" cy="430887"/>
          </a:xfrm>
        </p:spPr>
        <p:txBody>
          <a:bodyPr/>
          <a:lstStyle/>
          <a:p>
            <a:r>
              <a:rPr lang="en-US" altLang="en-US" sz="2800" dirty="0"/>
              <a:t> Connectionless Services</a:t>
            </a:r>
          </a:p>
        </p:txBody>
      </p:sp>
      <p:sp>
        <p:nvSpPr>
          <p:cNvPr id="8" name="TextBox 7">
            <a:extLst>
              <a:ext uri="{FF2B5EF4-FFF2-40B4-BE49-F238E27FC236}">
                <a16:creationId xmlns:a16="http://schemas.microsoft.com/office/drawing/2014/main" id="{77A8D13A-D644-4226-A41C-BC647AC6FF74}"/>
              </a:ext>
            </a:extLst>
          </p:cNvPr>
          <p:cNvSpPr txBox="1"/>
          <p:nvPr/>
        </p:nvSpPr>
        <p:spPr>
          <a:xfrm>
            <a:off x="762000" y="1616965"/>
            <a:ext cx="8229600" cy="3624069"/>
          </a:xfrm>
          <a:prstGeom prst="rect">
            <a:avLst/>
          </a:prstGeom>
          <a:noFill/>
        </p:spPr>
        <p:txBody>
          <a:bodyPr wrap="square">
            <a:spAutoFit/>
          </a:bodyPr>
          <a:lstStyle/>
          <a:p>
            <a:pPr marL="285750" lvl="1" indent="-285750" algn="just">
              <a:lnSpc>
                <a:spcPct val="150000"/>
              </a:lnSpc>
              <a:spcBef>
                <a:spcPts val="885"/>
              </a:spcBef>
              <a:buClr>
                <a:srgbClr val="0083B7"/>
              </a:buClr>
              <a:buFont typeface="Wingdings" panose="05000000000000000000" pitchFamily="2" charset="2"/>
              <a:buChar char="q"/>
              <a:tabLst>
                <a:tab pos="623888" algn="l"/>
              </a:tabLst>
            </a:pPr>
            <a:r>
              <a:rPr lang="en-US" sz="2400" b="1" dirty="0">
                <a:latin typeface="+mj-lt"/>
                <a:cs typeface="Arial" panose="020B0604020202020204" pitchFamily="34" charset="0"/>
              </a:rPr>
              <a:t>Advantages</a:t>
            </a:r>
          </a:p>
          <a:p>
            <a:pPr marL="720725" lvl="1" indent="-180975">
              <a:spcBef>
                <a:spcPts val="885"/>
              </a:spcBef>
              <a:buClr>
                <a:srgbClr val="0083B7"/>
              </a:buClr>
              <a:buFont typeface="Wingdings"/>
              <a:buChar char=""/>
              <a:tabLst>
                <a:tab pos="623888" algn="l"/>
              </a:tabLst>
            </a:pPr>
            <a:r>
              <a:rPr lang="en-US" sz="2000" spc="10" dirty="0">
                <a:latin typeface="Carlito"/>
              </a:rPr>
              <a:t>There are usually low overheads.</a:t>
            </a:r>
          </a:p>
          <a:p>
            <a:pPr marL="720725" lvl="1" indent="-180975">
              <a:spcBef>
                <a:spcPts val="885"/>
              </a:spcBef>
              <a:buClr>
                <a:srgbClr val="0083B7"/>
              </a:buClr>
              <a:buFont typeface="Wingdings"/>
              <a:buChar char=""/>
              <a:tabLst>
                <a:tab pos="623888" algn="l"/>
              </a:tabLst>
            </a:pPr>
            <a:r>
              <a:rPr lang="en-US" sz="2000" spc="10" dirty="0">
                <a:latin typeface="Carlito"/>
              </a:rPr>
              <a:t>Connection-Oriented services help to broadcast or multicast messages to multiple recipients.</a:t>
            </a:r>
          </a:p>
          <a:p>
            <a:pPr marL="285750" lvl="1" indent="-285750" algn="just">
              <a:lnSpc>
                <a:spcPct val="150000"/>
              </a:lnSpc>
              <a:spcBef>
                <a:spcPts val="885"/>
              </a:spcBef>
              <a:buClr>
                <a:srgbClr val="0083B7"/>
              </a:buClr>
              <a:buFont typeface="Wingdings" panose="05000000000000000000" pitchFamily="2" charset="2"/>
              <a:buChar char="q"/>
              <a:tabLst>
                <a:tab pos="623888" algn="l"/>
              </a:tabLst>
            </a:pPr>
            <a:r>
              <a:rPr lang="en-US" sz="2400" b="1" dirty="0">
                <a:latin typeface="+mj-lt"/>
                <a:cs typeface="Arial" panose="020B0604020202020204" pitchFamily="34" charset="0"/>
              </a:rPr>
              <a:t>Disadvantages</a:t>
            </a:r>
          </a:p>
          <a:p>
            <a:pPr marL="720725" lvl="1" indent="-180975">
              <a:spcBef>
                <a:spcPts val="885"/>
              </a:spcBef>
              <a:buClr>
                <a:srgbClr val="0083B7"/>
              </a:buClr>
              <a:buFont typeface="Wingdings"/>
              <a:buChar char=""/>
              <a:tabLst>
                <a:tab pos="623888" algn="l"/>
              </a:tabLst>
            </a:pPr>
            <a:r>
              <a:rPr lang="en-US" sz="2000" spc="10" dirty="0">
                <a:latin typeface="Carlito"/>
              </a:rPr>
              <a:t>These are susceptible to congestion in the network.</a:t>
            </a:r>
          </a:p>
          <a:p>
            <a:pPr marL="720725" lvl="1" indent="-180975">
              <a:spcBef>
                <a:spcPts val="885"/>
              </a:spcBef>
              <a:buClr>
                <a:srgbClr val="0083B7"/>
              </a:buClr>
              <a:buFont typeface="Wingdings"/>
              <a:buChar char=""/>
              <a:tabLst>
                <a:tab pos="623888" algn="l"/>
              </a:tabLst>
            </a:pPr>
            <a:r>
              <a:rPr lang="en-US" sz="2000" spc="10" dirty="0">
                <a:latin typeface="Carlito"/>
              </a:rPr>
              <a:t>It is not reliable as there is the possibility of a loss of data packets, wrong delivery of packets or duplication is high.</a:t>
            </a:r>
          </a:p>
        </p:txBody>
      </p:sp>
    </p:spTree>
    <p:extLst>
      <p:ext uri="{BB962C8B-B14F-4D97-AF65-F5344CB8AC3E}">
        <p14:creationId xmlns:p14="http://schemas.microsoft.com/office/powerpoint/2010/main" val="36245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6263EEBF-3E60-4108-A732-C6035DF7D1D5}"/>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6" name="Rectangle 2">
            <a:extLst>
              <a:ext uri="{FF2B5EF4-FFF2-40B4-BE49-F238E27FC236}">
                <a16:creationId xmlns:a16="http://schemas.microsoft.com/office/drawing/2014/main" id="{A6F1E40E-448C-4033-B593-E341DBCB2B35}"/>
              </a:ext>
            </a:extLst>
          </p:cNvPr>
          <p:cNvSpPr txBox="1">
            <a:spLocks noChangeArrowheads="1"/>
          </p:cNvSpPr>
          <p:nvPr/>
        </p:nvSpPr>
        <p:spPr>
          <a:xfrm>
            <a:off x="688167" y="431605"/>
            <a:ext cx="9144000" cy="492443"/>
          </a:xfrm>
          <a:prstGeom prst="rect">
            <a:avLst/>
          </a:prstGeom>
        </p:spPr>
        <p:txBody>
          <a:bodyPr wrap="square" lIns="0" tIns="0" rIns="0" bIns="0">
            <a:spAutoFit/>
          </a:bodyPr>
          <a:lstStyle>
            <a:lvl1pPr>
              <a:defRPr sz="3200" b="1" i="0">
                <a:solidFill>
                  <a:schemeClr val="bg1"/>
                </a:solidFill>
                <a:latin typeface="Carlito"/>
                <a:ea typeface="+mj-ea"/>
                <a:cs typeface="Carlito"/>
              </a:defRPr>
            </a:lvl1pPr>
          </a:lstStyle>
          <a:p>
            <a:r>
              <a:rPr lang="en-US" sz="3200" dirty="0"/>
              <a:t>Data communication</a:t>
            </a:r>
            <a:endParaRPr lang="en-US" altLang="en-US" kern="0" dirty="0"/>
          </a:p>
        </p:txBody>
      </p:sp>
      <p:sp>
        <p:nvSpPr>
          <p:cNvPr id="7" name="Rectangle 3">
            <a:extLst>
              <a:ext uri="{FF2B5EF4-FFF2-40B4-BE49-F238E27FC236}">
                <a16:creationId xmlns:a16="http://schemas.microsoft.com/office/drawing/2014/main" id="{E6B4FA90-6EEC-446D-842F-879EF186468D}"/>
              </a:ext>
            </a:extLst>
          </p:cNvPr>
          <p:cNvSpPr txBox="1">
            <a:spLocks noChangeArrowheads="1"/>
          </p:cNvSpPr>
          <p:nvPr/>
        </p:nvSpPr>
        <p:spPr>
          <a:xfrm>
            <a:off x="533400" y="1752955"/>
            <a:ext cx="9144000" cy="377667"/>
          </a:xfrm>
          <a:prstGeom prst="rect">
            <a:avLst/>
          </a:prstGeom>
        </p:spPr>
        <p:txBody>
          <a:bodyPr wrap="square" lIns="0" tIns="0" rIns="0" bIns="0">
            <a:spAutoFit/>
          </a:bodyPr>
          <a:lstStyle>
            <a:lvl1pPr marL="0">
              <a:defRPr sz="2400" b="0" i="0">
                <a:solidFill>
                  <a:schemeClr val="tx1"/>
                </a:solidFill>
                <a:latin typeface="Carlito"/>
                <a:ea typeface="+mn-ea"/>
                <a:cs typeface="Carlito"/>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46379" lvl="1" indent="-234315" algn="just" eaLnBrk="0" hangingPunct="0">
              <a:lnSpc>
                <a:spcPts val="2800"/>
              </a:lnSpc>
              <a:spcBef>
                <a:spcPts val="100"/>
              </a:spcBef>
              <a:buClr>
                <a:srgbClr val="0083B7"/>
              </a:buClr>
              <a:buFont typeface="Wingdings"/>
              <a:buChar char=""/>
              <a:tabLst>
                <a:tab pos="247015" algn="l"/>
              </a:tabLst>
            </a:pPr>
            <a:r>
              <a:rPr lang="en-US" altLang="en-US" sz="3200" dirty="0">
                <a:latin typeface="Carlito"/>
              </a:rPr>
              <a:t>A stream of packets from sender to receiver.</a:t>
            </a:r>
          </a:p>
        </p:txBody>
      </p:sp>
      <p:pic>
        <p:nvPicPr>
          <p:cNvPr id="8" name="Picture 4">
            <a:extLst>
              <a:ext uri="{FF2B5EF4-FFF2-40B4-BE49-F238E27FC236}">
                <a16:creationId xmlns:a16="http://schemas.microsoft.com/office/drawing/2014/main" id="{28E45719-B88C-44E6-B6C5-16A39DB76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215" y="2751500"/>
            <a:ext cx="8312150" cy="298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279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id="{1F77AF81-FC34-44C5-B490-00DA2D8BCEAD}"/>
              </a:ext>
            </a:extLst>
          </p:cNvPr>
          <p:cNvSpPr>
            <a:spLocks noGrp="1" noChangeArrowheads="1"/>
          </p:cNvSpPr>
          <p:nvPr>
            <p:ph type="body" idx="1"/>
          </p:nvPr>
        </p:nvSpPr>
        <p:spPr>
          <a:xfrm>
            <a:off x="660458" y="1524000"/>
            <a:ext cx="7967662" cy="718145"/>
          </a:xfrm>
        </p:spPr>
        <p:txBody>
          <a:bodyPr/>
          <a:lstStyle/>
          <a:p>
            <a:pPr marL="246379" lvl="1" indent="-234315" algn="just" rtl="0" eaLnBrk="0" hangingPunct="0">
              <a:lnSpc>
                <a:spcPts val="2800"/>
              </a:lnSpc>
              <a:spcBef>
                <a:spcPts val="100"/>
              </a:spcBef>
              <a:buClr>
                <a:srgbClr val="0083B7"/>
              </a:buClr>
              <a:buFont typeface="Wingdings"/>
              <a:buChar char=""/>
              <a:tabLst>
                <a:tab pos="247015" algn="l"/>
              </a:tabLst>
            </a:pPr>
            <a:r>
              <a:rPr lang="en-US" altLang="en-US" sz="2400" kern="1200" dirty="0">
                <a:solidFill>
                  <a:schemeClr val="tx1"/>
                </a:solidFill>
                <a:latin typeface="Carlito"/>
              </a:rPr>
              <a:t>Five service primitives for implementing a simple connection-oriented service.</a:t>
            </a:r>
          </a:p>
        </p:txBody>
      </p:sp>
      <p:pic>
        <p:nvPicPr>
          <p:cNvPr id="30724" name="Picture 4">
            <a:extLst>
              <a:ext uri="{FF2B5EF4-FFF2-40B4-BE49-F238E27FC236}">
                <a16:creationId xmlns:a16="http://schemas.microsoft.com/office/drawing/2014/main" id="{797DE1C3-6BE4-4B10-9FA6-835AC43AC8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576" y="2751859"/>
            <a:ext cx="7845425" cy="2609850"/>
          </a:xfrm>
          <a:prstGeom prst="rect">
            <a:avLst/>
          </a:prstGeom>
          <a:noFill/>
          <a:extLst>
            <a:ext uri="{909E8E84-426E-40DD-AFC4-6F175D3DCCD1}">
              <a14:hiddenFill xmlns:a14="http://schemas.microsoft.com/office/drawing/2010/main">
                <a:solidFill>
                  <a:srgbClr val="FFFFFF"/>
                </a:solidFill>
              </a14:hiddenFill>
            </a:ext>
          </a:extLst>
        </p:spPr>
      </p:pic>
      <p:sp>
        <p:nvSpPr>
          <p:cNvPr id="5" name="object 2">
            <a:extLst>
              <a:ext uri="{FF2B5EF4-FFF2-40B4-BE49-F238E27FC236}">
                <a16:creationId xmlns:a16="http://schemas.microsoft.com/office/drawing/2014/main" id="{6263EEBF-3E60-4108-A732-C6035DF7D1D5}"/>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6" name="Rectangle 2">
            <a:extLst>
              <a:ext uri="{FF2B5EF4-FFF2-40B4-BE49-F238E27FC236}">
                <a16:creationId xmlns:a16="http://schemas.microsoft.com/office/drawing/2014/main" id="{A6F1E40E-448C-4033-B593-E341DBCB2B35}"/>
              </a:ext>
            </a:extLst>
          </p:cNvPr>
          <p:cNvSpPr txBox="1">
            <a:spLocks noChangeArrowheads="1"/>
          </p:cNvSpPr>
          <p:nvPr/>
        </p:nvSpPr>
        <p:spPr>
          <a:xfrm>
            <a:off x="688167" y="431605"/>
            <a:ext cx="9144000" cy="492443"/>
          </a:xfrm>
          <a:prstGeom prst="rect">
            <a:avLst/>
          </a:prstGeom>
        </p:spPr>
        <p:txBody>
          <a:bodyPr wrap="square" lIns="0" tIns="0" rIns="0" bIns="0">
            <a:spAutoFit/>
          </a:bodyPr>
          <a:lstStyle>
            <a:lvl1pPr>
              <a:defRPr sz="3200" b="1" i="0">
                <a:solidFill>
                  <a:schemeClr val="bg1"/>
                </a:solidFill>
                <a:latin typeface="Carlito"/>
                <a:ea typeface="+mj-ea"/>
                <a:cs typeface="Carlito"/>
              </a:defRPr>
            </a:lvl1pPr>
          </a:lstStyle>
          <a:p>
            <a:r>
              <a:rPr lang="en-US" altLang="en-US" kern="1200" spc="-30" dirty="0">
                <a:cs typeface="+mj-cs"/>
              </a:rPr>
              <a:t>Service Primitives</a:t>
            </a:r>
            <a:endParaRPr lang="en-US" altLang="en-US" kern="0" dirty="0"/>
          </a:p>
        </p:txBody>
      </p:sp>
    </p:spTree>
    <p:extLst>
      <p:ext uri="{BB962C8B-B14F-4D97-AF65-F5344CB8AC3E}">
        <p14:creationId xmlns:p14="http://schemas.microsoft.com/office/powerpoint/2010/main" val="3623763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id="{3C84E0C7-A2AA-447C-87E9-9F3AD3B2C4F9}"/>
              </a:ext>
            </a:extLst>
          </p:cNvPr>
          <p:cNvSpPr>
            <a:spLocks noGrp="1" noChangeArrowheads="1"/>
          </p:cNvSpPr>
          <p:nvPr>
            <p:ph type="body" idx="1"/>
          </p:nvPr>
        </p:nvSpPr>
        <p:spPr>
          <a:xfrm>
            <a:off x="972502" y="1582671"/>
            <a:ext cx="7504112" cy="718145"/>
          </a:xfrm>
        </p:spPr>
        <p:txBody>
          <a:bodyPr/>
          <a:lstStyle/>
          <a:p>
            <a:pPr marL="246379" lvl="1" indent="-234315" algn="just" rtl="0" eaLnBrk="0" hangingPunct="0">
              <a:lnSpc>
                <a:spcPts val="2800"/>
              </a:lnSpc>
              <a:spcBef>
                <a:spcPts val="100"/>
              </a:spcBef>
              <a:buClr>
                <a:srgbClr val="0083B7"/>
              </a:buClr>
              <a:buFont typeface="Wingdings"/>
              <a:buChar char=""/>
              <a:tabLst>
                <a:tab pos="247015" algn="l"/>
              </a:tabLst>
            </a:pPr>
            <a:r>
              <a:rPr lang="en-US" altLang="en-US" sz="2400" kern="1200" dirty="0">
                <a:solidFill>
                  <a:schemeClr val="tx1"/>
                </a:solidFill>
                <a:latin typeface="Carlito"/>
              </a:rPr>
              <a:t>Packets sent in a simple client-server interaction on a connection-oriented network.</a:t>
            </a:r>
          </a:p>
        </p:txBody>
      </p:sp>
      <p:pic>
        <p:nvPicPr>
          <p:cNvPr id="31748" name="Picture 4">
            <a:extLst>
              <a:ext uri="{FF2B5EF4-FFF2-40B4-BE49-F238E27FC236}">
                <a16:creationId xmlns:a16="http://schemas.microsoft.com/office/drawing/2014/main" id="{1A8229A1-731C-488A-8DD2-DC525B6814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489" y="3027430"/>
            <a:ext cx="8239125" cy="2819400"/>
          </a:xfrm>
          <a:prstGeom prst="rect">
            <a:avLst/>
          </a:prstGeom>
          <a:noFill/>
          <a:extLst>
            <a:ext uri="{909E8E84-426E-40DD-AFC4-6F175D3DCCD1}">
              <a14:hiddenFill xmlns:a14="http://schemas.microsoft.com/office/drawing/2010/main">
                <a:solidFill>
                  <a:srgbClr val="FFFFFF"/>
                </a:solidFill>
              </a14:hiddenFill>
            </a:ext>
          </a:extLst>
        </p:spPr>
      </p:pic>
      <p:sp>
        <p:nvSpPr>
          <p:cNvPr id="5" name="object 2">
            <a:extLst>
              <a:ext uri="{FF2B5EF4-FFF2-40B4-BE49-F238E27FC236}">
                <a16:creationId xmlns:a16="http://schemas.microsoft.com/office/drawing/2014/main" id="{EA03A9DD-3D19-415B-9ED0-4556E684F920}"/>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6" name="Rectangle 2">
            <a:extLst>
              <a:ext uri="{FF2B5EF4-FFF2-40B4-BE49-F238E27FC236}">
                <a16:creationId xmlns:a16="http://schemas.microsoft.com/office/drawing/2014/main" id="{82F2161C-DBDF-4C4D-A1A4-8F375A647760}"/>
              </a:ext>
            </a:extLst>
          </p:cNvPr>
          <p:cNvSpPr txBox="1">
            <a:spLocks noChangeArrowheads="1"/>
          </p:cNvSpPr>
          <p:nvPr/>
        </p:nvSpPr>
        <p:spPr>
          <a:xfrm>
            <a:off x="688167" y="431605"/>
            <a:ext cx="9144000" cy="492443"/>
          </a:xfrm>
          <a:prstGeom prst="rect">
            <a:avLst/>
          </a:prstGeom>
        </p:spPr>
        <p:txBody>
          <a:bodyPr wrap="square" lIns="0" tIns="0" rIns="0" bIns="0">
            <a:spAutoFit/>
          </a:bodyPr>
          <a:lstStyle>
            <a:lvl1pPr>
              <a:defRPr sz="3200" b="1" i="0">
                <a:solidFill>
                  <a:schemeClr val="bg1"/>
                </a:solidFill>
                <a:latin typeface="Carlito"/>
                <a:ea typeface="+mj-ea"/>
                <a:cs typeface="Carlito"/>
              </a:defRPr>
            </a:lvl1pPr>
          </a:lstStyle>
          <a:p>
            <a:r>
              <a:rPr lang="en-US" altLang="en-US" kern="1200" spc="-30" dirty="0">
                <a:cs typeface="+mj-cs"/>
              </a:rPr>
              <a:t>Service Primitives</a:t>
            </a:r>
            <a:endParaRPr lang="en-US" altLang="en-US" kern="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id="{3C84E0C7-A2AA-447C-87E9-9F3AD3B2C4F9}"/>
              </a:ext>
            </a:extLst>
          </p:cNvPr>
          <p:cNvSpPr>
            <a:spLocks noGrp="1" noChangeArrowheads="1"/>
          </p:cNvSpPr>
          <p:nvPr>
            <p:ph type="body" idx="1"/>
          </p:nvPr>
        </p:nvSpPr>
        <p:spPr>
          <a:xfrm>
            <a:off x="762000" y="1309545"/>
            <a:ext cx="7504112" cy="359073"/>
          </a:xfrm>
        </p:spPr>
        <p:txBody>
          <a:bodyPr/>
          <a:lstStyle/>
          <a:p>
            <a:pPr marL="246379" lvl="1" indent="-234315" algn="just" rtl="0" eaLnBrk="0" hangingPunct="0">
              <a:lnSpc>
                <a:spcPts val="2800"/>
              </a:lnSpc>
              <a:spcBef>
                <a:spcPts val="100"/>
              </a:spcBef>
              <a:buClr>
                <a:srgbClr val="0083B7"/>
              </a:buClr>
              <a:buFont typeface="Wingdings"/>
              <a:buChar char=""/>
              <a:tabLst>
                <a:tab pos="247015" algn="l"/>
              </a:tabLst>
            </a:pPr>
            <a:r>
              <a:rPr lang="en-US" altLang="en-US" sz="2400" kern="1200" dirty="0">
                <a:solidFill>
                  <a:schemeClr val="tx1"/>
                </a:solidFill>
                <a:latin typeface="Carlito"/>
              </a:rPr>
              <a:t>Networks are designed into layers to reduce complexity. </a:t>
            </a:r>
          </a:p>
        </p:txBody>
      </p:sp>
      <p:sp>
        <p:nvSpPr>
          <p:cNvPr id="5" name="object 2">
            <a:extLst>
              <a:ext uri="{FF2B5EF4-FFF2-40B4-BE49-F238E27FC236}">
                <a16:creationId xmlns:a16="http://schemas.microsoft.com/office/drawing/2014/main" id="{EA03A9DD-3D19-415B-9ED0-4556E684F920}"/>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9" name="Rectangle 2">
            <a:extLst>
              <a:ext uri="{FF2B5EF4-FFF2-40B4-BE49-F238E27FC236}">
                <a16:creationId xmlns:a16="http://schemas.microsoft.com/office/drawing/2014/main" id="{16933CAB-795B-4B9E-A0AA-EE082B948FD2}"/>
              </a:ext>
            </a:extLst>
          </p:cNvPr>
          <p:cNvSpPr>
            <a:spLocks noGrp="1" noChangeArrowheads="1"/>
          </p:cNvSpPr>
          <p:nvPr>
            <p:ph type="title"/>
          </p:nvPr>
        </p:nvSpPr>
        <p:spPr>
          <a:xfrm>
            <a:off x="762000" y="459863"/>
            <a:ext cx="9144000" cy="492443"/>
          </a:xfrm>
        </p:spPr>
        <p:txBody>
          <a:bodyPr/>
          <a:lstStyle/>
          <a:p>
            <a:pPr algn="l" rtl="0"/>
            <a:r>
              <a:rPr lang="en-US" altLang="en-US" kern="1200" spc="-30" dirty="0">
                <a:cs typeface="+mj-cs"/>
              </a:rPr>
              <a:t>Network Hierarchies</a:t>
            </a:r>
          </a:p>
        </p:txBody>
      </p:sp>
      <p:sp>
        <p:nvSpPr>
          <p:cNvPr id="10" name="Rectangle 3">
            <a:extLst>
              <a:ext uri="{FF2B5EF4-FFF2-40B4-BE49-F238E27FC236}">
                <a16:creationId xmlns:a16="http://schemas.microsoft.com/office/drawing/2014/main" id="{314C4693-4436-43D0-B8FE-C49E38C52942}"/>
              </a:ext>
            </a:extLst>
          </p:cNvPr>
          <p:cNvSpPr txBox="1">
            <a:spLocks noChangeArrowheads="1"/>
          </p:cNvSpPr>
          <p:nvPr/>
        </p:nvSpPr>
        <p:spPr>
          <a:xfrm>
            <a:off x="2286000" y="6179493"/>
            <a:ext cx="5181600" cy="369332"/>
          </a:xfrm>
          <a:prstGeom prst="rect">
            <a:avLst/>
          </a:prstGeom>
        </p:spPr>
        <p:txBody>
          <a:bodyPr wrap="square" lIns="0" tIns="0" rIns="0" bIns="0">
            <a:spAutoFit/>
          </a:bodyPr>
          <a:lstStyle>
            <a:lvl1pPr marL="0">
              <a:defRPr sz="2400" b="0" i="0">
                <a:solidFill>
                  <a:schemeClr val="tx1"/>
                </a:solidFill>
                <a:latin typeface="Carlito"/>
                <a:ea typeface="+mn-ea"/>
                <a:cs typeface="Carlito"/>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altLang="en-US" kern="0" dirty="0"/>
              <a:t>Layers, protocols, and interfaces.</a:t>
            </a:r>
          </a:p>
        </p:txBody>
      </p:sp>
      <p:pic>
        <p:nvPicPr>
          <p:cNvPr id="11" name="Picture 4">
            <a:extLst>
              <a:ext uri="{FF2B5EF4-FFF2-40B4-BE49-F238E27FC236}">
                <a16:creationId xmlns:a16="http://schemas.microsoft.com/office/drawing/2014/main" id="{8B36678E-CF01-4005-AA71-441D4C42EA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818376"/>
            <a:ext cx="5047614" cy="392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960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5968B0AE-4B06-4467-AD14-8FDD51070FC2}"/>
              </a:ext>
            </a:extLst>
          </p:cNvPr>
          <p:cNvSpPr>
            <a:spLocks noGrp="1" noChangeArrowheads="1"/>
          </p:cNvSpPr>
          <p:nvPr>
            <p:ph type="title"/>
          </p:nvPr>
        </p:nvSpPr>
        <p:spPr/>
        <p:txBody>
          <a:bodyPr/>
          <a:lstStyle/>
          <a:p>
            <a:r>
              <a:rPr lang="en-US" altLang="en-US" sz="4000" dirty="0"/>
              <a:t>Protocol Hierarchies (2)</a:t>
            </a:r>
          </a:p>
        </p:txBody>
      </p:sp>
      <p:sp>
        <p:nvSpPr>
          <p:cNvPr id="27651" name="Rectangle 3">
            <a:extLst>
              <a:ext uri="{FF2B5EF4-FFF2-40B4-BE49-F238E27FC236}">
                <a16:creationId xmlns:a16="http://schemas.microsoft.com/office/drawing/2014/main" id="{E21F9B9F-12CC-41C1-ABC5-986E2B6B2127}"/>
              </a:ext>
            </a:extLst>
          </p:cNvPr>
          <p:cNvSpPr>
            <a:spLocks noGrp="1" noChangeArrowheads="1"/>
          </p:cNvSpPr>
          <p:nvPr>
            <p:ph type="body" idx="1"/>
          </p:nvPr>
        </p:nvSpPr>
        <p:spPr>
          <a:xfrm>
            <a:off x="1727373" y="6235819"/>
            <a:ext cx="6714605" cy="369332"/>
          </a:xfrm>
        </p:spPr>
        <p:txBody>
          <a:bodyPr/>
          <a:lstStyle/>
          <a:p>
            <a:r>
              <a:rPr lang="en-US" altLang="en-US" dirty="0"/>
              <a:t>The philosopher-translator-secretary architecture</a:t>
            </a:r>
          </a:p>
        </p:txBody>
      </p:sp>
      <p:pic>
        <p:nvPicPr>
          <p:cNvPr id="3" name="Picture 2">
            <a:extLst>
              <a:ext uri="{FF2B5EF4-FFF2-40B4-BE49-F238E27FC236}">
                <a16:creationId xmlns:a16="http://schemas.microsoft.com/office/drawing/2014/main" id="{DF9F3261-495F-4734-A665-282B6E705C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279267"/>
            <a:ext cx="6938963" cy="4956552"/>
          </a:xfrm>
          <a:prstGeom prst="rect">
            <a:avLst/>
          </a:prstGeom>
        </p:spPr>
      </p:pic>
      <p:sp>
        <p:nvSpPr>
          <p:cNvPr id="7" name="object 2">
            <a:extLst>
              <a:ext uri="{FF2B5EF4-FFF2-40B4-BE49-F238E27FC236}">
                <a16:creationId xmlns:a16="http://schemas.microsoft.com/office/drawing/2014/main" id="{0C5F27C5-CABF-497C-B5AC-8AE1F14899DA}"/>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8" name="Rectangle 2">
            <a:extLst>
              <a:ext uri="{FF2B5EF4-FFF2-40B4-BE49-F238E27FC236}">
                <a16:creationId xmlns:a16="http://schemas.microsoft.com/office/drawing/2014/main" id="{8207A247-383E-44E6-A5AF-FADDCA0307C0}"/>
              </a:ext>
            </a:extLst>
          </p:cNvPr>
          <p:cNvSpPr txBox="1">
            <a:spLocks noChangeArrowheads="1"/>
          </p:cNvSpPr>
          <p:nvPr/>
        </p:nvSpPr>
        <p:spPr>
          <a:xfrm>
            <a:off x="762000" y="459863"/>
            <a:ext cx="9144000" cy="492443"/>
          </a:xfrm>
          <a:prstGeom prst="rect">
            <a:avLst/>
          </a:prstGeom>
        </p:spPr>
        <p:txBody>
          <a:bodyPr wrap="square" lIns="0" tIns="0" rIns="0" bIns="0">
            <a:spAutoFit/>
          </a:bodyPr>
          <a:lstStyle>
            <a:lvl1pPr>
              <a:defRPr sz="3200" b="1" i="0">
                <a:solidFill>
                  <a:schemeClr val="bg1"/>
                </a:solidFill>
                <a:latin typeface="Carlito"/>
                <a:ea typeface="+mj-ea"/>
                <a:cs typeface="Carlito"/>
              </a:defRPr>
            </a:lvl1pPr>
          </a:lstStyle>
          <a:p>
            <a:pPr algn="l" rtl="0"/>
            <a:r>
              <a:rPr lang="en-US" altLang="en-US" kern="1200" spc="-30">
                <a:cs typeface="+mj-cs"/>
              </a:rPr>
              <a:t>Network Hierarchies</a:t>
            </a:r>
            <a:endParaRPr lang="en-US" altLang="en-US" kern="1200" spc="-30" dirty="0">
              <a:cs typeface="+mj-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27B79A6-1591-464C-96FB-95034712BF15}"/>
              </a:ext>
            </a:extLst>
          </p:cNvPr>
          <p:cNvSpPr>
            <a:spLocks noGrp="1" noChangeArrowheads="1"/>
          </p:cNvSpPr>
          <p:nvPr>
            <p:ph type="title"/>
          </p:nvPr>
        </p:nvSpPr>
        <p:spPr/>
        <p:txBody>
          <a:bodyPr/>
          <a:lstStyle/>
          <a:p>
            <a:r>
              <a:rPr lang="en-US" altLang="en-US" sz="4000" dirty="0"/>
              <a:t>Protocol Hierarchies (3)</a:t>
            </a:r>
          </a:p>
        </p:txBody>
      </p:sp>
      <p:sp>
        <p:nvSpPr>
          <p:cNvPr id="28675" name="Rectangle 3">
            <a:extLst>
              <a:ext uri="{FF2B5EF4-FFF2-40B4-BE49-F238E27FC236}">
                <a16:creationId xmlns:a16="http://schemas.microsoft.com/office/drawing/2014/main" id="{E1E38CF9-B2B1-40C3-B34D-641A5A3FAF7A}"/>
              </a:ext>
            </a:extLst>
          </p:cNvPr>
          <p:cNvSpPr>
            <a:spLocks noGrp="1" noChangeArrowheads="1"/>
          </p:cNvSpPr>
          <p:nvPr>
            <p:ph type="body" idx="1"/>
          </p:nvPr>
        </p:nvSpPr>
        <p:spPr>
          <a:xfrm>
            <a:off x="554182" y="1406755"/>
            <a:ext cx="7848600" cy="718145"/>
          </a:xfrm>
        </p:spPr>
        <p:txBody>
          <a:bodyPr/>
          <a:lstStyle/>
          <a:p>
            <a:pPr marL="246379" lvl="1" indent="-234315" algn="l" rtl="0" eaLnBrk="0" hangingPunct="0">
              <a:lnSpc>
                <a:spcPts val="2800"/>
              </a:lnSpc>
              <a:spcBef>
                <a:spcPts val="100"/>
              </a:spcBef>
              <a:buClr>
                <a:srgbClr val="0083B7"/>
              </a:buClr>
              <a:buFont typeface="Wingdings"/>
              <a:buChar char=""/>
              <a:tabLst>
                <a:tab pos="247015" algn="l"/>
              </a:tabLst>
            </a:pPr>
            <a:r>
              <a:rPr lang="en-US" altLang="en-US" sz="2400" kern="1200" dirty="0">
                <a:solidFill>
                  <a:schemeClr val="tx1"/>
                </a:solidFill>
                <a:latin typeface="Carlito"/>
              </a:rPr>
              <a:t>Example information flow supporting virtual communication in layer 5.</a:t>
            </a:r>
          </a:p>
        </p:txBody>
      </p:sp>
      <p:pic>
        <p:nvPicPr>
          <p:cNvPr id="28676" name="Picture 4">
            <a:extLst>
              <a:ext uri="{FF2B5EF4-FFF2-40B4-BE49-F238E27FC236}">
                <a16:creationId xmlns:a16="http://schemas.microsoft.com/office/drawing/2014/main" id="{A8EE3266-2363-402C-ACAC-2671B9B1E4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330" y="2399578"/>
            <a:ext cx="6891338" cy="4284663"/>
          </a:xfrm>
          <a:prstGeom prst="rect">
            <a:avLst/>
          </a:prstGeom>
          <a:noFill/>
          <a:extLst>
            <a:ext uri="{909E8E84-426E-40DD-AFC4-6F175D3DCCD1}">
              <a14:hiddenFill xmlns:a14="http://schemas.microsoft.com/office/drawing/2010/main">
                <a:solidFill>
                  <a:srgbClr val="FFFFFF"/>
                </a:solidFill>
              </a14:hiddenFill>
            </a:ext>
          </a:extLst>
        </p:spPr>
      </p:pic>
      <p:sp>
        <p:nvSpPr>
          <p:cNvPr id="5" name="object 2">
            <a:extLst>
              <a:ext uri="{FF2B5EF4-FFF2-40B4-BE49-F238E27FC236}">
                <a16:creationId xmlns:a16="http://schemas.microsoft.com/office/drawing/2014/main" id="{3F10CE40-492F-4820-9CD8-528A2A4F0C00}"/>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6" name="Rectangle 2">
            <a:extLst>
              <a:ext uri="{FF2B5EF4-FFF2-40B4-BE49-F238E27FC236}">
                <a16:creationId xmlns:a16="http://schemas.microsoft.com/office/drawing/2014/main" id="{2C687534-3066-462A-811F-D063A44A8D49}"/>
              </a:ext>
            </a:extLst>
          </p:cNvPr>
          <p:cNvSpPr txBox="1">
            <a:spLocks noChangeArrowheads="1"/>
          </p:cNvSpPr>
          <p:nvPr/>
        </p:nvSpPr>
        <p:spPr>
          <a:xfrm>
            <a:off x="762000" y="459863"/>
            <a:ext cx="9144000" cy="492443"/>
          </a:xfrm>
          <a:prstGeom prst="rect">
            <a:avLst/>
          </a:prstGeom>
        </p:spPr>
        <p:txBody>
          <a:bodyPr wrap="square" lIns="0" tIns="0" rIns="0" bIns="0">
            <a:spAutoFit/>
          </a:bodyPr>
          <a:lstStyle>
            <a:lvl1pPr>
              <a:defRPr sz="3200" b="1" i="0">
                <a:solidFill>
                  <a:schemeClr val="bg1"/>
                </a:solidFill>
                <a:latin typeface="Carlito"/>
                <a:ea typeface="+mj-ea"/>
                <a:cs typeface="Carlito"/>
              </a:defRPr>
            </a:lvl1pPr>
          </a:lstStyle>
          <a:p>
            <a:pPr algn="l" rtl="0"/>
            <a:r>
              <a:rPr lang="en-US" altLang="en-US" kern="1200" spc="-30">
                <a:cs typeface="+mj-cs"/>
              </a:rPr>
              <a:t>Network Hierarchies</a:t>
            </a:r>
            <a:endParaRPr lang="en-US" altLang="en-US" kern="1200" spc="-30" dirty="0">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E68CBA6-62F0-4B10-BA3D-B690E88D2B91}"/>
              </a:ext>
            </a:extLst>
          </p:cNvPr>
          <p:cNvSpPr>
            <a:spLocks noGrp="1"/>
          </p:cNvSpPr>
          <p:nvPr>
            <p:ph idx="1"/>
          </p:nvPr>
        </p:nvSpPr>
        <p:spPr>
          <a:xfrm>
            <a:off x="700712" y="1752600"/>
            <a:ext cx="8145780" cy="4267835"/>
          </a:xfrm>
        </p:spPr>
        <p:txBody>
          <a:bodyPr/>
          <a:lstStyle/>
          <a:p>
            <a:pPr marL="354964" lvl="2" indent="-342900" algn="l" rtl="0">
              <a:spcBef>
                <a:spcPts val="585"/>
              </a:spcBef>
              <a:buClr>
                <a:srgbClr val="0083B7"/>
              </a:buClr>
              <a:buFont typeface="Wingdings" panose="05000000000000000000" pitchFamily="2" charset="2"/>
              <a:buChar char="q"/>
              <a:tabLst>
                <a:tab pos="247015" algn="l"/>
              </a:tabLst>
              <a:defRPr/>
            </a:pPr>
            <a:r>
              <a:rPr lang="en-US" altLang="ru-RU" sz="2400" b="1" kern="1200" spc="-15" dirty="0">
                <a:solidFill>
                  <a:schemeClr val="tx1"/>
                </a:solidFill>
                <a:latin typeface="Carlito"/>
              </a:rPr>
              <a:t>Telecommunications</a:t>
            </a:r>
            <a:endParaRPr lang="en-US" altLang="ru-RU" sz="2250" b="1" kern="1200" spc="-15" dirty="0">
              <a:solidFill>
                <a:schemeClr val="tx1"/>
              </a:solidFill>
              <a:latin typeface="Carlito"/>
            </a:endParaRPr>
          </a:p>
          <a:p>
            <a:pPr marL="720725" lvl="2" indent="-360363" algn="l" rtl="0" eaLnBrk="1" hangingPunct="1">
              <a:spcBef>
                <a:spcPts val="1065"/>
              </a:spcBef>
              <a:buClr>
                <a:srgbClr val="0083B7"/>
              </a:buClr>
              <a:buFont typeface="Wingdings"/>
              <a:buChar char=""/>
              <a:tabLst>
                <a:tab pos="442913" algn="l"/>
              </a:tabLst>
              <a:defRPr/>
            </a:pPr>
            <a:r>
              <a:rPr lang="en-US" altLang="ru-RU" sz="2400" kern="1200" dirty="0">
                <a:solidFill>
                  <a:schemeClr val="tx1"/>
                </a:solidFill>
                <a:latin typeface="Carlito"/>
              </a:rPr>
              <a:t>The electronic transmission of signals for communications, including such means as:</a:t>
            </a:r>
          </a:p>
          <a:p>
            <a:pPr marL="1257300" lvl="2" indent="-342900" eaLnBrk="1" hangingPunct="1">
              <a:buFont typeface="Arial" panose="020B0604020202020204" pitchFamily="34" charset="0"/>
              <a:buChar char="•"/>
              <a:defRPr/>
            </a:pPr>
            <a:r>
              <a:rPr lang="en-US" altLang="ru-RU" sz="2200" dirty="0">
                <a:latin typeface="+mj-lt"/>
              </a:rPr>
              <a:t>Telephone</a:t>
            </a:r>
          </a:p>
          <a:p>
            <a:pPr marL="1257300" lvl="2" indent="-342900" eaLnBrk="1" hangingPunct="1">
              <a:buFont typeface="Arial" panose="020B0604020202020204" pitchFamily="34" charset="0"/>
              <a:buChar char="•"/>
              <a:defRPr/>
            </a:pPr>
            <a:r>
              <a:rPr lang="en-US" altLang="ru-RU" sz="2200" dirty="0">
                <a:latin typeface="+mj-lt"/>
              </a:rPr>
              <a:t>Radio</a:t>
            </a:r>
          </a:p>
          <a:p>
            <a:pPr marL="1257300" lvl="2" indent="-342900" eaLnBrk="1" hangingPunct="1">
              <a:buFont typeface="Arial" panose="020B0604020202020204" pitchFamily="34" charset="0"/>
              <a:buChar char="•"/>
              <a:defRPr/>
            </a:pPr>
            <a:r>
              <a:rPr lang="en-US" altLang="ru-RU" sz="2200" dirty="0">
                <a:latin typeface="+mj-lt"/>
              </a:rPr>
              <a:t>Television</a:t>
            </a:r>
          </a:p>
          <a:p>
            <a:pPr lvl="2" eaLnBrk="1" hangingPunct="1">
              <a:defRPr/>
            </a:pPr>
            <a:endParaRPr lang="en-US" altLang="ru-RU" sz="2000" dirty="0"/>
          </a:p>
          <a:p>
            <a:pPr marL="354964" lvl="2" indent="-342900" algn="l" rtl="0" eaLnBrk="1" hangingPunct="1">
              <a:spcBef>
                <a:spcPts val="585"/>
              </a:spcBef>
              <a:buClr>
                <a:srgbClr val="0083B7"/>
              </a:buClr>
              <a:buFont typeface="Wingdings" panose="05000000000000000000" pitchFamily="2" charset="2"/>
              <a:buChar char="q"/>
              <a:tabLst>
                <a:tab pos="247015" algn="l"/>
              </a:tabLst>
              <a:defRPr/>
            </a:pPr>
            <a:r>
              <a:rPr lang="en-US" altLang="ru-RU" sz="2400" b="1" kern="1200" spc="-15" dirty="0">
                <a:solidFill>
                  <a:schemeClr val="tx1"/>
                </a:solidFill>
                <a:latin typeface="Carlito"/>
              </a:rPr>
              <a:t>Telecommunication medium</a:t>
            </a:r>
          </a:p>
          <a:p>
            <a:pPr marL="720725" lvl="2" indent="-360363" algn="l" rtl="0">
              <a:spcBef>
                <a:spcPts val="1065"/>
              </a:spcBef>
              <a:buClr>
                <a:srgbClr val="0083B7"/>
              </a:buClr>
              <a:buFont typeface="Wingdings"/>
              <a:buChar char=""/>
              <a:tabLst>
                <a:tab pos="442913" algn="l"/>
              </a:tabLst>
              <a:defRPr/>
            </a:pPr>
            <a:r>
              <a:rPr lang="en-US" altLang="ru-RU" sz="2400" kern="1200" dirty="0">
                <a:solidFill>
                  <a:schemeClr val="tx1"/>
                </a:solidFill>
                <a:latin typeface="Carlito"/>
              </a:rPr>
              <a:t>Anything that carries an electronic signal and interfaces between a sending device and a receiving device.</a:t>
            </a:r>
          </a:p>
          <a:p>
            <a:pPr marL="0" indent="0">
              <a:buFont typeface="Wingdings" panose="05000000000000000000" pitchFamily="2" charset="2"/>
              <a:buNone/>
              <a:defRPr/>
            </a:pPr>
            <a:endParaRPr lang="ru-RU" dirty="0"/>
          </a:p>
        </p:txBody>
      </p:sp>
      <p:sp>
        <p:nvSpPr>
          <p:cNvPr id="6" name="object 2">
            <a:extLst>
              <a:ext uri="{FF2B5EF4-FFF2-40B4-BE49-F238E27FC236}">
                <a16:creationId xmlns:a16="http://schemas.microsoft.com/office/drawing/2014/main" id="{69FDE8AA-D7FA-4027-AF8F-E8BC64D2557E}"/>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7" name="object 3">
            <a:extLst>
              <a:ext uri="{FF2B5EF4-FFF2-40B4-BE49-F238E27FC236}">
                <a16:creationId xmlns:a16="http://schemas.microsoft.com/office/drawing/2014/main" id="{8C54BF88-FC37-4242-9D41-F154EFFC2A00}"/>
              </a:ext>
            </a:extLst>
          </p:cNvPr>
          <p:cNvSpPr txBox="1">
            <a:spLocks/>
          </p:cNvSpPr>
          <p:nvPr/>
        </p:nvSpPr>
        <p:spPr>
          <a:xfrm>
            <a:off x="690880" y="383540"/>
            <a:ext cx="5252720" cy="567463"/>
          </a:xfrm>
          <a:prstGeom prst="rect">
            <a:avLst/>
          </a:prstGeom>
        </p:spPr>
        <p:txBody>
          <a:bodyPr vert="horz" wrap="square" lIns="0" tIns="13335" rIns="0" bIns="0" rtlCol="0">
            <a:spAutoFit/>
          </a:bodyPr>
          <a:lstStyle>
            <a:lvl1pPr>
              <a:defRPr sz="3200" b="1" i="0">
                <a:solidFill>
                  <a:schemeClr val="bg1"/>
                </a:solidFill>
                <a:latin typeface="Carlito"/>
                <a:ea typeface="+mj-ea"/>
                <a:cs typeface="Carlito"/>
              </a:defRPr>
            </a:lvl1pPr>
          </a:lstStyle>
          <a:p>
            <a:pPr marL="12700">
              <a:spcBef>
                <a:spcPts val="105"/>
              </a:spcBef>
            </a:pPr>
            <a:r>
              <a:rPr lang="en-US" altLang="ru-RU" sz="3600" dirty="0"/>
              <a:t>Telecommunications</a:t>
            </a:r>
            <a:endParaRPr lang="en-US" sz="3600" kern="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46170" y="2699067"/>
            <a:ext cx="2463165" cy="1490345"/>
          </a:xfrm>
          <a:prstGeom prst="rect">
            <a:avLst/>
          </a:prstGeom>
        </p:spPr>
        <p:txBody>
          <a:bodyPr vert="horz" wrap="square" lIns="0" tIns="13970" rIns="0" bIns="0" rtlCol="0">
            <a:spAutoFit/>
          </a:bodyPr>
          <a:lstStyle/>
          <a:p>
            <a:pPr marL="12700">
              <a:lnSpc>
                <a:spcPct val="100000"/>
              </a:lnSpc>
              <a:spcBef>
                <a:spcPts val="110"/>
              </a:spcBef>
            </a:pPr>
            <a:r>
              <a:rPr sz="9600" b="1" dirty="0">
                <a:solidFill>
                  <a:srgbClr val="C00000"/>
                </a:solidFill>
                <a:latin typeface="Carlito"/>
                <a:cs typeface="Carlito"/>
              </a:rPr>
              <a:t>Q&amp;A</a:t>
            </a:r>
            <a:endParaRPr sz="9600">
              <a:latin typeface="Carlito"/>
              <a:cs typeface="Carlito"/>
            </a:endParaRPr>
          </a:p>
        </p:txBody>
      </p:sp>
    </p:spTree>
    <p:extLst>
      <p:ext uri="{BB962C8B-B14F-4D97-AF65-F5344CB8AC3E}">
        <p14:creationId xmlns:p14="http://schemas.microsoft.com/office/powerpoint/2010/main" val="2772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Объект 2">
            <a:extLst>
              <a:ext uri="{FF2B5EF4-FFF2-40B4-BE49-F238E27FC236}">
                <a16:creationId xmlns:a16="http://schemas.microsoft.com/office/drawing/2014/main" id="{0FB91B7F-7BEF-4590-B5ED-6E0F44453D56}"/>
              </a:ext>
            </a:extLst>
          </p:cNvPr>
          <p:cNvSpPr>
            <a:spLocks noGrp="1"/>
          </p:cNvSpPr>
          <p:nvPr>
            <p:ph idx="1"/>
          </p:nvPr>
        </p:nvSpPr>
        <p:spPr>
          <a:xfrm>
            <a:off x="495646" y="1241071"/>
            <a:ext cx="8221287" cy="1987724"/>
          </a:xfrm>
        </p:spPr>
        <p:txBody>
          <a:bodyPr/>
          <a:lstStyle/>
          <a:p>
            <a:pPr marL="246379" lvl="2" indent="-234315" algn="l" rtl="0">
              <a:spcBef>
                <a:spcPts val="1065"/>
              </a:spcBef>
              <a:buClr>
                <a:srgbClr val="0083B7"/>
              </a:buClr>
              <a:buFont typeface="Wingdings"/>
              <a:buChar char=""/>
              <a:tabLst>
                <a:tab pos="247015" algn="l"/>
              </a:tabLst>
              <a:defRPr/>
            </a:pPr>
            <a:r>
              <a:rPr lang="en-US" altLang="ru-RU" sz="2400" kern="1200" dirty="0">
                <a:solidFill>
                  <a:schemeClr val="tx1"/>
                </a:solidFill>
                <a:latin typeface="Carlito"/>
              </a:rPr>
              <a:t>In human speech, the sender transmits a signal through the transmission medium of the air.</a:t>
            </a:r>
          </a:p>
          <a:p>
            <a:pPr marL="246379" lvl="2" indent="-234315" algn="l" rtl="0">
              <a:spcBef>
                <a:spcPts val="1065"/>
              </a:spcBef>
              <a:buClr>
                <a:srgbClr val="0083B7"/>
              </a:buClr>
              <a:buFont typeface="Wingdings"/>
              <a:buChar char=""/>
              <a:tabLst>
                <a:tab pos="247015" algn="l"/>
              </a:tabLst>
              <a:defRPr/>
            </a:pPr>
            <a:r>
              <a:rPr lang="en-US" altLang="ru-RU" sz="2400" kern="1200" dirty="0">
                <a:solidFill>
                  <a:schemeClr val="tx1"/>
                </a:solidFill>
                <a:latin typeface="Carlito"/>
              </a:rPr>
              <a:t>In telecommunications, the sender transmits a signal through the transmission medium of a cable</a:t>
            </a:r>
          </a:p>
          <a:p>
            <a:endParaRPr lang="ru-RU" altLang="en-US" dirty="0"/>
          </a:p>
        </p:txBody>
      </p:sp>
      <p:sp>
        <p:nvSpPr>
          <p:cNvPr id="6" name="object 2">
            <a:extLst>
              <a:ext uri="{FF2B5EF4-FFF2-40B4-BE49-F238E27FC236}">
                <a16:creationId xmlns:a16="http://schemas.microsoft.com/office/drawing/2014/main" id="{6A0E35F6-5755-4C6A-98D3-BFB33F7A58A8}"/>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7" name="object 3">
            <a:extLst>
              <a:ext uri="{FF2B5EF4-FFF2-40B4-BE49-F238E27FC236}">
                <a16:creationId xmlns:a16="http://schemas.microsoft.com/office/drawing/2014/main" id="{D0E22B05-FD9B-445A-9F57-25C56E1A84D2}"/>
              </a:ext>
            </a:extLst>
          </p:cNvPr>
          <p:cNvSpPr txBox="1">
            <a:spLocks/>
          </p:cNvSpPr>
          <p:nvPr/>
        </p:nvSpPr>
        <p:spPr>
          <a:xfrm>
            <a:off x="632748" y="425096"/>
            <a:ext cx="8453120" cy="567463"/>
          </a:xfrm>
          <a:prstGeom prst="rect">
            <a:avLst/>
          </a:prstGeom>
        </p:spPr>
        <p:txBody>
          <a:bodyPr vert="horz" wrap="square" lIns="0" tIns="13335" rIns="0" bIns="0" rtlCol="0">
            <a:spAutoFit/>
          </a:bodyPr>
          <a:lstStyle>
            <a:lvl1pPr>
              <a:defRPr sz="3200" b="1" i="0">
                <a:solidFill>
                  <a:schemeClr val="bg1"/>
                </a:solidFill>
                <a:latin typeface="Carlito"/>
                <a:ea typeface="+mj-ea"/>
                <a:cs typeface="Carlito"/>
              </a:defRPr>
            </a:lvl1pPr>
          </a:lstStyle>
          <a:p>
            <a:pPr marL="12700">
              <a:spcBef>
                <a:spcPts val="105"/>
              </a:spcBef>
            </a:pPr>
            <a:r>
              <a:rPr lang="en-US" altLang="ru-RU" sz="3600" kern="1200" dirty="0"/>
              <a:t>Communications and Telecommunications</a:t>
            </a:r>
            <a:endParaRPr lang="en-US" sz="3600" kern="0" dirty="0"/>
          </a:p>
        </p:txBody>
      </p:sp>
      <p:pic>
        <p:nvPicPr>
          <p:cNvPr id="8" name="Picture 4">
            <a:extLst>
              <a:ext uri="{FF2B5EF4-FFF2-40B4-BE49-F238E27FC236}">
                <a16:creationId xmlns:a16="http://schemas.microsoft.com/office/drawing/2014/main" id="{97663F4A-6543-42F3-AF49-5C5DF9F550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32748" y="3156963"/>
            <a:ext cx="8046432" cy="354863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3" name="object 3"/>
          <p:cNvSpPr txBox="1">
            <a:spLocks noGrp="1"/>
          </p:cNvSpPr>
          <p:nvPr>
            <p:ph type="title"/>
          </p:nvPr>
        </p:nvSpPr>
        <p:spPr>
          <a:xfrm>
            <a:off x="690880" y="407035"/>
            <a:ext cx="7462520" cy="567463"/>
          </a:xfrm>
          <a:prstGeom prst="rect">
            <a:avLst/>
          </a:prstGeom>
        </p:spPr>
        <p:txBody>
          <a:bodyPr vert="horz" wrap="square" lIns="0" tIns="13335" rIns="0" bIns="0" rtlCol="0">
            <a:spAutoFit/>
          </a:bodyPr>
          <a:lstStyle/>
          <a:p>
            <a:pPr marL="12700">
              <a:lnSpc>
                <a:spcPct val="100000"/>
              </a:lnSpc>
              <a:spcBef>
                <a:spcPts val="105"/>
              </a:spcBef>
            </a:pPr>
            <a:r>
              <a:rPr lang="en-US" altLang="en-US" sz="3600" b="1" dirty="0">
                <a:latin typeface="Carlito"/>
              </a:rPr>
              <a:t>Computer </a:t>
            </a:r>
            <a:r>
              <a:rPr lang="en-US" altLang="en-US" sz="3600" dirty="0"/>
              <a:t>N</a:t>
            </a:r>
            <a:r>
              <a:rPr lang="en-US" altLang="en-US" sz="3600" b="1" dirty="0">
                <a:latin typeface="Carlito"/>
              </a:rPr>
              <a:t>etwork </a:t>
            </a:r>
            <a:endParaRPr sz="3600" dirty="0"/>
          </a:p>
        </p:txBody>
      </p:sp>
      <p:sp>
        <p:nvSpPr>
          <p:cNvPr id="8" name="Content Placeholder 1">
            <a:extLst>
              <a:ext uri="{FF2B5EF4-FFF2-40B4-BE49-F238E27FC236}">
                <a16:creationId xmlns:a16="http://schemas.microsoft.com/office/drawing/2014/main" id="{9E09B7C7-D630-4188-B8E8-6EF4639DC5E7}"/>
              </a:ext>
            </a:extLst>
          </p:cNvPr>
          <p:cNvSpPr txBox="1">
            <a:spLocks/>
          </p:cNvSpPr>
          <p:nvPr/>
        </p:nvSpPr>
        <p:spPr>
          <a:xfrm>
            <a:off x="464820" y="1367489"/>
            <a:ext cx="8123936" cy="1470123"/>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46379" indent="-234315">
              <a:spcBef>
                <a:spcPts val="1065"/>
              </a:spcBef>
              <a:buClr>
                <a:srgbClr val="0083B7"/>
              </a:buClr>
              <a:buFont typeface="Wingdings"/>
              <a:buChar char=""/>
              <a:tabLst>
                <a:tab pos="247015" algn="l"/>
              </a:tabLst>
            </a:pPr>
            <a:endParaRPr lang="en-US" sz="2400" dirty="0">
              <a:latin typeface="Carlito"/>
            </a:endParaRPr>
          </a:p>
        </p:txBody>
      </p:sp>
      <p:sp>
        <p:nvSpPr>
          <p:cNvPr id="9" name="Rectangle 3">
            <a:extLst>
              <a:ext uri="{FF2B5EF4-FFF2-40B4-BE49-F238E27FC236}">
                <a16:creationId xmlns:a16="http://schemas.microsoft.com/office/drawing/2014/main" id="{54C13A59-5EAF-4BBD-A3DC-0AE924BA5248}"/>
              </a:ext>
            </a:extLst>
          </p:cNvPr>
          <p:cNvSpPr>
            <a:spLocks noChangeArrowheads="1"/>
          </p:cNvSpPr>
          <p:nvPr/>
        </p:nvSpPr>
        <p:spPr bwMode="auto">
          <a:xfrm>
            <a:off x="344551" y="1586611"/>
            <a:ext cx="8534400" cy="463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246379" indent="-234315">
              <a:spcBef>
                <a:spcPts val="1065"/>
              </a:spcBef>
              <a:buClr>
                <a:srgbClr val="0083B7"/>
              </a:buClr>
              <a:buFont typeface="Wingdings"/>
              <a:buChar char=""/>
              <a:tabLst>
                <a:tab pos="247015" algn="l"/>
              </a:tabLst>
            </a:pPr>
            <a:r>
              <a:rPr lang="en-US" sz="2400" dirty="0">
                <a:latin typeface="Carlito"/>
              </a:rPr>
              <a:t>Communication is almost as important to us as our reliance on air, water, food, and shelter. In today’s world, through the use of networks, we are connected like never before.</a:t>
            </a:r>
          </a:p>
          <a:p>
            <a:pPr marL="246379" indent="-234315">
              <a:spcBef>
                <a:spcPts val="1065"/>
              </a:spcBef>
              <a:buClr>
                <a:srgbClr val="0083B7"/>
              </a:buClr>
              <a:buFont typeface="Wingdings"/>
              <a:buChar char=""/>
              <a:tabLst>
                <a:tab pos="247015" algn="l"/>
              </a:tabLst>
            </a:pPr>
            <a:r>
              <a:rPr lang="en-US" altLang="en-US" sz="2400" dirty="0">
                <a:latin typeface="Carlito"/>
              </a:rPr>
              <a:t>  </a:t>
            </a:r>
            <a:r>
              <a:rPr lang="en-US" altLang="en-US" sz="2400" b="1" dirty="0">
                <a:latin typeface="Carlito"/>
              </a:rPr>
              <a:t>A computer network </a:t>
            </a:r>
            <a:r>
              <a:rPr lang="en-US" altLang="en-US" sz="2400" dirty="0">
                <a:latin typeface="Carlito"/>
              </a:rPr>
              <a:t>is two or more computers connected together so they can communicate with one another</a:t>
            </a:r>
            <a:r>
              <a:rPr lang="en-US" altLang="en-US" sz="2000" dirty="0">
                <a:cs typeface="Arial" panose="020B0604020202020204" pitchFamily="34" charset="0"/>
              </a:rPr>
              <a:t>.</a:t>
            </a:r>
          </a:p>
          <a:p>
            <a:pPr marL="246379" indent="-234315">
              <a:lnSpc>
                <a:spcPct val="150000"/>
              </a:lnSpc>
              <a:spcBef>
                <a:spcPts val="1065"/>
              </a:spcBef>
              <a:buClr>
                <a:srgbClr val="0083B7"/>
              </a:buClr>
              <a:buFont typeface="Wingdings"/>
              <a:buChar char=""/>
              <a:tabLst>
                <a:tab pos="247015" algn="l"/>
              </a:tabLst>
            </a:pPr>
            <a:r>
              <a:rPr lang="en-US" altLang="en-US" sz="2400" dirty="0">
                <a:latin typeface="Carlito"/>
              </a:rPr>
              <a:t>Two computers are interconnected if they can exchange information among them.</a:t>
            </a:r>
          </a:p>
          <a:p>
            <a:pPr marL="246379" indent="-234315">
              <a:lnSpc>
                <a:spcPct val="150000"/>
              </a:lnSpc>
              <a:spcBef>
                <a:spcPts val="1065"/>
              </a:spcBef>
              <a:buClr>
                <a:srgbClr val="0083B7"/>
              </a:buClr>
              <a:buFont typeface="Wingdings"/>
              <a:buChar char=""/>
              <a:tabLst>
                <a:tab pos="247015" algn="l"/>
              </a:tabLst>
            </a:pPr>
            <a:r>
              <a:rPr lang="en-US" altLang="en-US" sz="2400" dirty="0">
                <a:latin typeface="Carlito"/>
              </a:rPr>
              <a:t>These interconnected computers are called Computer networks </a:t>
            </a:r>
          </a:p>
          <a:p>
            <a:endParaRPr lang="en-US" altLang="en-US" sz="2000" dirty="0">
              <a:latin typeface="Calibri" panose="020F0502020204030204" pitchFamily="34" charset="0"/>
              <a:cs typeface="Arial" panose="020B0604020202020204" pitchFamily="34" charset="0"/>
            </a:endParaRPr>
          </a:p>
          <a:p>
            <a:endParaRPr lang="en-US" altLang="en-US" sz="20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99367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3" name="object 3"/>
          <p:cNvSpPr txBox="1">
            <a:spLocks noGrp="1"/>
          </p:cNvSpPr>
          <p:nvPr>
            <p:ph type="title"/>
          </p:nvPr>
        </p:nvSpPr>
        <p:spPr>
          <a:xfrm>
            <a:off x="690880" y="407035"/>
            <a:ext cx="5252720" cy="567463"/>
          </a:xfrm>
          <a:prstGeom prst="rect">
            <a:avLst/>
          </a:prstGeom>
        </p:spPr>
        <p:txBody>
          <a:bodyPr vert="horz" wrap="square" lIns="0" tIns="13335" rIns="0" bIns="0" rtlCol="0">
            <a:spAutoFit/>
          </a:bodyPr>
          <a:lstStyle/>
          <a:p>
            <a:pPr marL="12700">
              <a:lnSpc>
                <a:spcPct val="100000"/>
              </a:lnSpc>
              <a:spcBef>
                <a:spcPts val="105"/>
              </a:spcBef>
            </a:pPr>
            <a:r>
              <a:rPr lang="en-US" sz="3600" dirty="0"/>
              <a:t> </a:t>
            </a:r>
            <a:r>
              <a:rPr lang="en-US" altLang="en-US" sz="3600" b="1" dirty="0">
                <a:latin typeface="Carlito"/>
              </a:rPr>
              <a:t>Computer </a:t>
            </a:r>
            <a:r>
              <a:rPr lang="en-US" altLang="en-US" sz="3600" dirty="0"/>
              <a:t>N</a:t>
            </a:r>
            <a:r>
              <a:rPr lang="en-US" altLang="en-US" sz="3600" b="1" dirty="0">
                <a:latin typeface="Carlito"/>
              </a:rPr>
              <a:t>etwork </a:t>
            </a:r>
            <a:endParaRPr sz="3600" dirty="0"/>
          </a:p>
        </p:txBody>
      </p:sp>
      <p:sp>
        <p:nvSpPr>
          <p:cNvPr id="8" name="Content Placeholder 1">
            <a:extLst>
              <a:ext uri="{FF2B5EF4-FFF2-40B4-BE49-F238E27FC236}">
                <a16:creationId xmlns:a16="http://schemas.microsoft.com/office/drawing/2014/main" id="{9E09B7C7-D630-4188-B8E8-6EF4639DC5E7}"/>
              </a:ext>
            </a:extLst>
          </p:cNvPr>
          <p:cNvSpPr txBox="1">
            <a:spLocks/>
          </p:cNvSpPr>
          <p:nvPr/>
        </p:nvSpPr>
        <p:spPr>
          <a:xfrm>
            <a:off x="464820" y="1367489"/>
            <a:ext cx="8123936" cy="1470123"/>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46379" indent="-234315">
              <a:spcBef>
                <a:spcPts val="1065"/>
              </a:spcBef>
              <a:buClr>
                <a:srgbClr val="0083B7"/>
              </a:buClr>
              <a:buFont typeface="Wingdings"/>
              <a:buChar char=""/>
              <a:tabLst>
                <a:tab pos="247015" algn="l"/>
              </a:tabLst>
            </a:pPr>
            <a:endParaRPr lang="en-US" sz="2400" dirty="0">
              <a:latin typeface="Carlito"/>
            </a:endParaRPr>
          </a:p>
        </p:txBody>
      </p:sp>
      <p:sp>
        <p:nvSpPr>
          <p:cNvPr id="9" name="Rectangle 3">
            <a:extLst>
              <a:ext uri="{FF2B5EF4-FFF2-40B4-BE49-F238E27FC236}">
                <a16:creationId xmlns:a16="http://schemas.microsoft.com/office/drawing/2014/main" id="{54C13A59-5EAF-4BBD-A3DC-0AE924BA5248}"/>
              </a:ext>
            </a:extLst>
          </p:cNvPr>
          <p:cNvSpPr>
            <a:spLocks noChangeArrowheads="1"/>
          </p:cNvSpPr>
          <p:nvPr/>
        </p:nvSpPr>
        <p:spPr bwMode="auto">
          <a:xfrm>
            <a:off x="344551" y="1308279"/>
            <a:ext cx="8534400" cy="692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246379" indent="-234315">
              <a:lnSpc>
                <a:spcPct val="150000"/>
              </a:lnSpc>
              <a:spcBef>
                <a:spcPts val="1065"/>
              </a:spcBef>
              <a:buClr>
                <a:srgbClr val="0083B7"/>
              </a:buClr>
              <a:buFont typeface="Wingdings"/>
              <a:buChar char=""/>
              <a:tabLst>
                <a:tab pos="247015" algn="l"/>
              </a:tabLst>
            </a:pPr>
            <a:r>
              <a:rPr lang="en-US" altLang="en-US" sz="2400" dirty="0">
                <a:latin typeface="Carlito"/>
              </a:rPr>
              <a:t>Today, a single mainframe computer is not serving all the computation needs, but a large number of interconnected computers will do. </a:t>
            </a:r>
          </a:p>
          <a:p>
            <a:pPr marL="246379" indent="-234315">
              <a:lnSpc>
                <a:spcPct val="150000"/>
              </a:lnSpc>
              <a:spcBef>
                <a:spcPts val="1065"/>
              </a:spcBef>
              <a:buClr>
                <a:srgbClr val="0083B7"/>
              </a:buClr>
              <a:buFont typeface="Wingdings"/>
              <a:buChar char=""/>
              <a:tabLst>
                <a:tab pos="247015" algn="l"/>
              </a:tabLst>
            </a:pPr>
            <a:r>
              <a:rPr lang="en-US" altLang="en-US" sz="2400" dirty="0">
                <a:latin typeface="Carlito"/>
              </a:rPr>
              <a:t>Computers networks vary in their size, communication media and speed of data transmission. </a:t>
            </a:r>
          </a:p>
          <a:p>
            <a:pPr marL="246379" indent="-234315">
              <a:lnSpc>
                <a:spcPct val="150000"/>
              </a:lnSpc>
              <a:spcBef>
                <a:spcPts val="1065"/>
              </a:spcBef>
              <a:buClr>
                <a:srgbClr val="0083B7"/>
              </a:buClr>
              <a:buFont typeface="Wingdings"/>
              <a:buChar char=""/>
              <a:tabLst>
                <a:tab pos="247015" algn="l"/>
              </a:tabLst>
            </a:pPr>
            <a:r>
              <a:rPr lang="en-US" altLang="en-US" sz="2400" dirty="0">
                <a:latin typeface="Carlito"/>
              </a:rPr>
              <a:t>Uses of Computer Networks </a:t>
            </a:r>
          </a:p>
          <a:p>
            <a:pPr marL="811213" lvl="2" indent="-280988" algn="just">
              <a:spcBef>
                <a:spcPts val="665"/>
              </a:spcBef>
              <a:buClr>
                <a:srgbClr val="0083B7"/>
              </a:buClr>
              <a:buFont typeface="Arial" panose="020B0604020202020204" pitchFamily="34" charset="0"/>
              <a:buChar char="•"/>
              <a:tabLst>
                <a:tab pos="247015" algn="l"/>
              </a:tabLst>
            </a:pPr>
            <a:r>
              <a:rPr lang="en-US" altLang="en-US" sz="2250" spc="5" dirty="0">
                <a:latin typeface="Carlito"/>
              </a:rPr>
              <a:t>Business Applications</a:t>
            </a:r>
          </a:p>
          <a:p>
            <a:pPr marL="811213" lvl="2" indent="-280988" algn="just">
              <a:spcBef>
                <a:spcPts val="665"/>
              </a:spcBef>
              <a:buClr>
                <a:srgbClr val="0083B7"/>
              </a:buClr>
              <a:buFont typeface="Arial" panose="020B0604020202020204" pitchFamily="34" charset="0"/>
              <a:buChar char="•"/>
              <a:tabLst>
                <a:tab pos="247015" algn="l"/>
              </a:tabLst>
            </a:pPr>
            <a:r>
              <a:rPr lang="en-US" altLang="en-US" sz="2250" spc="5" dirty="0">
                <a:latin typeface="Carlito"/>
              </a:rPr>
              <a:t>Home Applications</a:t>
            </a:r>
          </a:p>
          <a:p>
            <a:pPr marL="811213" lvl="2" indent="-280988" algn="just">
              <a:spcBef>
                <a:spcPts val="665"/>
              </a:spcBef>
              <a:buClr>
                <a:srgbClr val="0083B7"/>
              </a:buClr>
              <a:buFont typeface="Arial" panose="020B0604020202020204" pitchFamily="34" charset="0"/>
              <a:buChar char="•"/>
              <a:tabLst>
                <a:tab pos="247015" algn="l"/>
              </a:tabLst>
            </a:pPr>
            <a:r>
              <a:rPr lang="en-US" altLang="en-US" sz="2250" spc="5" dirty="0">
                <a:latin typeface="Carlito"/>
              </a:rPr>
              <a:t>Mobile Users</a:t>
            </a:r>
          </a:p>
          <a:p>
            <a:pPr marL="246379" indent="-234315">
              <a:lnSpc>
                <a:spcPct val="150000"/>
              </a:lnSpc>
              <a:spcBef>
                <a:spcPts val="1065"/>
              </a:spcBef>
              <a:buClr>
                <a:srgbClr val="0083B7"/>
              </a:buClr>
              <a:buFont typeface="Wingdings"/>
              <a:buChar char=""/>
              <a:tabLst>
                <a:tab pos="247015" algn="l"/>
              </a:tabLst>
            </a:pPr>
            <a:endParaRPr lang="en-US" sz="2400" kern="0" dirty="0"/>
          </a:p>
          <a:p>
            <a:pPr marL="246379" indent="-234315">
              <a:lnSpc>
                <a:spcPct val="150000"/>
              </a:lnSpc>
              <a:spcBef>
                <a:spcPts val="1065"/>
              </a:spcBef>
              <a:buClr>
                <a:srgbClr val="0083B7"/>
              </a:buClr>
              <a:buFont typeface="Wingdings"/>
              <a:buChar char=""/>
              <a:tabLst>
                <a:tab pos="247015" algn="l"/>
              </a:tabLst>
            </a:pPr>
            <a:endParaRPr lang="en-US" altLang="en-US" sz="2400" dirty="0">
              <a:latin typeface="Carlito"/>
            </a:endParaRPr>
          </a:p>
          <a:p>
            <a:endParaRPr lang="en-US" altLang="en-US" sz="20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23925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a:extLst>
              <a:ext uri="{FF2B5EF4-FFF2-40B4-BE49-F238E27FC236}">
                <a16:creationId xmlns:a16="http://schemas.microsoft.com/office/drawing/2014/main" id="{C1F2ECE0-F44A-4C3F-8B3C-3A457A4DF227}"/>
              </a:ext>
            </a:extLst>
          </p:cNvPr>
          <p:cNvSpPr>
            <a:spLocks noChangeArrowheads="1"/>
          </p:cNvSpPr>
          <p:nvPr/>
        </p:nvSpPr>
        <p:spPr bwMode="auto">
          <a:xfrm>
            <a:off x="495300" y="1112412"/>
            <a:ext cx="8153400" cy="576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246379" indent="-234315">
              <a:lnSpc>
                <a:spcPct val="150000"/>
              </a:lnSpc>
              <a:spcBef>
                <a:spcPts val="1065"/>
              </a:spcBef>
              <a:buClr>
                <a:srgbClr val="0083B7"/>
              </a:buClr>
              <a:buFont typeface="Wingdings"/>
              <a:buChar char=""/>
              <a:tabLst>
                <a:tab pos="247015" algn="l"/>
              </a:tabLst>
            </a:pPr>
            <a:r>
              <a:rPr lang="en-US" altLang="en-US" sz="2400" dirty="0">
                <a:latin typeface="Carlito"/>
              </a:rPr>
              <a:t> </a:t>
            </a:r>
            <a:r>
              <a:rPr lang="en-US" altLang="en-US" sz="2400" b="1" dirty="0">
                <a:latin typeface="Carlito"/>
              </a:rPr>
              <a:t>Business applications: </a:t>
            </a:r>
            <a:r>
              <a:rPr lang="en-US" altLang="en-US" sz="2400" dirty="0">
                <a:latin typeface="Carlito"/>
              </a:rPr>
              <a:t>companies that have large number of computers can benefit from computer networks as follows:</a:t>
            </a:r>
          </a:p>
          <a:p>
            <a:pPr marL="530225" lvl="2" indent="-87313" algn="just">
              <a:lnSpc>
                <a:spcPct val="150000"/>
              </a:lnSpc>
              <a:buFont typeface="Arial" panose="020B0604020202020204" pitchFamily="34" charset="0"/>
              <a:buChar char="•"/>
            </a:pPr>
            <a:r>
              <a:rPr lang="en-US" altLang="en-US" sz="2000" dirty="0">
                <a:latin typeface="Carlito"/>
              </a:rPr>
              <a:t>Hardware sharing: like printers, hard drives and scanners.</a:t>
            </a:r>
          </a:p>
          <a:p>
            <a:pPr marL="530225" lvl="2" indent="-87313" algn="just">
              <a:lnSpc>
                <a:spcPct val="150000"/>
              </a:lnSpc>
              <a:buFont typeface="Arial" panose="020B0604020202020204" pitchFamily="34" charset="0"/>
              <a:buChar char="•"/>
            </a:pPr>
            <a:r>
              <a:rPr lang="en-US" altLang="en-US" sz="2000" dirty="0">
                <a:latin typeface="Carlito"/>
              </a:rPr>
              <a:t>Send files from one computer to another quite easily</a:t>
            </a:r>
          </a:p>
          <a:p>
            <a:pPr marL="530225" lvl="2" indent="-87313" algn="just">
              <a:lnSpc>
                <a:spcPct val="150000"/>
              </a:lnSpc>
              <a:buFont typeface="Arial" panose="020B0604020202020204" pitchFamily="34" charset="0"/>
              <a:buChar char="•"/>
            </a:pPr>
            <a:r>
              <a:rPr lang="en-US" altLang="en-US" sz="2000" dirty="0">
                <a:latin typeface="Carlito"/>
              </a:rPr>
              <a:t>Connectivity and Communication: Networks connect computers and the users within a building or work group can be connected into local area networks (LANs); users in distant locations can be interconnected into larger wide area networks (WANs). </a:t>
            </a:r>
          </a:p>
          <a:p>
            <a:pPr marL="530225" lvl="2" indent="-87313" algn="just">
              <a:lnSpc>
                <a:spcPct val="150000"/>
              </a:lnSpc>
              <a:buFont typeface="Arial" panose="020B0604020202020204" pitchFamily="34" charset="0"/>
              <a:buChar char="•"/>
            </a:pPr>
            <a:r>
              <a:rPr lang="en-US" altLang="en-US" sz="2000" dirty="0">
                <a:latin typeface="Carlito"/>
              </a:rPr>
              <a:t>Run programs that installed on central computers (servers) but are not installed on any other user's computer. </a:t>
            </a:r>
          </a:p>
          <a:p>
            <a:pPr marL="530225" lvl="2" indent="-87313" algn="just">
              <a:lnSpc>
                <a:spcPct val="150000"/>
              </a:lnSpc>
              <a:buFont typeface="Arial" panose="020B0604020202020204" pitchFamily="34" charset="0"/>
              <a:buChar char="•"/>
            </a:pPr>
            <a:r>
              <a:rPr lang="en-US" altLang="en-US" sz="2000" dirty="0">
                <a:latin typeface="Carlito"/>
              </a:rPr>
              <a:t>Internal e-mail services</a:t>
            </a:r>
          </a:p>
          <a:p>
            <a:pPr marL="530225" lvl="2" indent="-87313" algn="just">
              <a:lnSpc>
                <a:spcPct val="150000"/>
              </a:lnSpc>
              <a:buFont typeface="Arial" panose="020B0604020202020204" pitchFamily="34" charset="0"/>
              <a:buChar char="•"/>
            </a:pPr>
            <a:r>
              <a:rPr lang="en-US" altLang="en-US" sz="2000" dirty="0">
                <a:latin typeface="Carlito"/>
              </a:rPr>
              <a:t>E-commerce.</a:t>
            </a:r>
          </a:p>
        </p:txBody>
      </p:sp>
      <p:sp>
        <p:nvSpPr>
          <p:cNvPr id="5" name="object 2">
            <a:extLst>
              <a:ext uri="{FF2B5EF4-FFF2-40B4-BE49-F238E27FC236}">
                <a16:creationId xmlns:a16="http://schemas.microsoft.com/office/drawing/2014/main" id="{B4D34AF4-E6AC-40F1-B2A0-91888FBAE07C}"/>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6" name="object 3">
            <a:extLst>
              <a:ext uri="{FF2B5EF4-FFF2-40B4-BE49-F238E27FC236}">
                <a16:creationId xmlns:a16="http://schemas.microsoft.com/office/drawing/2014/main" id="{2DD5EE1B-CFFC-4FB6-AE42-0FC43DBF2DD7}"/>
              </a:ext>
            </a:extLst>
          </p:cNvPr>
          <p:cNvSpPr txBox="1">
            <a:spLocks/>
          </p:cNvSpPr>
          <p:nvPr/>
        </p:nvSpPr>
        <p:spPr>
          <a:xfrm>
            <a:off x="690880" y="407035"/>
            <a:ext cx="8145780" cy="567463"/>
          </a:xfrm>
          <a:prstGeom prst="rect">
            <a:avLst/>
          </a:prstGeom>
        </p:spPr>
        <p:txBody>
          <a:bodyPr vert="horz" wrap="square" lIns="0" tIns="13335" rIns="0" bIns="0" rtlCol="0">
            <a:spAutoFit/>
          </a:bodyPr>
          <a:lstStyle>
            <a:lvl1pPr>
              <a:defRPr sz="3200" b="1" i="0">
                <a:solidFill>
                  <a:schemeClr val="bg1"/>
                </a:solidFill>
                <a:latin typeface="Carlito"/>
                <a:ea typeface="+mj-ea"/>
                <a:cs typeface="Carlito"/>
              </a:defRPr>
            </a:lvl1pPr>
          </a:lstStyle>
          <a:p>
            <a:pPr marL="12700">
              <a:spcBef>
                <a:spcPts val="105"/>
              </a:spcBef>
            </a:pPr>
            <a:r>
              <a:rPr lang="en-US" altLang="en-US" sz="3600" b="1" dirty="0">
                <a:solidFill>
                  <a:schemeClr val="bg1"/>
                </a:solidFill>
                <a:latin typeface="Carlito"/>
                <a:ea typeface="+mj-ea"/>
              </a:rPr>
              <a:t>Benefits and uses of computer networks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6E79074-DBF4-4655-9D65-D96613DFF103}"/>
              </a:ext>
            </a:extLst>
          </p:cNvPr>
          <p:cNvSpPr>
            <a:spLocks noGrp="1" noChangeArrowheads="1"/>
          </p:cNvSpPr>
          <p:nvPr>
            <p:ph type="title"/>
          </p:nvPr>
        </p:nvSpPr>
        <p:spPr/>
        <p:txBody>
          <a:bodyPr/>
          <a:lstStyle/>
          <a:p>
            <a:r>
              <a:rPr lang="en-US" altLang="en-US"/>
              <a:t>Business Applications of Networks</a:t>
            </a:r>
          </a:p>
        </p:txBody>
      </p:sp>
      <p:sp>
        <p:nvSpPr>
          <p:cNvPr id="6147" name="Rectangle 3">
            <a:extLst>
              <a:ext uri="{FF2B5EF4-FFF2-40B4-BE49-F238E27FC236}">
                <a16:creationId xmlns:a16="http://schemas.microsoft.com/office/drawing/2014/main" id="{12FFF48B-2477-4CF1-8EC5-DF45502BA28B}"/>
              </a:ext>
            </a:extLst>
          </p:cNvPr>
          <p:cNvSpPr>
            <a:spLocks noGrp="1" noChangeArrowheads="1"/>
          </p:cNvSpPr>
          <p:nvPr>
            <p:ph type="body" idx="1"/>
          </p:nvPr>
        </p:nvSpPr>
        <p:spPr>
          <a:xfrm>
            <a:off x="1698675" y="6337358"/>
            <a:ext cx="5746649" cy="369332"/>
          </a:xfrm>
        </p:spPr>
        <p:txBody>
          <a:bodyPr/>
          <a:lstStyle/>
          <a:p>
            <a:r>
              <a:rPr lang="en-US" altLang="en-US" dirty="0"/>
              <a:t>A network with two clients and one server.</a:t>
            </a:r>
          </a:p>
        </p:txBody>
      </p:sp>
      <p:pic>
        <p:nvPicPr>
          <p:cNvPr id="6148" name="Picture 4">
            <a:extLst>
              <a:ext uri="{FF2B5EF4-FFF2-40B4-BE49-F238E27FC236}">
                <a16:creationId xmlns:a16="http://schemas.microsoft.com/office/drawing/2014/main" id="{82C98D41-D7E5-45A8-ACE0-7F5204B49F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19" y="3288665"/>
            <a:ext cx="8214360" cy="3004214"/>
          </a:xfrm>
          <a:prstGeom prst="rect">
            <a:avLst/>
          </a:prstGeom>
          <a:noFill/>
          <a:extLst>
            <a:ext uri="{909E8E84-426E-40DD-AFC4-6F175D3DCCD1}">
              <a14:hiddenFill xmlns:a14="http://schemas.microsoft.com/office/drawing/2010/main">
                <a:solidFill>
                  <a:srgbClr val="FFFFFF"/>
                </a:solidFill>
              </a14:hiddenFill>
            </a:ext>
          </a:extLst>
        </p:spPr>
      </p:pic>
      <p:sp>
        <p:nvSpPr>
          <p:cNvPr id="7" name="object 2">
            <a:extLst>
              <a:ext uri="{FF2B5EF4-FFF2-40B4-BE49-F238E27FC236}">
                <a16:creationId xmlns:a16="http://schemas.microsoft.com/office/drawing/2014/main" id="{3358A668-9FE7-4654-B723-75B1829CA4F0}"/>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8" name="object 3">
            <a:extLst>
              <a:ext uri="{FF2B5EF4-FFF2-40B4-BE49-F238E27FC236}">
                <a16:creationId xmlns:a16="http://schemas.microsoft.com/office/drawing/2014/main" id="{EAA42341-068D-469C-8DB9-A1FEEFE4EBDA}"/>
              </a:ext>
            </a:extLst>
          </p:cNvPr>
          <p:cNvSpPr txBox="1">
            <a:spLocks/>
          </p:cNvSpPr>
          <p:nvPr/>
        </p:nvSpPr>
        <p:spPr>
          <a:xfrm>
            <a:off x="690880" y="407035"/>
            <a:ext cx="8145780" cy="1134285"/>
          </a:xfrm>
          <a:prstGeom prst="rect">
            <a:avLst/>
          </a:prstGeom>
        </p:spPr>
        <p:txBody>
          <a:bodyPr vert="horz" wrap="square" lIns="0" tIns="13335" rIns="0" bIns="0" rtlCol="0">
            <a:spAutoFit/>
          </a:bodyPr>
          <a:lstStyle>
            <a:lvl1pPr>
              <a:defRPr sz="3200" b="1" i="0">
                <a:solidFill>
                  <a:schemeClr val="bg1"/>
                </a:solidFill>
                <a:latin typeface="Carlito"/>
                <a:ea typeface="+mj-ea"/>
                <a:cs typeface="Carlito"/>
              </a:defRPr>
            </a:lvl1pPr>
          </a:lstStyle>
          <a:p>
            <a:pPr marL="12700">
              <a:spcBef>
                <a:spcPts val="105"/>
              </a:spcBef>
            </a:pPr>
            <a:r>
              <a:rPr lang="en-US" altLang="en-US" sz="3600" b="1" dirty="0">
                <a:solidFill>
                  <a:schemeClr val="bg1"/>
                </a:solidFill>
                <a:latin typeface="Carlito"/>
                <a:ea typeface="+mj-ea"/>
              </a:rPr>
              <a:t>Business Applications of Networks</a:t>
            </a:r>
            <a:endParaRPr lang="en-US" sz="3600" b="1" dirty="0">
              <a:solidFill>
                <a:schemeClr val="bg1"/>
              </a:solidFill>
              <a:latin typeface="Carlito"/>
              <a:ea typeface="+mj-ea"/>
            </a:endParaRPr>
          </a:p>
          <a:p>
            <a:pPr marL="12700">
              <a:spcBef>
                <a:spcPts val="105"/>
              </a:spcBef>
            </a:pPr>
            <a:endParaRPr lang="en-US" altLang="en-US" sz="3600" b="1" dirty="0">
              <a:solidFill>
                <a:schemeClr val="bg1"/>
              </a:solidFill>
              <a:latin typeface="Carlito"/>
              <a:ea typeface="+mj-ea"/>
            </a:endParaRPr>
          </a:p>
        </p:txBody>
      </p:sp>
      <p:sp>
        <p:nvSpPr>
          <p:cNvPr id="9" name="TextBox 8">
            <a:extLst>
              <a:ext uri="{FF2B5EF4-FFF2-40B4-BE49-F238E27FC236}">
                <a16:creationId xmlns:a16="http://schemas.microsoft.com/office/drawing/2014/main" id="{D7003FCC-AC63-4E84-8D54-40C18A5266A5}"/>
              </a:ext>
            </a:extLst>
          </p:cNvPr>
          <p:cNvSpPr txBox="1"/>
          <p:nvPr/>
        </p:nvSpPr>
        <p:spPr>
          <a:xfrm>
            <a:off x="834390" y="1123093"/>
            <a:ext cx="7844790" cy="2121093"/>
          </a:xfrm>
          <a:prstGeom prst="rect">
            <a:avLst/>
          </a:prstGeom>
          <a:noFill/>
        </p:spPr>
        <p:txBody>
          <a:bodyPr wrap="square">
            <a:spAutoFit/>
          </a:bodyPr>
          <a:lstStyle/>
          <a:p>
            <a:pPr marL="358140" marR="5080" indent="-346075" algn="l" rtl="0">
              <a:spcBef>
                <a:spcPts val="100"/>
              </a:spcBef>
              <a:buClr>
                <a:srgbClr val="0083B7"/>
              </a:buClr>
              <a:buFont typeface="Wingdings"/>
              <a:buChar char=""/>
              <a:tabLst>
                <a:tab pos="358140" algn="l"/>
                <a:tab pos="358775" algn="l"/>
              </a:tabLst>
            </a:pPr>
            <a:r>
              <a:rPr lang="en-US" altLang="ru-RU" sz="2000" b="1" kern="1200" spc="10" dirty="0"/>
              <a:t>Clients</a:t>
            </a:r>
            <a:endParaRPr lang="en-US" altLang="ru-RU" b="1" kern="1200" spc="10" dirty="0"/>
          </a:p>
          <a:p>
            <a:pPr marL="800100" lvl="1" indent="-342900">
              <a:spcBef>
                <a:spcPct val="0"/>
              </a:spcBef>
              <a:buFont typeface="Arial" panose="020B0604020202020204" pitchFamily="34" charset="0"/>
              <a:buChar char="•"/>
            </a:pPr>
            <a:r>
              <a:rPr lang="en-US" sz="2000" dirty="0"/>
              <a:t>A computer provides a user with access to a network. </a:t>
            </a:r>
            <a:r>
              <a:rPr lang="en-US" altLang="ru-RU" sz="2000" dirty="0"/>
              <a:t>End user personal computers or networked computers</a:t>
            </a:r>
          </a:p>
          <a:p>
            <a:pPr marL="800100" lvl="1" indent="-342900">
              <a:spcBef>
                <a:spcPct val="0"/>
              </a:spcBef>
              <a:buFont typeface="Arial" panose="020B0604020202020204" pitchFamily="34" charset="0"/>
              <a:buChar char="•"/>
            </a:pPr>
            <a:endParaRPr lang="en-US" altLang="ru-RU" sz="1100" dirty="0"/>
          </a:p>
          <a:p>
            <a:pPr marL="358140" marR="5080" indent="-346075" algn="l" rtl="0" eaLnBrk="1" hangingPunct="1">
              <a:spcBef>
                <a:spcPts val="100"/>
              </a:spcBef>
              <a:buClr>
                <a:srgbClr val="0083B7"/>
              </a:buClr>
              <a:buFont typeface="Wingdings"/>
              <a:buChar char=""/>
              <a:tabLst>
                <a:tab pos="358140" algn="l"/>
                <a:tab pos="358775" algn="l"/>
              </a:tabLst>
            </a:pPr>
            <a:r>
              <a:rPr lang="en-US" altLang="ru-RU" sz="2000" b="1" kern="1200" spc="10" dirty="0"/>
              <a:t>Servers</a:t>
            </a:r>
            <a:endParaRPr lang="en-US" altLang="ru-RU" b="1" kern="1200" spc="10" dirty="0"/>
          </a:p>
          <a:p>
            <a:pPr marL="800100" lvl="1" indent="-342900">
              <a:spcBef>
                <a:spcPct val="0"/>
              </a:spcBef>
              <a:buFont typeface="Arial" panose="020B0604020202020204" pitchFamily="34" charset="0"/>
              <a:buChar char="•"/>
            </a:pPr>
            <a:r>
              <a:rPr lang="en-US" sz="2000" dirty="0"/>
              <a:t>A computer or system that provides resources, data, services, or programs to other computers, </a:t>
            </a:r>
            <a:r>
              <a:rPr lang="en-US" altLang="ru-RU" sz="2000" dirty="0"/>
              <a:t>used to manage the networks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790859D-8993-4454-8827-0AA754FDD234}"/>
              </a:ext>
            </a:extLst>
          </p:cNvPr>
          <p:cNvSpPr>
            <a:spLocks noGrp="1" noChangeArrowheads="1"/>
          </p:cNvSpPr>
          <p:nvPr>
            <p:ph type="title"/>
          </p:nvPr>
        </p:nvSpPr>
        <p:spPr/>
        <p:txBody>
          <a:bodyPr/>
          <a:lstStyle/>
          <a:p>
            <a:r>
              <a:rPr lang="en-US" altLang="en-US"/>
              <a:t>Business Applications of Networks (2)</a:t>
            </a:r>
          </a:p>
        </p:txBody>
      </p:sp>
      <p:sp>
        <p:nvSpPr>
          <p:cNvPr id="10243" name="Rectangle 3">
            <a:extLst>
              <a:ext uri="{FF2B5EF4-FFF2-40B4-BE49-F238E27FC236}">
                <a16:creationId xmlns:a16="http://schemas.microsoft.com/office/drawing/2014/main" id="{ECC45D40-75B2-4FAF-A82B-7B8FEB1404B0}"/>
              </a:ext>
            </a:extLst>
          </p:cNvPr>
          <p:cNvSpPr>
            <a:spLocks noGrp="1" noChangeArrowheads="1"/>
          </p:cNvSpPr>
          <p:nvPr>
            <p:ph type="body" idx="1"/>
          </p:nvPr>
        </p:nvSpPr>
        <p:spPr>
          <a:xfrm>
            <a:off x="1117600" y="5732006"/>
            <a:ext cx="7719060" cy="738664"/>
          </a:xfrm>
        </p:spPr>
        <p:txBody>
          <a:bodyPr/>
          <a:lstStyle/>
          <a:p>
            <a:r>
              <a:rPr lang="en-US" altLang="en-US" dirty="0"/>
              <a:t>The client-server model involves requests and replies.</a:t>
            </a:r>
          </a:p>
          <a:p>
            <a:endParaRPr lang="en-US" altLang="en-US" dirty="0"/>
          </a:p>
        </p:txBody>
      </p:sp>
      <p:pic>
        <p:nvPicPr>
          <p:cNvPr id="10244" name="Picture 4">
            <a:extLst>
              <a:ext uri="{FF2B5EF4-FFF2-40B4-BE49-F238E27FC236}">
                <a16:creationId xmlns:a16="http://schemas.microsoft.com/office/drawing/2014/main" id="{AB02B35C-0BAD-4B22-837D-A0F1763CDA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 y="2389981"/>
            <a:ext cx="8658225" cy="207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ject 2">
            <a:extLst>
              <a:ext uri="{FF2B5EF4-FFF2-40B4-BE49-F238E27FC236}">
                <a16:creationId xmlns:a16="http://schemas.microsoft.com/office/drawing/2014/main" id="{C41DC146-93D4-482A-8DF8-7630B23C05C7}"/>
              </a:ext>
            </a:extLst>
          </p:cNvPr>
          <p:cNvSpPr/>
          <p:nvPr/>
        </p:nvSpPr>
        <p:spPr>
          <a:xfrm>
            <a:off x="533400" y="316102"/>
            <a:ext cx="8145780" cy="815975"/>
          </a:xfrm>
          <a:custGeom>
            <a:avLst/>
            <a:gdLst/>
            <a:ahLst/>
            <a:cxnLst/>
            <a:rect l="l" t="t" r="r" b="b"/>
            <a:pathLst>
              <a:path w="8145780" h="815975">
                <a:moveTo>
                  <a:pt x="8009508" y="0"/>
                </a:moveTo>
                <a:lnTo>
                  <a:pt x="135915" y="0"/>
                </a:lnTo>
                <a:lnTo>
                  <a:pt x="92958" y="6940"/>
                </a:lnTo>
                <a:lnTo>
                  <a:pt x="55648" y="26261"/>
                </a:lnTo>
                <a:lnTo>
                  <a:pt x="26225" y="55714"/>
                </a:lnTo>
                <a:lnTo>
                  <a:pt x="6929" y="93049"/>
                </a:lnTo>
                <a:lnTo>
                  <a:pt x="0" y="136017"/>
                </a:lnTo>
                <a:lnTo>
                  <a:pt x="0" y="679576"/>
                </a:lnTo>
                <a:lnTo>
                  <a:pt x="6929" y="722544"/>
                </a:lnTo>
                <a:lnTo>
                  <a:pt x="26225" y="759879"/>
                </a:lnTo>
                <a:lnTo>
                  <a:pt x="55648" y="789332"/>
                </a:lnTo>
                <a:lnTo>
                  <a:pt x="92958" y="808653"/>
                </a:lnTo>
                <a:lnTo>
                  <a:pt x="135915" y="815594"/>
                </a:lnTo>
                <a:lnTo>
                  <a:pt x="8009508" y="815594"/>
                </a:lnTo>
                <a:lnTo>
                  <a:pt x="8052463" y="808653"/>
                </a:lnTo>
                <a:lnTo>
                  <a:pt x="8089766" y="789332"/>
                </a:lnTo>
                <a:lnTo>
                  <a:pt x="8119182" y="759879"/>
                </a:lnTo>
                <a:lnTo>
                  <a:pt x="8138471" y="722544"/>
                </a:lnTo>
                <a:lnTo>
                  <a:pt x="8145399" y="679576"/>
                </a:lnTo>
                <a:lnTo>
                  <a:pt x="8145399" y="136017"/>
                </a:lnTo>
                <a:lnTo>
                  <a:pt x="8138471" y="93049"/>
                </a:lnTo>
                <a:lnTo>
                  <a:pt x="8119182" y="55714"/>
                </a:lnTo>
                <a:lnTo>
                  <a:pt x="8089766" y="26261"/>
                </a:lnTo>
                <a:lnTo>
                  <a:pt x="8052463" y="6940"/>
                </a:lnTo>
                <a:lnTo>
                  <a:pt x="8009508" y="0"/>
                </a:lnTo>
                <a:close/>
              </a:path>
            </a:pathLst>
          </a:custGeom>
          <a:solidFill>
            <a:srgbClr val="006188"/>
          </a:solidFill>
        </p:spPr>
        <p:txBody>
          <a:bodyPr wrap="square" lIns="0" tIns="0" rIns="0" bIns="0" rtlCol="0"/>
          <a:lstStyle/>
          <a:p>
            <a:endParaRPr/>
          </a:p>
        </p:txBody>
      </p:sp>
      <p:sp>
        <p:nvSpPr>
          <p:cNvPr id="6" name="object 3">
            <a:extLst>
              <a:ext uri="{FF2B5EF4-FFF2-40B4-BE49-F238E27FC236}">
                <a16:creationId xmlns:a16="http://schemas.microsoft.com/office/drawing/2014/main" id="{F6FDE1AD-2ADB-48E3-AE03-36C9FD1B8E9A}"/>
              </a:ext>
            </a:extLst>
          </p:cNvPr>
          <p:cNvSpPr txBox="1">
            <a:spLocks/>
          </p:cNvSpPr>
          <p:nvPr/>
        </p:nvSpPr>
        <p:spPr>
          <a:xfrm>
            <a:off x="690880" y="407035"/>
            <a:ext cx="8145780" cy="567463"/>
          </a:xfrm>
          <a:prstGeom prst="rect">
            <a:avLst/>
          </a:prstGeom>
        </p:spPr>
        <p:txBody>
          <a:bodyPr vert="horz" wrap="square" lIns="0" tIns="13335" rIns="0" bIns="0" rtlCol="0">
            <a:spAutoFit/>
          </a:bodyPr>
          <a:lstStyle>
            <a:lvl1pPr>
              <a:defRPr sz="3200" b="1" i="0">
                <a:solidFill>
                  <a:schemeClr val="bg1"/>
                </a:solidFill>
                <a:latin typeface="Carlito"/>
                <a:ea typeface="+mj-ea"/>
                <a:cs typeface="Carlito"/>
              </a:defRPr>
            </a:lvl1pPr>
          </a:lstStyle>
          <a:p>
            <a:pPr marL="12700">
              <a:spcBef>
                <a:spcPts val="105"/>
              </a:spcBef>
            </a:pPr>
            <a:r>
              <a:rPr lang="en-US" altLang="en-US" sz="3600" b="1" dirty="0">
                <a:solidFill>
                  <a:schemeClr val="bg1"/>
                </a:solidFill>
                <a:latin typeface="Carlito"/>
                <a:ea typeface="+mj-ea"/>
              </a:rPr>
              <a:t>Business Applications of Networks</a:t>
            </a:r>
            <a:endParaRPr lang="en-US" sz="3600" b="1" dirty="0">
              <a:solidFill>
                <a:schemeClr val="bg1"/>
              </a:solidFill>
              <a:latin typeface="Carlito"/>
              <a:ea typeface="+mj-e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1443</TotalTime>
  <Words>1129</Words>
  <Application>Microsoft Office PowerPoint</Application>
  <PresentationFormat>On-screen Show (4:3)</PresentationFormat>
  <Paragraphs>158</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Carlito</vt:lpstr>
      <vt:lpstr>Courier New</vt:lpstr>
      <vt:lpstr>inter-bold</vt:lpstr>
      <vt:lpstr>inter-regular</vt:lpstr>
      <vt:lpstr>Wingdings</vt:lpstr>
      <vt:lpstr>Office Theme</vt:lpstr>
      <vt:lpstr> Networks Fundamentals </vt:lpstr>
      <vt:lpstr>PowerPoint Presentation</vt:lpstr>
      <vt:lpstr>PowerPoint Presentation</vt:lpstr>
      <vt:lpstr>PowerPoint Presentation</vt:lpstr>
      <vt:lpstr>Computer Network </vt:lpstr>
      <vt:lpstr> Computer Network </vt:lpstr>
      <vt:lpstr>PowerPoint Presentation</vt:lpstr>
      <vt:lpstr>Business Applications of Networks</vt:lpstr>
      <vt:lpstr>Business Applications of Networks (2)</vt:lpstr>
      <vt:lpstr>PowerPoint Presentation</vt:lpstr>
      <vt:lpstr>Home Network Applications</vt:lpstr>
      <vt:lpstr>PowerPoint Presentation</vt:lpstr>
      <vt:lpstr>Home Network Applications (2)</vt:lpstr>
      <vt:lpstr>Home Network Applications (3)</vt:lpstr>
      <vt:lpstr>PowerPoint Presentation</vt:lpstr>
      <vt:lpstr>PowerPoint Presentation</vt:lpstr>
      <vt:lpstr>Broadcast Networks (2)</vt:lpstr>
      <vt:lpstr>Transmission Modes</vt:lpstr>
      <vt:lpstr>Data communication</vt:lpstr>
      <vt:lpstr>Connection-Oriented Services</vt:lpstr>
      <vt:lpstr>Connection-Oriented Services</vt:lpstr>
      <vt:lpstr> Connectionless Services</vt:lpstr>
      <vt:lpstr> Connectionless Services</vt:lpstr>
      <vt:lpstr>PowerPoint Presentation</vt:lpstr>
      <vt:lpstr>PowerPoint Presentation</vt:lpstr>
      <vt:lpstr>PowerPoint Presentation</vt:lpstr>
      <vt:lpstr>Network Hierarchies</vt:lpstr>
      <vt:lpstr>Protocol Hierarchies (2)</vt:lpstr>
      <vt:lpstr>Protocol Hierarchies (3)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Cisco TAC Entry Training</dc:title>
  <dc:creator>Tariq Bader</dc:creator>
  <cp:lastModifiedBy>Mousa Sahory</cp:lastModifiedBy>
  <cp:revision>217</cp:revision>
  <dcterms:created xsi:type="dcterms:W3CDTF">2022-03-16T14:46:46Z</dcterms:created>
  <dcterms:modified xsi:type="dcterms:W3CDTF">2022-03-25T18:17:21Z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2015-01-24T00:00:00Z</vt:filetime>
  </property>
  <property fmtid="{D5CDD505-2E9C-101B-9397-08002B2CF9AE}" pid="3" name="Creator">
    <vt:lpwstr>Microsoft® PowerPoint® 2010</vt:lpwstr>
  </property>
  <property fmtid="{D5CDD505-2E9C-101B-9397-08002B2CF9AE}" pid="4" name="LastSaved">
    <vt:filetime>2022-03-16T00:00:00Z</vt:filetime>
  </property>
</Properties>
</file>