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  <p:sldId id="299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11/17/2017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11/17/2017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Visual programming</a:t>
            </a:r>
            <a:br>
              <a:rPr lang="en-US" dirty="0" smtClean="0"/>
            </a:br>
            <a:r>
              <a:rPr lang="en-US" dirty="0" smtClean="0"/>
              <a:t>Chapter 3: GUI (Graphical User Interface) Part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Eman</a:t>
            </a:r>
            <a:r>
              <a:rPr lang="en-US" dirty="0" smtClean="0"/>
              <a:t> </a:t>
            </a:r>
            <a:r>
              <a:rPr lang="en-US" dirty="0" err="1" smtClean="0"/>
              <a:t>Alnaji</a:t>
            </a:r>
            <a:endParaRPr lang="en-US" dirty="0" smtClean="0"/>
          </a:p>
          <a:p>
            <a:r>
              <a:rPr lang="en-US" dirty="0" err="1" smtClean="0"/>
              <a:t>Dareen</a:t>
            </a:r>
            <a:r>
              <a:rPr lang="en-US" dirty="0" smtClean="0"/>
              <a:t> </a:t>
            </a:r>
            <a:r>
              <a:rPr lang="en-US" dirty="0" err="1" smtClean="0"/>
              <a:t>Hamoudeh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Form: Default Event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Load: This event occurs at the beginning of the execution of the project (i.e. when the form is loaded)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Form: Method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Close();</a:t>
            </a:r>
          </a:p>
          <a:p>
            <a:pPr marL="0" indent="0">
              <a:buNone/>
            </a:pPr>
            <a:r>
              <a:rPr lang="en-US" dirty="0" smtClean="0"/>
              <a:t>This method closes the form.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Button, is a very common control that you may find in any program works under Windows.</a:t>
            </a:r>
          </a:p>
          <a:p>
            <a:r>
              <a:rPr lang="en-US" dirty="0" smtClean="0"/>
              <a:t>To add a Button, or any control we will discuss later, go to the toolbox, then:</a:t>
            </a:r>
          </a:p>
          <a:p>
            <a:pPr lvl="1"/>
            <a:r>
              <a:rPr lang="en-US" dirty="0" smtClean="0"/>
              <a:t>Either, double click on it, then it will appear to a default location on the form.</a:t>
            </a:r>
          </a:p>
          <a:p>
            <a:pPr lvl="1"/>
            <a:r>
              <a:rPr lang="en-US" dirty="0" smtClean="0"/>
              <a:t>Or, drag it from the Toolbox and drag it on the form to the location you desire.</a:t>
            </a:r>
          </a:p>
          <a:p>
            <a:pPr marL="393192" lvl="1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5105400"/>
            <a:ext cx="1190625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94192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Button in Form1.Designer.cs File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add a button, or any control, to your form, you actually instantiate an object of a related class.</a:t>
            </a:r>
          </a:p>
          <a:p>
            <a:r>
              <a:rPr lang="en-US" dirty="0" smtClean="0"/>
              <a:t>Meaning button1 is actually an object of a pre-defined class named Button.</a:t>
            </a:r>
          </a:p>
          <a:p>
            <a:r>
              <a:rPr lang="en-US" dirty="0" smtClean="0"/>
              <a:t>The code needed for this instantiation will be automatically generated in Form1.Designer.cs file by the visual C#, as soon as you add the button.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153025"/>
            <a:ext cx="4676775" cy="10191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850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Button in Form1.Designer.cs File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leads us to the reason why Form1 class is divided into these two files. Form1.Designer.cs to be used mainly by the visual C#, and Form1.cs is to be used by the developer (YOU!).</a:t>
            </a:r>
          </a:p>
          <a:p>
            <a:endParaRPr lang="en-US" dirty="0"/>
          </a:p>
          <a:p>
            <a:r>
              <a:rPr lang="en-US" dirty="0" smtClean="0"/>
              <a:t>And of course all controls that we will discuss later are added in the same way.</a:t>
            </a:r>
          </a:p>
          <a:p>
            <a:endParaRPr lang="en-US" dirty="0" smtClean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87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Text: The label on the button.</a:t>
            </a:r>
          </a:p>
          <a:p>
            <a:r>
              <a:rPr lang="en-US" dirty="0" smtClean="0"/>
              <a:t>Name: The name of the object (ex: button1)</a:t>
            </a:r>
          </a:p>
          <a:p>
            <a:pPr lvl="1"/>
            <a:r>
              <a:rPr lang="en-US" dirty="0" smtClean="0"/>
              <a:t>This name is used in the code when referring to the object.</a:t>
            </a:r>
          </a:p>
          <a:p>
            <a:r>
              <a:rPr lang="en-US" dirty="0" smtClean="0"/>
              <a:t>Size: Width and height of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button.</a:t>
            </a:r>
          </a:p>
          <a:p>
            <a:r>
              <a:rPr lang="en-US" dirty="0" smtClean="0"/>
              <a:t>Location: the coordinates</a:t>
            </a:r>
          </a:p>
          <a:p>
            <a:pPr marL="0" indent="0">
              <a:buNone/>
            </a:pPr>
            <a:r>
              <a:rPr lang="en-US" dirty="0" smtClean="0"/>
              <a:t>   X and Y on the form,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where the button resides.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624262"/>
            <a:ext cx="28956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6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Enabled: True </a:t>
            </a:r>
            <a:r>
              <a:rPr lang="en-US" dirty="0" smtClean="0">
                <a:sym typeface="Wingdings" panose="05000000000000000000" pitchFamily="2" charset="2"/>
              </a:rPr>
              <a:t> a control can be accessed by the user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 </a:t>
            </a:r>
            <a:r>
              <a:rPr lang="en-US" dirty="0" smtClean="0">
                <a:sym typeface="Wingdings" panose="05000000000000000000" pitchFamily="2" charset="2"/>
              </a:rPr>
              <a:t>        False  a control cannot be accessed by the 		user.</a:t>
            </a:r>
          </a:p>
          <a:p>
            <a:r>
              <a:rPr lang="en-US" dirty="0" smtClean="0"/>
              <a:t>Visible: True </a:t>
            </a:r>
            <a:r>
              <a:rPr lang="en-US" dirty="0" smtClean="0">
                <a:sym typeface="Wingdings" panose="05000000000000000000" pitchFamily="2" charset="2"/>
              </a:rPr>
              <a:t> a control is displayed on the form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                 False  a control is hidden from the form.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Important Note</a:t>
            </a:r>
            <a:r>
              <a:rPr lang="en-US" dirty="0" smtClean="0">
                <a:sym typeface="Wingdings" panose="05000000000000000000" pitchFamily="2" charset="2"/>
              </a:rPr>
              <a:t>: The previous properties apply on almost all controls, and are handled in the same way.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Label is an un-editable text that is added to the form, to display a certain message or a hint about a control.</a:t>
            </a:r>
          </a:p>
          <a:p>
            <a:endParaRPr lang="en-US" dirty="0"/>
          </a:p>
          <a:p>
            <a:r>
              <a:rPr lang="en-US" dirty="0" smtClean="0"/>
              <a:t>Usually, the label takes the size of the text written in it and the font size, unless the “</a:t>
            </a:r>
            <a:r>
              <a:rPr lang="en-US" dirty="0" err="1" smtClean="0"/>
              <a:t>autosize</a:t>
            </a:r>
            <a:r>
              <a:rPr lang="en-US" dirty="0" smtClean="0"/>
              <a:t>” property is set to false.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4876800"/>
            <a:ext cx="1800225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700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Text: The string displayed by the label.</a:t>
            </a:r>
          </a:p>
          <a:p>
            <a:endParaRPr lang="en-US" dirty="0"/>
          </a:p>
          <a:p>
            <a:r>
              <a:rPr lang="en-US" dirty="0" err="1" smtClean="0"/>
              <a:t>Autosize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True </a:t>
            </a:r>
            <a:r>
              <a:rPr lang="en-US" dirty="0" smtClean="0">
                <a:sym typeface="Wingdings" panose="05000000000000000000" pitchFamily="2" charset="2"/>
              </a:rPr>
              <a:t> the label takes the size of the text written in it.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False  you can resize the label as you like in the design time.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TextAlign</a:t>
            </a:r>
            <a:r>
              <a:rPr lang="en-US" dirty="0" smtClean="0">
                <a:sym typeface="Wingdings" panose="05000000000000000000" pitchFamily="2" charset="2"/>
              </a:rPr>
              <a:t>  Changes the alignment of the text within the borders of the label. It works properly when the </a:t>
            </a:r>
            <a:r>
              <a:rPr lang="en-US" dirty="0" err="1" smtClean="0">
                <a:sym typeface="Wingdings" panose="05000000000000000000" pitchFamily="2" charset="2"/>
              </a:rPr>
              <a:t>Autosize</a:t>
            </a:r>
            <a:r>
              <a:rPr lang="en-US" dirty="0" smtClean="0">
                <a:sym typeface="Wingdings" panose="05000000000000000000" pitchFamily="2" charset="2"/>
              </a:rPr>
              <a:t> property is set to False.</a:t>
            </a:r>
          </a:p>
          <a:p>
            <a:pPr lvl="1"/>
            <a:endParaRPr lang="en-US" dirty="0" smtClean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2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and Hide Methods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Show()</a:t>
            </a:r>
          </a:p>
          <a:p>
            <a:r>
              <a:rPr lang="en-US" dirty="0" smtClean="0"/>
              <a:t>Hide()</a:t>
            </a:r>
          </a:p>
          <a:p>
            <a:endParaRPr lang="en-US" dirty="0"/>
          </a:p>
          <a:p>
            <a:r>
              <a:rPr lang="en-US" dirty="0" smtClean="0"/>
              <a:t>These two methods are almost available for all controls along with the form itself. If you need to hide a button for example, you write: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button1.Hide();</a:t>
            </a:r>
          </a:p>
          <a:p>
            <a:pPr marL="0" indent="0">
              <a:buNone/>
            </a:pPr>
            <a:r>
              <a:rPr lang="en-US" dirty="0" smtClean="0"/>
              <a:t>To show it again: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button1.Show();</a:t>
            </a:r>
          </a:p>
          <a:p>
            <a:pPr marL="0" indent="0">
              <a:buNone/>
            </a:pPr>
            <a:r>
              <a:rPr lang="en-US" dirty="0" smtClean="0"/>
              <a:t>These two methods actually change the value of the Visible property in the desired control.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</a:t>
            </a:r>
          </a:p>
          <a:p>
            <a:r>
              <a:rPr lang="en-US" dirty="0" smtClean="0"/>
              <a:t>Buttons</a:t>
            </a:r>
          </a:p>
          <a:p>
            <a:r>
              <a:rPr lang="en-US" dirty="0" smtClean="0"/>
              <a:t>Labels</a:t>
            </a:r>
          </a:p>
          <a:p>
            <a:r>
              <a:rPr lang="en-US" dirty="0" err="1" smtClean="0"/>
              <a:t>TextBoxes</a:t>
            </a:r>
            <a:endParaRPr lang="en-US" dirty="0" smtClean="0"/>
          </a:p>
          <a:p>
            <a:r>
              <a:rPr lang="en-US" dirty="0" err="1" smtClean="0"/>
              <a:t>GroupBoxes</a:t>
            </a:r>
            <a:endParaRPr lang="en-US" dirty="0" smtClean="0"/>
          </a:p>
          <a:p>
            <a:r>
              <a:rPr lang="en-US" dirty="0" smtClean="0"/>
              <a:t>Panels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CheckBoxes</a:t>
            </a:r>
            <a:endParaRPr lang="en-US" dirty="0"/>
          </a:p>
          <a:p>
            <a:r>
              <a:rPr lang="en-US" dirty="0" err="1" smtClean="0"/>
              <a:t>RadioButtons</a:t>
            </a:r>
            <a:endParaRPr lang="en-US" dirty="0" smtClean="0"/>
          </a:p>
          <a:p>
            <a:r>
              <a:rPr lang="en-US" dirty="0" smtClean="0"/>
              <a:t>Font </a:t>
            </a:r>
            <a:r>
              <a:rPr lang="en-US" dirty="0"/>
              <a:t>Class</a:t>
            </a:r>
          </a:p>
          <a:p>
            <a:r>
              <a:rPr lang="en-US" dirty="0" err="1"/>
              <a:t>MessageBox</a:t>
            </a:r>
            <a:endParaRPr lang="en-US" dirty="0"/>
          </a:p>
          <a:p>
            <a:r>
              <a:rPr lang="en-US" dirty="0" err="1"/>
              <a:t>PictureBox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Properties at Runtime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control has certain properties defined for it in the property window. These properties resembles the attributes defined in classes. </a:t>
            </a:r>
          </a:p>
          <a:p>
            <a:r>
              <a:rPr lang="en-US" dirty="0" smtClean="0"/>
              <a:t>Each attribute has its own data type and you can assign it a value.</a:t>
            </a:r>
          </a:p>
          <a:p>
            <a:r>
              <a:rPr lang="en-US" dirty="0" smtClean="0"/>
              <a:t>Any updates you apply on the Property Window (Design-time) are considered the default values for these properties.</a:t>
            </a:r>
          </a:p>
          <a:p>
            <a:r>
              <a:rPr lang="en-US" dirty="0" smtClean="0"/>
              <a:t>Sometimes, you need to change some properties at run time.</a:t>
            </a:r>
          </a:p>
          <a:p>
            <a:r>
              <a:rPr lang="en-US" dirty="0" smtClean="0"/>
              <a:t>There are several ways to change the property value according to the data type of such a property.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determine a data type for a property?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need to change a certain property for a certain control (i.e. assign a new value to it), you need to write an assignment statement starting with this property.</a:t>
            </a:r>
          </a:p>
          <a:p>
            <a:r>
              <a:rPr lang="en-US" dirty="0" smtClean="0"/>
              <a:t>Suppose you need to change the text property of a label, you will start the assignment statement as: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label1.Text = </a:t>
            </a:r>
          </a:p>
          <a:p>
            <a:r>
              <a:rPr lang="en-US" dirty="0" smtClean="0"/>
              <a:t>Now you need to figure out the data type of this property, just hover the mouse over this property (in the code), and a tooltip will be displayed to give you a hint about it.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determine a data type for a property?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find out the data type of property Text: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From the above picture, you can find out that the Text data type is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2505075"/>
            <a:ext cx="7800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Properties (Basic Data Types)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To change the value of a property that have a basic data type (</a:t>
            </a:r>
            <a:r>
              <a:rPr lang="en-US" sz="2400" dirty="0" err="1" smtClean="0"/>
              <a:t>int</a:t>
            </a:r>
            <a:r>
              <a:rPr lang="en-US" sz="2400" dirty="0" smtClean="0"/>
              <a:t>, float, double, decimal, string, char, ..etc.), you can use a simple assignment statement to provide the value you need.</a:t>
            </a:r>
          </a:p>
          <a:p>
            <a:r>
              <a:rPr lang="en-US" sz="2400" dirty="0" smtClean="0"/>
              <a:t>Ex: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label1.Text = “Hello World”; // assign a direct value</a:t>
            </a:r>
          </a:p>
          <a:p>
            <a:pPr marL="0" indent="0">
              <a:buNone/>
            </a:pPr>
            <a:r>
              <a:rPr lang="en-US" sz="2400" dirty="0" smtClean="0"/>
              <a:t>Or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this.Text</a:t>
            </a:r>
            <a:r>
              <a:rPr lang="en-US" sz="2400" dirty="0" smtClean="0"/>
              <a:t> = label1.Text; </a:t>
            </a:r>
          </a:p>
          <a:p>
            <a:pPr marL="0" indent="0">
              <a:buNone/>
            </a:pPr>
            <a:r>
              <a:rPr lang="en-US" sz="2400" dirty="0" smtClean="0"/>
              <a:t>//changes the title of the form with the Text value in the label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Note: Just make sure that you are assigning the right data type to the property, or you need to convert it if applicable.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Ex: label1.Text = 215 + “”; </a:t>
            </a:r>
          </a:p>
          <a:p>
            <a:pPr marL="0" indent="0">
              <a:buNone/>
            </a:pPr>
            <a:r>
              <a:rPr lang="en-US" sz="2400" dirty="0" smtClean="0"/>
              <a:t>//here you will add 215 to the text, but after converting it to a string.</a:t>
            </a:r>
            <a:endParaRPr lang="ar-J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Properties (pre-defined enumeration)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properties have pre-defined data types (enumerations) with several values, so you need to use these values to change them.</a:t>
            </a:r>
          </a:p>
          <a:p>
            <a:r>
              <a:rPr lang="en-US" dirty="0" smtClean="0"/>
              <a:t>Example, the </a:t>
            </a:r>
            <a:r>
              <a:rPr lang="en-US" dirty="0" err="1" smtClean="0"/>
              <a:t>backColor</a:t>
            </a:r>
            <a:r>
              <a:rPr lang="en-US" dirty="0" smtClean="0"/>
              <a:t> property.</a:t>
            </a:r>
          </a:p>
          <a:p>
            <a:pPr marL="0" indent="0">
              <a:buNone/>
            </a:pPr>
            <a:r>
              <a:rPr lang="en-US" dirty="0" smtClean="0"/>
              <a:t>	Note here that </a:t>
            </a:r>
            <a:r>
              <a:rPr lang="en-US" dirty="0" err="1" smtClean="0"/>
              <a:t>BackColor</a:t>
            </a:r>
            <a:r>
              <a:rPr lang="en-US" dirty="0" smtClean="0"/>
              <a:t> is of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data type “Color”, this is not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basic data type,</a:t>
            </a:r>
          </a:p>
          <a:p>
            <a:pPr marL="0" indent="0">
              <a:buNone/>
            </a:pPr>
            <a:r>
              <a:rPr lang="en-US" dirty="0" smtClean="0"/>
              <a:t> so you will have to use it to change the property value.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352800"/>
            <a:ext cx="2552700" cy="1114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35029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(pre-defined enumeration)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using Color.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list of all valid values </a:t>
            </a:r>
          </a:p>
          <a:p>
            <a:pPr marL="0" indent="0">
              <a:buNone/>
            </a:pPr>
            <a:r>
              <a:rPr lang="en-US" dirty="0" smtClean="0"/>
              <a:t>will appear so that you 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an select from them.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114800" y="2133600"/>
            <a:ext cx="4371975" cy="26384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90600" y="5029200"/>
            <a:ext cx="2886075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800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Properties (</a:t>
            </a:r>
            <a:r>
              <a:rPr lang="en-US" dirty="0"/>
              <a:t>C</a:t>
            </a:r>
            <a:r>
              <a:rPr lang="en-US" dirty="0" smtClean="0"/>
              <a:t>omposite Properties)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properties consist of other several properties, such as </a:t>
            </a:r>
          </a:p>
          <a:p>
            <a:pPr lvl="1"/>
            <a:r>
              <a:rPr lang="en-US" dirty="0" smtClean="0"/>
              <a:t>Font (Name, Size, Style)</a:t>
            </a:r>
          </a:p>
          <a:p>
            <a:pPr lvl="1"/>
            <a:r>
              <a:rPr lang="en-US" dirty="0" smtClean="0"/>
              <a:t>Size (width, height)</a:t>
            </a:r>
          </a:p>
          <a:p>
            <a:pPr lvl="1"/>
            <a:r>
              <a:rPr lang="en-US" dirty="0" smtClean="0"/>
              <a:t>Location (X, Y)</a:t>
            </a:r>
          </a:p>
          <a:p>
            <a:r>
              <a:rPr lang="en-US" dirty="0" smtClean="0"/>
              <a:t>So, to change these properties, or properties they consist of, we have to instantiate an object of the class related to this property.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94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Properties (</a:t>
            </a:r>
            <a:r>
              <a:rPr lang="en-US" dirty="0"/>
              <a:t>C</a:t>
            </a:r>
            <a:r>
              <a:rPr lang="en-US" dirty="0" smtClean="0"/>
              <a:t>omposite Properties)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To change the property of a label font.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this code, you can change the three composite properties of the font. Here you change the font name to “Arial”, the font size to 16 and the style to Bold.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Of course you can change only one of them, by remaining the others as they are set in the Properties Window. This will be discussed Later.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667000"/>
            <a:ext cx="4600575" cy="4000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32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TextBoxes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TextBox</a:t>
            </a:r>
            <a:r>
              <a:rPr lang="en-US" dirty="0" smtClean="0"/>
              <a:t> is an editable control that is mainly used to enable the user to enter data using keyboard.</a:t>
            </a:r>
          </a:p>
          <a:p>
            <a:pPr marL="0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200400"/>
            <a:ext cx="1600200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025" y="3300412"/>
            <a:ext cx="123825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50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TextBox</a:t>
            </a:r>
            <a:r>
              <a:rPr lang="en-US" dirty="0" smtClean="0"/>
              <a:t>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</a:t>
            </a:r>
          </a:p>
          <a:p>
            <a:r>
              <a:rPr lang="en-US" dirty="0" smtClean="0"/>
              <a:t>Multiline: If true, you can use Enter and add several lines to the </a:t>
            </a:r>
            <a:r>
              <a:rPr lang="en-US" dirty="0" err="1" smtClean="0"/>
              <a:t>textBox</a:t>
            </a:r>
            <a:endParaRPr lang="en-US" dirty="0" smtClean="0"/>
          </a:p>
          <a:p>
            <a:r>
              <a:rPr lang="en-US" dirty="0" err="1" smtClean="0"/>
              <a:t>ScrollBars</a:t>
            </a:r>
            <a:r>
              <a:rPr lang="en-US" dirty="0" smtClean="0"/>
              <a:t>: In case of Multiline Textboxes, vertical and horizontal scrollbars can be displayed.</a:t>
            </a:r>
          </a:p>
          <a:p>
            <a:r>
              <a:rPr lang="en-US" dirty="0" err="1" smtClean="0"/>
              <a:t>WordWrap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True </a:t>
            </a:r>
            <a:r>
              <a:rPr lang="en-US" dirty="0" smtClean="0">
                <a:sym typeface="Wingdings" panose="05000000000000000000" pitchFamily="2" charset="2"/>
              </a:rPr>
              <a:t> The lines won’t exceed the borders of the textbox.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False  you can continue writing in the line until you press Enter.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property only works when Multiline is activated.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 is the most important element in a Visual C# Project, since it is the interface (window) that the user interacts with.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When you first create your project, form1, is always created at the beginning, meaning that you can’t have a project without a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Forecolor: The color of the text inside.</a:t>
            </a:r>
          </a:p>
          <a:p>
            <a:r>
              <a:rPr lang="en-US" dirty="0" err="1" smtClean="0"/>
              <a:t>Readonly</a:t>
            </a:r>
            <a:r>
              <a:rPr lang="en-US" dirty="0" smtClean="0"/>
              <a:t>: when True, the user cannot write in the textbox, but can access it and copy its contents.</a:t>
            </a:r>
          </a:p>
          <a:p>
            <a:r>
              <a:rPr lang="en-US" dirty="0" smtClean="0"/>
              <a:t>Enabled</a:t>
            </a:r>
          </a:p>
          <a:p>
            <a:r>
              <a:rPr lang="en-US" dirty="0" err="1" smtClean="0"/>
              <a:t>PasswordChar</a:t>
            </a:r>
            <a:r>
              <a:rPr lang="en-US" dirty="0" smtClean="0"/>
              <a:t>: takes a single character as a value, and this character will be used to mask the entry in the textbox (password behavior)</a:t>
            </a:r>
          </a:p>
          <a:p>
            <a:r>
              <a:rPr lang="en-US" dirty="0" err="1" smtClean="0"/>
              <a:t>UseSystemPasswordChar</a:t>
            </a:r>
            <a:r>
              <a:rPr lang="en-US" dirty="0" smtClean="0"/>
              <a:t>: If True </a:t>
            </a:r>
            <a:r>
              <a:rPr lang="en-US" dirty="0" smtClean="0">
                <a:sym typeface="Wingdings" panose="05000000000000000000" pitchFamily="2" charset="2"/>
              </a:rPr>
              <a:t> it masks the value in </a:t>
            </a:r>
            <a:r>
              <a:rPr lang="en-US" dirty="0" err="1" smtClean="0">
                <a:sym typeface="Wingdings" panose="05000000000000000000" pitchFamily="2" charset="2"/>
              </a:rPr>
              <a:t>PasswordChar</a:t>
            </a:r>
            <a:r>
              <a:rPr lang="en-US" dirty="0" smtClean="0">
                <a:sym typeface="Wingdings" panose="05000000000000000000" pitchFamily="2" charset="2"/>
              </a:rPr>
              <a:t>, and uses the password character used by Windows on the current PC.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TabIndex</a:t>
            </a:r>
            <a:r>
              <a:rPr lang="en-US" dirty="0" smtClean="0"/>
              <a:t>: an integer used to order the navigation between controls, starting from smaller values to larger ones.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TextBox</a:t>
            </a:r>
            <a:r>
              <a:rPr lang="en-US" dirty="0" smtClean="0"/>
              <a:t>: Default 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TextChanged</a:t>
            </a:r>
            <a:r>
              <a:rPr lang="en-US" dirty="0" smtClean="0"/>
              <a:t>: This event takes place when the user writes or deletes any character in the textbox.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into consideration that Text in a </a:t>
            </a:r>
            <a:r>
              <a:rPr lang="en-US" dirty="0" err="1" smtClean="0"/>
              <a:t>TextBox</a:t>
            </a:r>
            <a:r>
              <a:rPr lang="en-US" dirty="0" smtClean="0"/>
              <a:t> is a string. So whenever you need to use it for numbers, you will have to convert the string. And whenever you need to assign a numeric value to a textbox, you will have to convert it to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 from String to Numeric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statement below, a syntax error appears, because you are trying to assign a string into an integer.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convert a string into a numeric value: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24200"/>
            <a:ext cx="2876550" cy="568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00600"/>
            <a:ext cx="519112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7" y="5867400"/>
            <a:ext cx="5357813" cy="7314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1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 from a numeric value into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several ways to convert into a string: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76550"/>
            <a:ext cx="5552418" cy="2000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9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TextBox</a:t>
            </a:r>
            <a:r>
              <a:rPr lang="en-US" dirty="0" smtClean="0"/>
              <a:t>: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Clear(): This method is used to clear any text in the textbox.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1838"/>
            <a:ext cx="2550533" cy="614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4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GroupBoxes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GroupBox</a:t>
            </a:r>
            <a:r>
              <a:rPr lang="en-US" dirty="0" smtClean="0"/>
              <a:t> is considered a container. It is used to gather several controls in one place, were you can apply several actions on them at the same time.</a:t>
            </a:r>
          </a:p>
          <a:p>
            <a:r>
              <a:rPr lang="en-US" dirty="0" smtClean="0"/>
              <a:t>Example: groubBox1.Hide();</a:t>
            </a:r>
          </a:p>
          <a:p>
            <a:pPr lvl="1"/>
            <a:r>
              <a:rPr lang="en-US" dirty="0" smtClean="0"/>
              <a:t>This method will hide the </a:t>
            </a:r>
            <a:r>
              <a:rPr lang="en-US" dirty="0" err="1" smtClean="0"/>
              <a:t>groupbox</a:t>
            </a:r>
            <a:r>
              <a:rPr lang="en-US" dirty="0" smtClean="0"/>
              <a:t> and its contents, without the need to hide each control in a separate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4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GroupBox</a:t>
            </a:r>
            <a:r>
              <a:rPr lang="en-US" dirty="0" smtClean="0"/>
              <a:t>: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Text: The caption appears at the top of a </a:t>
            </a:r>
            <a:r>
              <a:rPr lang="en-US" dirty="0" err="1" smtClean="0"/>
              <a:t>GroupBox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7094"/>
            <a:ext cx="3770690" cy="2047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4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Panel is another type of containers, that is used mainly as the </a:t>
            </a:r>
            <a:r>
              <a:rPr lang="en-US" dirty="0" err="1" smtClean="0"/>
              <a:t>groupbox</a:t>
            </a:r>
            <a:r>
              <a:rPr lang="en-US" dirty="0" smtClean="0"/>
              <a:t>, but it has extra properties that don’t exist in a </a:t>
            </a:r>
            <a:r>
              <a:rPr lang="en-US" dirty="0" err="1" smtClean="0"/>
              <a:t>groupbox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 form represent in Object Oriented?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relate the visual programming to Object Oriented concept.</a:t>
            </a:r>
          </a:p>
          <a:p>
            <a:endParaRPr lang="en-US" dirty="0"/>
          </a:p>
          <a:p>
            <a:pPr lvl="1"/>
            <a:r>
              <a:rPr lang="en-US" dirty="0" smtClean="0"/>
              <a:t>The project </a:t>
            </a:r>
            <a:r>
              <a:rPr lang="en-US" dirty="0" smtClean="0">
                <a:sym typeface="Wingdings" panose="05000000000000000000" pitchFamily="2" charset="2"/>
              </a:rPr>
              <a:t> a namespace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Form  a class</a:t>
            </a:r>
          </a:p>
          <a:p>
            <a:pPr marL="393192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Assume you have a project named “Test”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Check the Solution Explorer window, and open file “Form1.cs” by double clicking on it.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Panel: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BorderStyle</a:t>
            </a:r>
            <a:r>
              <a:rPr lang="en-US" dirty="0" smtClean="0"/>
              <a:t>: Can be (None, </a:t>
            </a:r>
            <a:r>
              <a:rPr lang="en-US" dirty="0" err="1" smtClean="0"/>
              <a:t>FixedSingle</a:t>
            </a:r>
            <a:r>
              <a:rPr lang="en-US" dirty="0" smtClean="0"/>
              <a:t>, Fixed3D)</a:t>
            </a:r>
          </a:p>
          <a:p>
            <a:r>
              <a:rPr lang="en-US" dirty="0" smtClean="0"/>
              <a:t>AutoScroll: if True, the scrollbars will appear if the controls inside the panel exceed its borders.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00499"/>
            <a:ext cx="2286000" cy="16726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19550"/>
            <a:ext cx="2295127" cy="1653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5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CheckBoxes</a:t>
            </a:r>
            <a:r>
              <a:rPr lang="en-US" dirty="0" smtClean="0"/>
              <a:t> are used to give several options to a user to check or uncheck. The user can select only one or several of them, or can unselect all of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2546572" cy="2133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57599"/>
            <a:ext cx="2558362" cy="20042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46343"/>
            <a:ext cx="2534783" cy="19924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4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CheckBox</a:t>
            </a:r>
            <a:r>
              <a:rPr lang="en-US" dirty="0" smtClean="0"/>
              <a:t>: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Text</a:t>
            </a:r>
          </a:p>
          <a:p>
            <a:r>
              <a:rPr lang="en-US" sz="2400" dirty="0" smtClean="0"/>
              <a:t>Checked:</a:t>
            </a:r>
          </a:p>
          <a:p>
            <a:pPr lvl="1"/>
            <a:r>
              <a:rPr lang="en-US" sz="2000" dirty="0" smtClean="0"/>
              <a:t>True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False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err="1" smtClean="0"/>
              <a:t>CheckState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Checked</a:t>
            </a:r>
          </a:p>
          <a:p>
            <a:pPr marL="393192" lvl="1" indent="0">
              <a:buNone/>
            </a:pPr>
            <a:endParaRPr lang="en-US" sz="2000" dirty="0" smtClean="0"/>
          </a:p>
          <a:p>
            <a:pPr lvl="1"/>
            <a:r>
              <a:rPr lang="en-US" sz="2000" dirty="0" err="1" smtClean="0"/>
              <a:t>UnChecked</a:t>
            </a:r>
            <a:endParaRPr lang="en-US" sz="2000" dirty="0" smtClean="0"/>
          </a:p>
          <a:p>
            <a:pPr marL="393192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Indeterminate</a:t>
            </a:r>
          </a:p>
          <a:p>
            <a:pPr marL="393192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1600200" cy="4645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3505200"/>
            <a:ext cx="1400175" cy="482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42" y="5155980"/>
            <a:ext cx="1400175" cy="482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2" y="4443175"/>
            <a:ext cx="1600200" cy="4645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744424"/>
            <a:ext cx="1733551" cy="56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42" y="5791200"/>
            <a:ext cx="1733551" cy="56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0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CheckBox</a:t>
            </a:r>
            <a:r>
              <a:rPr lang="en-US" dirty="0" smtClean="0"/>
              <a:t>: 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CheckedChanged</a:t>
            </a:r>
            <a:endParaRPr lang="en-US" dirty="0"/>
          </a:p>
          <a:p>
            <a:pPr lvl="1"/>
            <a:r>
              <a:rPr lang="en-US" dirty="0" smtClean="0"/>
              <a:t>This event takes place whenever the Checked Property is changed either to True or False.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RadioButton</a:t>
            </a:r>
            <a:r>
              <a:rPr lang="en-US" dirty="0" smtClean="0"/>
              <a:t>: Properties/Default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Checked</a:t>
            </a:r>
          </a:p>
          <a:p>
            <a:pPr lvl="2"/>
            <a:r>
              <a:rPr lang="en-US" dirty="0" smtClean="0"/>
              <a:t>True</a:t>
            </a:r>
          </a:p>
          <a:p>
            <a:pPr lvl="2"/>
            <a:r>
              <a:rPr lang="en-US" dirty="0" smtClean="0"/>
              <a:t>False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Default Event</a:t>
            </a:r>
          </a:p>
          <a:p>
            <a:pPr lvl="1"/>
            <a:r>
              <a:rPr lang="en-US" dirty="0" err="1" smtClean="0"/>
              <a:t>CheckedChanged</a:t>
            </a:r>
            <a:r>
              <a:rPr lang="en-US" dirty="0" smtClean="0"/>
              <a:t>: Takes place when the checked property is changed to True or False.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57488"/>
            <a:ext cx="1450919" cy="442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61459"/>
            <a:ext cx="167640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RadioButtons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RadioButtons</a:t>
            </a:r>
            <a:r>
              <a:rPr lang="en-US" sz="2000" dirty="0" smtClean="0"/>
              <a:t> are used to give several options to user, but the user have to choose only one of each group. To separate several </a:t>
            </a:r>
            <a:r>
              <a:rPr lang="en-US" sz="2000" dirty="0" err="1" smtClean="0"/>
              <a:t>radiobuttons</a:t>
            </a:r>
            <a:r>
              <a:rPr lang="en-US" sz="2000" dirty="0" smtClean="0"/>
              <a:t> into several groups, we can use any of the containers in Visual C#, such as: </a:t>
            </a:r>
            <a:r>
              <a:rPr lang="en-US" sz="2000" dirty="0" err="1" smtClean="0"/>
              <a:t>GroupBox</a:t>
            </a:r>
            <a:r>
              <a:rPr lang="en-US" sz="2000" dirty="0" smtClean="0"/>
              <a:t>, Panel and the Form itself.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29000"/>
            <a:ext cx="3200400" cy="321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</a:t>
            </a:r>
            <a:r>
              <a:rPr lang="en-US" dirty="0" err="1" smtClean="0"/>
              <a:t>Classs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change the font of a certain control, for example a label or a textbox, we instantiate an object from Font Class, and send the new values of (</a:t>
            </a:r>
            <a:r>
              <a:rPr lang="en-US" dirty="0" err="1" smtClean="0"/>
              <a:t>FontName</a:t>
            </a:r>
            <a:r>
              <a:rPr lang="en-US" dirty="0" smtClean="0"/>
              <a:t>, </a:t>
            </a:r>
            <a:r>
              <a:rPr lang="en-US" dirty="0" err="1" smtClean="0"/>
              <a:t>FontSize</a:t>
            </a:r>
            <a:r>
              <a:rPr lang="en-US" dirty="0" smtClean="0"/>
              <a:t> and </a:t>
            </a:r>
            <a:r>
              <a:rPr lang="en-US" dirty="0" err="1" smtClean="0"/>
              <a:t>FontStyle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But, in this statement, we change all the 3 values at the same time.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87091"/>
            <a:ext cx="749643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Class -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change the style alone, for example, we remain the other values as defined.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But, in the previous statement, the </a:t>
            </a:r>
            <a:r>
              <a:rPr lang="en-US" dirty="0" err="1" smtClean="0"/>
              <a:t>FontStyle</a:t>
            </a:r>
            <a:r>
              <a:rPr lang="en-US" dirty="0" smtClean="0"/>
              <a:t> is changed into Bold, regardless of the style that already is applied to the label.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3286123"/>
            <a:ext cx="8305800" cy="45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3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Class -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change the </a:t>
            </a:r>
            <a:r>
              <a:rPr lang="en-US" dirty="0" err="1" smtClean="0"/>
              <a:t>FontStyle</a:t>
            </a:r>
            <a:r>
              <a:rPr lang="en-US" dirty="0" smtClean="0"/>
              <a:t> while reserving the current style, we will use the XOR operator (^), as in the following 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15145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08218"/>
            <a:ext cx="3251833" cy="326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6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Class -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357562" cy="329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7890368" cy="3439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14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 form represent in Object Oriented?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847088"/>
            <a:ext cx="4048125" cy="46291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467600" y="3886200"/>
            <a:ext cx="137807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 smtClean="0"/>
              <a:t>Project Name</a:t>
            </a:r>
            <a:endParaRPr lang="ar-JO" sz="1600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4724400" y="4055477"/>
            <a:ext cx="2743200" cy="4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5071646"/>
            <a:ext cx="12270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 smtClean="0"/>
              <a:t>Form Name</a:t>
            </a:r>
            <a:endParaRPr lang="ar-JO" sz="16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5803392" y="4977313"/>
            <a:ext cx="1816608" cy="263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45720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072062" y="4977313"/>
            <a:ext cx="5667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38595" y="5848519"/>
            <a:ext cx="18360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 smtClean="0"/>
              <a:t>Form1 Constructor</a:t>
            </a:r>
            <a:endParaRPr lang="ar-JO" sz="1600" dirty="0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 flipV="1">
            <a:off x="5105400" y="5334000"/>
            <a:ext cx="2133195" cy="683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000" y="4038600"/>
            <a:ext cx="16764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This method is pre-defined to set the initial values of all controls’ properties in the form.</a:t>
            </a:r>
            <a:endParaRPr lang="ar-JO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057400" y="4800600"/>
            <a:ext cx="243840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300538" y="4724400"/>
            <a:ext cx="804862" cy="2710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6" name="TextBox 25"/>
          <p:cNvSpPr txBox="1"/>
          <p:nvPr/>
        </p:nvSpPr>
        <p:spPr>
          <a:xfrm>
            <a:off x="771525" y="2588073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What does a Partial modifier mean?</a:t>
            </a:r>
            <a:endParaRPr lang="ar-JO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28800" y="3515068"/>
            <a:ext cx="2438400" cy="1344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58690" y="2651043"/>
            <a:ext cx="239786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Note here, that Form1 is inherited from a pre-defined class “Form”</a:t>
            </a:r>
            <a:endParaRPr lang="ar-JO" sz="1600" dirty="0"/>
          </a:p>
        </p:txBody>
      </p:sp>
      <p:cxnSp>
        <p:nvCxnSpPr>
          <p:cNvPr id="31" name="Straight Arrow Connector 30"/>
          <p:cNvCxnSpPr>
            <a:stCxn id="30" idx="2"/>
          </p:cNvCxnSpPr>
          <p:nvPr/>
        </p:nvCxnSpPr>
        <p:spPr>
          <a:xfrm flipH="1">
            <a:off x="6458690" y="3482040"/>
            <a:ext cx="1198933" cy="1354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MessageBox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show a message dialog to the user, we will use </a:t>
            </a:r>
            <a:r>
              <a:rPr lang="en-US" dirty="0" err="1" smtClean="0"/>
              <a:t>MessageBox</a:t>
            </a:r>
            <a:r>
              <a:rPr lang="en-US" dirty="0" smtClean="0"/>
              <a:t> class along with the method Show().</a:t>
            </a:r>
          </a:p>
          <a:p>
            <a:r>
              <a:rPr lang="en-US" dirty="0" err="1" smtClean="0"/>
              <a:t>MessageBox.Show</a:t>
            </a:r>
            <a:r>
              <a:rPr lang="en-US" dirty="0" smtClean="0"/>
              <a:t>() method is overloaded into several methods, but we will use in this course the following method, to display the following message: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8240486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52" y="4876800"/>
            <a:ext cx="23812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5029200"/>
            <a:ext cx="4191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this method, we send the message text, the message title, number and types of buttons to be displayed, and the icon.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MessageBox</a:t>
            </a:r>
            <a:r>
              <a:rPr lang="en-US" dirty="0" smtClean="0"/>
              <a:t> – User Respond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example, we only show a message, and don’t handle the respond of the user (i.e. whither the user clicked OK or CANCEL).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handle the user respond, we need to define a variable of type </a:t>
            </a:r>
            <a:r>
              <a:rPr lang="en-US" dirty="0" err="1" smtClean="0"/>
              <a:t>DialogResult</a:t>
            </a:r>
            <a:r>
              <a:rPr lang="en-US" dirty="0" smtClean="0"/>
              <a:t>, as in the following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MessageBox</a:t>
            </a:r>
            <a:r>
              <a:rPr lang="en-US" dirty="0"/>
              <a:t> – User Respond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09799"/>
            <a:ext cx="33718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67200"/>
            <a:ext cx="8458772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58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PictureBox</a:t>
            </a:r>
            <a:r>
              <a:rPr lang="en-US" dirty="0" smtClean="0"/>
              <a:t>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 </a:t>
            </a:r>
            <a:r>
              <a:rPr lang="en-US" sz="3200" dirty="0" err="1" smtClean="0"/>
              <a:t>PictureBox</a:t>
            </a:r>
            <a:r>
              <a:rPr lang="en-US" sz="3200" dirty="0" smtClean="0"/>
              <a:t> is used to display an image to the user.</a:t>
            </a:r>
          </a:p>
          <a:p>
            <a:r>
              <a:rPr lang="en-US" sz="3200" dirty="0" smtClean="0"/>
              <a:t>Properties:</a:t>
            </a:r>
          </a:p>
          <a:p>
            <a:pPr lvl="1"/>
            <a:r>
              <a:rPr lang="en-US" sz="3000" dirty="0" smtClean="0"/>
              <a:t>Image: where the selected image file resides. You can import an image from your PC.</a:t>
            </a:r>
          </a:p>
          <a:p>
            <a:pPr marL="393192" lvl="1" indent="0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19400"/>
            <a:ext cx="28956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PictureBox</a:t>
            </a:r>
            <a:r>
              <a:rPr lang="en-US" dirty="0" smtClean="0"/>
              <a:t>: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SizeMode</a:t>
            </a:r>
            <a:r>
              <a:rPr lang="en-US" dirty="0" smtClean="0"/>
              <a:t>: Determines how the image is displayed in the </a:t>
            </a:r>
            <a:r>
              <a:rPr lang="en-US" dirty="0" err="1" smtClean="0"/>
              <a:t>pictureBox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Normal: Displays the </a:t>
            </a:r>
            <a:r>
              <a:rPr lang="en-US" dirty="0" err="1" smtClean="0"/>
              <a:t>topleft</a:t>
            </a:r>
            <a:r>
              <a:rPr lang="en-US" dirty="0" smtClean="0"/>
              <a:t> corner of the original image, according to the size of the </a:t>
            </a:r>
            <a:r>
              <a:rPr lang="en-US" dirty="0" err="1" smtClean="0"/>
              <a:t>picurebox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StretchImage</a:t>
            </a:r>
            <a:r>
              <a:rPr lang="en-US" dirty="0" smtClean="0"/>
              <a:t>: Changes the ratios of the original image to fit exactly in the </a:t>
            </a:r>
            <a:r>
              <a:rPr lang="en-US" dirty="0" err="1" smtClean="0"/>
              <a:t>pictureBox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err="1" smtClean="0"/>
              <a:t>AutoSize</a:t>
            </a:r>
            <a:r>
              <a:rPr lang="en-US" dirty="0" smtClean="0"/>
              <a:t>: changes the size of the </a:t>
            </a:r>
            <a:r>
              <a:rPr lang="en-US" dirty="0" err="1" smtClean="0"/>
              <a:t>PictureBox</a:t>
            </a:r>
            <a:r>
              <a:rPr lang="en-US" dirty="0" smtClean="0"/>
              <a:t>, according to the size of the original image.</a:t>
            </a:r>
          </a:p>
          <a:p>
            <a:pPr lvl="1"/>
            <a:r>
              <a:rPr lang="en-US" dirty="0" err="1" smtClean="0"/>
              <a:t>CenterImage</a:t>
            </a:r>
            <a:r>
              <a:rPr lang="en-US" dirty="0" smtClean="0"/>
              <a:t>: crops a part of the original image from its center according to the size of the </a:t>
            </a:r>
            <a:r>
              <a:rPr lang="en-US" dirty="0" err="1" smtClean="0"/>
              <a:t>PictureBox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Zoom: Changes the size of the original image, to fit in the </a:t>
            </a:r>
            <a:r>
              <a:rPr lang="en-US" dirty="0" err="1" smtClean="0"/>
              <a:t>PictureBox</a:t>
            </a:r>
            <a:r>
              <a:rPr lang="en-US" dirty="0" smtClean="0"/>
              <a:t>, but with reserving the ratios of the image.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PictureBox</a:t>
            </a:r>
            <a:r>
              <a:rPr lang="en-US" dirty="0"/>
              <a:t> </a:t>
            </a:r>
            <a:r>
              <a:rPr lang="en-US" dirty="0" smtClean="0"/>
              <a:t>– Default Event and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Default Event: </a:t>
            </a:r>
          </a:p>
          <a:p>
            <a:pPr lvl="1"/>
            <a:r>
              <a:rPr lang="en-US" dirty="0" smtClean="0"/>
              <a:t>Click: occurs when the user clicks on the image using mouse.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Method:</a:t>
            </a:r>
          </a:p>
          <a:p>
            <a:pPr lvl="1"/>
            <a:r>
              <a:rPr lang="en-US" dirty="0" err="1" smtClean="0"/>
              <a:t>FromFile</a:t>
            </a:r>
            <a:r>
              <a:rPr lang="en-US" dirty="0" smtClean="0"/>
              <a:t>: This method is used to change the displayed image at runtime.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57600"/>
            <a:ext cx="680085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48200"/>
            <a:ext cx="683895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5429071"/>
            <a:ext cx="5181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Important Note: </a:t>
            </a:r>
            <a:r>
              <a:rPr lang="en-US" dirty="0" smtClean="0"/>
              <a:t>Make sure to write the path in a correct way, so that the program can find the actual file. Also, make sure to write the correct extension of the image.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Modifier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Partial Modifier is used to be able to define the same class in several files. </a:t>
            </a:r>
          </a:p>
          <a:p>
            <a:r>
              <a:rPr lang="en-US" dirty="0" smtClean="0"/>
              <a:t>This file “form1.cs”, is used by the developer to add his/her own code and event handlers. And Form1 class is defined partially, so where is the rest of this class?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312164"/>
            <a:ext cx="4048125" cy="4629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13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Modifier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077200" cy="181371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Return back to the Solution Explorer, and double click the file “form1.Designer.cs”.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590800"/>
            <a:ext cx="6910117" cy="40671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Straight Connector 7"/>
          <p:cNvCxnSpPr/>
          <p:nvPr/>
        </p:nvCxnSpPr>
        <p:spPr>
          <a:xfrm>
            <a:off x="1295400" y="3352800"/>
            <a:ext cx="121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01665" y="3836075"/>
            <a:ext cx="2061335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Check here, that the Form1 class is re-defined again in this file, which is not possible unless you use the modifier Partial.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094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Form1.Designer.cs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this file is created? And who created it?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file is automatically created by Visual C#, to contain all definitions of all controls added to the form. We will discuss this shortly.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Text: The title of the form</a:t>
            </a:r>
          </a:p>
          <a:p>
            <a:r>
              <a:rPr lang="en-US" dirty="0" err="1" smtClean="0"/>
              <a:t>BackColor</a:t>
            </a:r>
            <a:r>
              <a:rPr lang="en-US" dirty="0" smtClean="0"/>
              <a:t>: The background color of the form.</a:t>
            </a:r>
          </a:p>
          <a:p>
            <a:r>
              <a:rPr lang="en-US" dirty="0" err="1" smtClean="0"/>
              <a:t>ForeColor</a:t>
            </a:r>
            <a:r>
              <a:rPr lang="en-US" dirty="0" smtClean="0"/>
              <a:t>: The color of the font of any control added to the form.</a:t>
            </a:r>
          </a:p>
          <a:p>
            <a:r>
              <a:rPr lang="en-US" dirty="0" smtClean="0"/>
              <a:t>Font: The style of the font of any control added to the form.</a:t>
            </a:r>
          </a:p>
          <a:p>
            <a:r>
              <a:rPr lang="en-US" dirty="0" smtClean="0"/>
              <a:t>Size: Determines the width and height of the form.</a:t>
            </a:r>
          </a:p>
          <a:p>
            <a:r>
              <a:rPr lang="en-US" dirty="0" smtClean="0"/>
              <a:t>Maximum Size: Determines the maximum width and the maximum height of the form the user can reach at run time.</a:t>
            </a:r>
          </a:p>
          <a:p>
            <a:r>
              <a:rPr lang="en-US" dirty="0" smtClean="0"/>
              <a:t>Minimum Size: </a:t>
            </a:r>
            <a:r>
              <a:rPr lang="en-US" dirty="0"/>
              <a:t>Determines the </a:t>
            </a:r>
            <a:r>
              <a:rPr lang="en-US" dirty="0" smtClean="0"/>
              <a:t>minimum width </a:t>
            </a:r>
            <a:r>
              <a:rPr lang="en-US" dirty="0"/>
              <a:t>and the </a:t>
            </a:r>
            <a:r>
              <a:rPr lang="en-US" dirty="0" smtClean="0"/>
              <a:t>minimum height of the form the </a:t>
            </a:r>
            <a:r>
              <a:rPr lang="en-US" dirty="0"/>
              <a:t>user can reach at run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change any of these properties, you can relate to it by using the keyword “This”, or directly. (since you are dealing with a class here).</a:t>
            </a:r>
            <a:endParaRPr lang="en-US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0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521</TotalTime>
  <Words>2548</Words>
  <Application>Microsoft Office PowerPoint</Application>
  <PresentationFormat>On-screen Show (4:3)</PresentationFormat>
  <Paragraphs>335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Flow</vt:lpstr>
      <vt:lpstr>Visual programming Chapter 3: GUI (Graphical User Interface) Part I</vt:lpstr>
      <vt:lpstr>Contents</vt:lpstr>
      <vt:lpstr>Form</vt:lpstr>
      <vt:lpstr>What does a form represent in Object Oriented?</vt:lpstr>
      <vt:lpstr>What does a form represent in Object Oriented?</vt:lpstr>
      <vt:lpstr>Partial Modifier</vt:lpstr>
      <vt:lpstr>Partial Modifier</vt:lpstr>
      <vt:lpstr>Form1.Designer.cs</vt:lpstr>
      <vt:lpstr>Form: Properties</vt:lpstr>
      <vt:lpstr>Form: Default Event</vt:lpstr>
      <vt:lpstr>Form: Method</vt:lpstr>
      <vt:lpstr>Buttons</vt:lpstr>
      <vt:lpstr>A Button in Form1.Designer.cs File</vt:lpstr>
      <vt:lpstr>A Button in Form1.Designer.cs File</vt:lpstr>
      <vt:lpstr>Button: Properties</vt:lpstr>
      <vt:lpstr>Button: Properties</vt:lpstr>
      <vt:lpstr>LABELs</vt:lpstr>
      <vt:lpstr>Label: Properties</vt:lpstr>
      <vt:lpstr>Show and Hide Methods</vt:lpstr>
      <vt:lpstr>Changing Properties at Runtime</vt:lpstr>
      <vt:lpstr>How to determine a data type for a property?</vt:lpstr>
      <vt:lpstr>How to determine a data type for a property?</vt:lpstr>
      <vt:lpstr>Changing Properties (Basic Data Types)</vt:lpstr>
      <vt:lpstr>Changing Properties (pre-defined enumeration)</vt:lpstr>
      <vt:lpstr>Changing Properties (pre-defined enumeration)</vt:lpstr>
      <vt:lpstr>Changing Properties (Composite Properties)</vt:lpstr>
      <vt:lpstr>Changing Properties (Composite Properties)</vt:lpstr>
      <vt:lpstr>TextBoxes</vt:lpstr>
      <vt:lpstr>TextBox: Properties</vt:lpstr>
      <vt:lpstr>TextBox: Properties</vt:lpstr>
      <vt:lpstr>TextBox: Properties</vt:lpstr>
      <vt:lpstr>TextBox: Default Even</vt:lpstr>
      <vt:lpstr>Convert</vt:lpstr>
      <vt:lpstr>Convert from String to Numeric Value</vt:lpstr>
      <vt:lpstr>Convert from a numeric value into a string</vt:lpstr>
      <vt:lpstr>TextBox: Method</vt:lpstr>
      <vt:lpstr>GroupBoxes</vt:lpstr>
      <vt:lpstr>GroupBox: Properties</vt:lpstr>
      <vt:lpstr>Panels</vt:lpstr>
      <vt:lpstr>Panel: Properties</vt:lpstr>
      <vt:lpstr>CheckBoxes</vt:lpstr>
      <vt:lpstr>CheckBox: Properties</vt:lpstr>
      <vt:lpstr>CheckBox: Default Event</vt:lpstr>
      <vt:lpstr>RadioButton: Properties/Default Event</vt:lpstr>
      <vt:lpstr>RadioButtons</vt:lpstr>
      <vt:lpstr>Font Classs</vt:lpstr>
      <vt:lpstr>Font Class - Cont.</vt:lpstr>
      <vt:lpstr>Font Class - Cont.</vt:lpstr>
      <vt:lpstr>Font Class - Cont.</vt:lpstr>
      <vt:lpstr>MessageBox</vt:lpstr>
      <vt:lpstr>MessageBox – User Respond</vt:lpstr>
      <vt:lpstr>MessageBox – User Respond</vt:lpstr>
      <vt:lpstr>PictureBox and Properties</vt:lpstr>
      <vt:lpstr>PictureBox: Properties</vt:lpstr>
      <vt:lpstr>PictureBox – Default Event and Method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Eman</cp:lastModifiedBy>
  <cp:revision>126</cp:revision>
  <dcterms:created xsi:type="dcterms:W3CDTF">2006-08-16T00:00:00Z</dcterms:created>
  <dcterms:modified xsi:type="dcterms:W3CDTF">2017-11-17T04:40:41Z</dcterms:modified>
</cp:coreProperties>
</file>