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73"/>
  </p:notesMasterIdLst>
  <p:sldIdLst>
    <p:sldId id="256" r:id="rId2"/>
    <p:sldId id="257" r:id="rId3"/>
    <p:sldId id="258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9" r:id="rId16"/>
    <p:sldId id="323" r:id="rId17"/>
    <p:sldId id="324" r:id="rId18"/>
    <p:sldId id="325" r:id="rId19"/>
    <p:sldId id="326" r:id="rId20"/>
    <p:sldId id="327" r:id="rId21"/>
    <p:sldId id="328" r:id="rId22"/>
    <p:sldId id="330" r:id="rId23"/>
    <p:sldId id="331" r:id="rId24"/>
    <p:sldId id="332" r:id="rId25"/>
    <p:sldId id="333" r:id="rId26"/>
    <p:sldId id="334" r:id="rId27"/>
    <p:sldId id="335" r:id="rId28"/>
    <p:sldId id="336" r:id="rId29"/>
    <p:sldId id="337" r:id="rId30"/>
    <p:sldId id="338" r:id="rId31"/>
    <p:sldId id="339" r:id="rId32"/>
    <p:sldId id="340" r:id="rId33"/>
    <p:sldId id="341" r:id="rId34"/>
    <p:sldId id="342" r:id="rId35"/>
    <p:sldId id="343" r:id="rId36"/>
    <p:sldId id="344" r:id="rId37"/>
    <p:sldId id="345" r:id="rId38"/>
    <p:sldId id="346" r:id="rId39"/>
    <p:sldId id="348" r:id="rId40"/>
    <p:sldId id="349" r:id="rId41"/>
    <p:sldId id="350" r:id="rId42"/>
    <p:sldId id="351" r:id="rId43"/>
    <p:sldId id="352" r:id="rId44"/>
    <p:sldId id="353" r:id="rId45"/>
    <p:sldId id="354" r:id="rId46"/>
    <p:sldId id="355" r:id="rId47"/>
    <p:sldId id="356" r:id="rId48"/>
    <p:sldId id="357" r:id="rId49"/>
    <p:sldId id="358" r:id="rId50"/>
    <p:sldId id="359" r:id="rId51"/>
    <p:sldId id="360" r:id="rId52"/>
    <p:sldId id="361" r:id="rId53"/>
    <p:sldId id="362" r:id="rId54"/>
    <p:sldId id="363" r:id="rId55"/>
    <p:sldId id="364" r:id="rId56"/>
    <p:sldId id="365" r:id="rId57"/>
    <p:sldId id="366" r:id="rId58"/>
    <p:sldId id="367" r:id="rId59"/>
    <p:sldId id="368" r:id="rId60"/>
    <p:sldId id="369" r:id="rId61"/>
    <p:sldId id="370" r:id="rId62"/>
    <p:sldId id="372" r:id="rId63"/>
    <p:sldId id="371" r:id="rId64"/>
    <p:sldId id="373" r:id="rId65"/>
    <p:sldId id="374" r:id="rId66"/>
    <p:sldId id="377" r:id="rId67"/>
    <p:sldId id="375" r:id="rId68"/>
    <p:sldId id="376" r:id="rId69"/>
    <p:sldId id="378" r:id="rId70"/>
    <p:sldId id="347" r:id="rId71"/>
    <p:sldId id="311" r:id="rId7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137C5E-C7E2-4FEB-8231-CE1BAD48E5C6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BB8BF-92E1-4E29-9C27-F18B17D27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2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889E-1189-4734-B764-2E97AEC38C83}" type="datetime1">
              <a:rPr lang="en-US" smtClean="0"/>
              <a:t>1/26/2018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D582-707E-41E0-81A9-2D6552205B02}" type="datetime1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942D-9D44-4F9B-97A3-EDDE42C9758D}" type="datetime1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F2AB-A0FD-4FA9-8F54-3725352A7870}" type="datetime1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01793-7DDA-4673-9544-DF223C735A9F}" type="datetime1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D35C-87BD-42EF-9579-AC6BFF57A6BA}" type="datetime1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B37AE-3775-4778-A3F0-DA16778551C2}" type="datetime1">
              <a:rPr lang="en-US" smtClean="0"/>
              <a:t>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B0B4-C278-4471-99B8-A75E079A0AC0}" type="datetime1">
              <a:rPr lang="en-US" smtClean="0"/>
              <a:t>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D1BF8-AB6D-4497-A877-623645994E8C}" type="datetime1">
              <a:rPr lang="en-US" smtClean="0"/>
              <a:t>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8F17-830A-4F04-B036-067D3C1AECBC}" type="datetime1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E60B5-8349-42FF-9DD8-7F44E17EE7F1}" type="datetime1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61F155-10C9-4CCF-A39A-E14FA3B54530}" type="datetime1">
              <a:rPr lang="en-US" smtClean="0"/>
              <a:t>1/26/2018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Visual programming</a:t>
            </a:r>
            <a:br>
              <a:rPr lang="en-US" dirty="0" smtClean="0"/>
            </a:br>
            <a:r>
              <a:rPr lang="en-US" dirty="0" smtClean="0"/>
              <a:t>Chapter 4: GUI (Graphical User Interface) Part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Eman</a:t>
            </a:r>
            <a:r>
              <a:rPr lang="en-US" dirty="0" smtClean="0"/>
              <a:t> </a:t>
            </a:r>
            <a:r>
              <a:rPr lang="en-US" dirty="0" err="1" smtClean="0"/>
              <a:t>Alnaji</a:t>
            </a:r>
            <a:endParaRPr lang="en-US" dirty="0" smtClean="0"/>
          </a:p>
          <a:p>
            <a:r>
              <a:rPr lang="en-US" dirty="0" err="1" smtClean="0"/>
              <a:t>Dareen</a:t>
            </a:r>
            <a:r>
              <a:rPr lang="en-US" dirty="0" smtClean="0"/>
              <a:t> </a:t>
            </a:r>
            <a:r>
              <a:rPr lang="en-US" dirty="0" err="1" smtClean="0"/>
              <a:t>Hamoudeh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1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Keyboard Events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According to the </a:t>
            </a:r>
            <a:r>
              <a:rPr lang="en-US" dirty="0" smtClean="0"/>
              <a:t>keyboard </a:t>
            </a:r>
            <a:r>
              <a:rPr lang="en-US" dirty="0"/>
              <a:t>event handled, certain events arguments are used. </a:t>
            </a:r>
          </a:p>
          <a:p>
            <a:r>
              <a:rPr lang="en-US" dirty="0"/>
              <a:t>One of two event arguments classes would appear in the header of the </a:t>
            </a:r>
            <a:r>
              <a:rPr lang="en-US" dirty="0" smtClean="0"/>
              <a:t>keyboard </a:t>
            </a:r>
            <a:r>
              <a:rPr lang="en-US" dirty="0"/>
              <a:t>Event Handler.</a:t>
            </a:r>
          </a:p>
          <a:p>
            <a:pPr lvl="1"/>
            <a:r>
              <a:rPr lang="en-US" b="1" dirty="0" err="1"/>
              <a:t>KeyPressEventArgs</a:t>
            </a:r>
            <a:r>
              <a:rPr lang="en-US" b="1" dirty="0" smtClean="0"/>
              <a:t>: </a:t>
            </a:r>
            <a:r>
              <a:rPr lang="en-US" dirty="0"/>
              <a:t>This event arguments class will be used in the </a:t>
            </a:r>
            <a:r>
              <a:rPr lang="en-US" dirty="0" smtClean="0"/>
              <a:t>event </a:t>
            </a:r>
            <a:r>
              <a:rPr lang="en-US" dirty="0" err="1" smtClean="0"/>
              <a:t>KeyPress</a:t>
            </a:r>
            <a:r>
              <a:rPr lang="en-US" dirty="0" smtClean="0"/>
              <a:t>, </a:t>
            </a:r>
            <a:r>
              <a:rPr lang="en-US" dirty="0"/>
              <a:t>and it contains special properties of the </a:t>
            </a:r>
            <a:r>
              <a:rPr lang="en-US" dirty="0" smtClean="0"/>
              <a:t>key.</a:t>
            </a:r>
            <a:endParaRPr lang="en-US" dirty="0"/>
          </a:p>
          <a:p>
            <a:pPr lvl="1"/>
            <a:r>
              <a:rPr lang="en-US" b="1" dirty="0" err="1"/>
              <a:t>KeyEventArgs</a:t>
            </a:r>
            <a:r>
              <a:rPr lang="en-US" b="1" dirty="0" smtClean="0"/>
              <a:t>: </a:t>
            </a:r>
            <a:r>
              <a:rPr lang="en-US" dirty="0" smtClean="0"/>
              <a:t>This event arguments class will be used in the event </a:t>
            </a:r>
            <a:r>
              <a:rPr lang="en-US" dirty="0" err="1" smtClean="0"/>
              <a:t>KeyDown</a:t>
            </a:r>
            <a:r>
              <a:rPr lang="en-US" dirty="0" smtClean="0"/>
              <a:t> and </a:t>
            </a:r>
            <a:r>
              <a:rPr lang="en-US" dirty="0" err="1" smtClean="0"/>
              <a:t>KeyUp</a:t>
            </a:r>
            <a:r>
              <a:rPr lang="en-US" dirty="0" smtClean="0"/>
              <a:t>, and it contains special properties of the key.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47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KeyPressEventArgs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main property retrieved by this class is: </a:t>
            </a:r>
            <a:r>
              <a:rPr lang="en-US" sz="2000" b="1" dirty="0" err="1" smtClean="0"/>
              <a:t>KeyChar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err="1" smtClean="0"/>
              <a:t>KeyChar</a:t>
            </a:r>
            <a:r>
              <a:rPr lang="en-US" sz="2000" dirty="0" smtClean="0"/>
              <a:t>: of type char; it retrieves the actual character printed by the key pressed. (only printable characters, non-printable characters won’t retrieve data in this property).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810000"/>
            <a:ext cx="5429250" cy="8738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876800"/>
            <a:ext cx="4993783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791200"/>
            <a:ext cx="4668308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662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KeyEventArgs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Exists in both </a:t>
            </a:r>
            <a:r>
              <a:rPr lang="en-US" dirty="0" err="1" smtClean="0"/>
              <a:t>KeyDown</a:t>
            </a:r>
            <a:r>
              <a:rPr lang="en-US" dirty="0" smtClean="0"/>
              <a:t> and </a:t>
            </a:r>
            <a:r>
              <a:rPr lang="en-US" dirty="0" err="1" smtClean="0"/>
              <a:t>KeyUp</a:t>
            </a:r>
            <a:r>
              <a:rPr lang="en-US" dirty="0" smtClean="0"/>
              <a:t> event handlers.</a:t>
            </a:r>
          </a:p>
          <a:p>
            <a:endParaRPr lang="en-US" dirty="0"/>
          </a:p>
          <a:p>
            <a:r>
              <a:rPr lang="en-US" dirty="0" smtClean="0"/>
              <a:t>Properties enclosed in this class:</a:t>
            </a:r>
          </a:p>
          <a:p>
            <a:pPr lvl="1"/>
            <a:r>
              <a:rPr lang="en-US" b="1" dirty="0" err="1" smtClean="0"/>
              <a:t>KeyCode</a:t>
            </a:r>
            <a:r>
              <a:rPr lang="en-US" b="1" dirty="0" smtClean="0"/>
              <a:t>:</a:t>
            </a:r>
            <a:r>
              <a:rPr lang="en-US" dirty="0" smtClean="0"/>
              <a:t> of type </a:t>
            </a:r>
            <a:r>
              <a:rPr lang="en-US" b="1" dirty="0" smtClean="0"/>
              <a:t>Keys</a:t>
            </a:r>
            <a:r>
              <a:rPr lang="en-US" dirty="0" smtClean="0"/>
              <a:t>; which is an enumeration that contains all possible keys on the keyboard (printable and non-printable).</a:t>
            </a:r>
          </a:p>
          <a:p>
            <a:pPr lvl="1"/>
            <a:r>
              <a:rPr lang="en-US" b="1" dirty="0" err="1" smtClean="0"/>
              <a:t>KeyData</a:t>
            </a:r>
            <a:r>
              <a:rPr lang="en-US" b="1" dirty="0" smtClean="0"/>
              <a:t>:</a:t>
            </a:r>
            <a:r>
              <a:rPr lang="en-US" dirty="0" smtClean="0"/>
              <a:t> of type </a:t>
            </a:r>
            <a:r>
              <a:rPr lang="en-US" b="1" dirty="0" smtClean="0"/>
              <a:t>Keys</a:t>
            </a:r>
            <a:r>
              <a:rPr lang="en-US" dirty="0" smtClean="0"/>
              <a:t>; but it differs that </a:t>
            </a:r>
            <a:r>
              <a:rPr lang="en-US" dirty="0" err="1" smtClean="0"/>
              <a:t>KeyCode</a:t>
            </a:r>
            <a:r>
              <a:rPr lang="en-US" dirty="0" smtClean="0"/>
              <a:t>. </a:t>
            </a:r>
            <a:r>
              <a:rPr lang="en-US" dirty="0" err="1" smtClean="0"/>
              <a:t>KeyCode</a:t>
            </a:r>
            <a:r>
              <a:rPr lang="en-US" dirty="0" smtClean="0"/>
              <a:t> will return the last pressed key, while </a:t>
            </a:r>
            <a:r>
              <a:rPr lang="en-US" dirty="0" err="1" smtClean="0"/>
              <a:t>KeyData</a:t>
            </a:r>
            <a:r>
              <a:rPr lang="en-US" dirty="0" smtClean="0"/>
              <a:t> will return all keys pressed at the same time.</a:t>
            </a:r>
          </a:p>
          <a:p>
            <a:pPr lvl="1"/>
            <a:r>
              <a:rPr lang="en-US" b="1" dirty="0" err="1" smtClean="0"/>
              <a:t>KeyValue</a:t>
            </a:r>
            <a:r>
              <a:rPr lang="en-US" b="1" dirty="0" smtClean="0"/>
              <a:t>: </a:t>
            </a:r>
            <a:r>
              <a:rPr lang="en-US" dirty="0" smtClean="0"/>
              <a:t>of type </a:t>
            </a:r>
            <a:r>
              <a:rPr lang="en-US" b="1" dirty="0" err="1" smtClean="0"/>
              <a:t>int</a:t>
            </a:r>
            <a:r>
              <a:rPr lang="en-US" dirty="0" smtClean="0"/>
              <a:t>; returns an integer value that represents the key on the keyboard.</a:t>
            </a:r>
          </a:p>
          <a:p>
            <a:pPr lvl="1"/>
            <a:r>
              <a:rPr lang="en-US" b="1" dirty="0" smtClean="0"/>
              <a:t>Alt: </a:t>
            </a:r>
            <a:r>
              <a:rPr lang="en-US" dirty="0" smtClean="0"/>
              <a:t>of type bool; returns true if Alt key is pressed, false if not.</a:t>
            </a:r>
          </a:p>
          <a:p>
            <a:pPr lvl="1"/>
            <a:r>
              <a:rPr lang="en-US" b="1" dirty="0" smtClean="0"/>
              <a:t>Shift: </a:t>
            </a:r>
            <a:r>
              <a:rPr lang="en-US" dirty="0" smtClean="0"/>
              <a:t>of type bool; returns </a:t>
            </a:r>
            <a:r>
              <a:rPr lang="en-US" dirty="0" err="1" smtClean="0"/>
              <a:t>ture</a:t>
            </a:r>
            <a:r>
              <a:rPr lang="en-US" dirty="0" smtClean="0"/>
              <a:t> if Shift key is pressed, false if not.</a:t>
            </a:r>
          </a:p>
          <a:p>
            <a:pPr lvl="1"/>
            <a:r>
              <a:rPr lang="en-US" b="1" dirty="0" smtClean="0"/>
              <a:t>Control:</a:t>
            </a:r>
            <a:r>
              <a:rPr lang="en-US" dirty="0" smtClean="0"/>
              <a:t> of type bool; returns true if Ctrl key is pressed, false if not.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8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NumericUpDown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NumericUpDown</a:t>
            </a:r>
            <a:r>
              <a:rPr lang="en-US" b="1" dirty="0" smtClean="0"/>
              <a:t>:</a:t>
            </a:r>
            <a:r>
              <a:rPr lang="en-US" dirty="0" smtClean="0"/>
              <a:t> is used as a counter, it has a numeric value that can be incremented and decremented using arrows, and the user can also write a certain value in it, as long as it is within the minimum and maximum values.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346279"/>
            <a:ext cx="2085976" cy="451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69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NumericUpDown</a:t>
            </a:r>
            <a:r>
              <a:rPr lang="en-US" dirty="0" smtClean="0"/>
              <a:t> -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Value: </a:t>
            </a:r>
            <a:r>
              <a:rPr lang="en-US" dirty="0" smtClean="0"/>
              <a:t>the current numeric value displayed on the control.</a:t>
            </a:r>
          </a:p>
          <a:p>
            <a:r>
              <a:rPr lang="en-US" b="1" dirty="0" smtClean="0"/>
              <a:t>Minimum: </a:t>
            </a:r>
            <a:r>
              <a:rPr lang="en-US" dirty="0" smtClean="0"/>
              <a:t>The minimum value allowed in the </a:t>
            </a:r>
            <a:r>
              <a:rPr lang="en-US" dirty="0" err="1" smtClean="0"/>
              <a:t>NumericUpDown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b="1" dirty="0" smtClean="0"/>
              <a:t>Maximum:</a:t>
            </a:r>
            <a:r>
              <a:rPr lang="en-US" dirty="0" smtClean="0"/>
              <a:t> The maximum value allowed in the </a:t>
            </a:r>
            <a:r>
              <a:rPr lang="en-US" dirty="0" err="1" smtClean="0"/>
              <a:t>NumericUpDown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Increment:</a:t>
            </a:r>
            <a:r>
              <a:rPr lang="en-US" dirty="0" smtClean="0"/>
              <a:t> The amount added or subtracted from the value when using the arrows.</a:t>
            </a:r>
          </a:p>
          <a:p>
            <a:r>
              <a:rPr lang="en-US" b="1" dirty="0" err="1" smtClean="0"/>
              <a:t>DecimalPlaces</a:t>
            </a:r>
            <a:r>
              <a:rPr lang="en-US" b="1" dirty="0" smtClean="0"/>
              <a:t>:</a:t>
            </a:r>
            <a:r>
              <a:rPr lang="en-US" dirty="0" smtClean="0"/>
              <a:t> Number of decimal places displayed in the value. (the default is 0). If the decimal places is more that 0, then you can set Increment property to a fraction number. (i.e. you can increase and decrease by 0.5).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3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NumericUpDown</a:t>
            </a:r>
            <a:r>
              <a:rPr lang="en-US" dirty="0" smtClean="0"/>
              <a:t> – Default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ValueChanged</a:t>
            </a:r>
            <a:r>
              <a:rPr lang="en-US" b="1" dirty="0" smtClean="0"/>
              <a:t>:</a:t>
            </a:r>
            <a:r>
              <a:rPr lang="en-US" dirty="0" smtClean="0"/>
              <a:t> Occurs when the value is changed either by using the arrows, or by writing on it, or changed in code.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38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ToolTip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ToolTip:</a:t>
            </a:r>
            <a:r>
              <a:rPr lang="en-US" dirty="0" smtClean="0"/>
              <a:t> is a hint added to a certain control, you can use to give a certain tip or help to the user.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tooltip is not an ordinary control, since it is added to a tray in your project, and doesn’t occupy a space on the form.</a:t>
            </a:r>
          </a:p>
          <a:p>
            <a:endParaRPr lang="en-US" dirty="0"/>
          </a:p>
          <a:p>
            <a:r>
              <a:rPr lang="en-US" dirty="0" smtClean="0"/>
              <a:t>You can create a tooltip, and set its property, then associate it to several controls.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72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ToolTip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create a tooltip, just double click on it, and it will be added to the project tray.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045400"/>
            <a:ext cx="6842319" cy="1000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661154"/>
            <a:ext cx="3429000" cy="11932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324600" y="5257800"/>
            <a:ext cx="145014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At Run Time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>
            <a:stCxn id="5" idx="1"/>
            <a:endCxn id="5123" idx="3"/>
          </p:cNvCxnSpPr>
          <p:nvPr/>
        </p:nvCxnSpPr>
        <p:spPr>
          <a:xfrm flipH="1" flipV="1">
            <a:off x="5410200" y="5257800"/>
            <a:ext cx="914400" cy="1846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65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ToolTip Properties: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AutoPopDelay</a:t>
            </a:r>
            <a:r>
              <a:rPr lang="en-US" b="1" dirty="0" smtClean="0"/>
              <a:t>: </a:t>
            </a:r>
            <a:r>
              <a:rPr lang="en-US" dirty="0" smtClean="0"/>
              <a:t>Determines the length of time a certain tooltip window remains visible when the mouse hovers over a certain control.</a:t>
            </a:r>
          </a:p>
          <a:p>
            <a:r>
              <a:rPr lang="en-US" b="1" dirty="0" err="1" smtClean="0"/>
              <a:t>InitialDelay</a:t>
            </a:r>
            <a:r>
              <a:rPr lang="en-US" b="1" dirty="0" smtClean="0"/>
              <a:t>: </a:t>
            </a:r>
            <a:r>
              <a:rPr lang="en-US" dirty="0" smtClean="0"/>
              <a:t>Determines the length of time the pointer must remain on a certain control to display the tooltip window.</a:t>
            </a:r>
          </a:p>
          <a:p>
            <a:r>
              <a:rPr lang="en-US" b="1" dirty="0" err="1" smtClean="0"/>
              <a:t>AutomaticDelay</a:t>
            </a:r>
            <a:r>
              <a:rPr lang="en-US" b="1" dirty="0" smtClean="0"/>
              <a:t>:</a:t>
            </a:r>
            <a:r>
              <a:rPr lang="en-US" dirty="0" smtClean="0"/>
              <a:t> According to the number inserted, both </a:t>
            </a:r>
            <a:r>
              <a:rPr lang="en-US" dirty="0" err="1" smtClean="0"/>
              <a:t>AutoPopDelay</a:t>
            </a:r>
            <a:r>
              <a:rPr lang="en-US" dirty="0" smtClean="0"/>
              <a:t> and </a:t>
            </a:r>
            <a:r>
              <a:rPr lang="en-US" dirty="0" err="1" smtClean="0"/>
              <a:t>InitialDelay</a:t>
            </a:r>
            <a:r>
              <a:rPr lang="en-US" dirty="0" smtClean="0"/>
              <a:t> are automatically set.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2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ToolTip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add the ToolTip on your project, a new property will be added to all controls on your form, where you can add the text you desire to appear when hovering over this control with the mouse.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076700"/>
            <a:ext cx="5756564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105400"/>
            <a:ext cx="3429000" cy="11932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157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Mouse Events</a:t>
            </a:r>
          </a:p>
          <a:p>
            <a:r>
              <a:rPr lang="en-US" dirty="0" smtClean="0"/>
              <a:t>Keyboard Events</a:t>
            </a:r>
          </a:p>
          <a:p>
            <a:r>
              <a:rPr lang="en-US" dirty="0" err="1" smtClean="0"/>
              <a:t>NumericUpDown</a:t>
            </a:r>
            <a:endParaRPr lang="en-US" dirty="0" smtClean="0"/>
          </a:p>
          <a:p>
            <a:r>
              <a:rPr lang="en-US" dirty="0" smtClean="0"/>
              <a:t>ToolTip</a:t>
            </a:r>
          </a:p>
          <a:p>
            <a:r>
              <a:rPr lang="en-US" dirty="0" err="1" smtClean="0"/>
              <a:t>LinkLabel</a:t>
            </a:r>
            <a:endParaRPr lang="en-US" dirty="0" smtClean="0"/>
          </a:p>
          <a:p>
            <a:r>
              <a:rPr lang="en-US" dirty="0" smtClean="0"/>
              <a:t>Menus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ListBox</a:t>
            </a:r>
            <a:endParaRPr lang="en-US" dirty="0"/>
          </a:p>
          <a:p>
            <a:r>
              <a:rPr lang="en-US" dirty="0" err="1" smtClean="0"/>
              <a:t>ComboBox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List View</a:t>
            </a:r>
            <a:endParaRPr lang="en-US" dirty="0"/>
          </a:p>
          <a:p>
            <a:r>
              <a:rPr lang="en-US" dirty="0" smtClean="0"/>
              <a:t>Image List </a:t>
            </a:r>
            <a:endParaRPr lang="en-US" dirty="0" smtClean="0"/>
          </a:p>
          <a:p>
            <a:r>
              <a:rPr lang="en-US" dirty="0" err="1"/>
              <a:t>TreeView</a:t>
            </a:r>
            <a:endParaRPr lang="en-US" dirty="0" smtClean="0"/>
          </a:p>
          <a:p>
            <a:r>
              <a:rPr lang="en-US" dirty="0" smtClean="0"/>
              <a:t>Multiple </a:t>
            </a:r>
            <a:r>
              <a:rPr lang="en-US" dirty="0" smtClean="0"/>
              <a:t>Forms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2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LinkLabel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LinkLabel</a:t>
            </a:r>
            <a:r>
              <a:rPr lang="en-US" b="1" dirty="0" smtClean="0"/>
              <a:t>:</a:t>
            </a:r>
            <a:r>
              <a:rPr lang="en-US" dirty="0" smtClean="0"/>
              <a:t> is an active label (non-edited text), that appears to the user with a special behavior (as a link on a website). It can be used to open a file or run a certain program.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038600"/>
            <a:ext cx="3581400" cy="18464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162800" y="4038600"/>
            <a:ext cx="73096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Label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15200" y="4812268"/>
            <a:ext cx="118301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LinkLabel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791200" y="4223266"/>
            <a:ext cx="146396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1"/>
          </p:cNvCxnSpPr>
          <p:nvPr/>
        </p:nvCxnSpPr>
        <p:spPr>
          <a:xfrm flipH="1">
            <a:off x="3276600" y="4996934"/>
            <a:ext cx="4038600" cy="3370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34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LinkLabel</a:t>
            </a:r>
            <a:r>
              <a:rPr lang="en-US" dirty="0" smtClean="0"/>
              <a:t> -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 smtClean="0"/>
              <a:t>LinkColor</a:t>
            </a:r>
            <a:r>
              <a:rPr lang="en-US" b="1" dirty="0" smtClean="0"/>
              <a:t>: </a:t>
            </a:r>
            <a:r>
              <a:rPr lang="en-US" dirty="0" smtClean="0"/>
              <a:t>The original color of the </a:t>
            </a:r>
            <a:r>
              <a:rPr lang="en-US" dirty="0" err="1" smtClean="0"/>
              <a:t>linklabel</a:t>
            </a:r>
            <a:r>
              <a:rPr lang="en-US" dirty="0" smtClean="0"/>
              <a:t> (Blue by default).</a:t>
            </a:r>
          </a:p>
          <a:p>
            <a:r>
              <a:rPr lang="en-US" b="1" dirty="0" err="1" smtClean="0"/>
              <a:t>ActiveLinkColor</a:t>
            </a:r>
            <a:r>
              <a:rPr lang="en-US" b="1" dirty="0" smtClean="0"/>
              <a:t>:</a:t>
            </a:r>
            <a:r>
              <a:rPr lang="en-US" dirty="0" smtClean="0"/>
              <a:t> The color of the </a:t>
            </a:r>
            <a:r>
              <a:rPr lang="en-US" dirty="0" err="1" smtClean="0"/>
              <a:t>linklabel</a:t>
            </a:r>
            <a:r>
              <a:rPr lang="en-US" dirty="0" smtClean="0"/>
              <a:t> when clicking on it using mouse. (Red by default).</a:t>
            </a:r>
          </a:p>
          <a:p>
            <a:r>
              <a:rPr lang="en-US" b="1" dirty="0" err="1" smtClean="0"/>
              <a:t>VisitedLinkColor</a:t>
            </a:r>
            <a:r>
              <a:rPr lang="en-US" b="1" dirty="0" smtClean="0"/>
              <a:t>:</a:t>
            </a:r>
            <a:r>
              <a:rPr lang="en-US" dirty="0" smtClean="0"/>
              <a:t> The color of the </a:t>
            </a:r>
            <a:r>
              <a:rPr lang="en-US" dirty="0" err="1" smtClean="0"/>
              <a:t>linklabel</a:t>
            </a:r>
            <a:r>
              <a:rPr lang="en-US" dirty="0" smtClean="0"/>
              <a:t> after visiting the destination. (Purple by default). </a:t>
            </a:r>
          </a:p>
          <a:p>
            <a:r>
              <a:rPr lang="en-US" b="1" dirty="0" err="1" smtClean="0"/>
              <a:t>LinkVisited</a:t>
            </a:r>
            <a:r>
              <a:rPr lang="en-US" b="1" dirty="0" smtClean="0"/>
              <a:t>:</a:t>
            </a:r>
            <a:r>
              <a:rPr lang="en-US" dirty="0" smtClean="0"/>
              <a:t> of type bool; when true, the </a:t>
            </a:r>
            <a:r>
              <a:rPr lang="en-US" dirty="0" err="1" smtClean="0"/>
              <a:t>linklabel</a:t>
            </a:r>
            <a:r>
              <a:rPr lang="en-US" dirty="0" smtClean="0"/>
              <a:t> takes the color set in </a:t>
            </a:r>
            <a:r>
              <a:rPr lang="en-US" dirty="0" err="1" smtClean="0"/>
              <a:t>VisitedLinkColor</a:t>
            </a:r>
            <a:r>
              <a:rPr lang="en-US" dirty="0" smtClean="0"/>
              <a:t>, otherwise, it will be displayed in the </a:t>
            </a:r>
            <a:r>
              <a:rPr lang="en-US" dirty="0" err="1" smtClean="0"/>
              <a:t>LinkColor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LinkBehavior</a:t>
            </a:r>
            <a:r>
              <a:rPr lang="en-US" b="1" dirty="0" smtClean="0"/>
              <a:t>:</a:t>
            </a:r>
            <a:r>
              <a:rPr lang="en-US" dirty="0" smtClean="0"/>
              <a:t> Determines the look of the </a:t>
            </a:r>
            <a:r>
              <a:rPr lang="en-US" dirty="0" err="1" smtClean="0"/>
              <a:t>linklabel</a:t>
            </a:r>
            <a:r>
              <a:rPr lang="en-US" dirty="0" smtClean="0"/>
              <a:t> when the mouse hovers over it (</a:t>
            </a:r>
            <a:r>
              <a:rPr lang="en-US" dirty="0" err="1" smtClean="0"/>
              <a:t>AlwaysUnderline</a:t>
            </a:r>
            <a:r>
              <a:rPr lang="en-US" dirty="0" smtClean="0"/>
              <a:t>, </a:t>
            </a:r>
            <a:r>
              <a:rPr lang="en-US" dirty="0" err="1" smtClean="0"/>
              <a:t>HoverUnderline</a:t>
            </a:r>
            <a:r>
              <a:rPr lang="en-US" dirty="0" smtClean="0"/>
              <a:t>, </a:t>
            </a:r>
            <a:r>
              <a:rPr lang="en-US" dirty="0" err="1" smtClean="0"/>
              <a:t>NeverUnderline</a:t>
            </a:r>
            <a:r>
              <a:rPr lang="en-US" dirty="0" smtClean="0"/>
              <a:t>).</a:t>
            </a:r>
          </a:p>
          <a:p>
            <a:r>
              <a:rPr lang="en-US" b="1" dirty="0" err="1" smtClean="0"/>
              <a:t>LinkArea</a:t>
            </a:r>
            <a:r>
              <a:rPr lang="en-US" b="1" dirty="0" smtClean="0"/>
              <a:t>:</a:t>
            </a:r>
            <a:r>
              <a:rPr lang="en-US" dirty="0" smtClean="0"/>
              <a:t> Determines the active area of the </a:t>
            </a:r>
            <a:r>
              <a:rPr lang="en-US" dirty="0" err="1" smtClean="0"/>
              <a:t>linklabel</a:t>
            </a:r>
            <a:r>
              <a:rPr lang="en-US" dirty="0" smtClean="0"/>
              <a:t> text. It consists of “Start: which position to start the link area” and “Length: number of characters to be included in the link area”.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60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LinkLabel</a:t>
            </a:r>
            <a:r>
              <a:rPr lang="en-US" dirty="0" smtClean="0"/>
              <a:t> – Default Event and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LinkClicked</a:t>
            </a:r>
            <a:r>
              <a:rPr lang="en-US" b="1" dirty="0" smtClean="0"/>
              <a:t>:</a:t>
            </a:r>
            <a:r>
              <a:rPr lang="en-US" dirty="0" smtClean="0"/>
              <a:t> Occurs when the user clicks on the </a:t>
            </a:r>
            <a:r>
              <a:rPr lang="en-US" dirty="0" err="1" smtClean="0"/>
              <a:t>linklabel</a:t>
            </a:r>
            <a:r>
              <a:rPr lang="en-US" dirty="0" smtClean="0"/>
              <a:t> using mouse.</a:t>
            </a:r>
          </a:p>
          <a:p>
            <a:r>
              <a:rPr lang="en-US" dirty="0" smtClean="0"/>
              <a:t>To activate a link, call a method “Start”, from class “Process” from namespace “</a:t>
            </a:r>
            <a:r>
              <a:rPr lang="en-US" dirty="0" err="1"/>
              <a:t>S</a:t>
            </a:r>
            <a:r>
              <a:rPr lang="en-US" dirty="0" err="1" smtClean="0"/>
              <a:t>ystem.Diagnostics</a:t>
            </a:r>
            <a:r>
              <a:rPr lang="en-US" dirty="0" smtClean="0"/>
              <a:t>”, and send the name of the program you want to start. (Note: when writing the name of a program, use the name of the .exe file on your computer).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5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LinkLabel</a:t>
            </a:r>
            <a:r>
              <a:rPr lang="en-US" dirty="0" smtClean="0"/>
              <a:t> -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09800"/>
            <a:ext cx="7696579" cy="16613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000" y="4267200"/>
            <a:ext cx="67631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Opens Philadelphia University website in the default browser.</a:t>
            </a:r>
          </a:p>
          <a:p>
            <a:pPr marL="342900" indent="-342900">
              <a:buAutoNum type="arabicPeriod"/>
            </a:pPr>
            <a:r>
              <a:rPr lang="en-US" dirty="0" smtClean="0"/>
              <a:t>Opens Philadelphia University website using Internet Explorer.</a:t>
            </a:r>
          </a:p>
          <a:p>
            <a:pPr marL="342900" indent="-342900">
              <a:buAutoNum type="arabicPeriod"/>
            </a:pPr>
            <a:r>
              <a:rPr lang="en-US" dirty="0" smtClean="0"/>
              <a:t>Opens the Calculator Program</a:t>
            </a:r>
          </a:p>
          <a:p>
            <a:pPr marL="342900" indent="-342900">
              <a:buAutoNum type="arabicPeriod"/>
            </a:pPr>
            <a:r>
              <a:rPr lang="en-US" dirty="0" smtClean="0"/>
              <a:t>Opens folder “Sample Pictures”.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2057400"/>
            <a:ext cx="316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27688" y="2524780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19600" y="2895600"/>
            <a:ext cx="3481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72400" y="3286780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4047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Menus - </a:t>
            </a:r>
            <a:r>
              <a:rPr lang="en-US" dirty="0" err="1" smtClean="0"/>
              <a:t>MenuStrip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add Menus to a form, with several menu items that act like a commands a user can click to perform certain actions.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2514600" y="3429000"/>
            <a:ext cx="2971800" cy="15335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553200" y="3733800"/>
            <a:ext cx="124777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MenuStrip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029200" y="3777734"/>
            <a:ext cx="1524000" cy="1846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19800" y="4648200"/>
            <a:ext cx="128298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Menu Item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4000500" y="4103132"/>
            <a:ext cx="2019300" cy="7736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66800" y="5650468"/>
            <a:ext cx="162813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Separator Line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>
            <a:stCxn id="12" idx="0"/>
          </p:cNvCxnSpPr>
          <p:nvPr/>
        </p:nvCxnSpPr>
        <p:spPr>
          <a:xfrm flipV="1">
            <a:off x="1880869" y="4343400"/>
            <a:ext cx="1548131" cy="13070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501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Menus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2590800"/>
            <a:ext cx="4914900" cy="16232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934200" y="3276600"/>
            <a:ext cx="119404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Sub Menu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>
            <a:off x="5562600" y="3461266"/>
            <a:ext cx="1371600" cy="1846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79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MenuStrip</a:t>
            </a:r>
            <a:r>
              <a:rPr lang="en-US" dirty="0" smtClean="0"/>
              <a:t> -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RightToLeft</a:t>
            </a:r>
            <a:r>
              <a:rPr lang="en-US" b="1" dirty="0" smtClean="0"/>
              <a:t>:</a:t>
            </a:r>
            <a:r>
              <a:rPr lang="en-US" dirty="0" smtClean="0"/>
              <a:t> Determines the direction of a </a:t>
            </a:r>
            <a:r>
              <a:rPr lang="en-US" dirty="0" err="1" smtClean="0"/>
              <a:t>menustrip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624" y="3105150"/>
            <a:ext cx="4131889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624" y="4800599"/>
            <a:ext cx="4131889" cy="900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00800" y="3429000"/>
            <a:ext cx="1779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RightToLeft</a:t>
            </a:r>
            <a:r>
              <a:rPr lang="en-US" dirty="0" smtClean="0"/>
              <a:t>: No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77000" y="4964668"/>
            <a:ext cx="1800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RightToLeft</a:t>
            </a:r>
            <a:r>
              <a:rPr lang="en-US" dirty="0" smtClean="0"/>
              <a:t>: Yes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69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MenuItem</a:t>
            </a:r>
            <a:r>
              <a:rPr lang="en-US" dirty="0" smtClean="0"/>
              <a:t> -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Text: </a:t>
            </a:r>
            <a:r>
              <a:rPr lang="en-US" dirty="0" smtClean="0"/>
              <a:t>The text displayed in a menu item. When you add ‘&amp;’ before a certain letter. This letter will appear underlined, and you can display its menu using (Alt + the letter). (Note: &amp; is used only for the main menu items).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863" y="4495800"/>
            <a:ext cx="3869871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403273"/>
            <a:ext cx="1295400" cy="8290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977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MenuItem</a:t>
            </a:r>
            <a:r>
              <a:rPr lang="en-US" dirty="0" smtClean="0"/>
              <a:t> -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ShortcutKeys</a:t>
            </a:r>
            <a:r>
              <a:rPr lang="en-US" b="1" dirty="0" smtClean="0"/>
              <a:t>:</a:t>
            </a:r>
            <a:r>
              <a:rPr lang="en-US" dirty="0" smtClean="0"/>
              <a:t> Determines the keys used as a shortcut to perform the action using keyboard instead of a mouse click.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err="1" smtClean="0"/>
              <a:t>ShowShortcutKeys</a:t>
            </a:r>
            <a:r>
              <a:rPr lang="en-US" b="1" dirty="0" smtClean="0"/>
              <a:t>:</a:t>
            </a:r>
            <a:r>
              <a:rPr lang="en-US" dirty="0" smtClean="0"/>
              <a:t> of type bool; when true, the shortcut keys will appear next to the menu item, as a hint for the user.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818101"/>
            <a:ext cx="264795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7" y="5562600"/>
            <a:ext cx="2100263" cy="940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311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MenuItem</a:t>
            </a:r>
            <a:r>
              <a:rPr lang="en-US" dirty="0" smtClean="0"/>
              <a:t> -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Checked:</a:t>
            </a:r>
            <a:r>
              <a:rPr lang="en-US" dirty="0" smtClean="0"/>
              <a:t> of type bool; if true, a check will appear next to the </a:t>
            </a:r>
            <a:r>
              <a:rPr lang="en-US" dirty="0" err="1" smtClean="0"/>
              <a:t>menuitem</a:t>
            </a:r>
            <a:r>
              <a:rPr lang="en-US" dirty="0" smtClean="0"/>
              <a:t> (it will behave as a checkbox)</a:t>
            </a:r>
          </a:p>
          <a:p>
            <a:endParaRPr lang="en-US" dirty="0" smtClean="0"/>
          </a:p>
          <a:p>
            <a:r>
              <a:rPr lang="en-US" b="1" dirty="0" err="1" smtClean="0"/>
              <a:t>CheckOnClick</a:t>
            </a:r>
            <a:r>
              <a:rPr lang="en-US" b="1" dirty="0" smtClean="0"/>
              <a:t>: </a:t>
            </a:r>
            <a:r>
              <a:rPr lang="en-US" dirty="0" smtClean="0"/>
              <a:t>of type bool; if true, then the </a:t>
            </a:r>
            <a:r>
              <a:rPr lang="en-US" dirty="0" err="1" smtClean="0"/>
              <a:t>menuitem</a:t>
            </a:r>
            <a:r>
              <a:rPr lang="en-US" dirty="0" smtClean="0"/>
              <a:t> will be automatically checked or unchecked using the mouse.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849" y="4572000"/>
            <a:ext cx="2288419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77000" y="4572000"/>
            <a:ext cx="19812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Checked= false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53200" y="5486400"/>
            <a:ext cx="19812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Checked= true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724400" y="4724400"/>
            <a:ext cx="1752600" cy="2725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1"/>
          </p:cNvCxnSpPr>
          <p:nvPr/>
        </p:nvCxnSpPr>
        <p:spPr>
          <a:xfrm flipH="1">
            <a:off x="5029200" y="5671066"/>
            <a:ext cx="15240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933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Mouse Events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Mouse Events: Are those events that associated to mouse actions. And can be related to the form as a whole, or to a certain control.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2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MenuItem</a:t>
            </a:r>
            <a:r>
              <a:rPr lang="en-US" dirty="0" smtClean="0"/>
              <a:t> – Default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Click:</a:t>
            </a:r>
            <a:r>
              <a:rPr lang="en-US" dirty="0" smtClean="0"/>
              <a:t> Occurs when the user clicks on the menu item with a mouse, or by using the shortcut keys.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16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ListBox</a:t>
            </a:r>
            <a:r>
              <a:rPr lang="en-US" b="1" dirty="0" smtClean="0"/>
              <a:t>:</a:t>
            </a:r>
            <a:r>
              <a:rPr lang="en-US" dirty="0" smtClean="0"/>
              <a:t> a control used to add several items in it, either at design time, or at run time. A user can select among these items according to the requirement of the </a:t>
            </a:r>
            <a:r>
              <a:rPr lang="en-US" dirty="0" err="1" smtClean="0"/>
              <a:t>applciation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810000"/>
            <a:ext cx="2133600" cy="1936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387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ListBox</a:t>
            </a:r>
            <a:r>
              <a:rPr lang="en-US" dirty="0" smtClean="0"/>
              <a:t> -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Items:</a:t>
            </a:r>
            <a:r>
              <a:rPr lang="en-US" dirty="0" smtClean="0"/>
              <a:t> Either from the property sheet, or from Edit Items options on the </a:t>
            </a:r>
            <a:r>
              <a:rPr lang="en-US" dirty="0" err="1" smtClean="0"/>
              <a:t>Listbox</a:t>
            </a:r>
            <a:r>
              <a:rPr lang="en-US" dirty="0" smtClean="0"/>
              <a:t> itself.</a:t>
            </a:r>
          </a:p>
          <a:p>
            <a:pPr lvl="1"/>
            <a:r>
              <a:rPr lang="en-US" dirty="0" smtClean="0"/>
              <a:t>You can add item using the String Collection Editor, separate the items by “Enter”.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Items property, is considered a collection (array), where you can access a certain item by its index.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14167"/>
            <a:ext cx="3200400" cy="2019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059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ListBox</a:t>
            </a:r>
            <a:r>
              <a:rPr lang="en-US" dirty="0" smtClean="0"/>
              <a:t> -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SelectionMode</a:t>
            </a:r>
            <a:r>
              <a:rPr lang="en-US" b="1" dirty="0" smtClean="0"/>
              <a:t>: </a:t>
            </a:r>
            <a:r>
              <a:rPr lang="en-US" dirty="0" smtClean="0"/>
              <a:t>Determines number of items a user can select from the </a:t>
            </a:r>
            <a:r>
              <a:rPr lang="en-US" dirty="0" err="1" smtClean="0"/>
              <a:t>listbox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One (single-selection)</a:t>
            </a:r>
          </a:p>
          <a:p>
            <a:pPr lvl="1"/>
            <a:r>
              <a:rPr lang="en-US" dirty="0" err="1" smtClean="0"/>
              <a:t>MultiSimple</a:t>
            </a:r>
            <a:r>
              <a:rPr lang="en-US" dirty="0" smtClean="0"/>
              <a:t> (Multi-selection, using mouse only)</a:t>
            </a:r>
          </a:p>
          <a:p>
            <a:pPr lvl="1"/>
            <a:r>
              <a:rPr lang="en-US" dirty="0" err="1" smtClean="0"/>
              <a:t>MultiExtended</a:t>
            </a:r>
            <a:r>
              <a:rPr lang="en-US" dirty="0" smtClean="0"/>
              <a:t> (Multi – selection using mouse along with Ctrl or Shift keys)</a:t>
            </a:r>
          </a:p>
          <a:p>
            <a:r>
              <a:rPr lang="en-US" b="1" dirty="0" smtClean="0"/>
              <a:t>Sorted:</a:t>
            </a:r>
            <a:r>
              <a:rPr lang="en-US" dirty="0" smtClean="0"/>
              <a:t> of type bool; if true, the items will be sorted from A-Z.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0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ListBox</a:t>
            </a:r>
            <a:r>
              <a:rPr lang="en-US" dirty="0" smtClean="0"/>
              <a:t> -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SelectItem</a:t>
            </a:r>
            <a:r>
              <a:rPr lang="en-US" b="1" dirty="0" smtClean="0"/>
              <a:t>:</a:t>
            </a:r>
            <a:r>
              <a:rPr lang="en-US" dirty="0" smtClean="0"/>
              <a:t> a run-time property, that retrieves the current selected item (as an object).</a:t>
            </a:r>
          </a:p>
          <a:p>
            <a:pPr lvl="1"/>
            <a:r>
              <a:rPr lang="en-US" dirty="0" smtClean="0"/>
              <a:t>If more than one item is selected, this property will retrieve the first selected item in the </a:t>
            </a:r>
            <a:r>
              <a:rPr lang="en-US" dirty="0" err="1" smtClean="0"/>
              <a:t>listbox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SelectedIndex</a:t>
            </a:r>
            <a:r>
              <a:rPr lang="en-US" b="1" dirty="0" smtClean="0"/>
              <a:t>:</a:t>
            </a:r>
            <a:r>
              <a:rPr lang="en-US" dirty="0" smtClean="0"/>
              <a:t> a run-time property, that retrieves the current selected index (as an </a:t>
            </a:r>
            <a:r>
              <a:rPr lang="en-US" dirty="0" err="1" smtClean="0"/>
              <a:t>int</a:t>
            </a:r>
            <a:r>
              <a:rPr lang="en-US" dirty="0" smtClean="0"/>
              <a:t>). (Note: will return -1 if there is no selection).</a:t>
            </a:r>
          </a:p>
          <a:p>
            <a:pPr lvl="1"/>
            <a:r>
              <a:rPr lang="en-US" dirty="0" smtClean="0"/>
              <a:t>If more than one item is selected, this property will retrieve the index of the first selected item in the </a:t>
            </a:r>
            <a:r>
              <a:rPr lang="en-US" dirty="0" err="1" smtClean="0"/>
              <a:t>listbox</a:t>
            </a:r>
            <a:r>
              <a:rPr lang="en-US" dirty="0" smtClean="0"/>
              <a:t>.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11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ListBox</a:t>
            </a:r>
            <a:r>
              <a:rPr lang="en-US" dirty="0" smtClean="0"/>
              <a:t> -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SelectedItems</a:t>
            </a:r>
            <a:r>
              <a:rPr lang="en-US" b="1" dirty="0" smtClean="0"/>
              <a:t>: </a:t>
            </a:r>
            <a:r>
              <a:rPr lang="en-US" dirty="0" smtClean="0"/>
              <a:t>a run-time property, is a collection (array) of objects, that contains all the selected items in a special array (different index than Items array).</a:t>
            </a:r>
          </a:p>
          <a:p>
            <a:r>
              <a:rPr lang="en-US" b="1" dirty="0" err="1" smtClean="0"/>
              <a:t>SelectedIndecies</a:t>
            </a:r>
            <a:r>
              <a:rPr lang="en-US" b="1" dirty="0" smtClean="0"/>
              <a:t>:</a:t>
            </a:r>
            <a:r>
              <a:rPr lang="en-US" dirty="0" smtClean="0"/>
              <a:t> a run-time property, is a collection (array) of integers that represent </a:t>
            </a:r>
            <a:r>
              <a:rPr lang="en-US" dirty="0" err="1" smtClean="0"/>
              <a:t>indecies</a:t>
            </a:r>
            <a:r>
              <a:rPr lang="en-US" dirty="0" smtClean="0"/>
              <a:t> of selected items.</a:t>
            </a:r>
          </a:p>
          <a:p>
            <a:r>
              <a:rPr lang="en-US" b="1" dirty="0" smtClean="0"/>
              <a:t>listBox1.Items.Count: </a:t>
            </a:r>
            <a:r>
              <a:rPr lang="en-US" dirty="0" smtClean="0"/>
              <a:t>a run-time property, that returns the number of items in a </a:t>
            </a:r>
            <a:r>
              <a:rPr lang="en-US" dirty="0" err="1" smtClean="0"/>
              <a:t>listbox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listBox1.SelectedItems.Count</a:t>
            </a:r>
            <a:r>
              <a:rPr lang="en-US" b="1" dirty="0"/>
              <a:t>: </a:t>
            </a:r>
            <a:r>
              <a:rPr lang="en-US" dirty="0"/>
              <a:t>a run-time property, that returns the number of </a:t>
            </a:r>
            <a:r>
              <a:rPr lang="en-US" dirty="0" smtClean="0"/>
              <a:t>selected items </a:t>
            </a:r>
            <a:r>
              <a:rPr lang="en-US" dirty="0"/>
              <a:t>in a </a:t>
            </a:r>
            <a:r>
              <a:rPr lang="en-US" dirty="0" err="1"/>
              <a:t>listbox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2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ListBox</a:t>
            </a:r>
            <a:r>
              <a:rPr lang="en-US" dirty="0" smtClean="0"/>
              <a:t> – Default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SelectedIndexChanged</a:t>
            </a:r>
            <a:r>
              <a:rPr lang="en-US" b="1" dirty="0" smtClean="0"/>
              <a:t>: </a:t>
            </a:r>
            <a:r>
              <a:rPr lang="en-US" dirty="0" smtClean="0"/>
              <a:t>Occurs when the user selects a different item.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7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ListBox</a:t>
            </a:r>
            <a:r>
              <a:rPr lang="en-US" dirty="0" smtClean="0"/>
              <a:t> -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GetSelected</a:t>
            </a:r>
            <a:r>
              <a:rPr lang="en-US" b="1" dirty="0" smtClean="0"/>
              <a:t>(index):</a:t>
            </a:r>
            <a:r>
              <a:rPr lang="en-US" dirty="0" smtClean="0"/>
              <a:t> Takes an index as a parameter, and returns true if it is selected, and false if not.</a:t>
            </a:r>
          </a:p>
          <a:p>
            <a:r>
              <a:rPr lang="en-US" b="1" dirty="0" smtClean="0"/>
              <a:t>listBox1.Items.Add (object/text)</a:t>
            </a:r>
            <a:r>
              <a:rPr lang="en-US" dirty="0" smtClean="0"/>
              <a:t>: Adds a new item in a </a:t>
            </a:r>
            <a:r>
              <a:rPr lang="en-US" dirty="0" err="1" smtClean="0"/>
              <a:t>listbox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listBox1.Items.AddRange(Items)</a:t>
            </a:r>
            <a:r>
              <a:rPr lang="en-US" dirty="0" smtClean="0"/>
              <a:t>: Adds an array of items in the </a:t>
            </a:r>
            <a:r>
              <a:rPr lang="en-US" dirty="0" err="1" smtClean="0"/>
              <a:t>listbox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listBox1.Items.Remove(Object)</a:t>
            </a:r>
            <a:r>
              <a:rPr lang="en-US" dirty="0" smtClean="0"/>
              <a:t>: Removes the first occurrence of the passed item.</a:t>
            </a:r>
          </a:p>
          <a:p>
            <a:r>
              <a:rPr lang="en-US" b="1" dirty="0" smtClean="0"/>
              <a:t>listBox1.Items.RemoveAt(Index)</a:t>
            </a:r>
            <a:r>
              <a:rPr lang="en-US" dirty="0" smtClean="0"/>
              <a:t>: Removes the first occurrence of the passed index.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43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ListBox</a:t>
            </a:r>
            <a:r>
              <a:rPr lang="en-US" dirty="0" smtClean="0"/>
              <a:t> -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listBox1.Items.Clear():</a:t>
            </a:r>
            <a:r>
              <a:rPr lang="en-US" dirty="0" smtClean="0"/>
              <a:t> Removes all items in a </a:t>
            </a:r>
            <a:r>
              <a:rPr lang="en-US" dirty="0" err="1" smtClean="0"/>
              <a:t>listBox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listBox1.ClearSelected(): </a:t>
            </a:r>
            <a:r>
              <a:rPr lang="en-US" dirty="0" smtClean="0"/>
              <a:t>Cancel the selection of items in a </a:t>
            </a:r>
            <a:r>
              <a:rPr lang="en-US" dirty="0" err="1" smtClean="0"/>
              <a:t>listBox</a:t>
            </a:r>
            <a:r>
              <a:rPr lang="en-US" dirty="0" smtClean="0"/>
              <a:t> (i.e. sets the </a:t>
            </a:r>
            <a:r>
              <a:rPr lang="en-US" dirty="0" err="1" smtClean="0"/>
              <a:t>SelectedIndex</a:t>
            </a:r>
            <a:r>
              <a:rPr lang="en-US" dirty="0" smtClean="0"/>
              <a:t> property to -1).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58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ComboBox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ComboBox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smtClean="0"/>
              <a:t>a control used to add several items in it, either at design time, or at run time. A user can select </a:t>
            </a:r>
            <a:r>
              <a:rPr lang="en-US" dirty="0" smtClean="0"/>
              <a:t>only one items among </a:t>
            </a:r>
            <a:r>
              <a:rPr lang="en-US" dirty="0" smtClean="0"/>
              <a:t>these </a:t>
            </a:r>
            <a:r>
              <a:rPr lang="en-US" dirty="0" smtClean="0"/>
              <a:t>items.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810000"/>
            <a:ext cx="2590800" cy="821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571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Mouse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err="1" smtClean="0"/>
              <a:t>MouseMove</a:t>
            </a:r>
            <a:r>
              <a:rPr lang="en-US" b="1" dirty="0" smtClean="0"/>
              <a:t>:</a:t>
            </a:r>
            <a:r>
              <a:rPr lang="en-US" dirty="0" smtClean="0"/>
              <a:t> occurs when the mouse cursor moves over a form or a certain control.</a:t>
            </a:r>
          </a:p>
          <a:p>
            <a:r>
              <a:rPr lang="en-US" b="1" dirty="0" err="1" smtClean="0"/>
              <a:t>MouseClick</a:t>
            </a:r>
            <a:r>
              <a:rPr lang="en-US" b="1" dirty="0" smtClean="0"/>
              <a:t>: </a:t>
            </a:r>
            <a:r>
              <a:rPr lang="en-US" dirty="0" smtClean="0"/>
              <a:t>occurs when the user clicks on the form or on certain control with the mouse button (any button click will cause this event).</a:t>
            </a:r>
          </a:p>
          <a:p>
            <a:r>
              <a:rPr lang="en-US" b="1" dirty="0" err="1" smtClean="0"/>
              <a:t>MouseEnter</a:t>
            </a:r>
            <a:r>
              <a:rPr lang="en-US" b="1" dirty="0" smtClean="0"/>
              <a:t>:</a:t>
            </a:r>
            <a:r>
              <a:rPr lang="en-US" dirty="0" smtClean="0"/>
              <a:t> occurs when the mouse cursor enters in the borders of a form or a certain control.</a:t>
            </a:r>
          </a:p>
          <a:p>
            <a:r>
              <a:rPr lang="en-US" b="1" dirty="0" err="1" smtClean="0"/>
              <a:t>MouseLeave</a:t>
            </a:r>
            <a:r>
              <a:rPr lang="en-US" b="1" dirty="0" smtClean="0"/>
              <a:t>:</a:t>
            </a:r>
            <a:r>
              <a:rPr lang="en-US" dirty="0" smtClean="0"/>
              <a:t> occurs when the mouse cursor leaves the area of a form or a certain control.</a:t>
            </a:r>
          </a:p>
          <a:p>
            <a:r>
              <a:rPr lang="en-US" b="1" dirty="0" err="1" smtClean="0"/>
              <a:t>MouseDown</a:t>
            </a:r>
            <a:r>
              <a:rPr lang="en-US" b="1" dirty="0" smtClean="0"/>
              <a:t>:</a:t>
            </a:r>
            <a:r>
              <a:rPr lang="en-US" dirty="0" smtClean="0"/>
              <a:t> occurs when the user presses over a mouse button, and keeps pressing. (any button).</a:t>
            </a:r>
          </a:p>
          <a:p>
            <a:r>
              <a:rPr lang="en-US" b="1" dirty="0" err="1" smtClean="0"/>
              <a:t>MouseUp</a:t>
            </a:r>
            <a:r>
              <a:rPr lang="en-US" b="1" dirty="0" smtClean="0"/>
              <a:t>:</a:t>
            </a:r>
            <a:r>
              <a:rPr lang="en-US" dirty="0" smtClean="0"/>
              <a:t> occurs when the user releases the mouse button. (any button).</a:t>
            </a:r>
          </a:p>
          <a:p>
            <a:r>
              <a:rPr lang="en-US" b="1" dirty="0" err="1" smtClean="0"/>
              <a:t>MouseHover</a:t>
            </a:r>
            <a:r>
              <a:rPr lang="en-US" b="1" dirty="0" smtClean="0"/>
              <a:t>:</a:t>
            </a:r>
            <a:r>
              <a:rPr lang="en-US" dirty="0" smtClean="0"/>
              <a:t> occurs when the mouse cursor hovers over a form or a certain control.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75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ComboBox</a:t>
            </a:r>
            <a:r>
              <a:rPr lang="en-US" dirty="0" smtClean="0"/>
              <a:t> </a:t>
            </a:r>
            <a:r>
              <a:rPr lang="en-US" dirty="0" smtClean="0"/>
              <a:t>-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Items:</a:t>
            </a:r>
            <a:r>
              <a:rPr lang="en-US" dirty="0" smtClean="0"/>
              <a:t> Either from the property sheet, or from Edit Items options on the </a:t>
            </a:r>
            <a:r>
              <a:rPr lang="en-US" dirty="0" err="1" smtClean="0"/>
              <a:t>ComboBox</a:t>
            </a:r>
            <a:r>
              <a:rPr lang="en-US" dirty="0" smtClean="0"/>
              <a:t> itself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You can add item using the String Collection Editor, separate the items by “Enter”.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Items property, is considered a collection (array), where you can access a certain item by its index.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14167"/>
            <a:ext cx="3200400" cy="2019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03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ComboBox</a:t>
            </a:r>
            <a:r>
              <a:rPr lang="en-US" dirty="0" smtClean="0"/>
              <a:t>- </a:t>
            </a:r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Sorted</a:t>
            </a:r>
            <a:r>
              <a:rPr lang="en-US" sz="2000" b="1" dirty="0" smtClean="0"/>
              <a:t>:</a:t>
            </a:r>
            <a:r>
              <a:rPr lang="en-US" sz="2000" dirty="0" smtClean="0"/>
              <a:t> of type bool; if true, the items will be sorted from A-Z</a:t>
            </a:r>
            <a:r>
              <a:rPr lang="en-US" sz="2000" dirty="0" smtClean="0"/>
              <a:t>.</a:t>
            </a:r>
          </a:p>
          <a:p>
            <a:r>
              <a:rPr lang="en-US" sz="2000" b="1" dirty="0" smtClean="0"/>
              <a:t>Text:</a:t>
            </a:r>
            <a:r>
              <a:rPr lang="en-US" sz="2000" dirty="0" smtClean="0"/>
              <a:t> A string represents the selected item.</a:t>
            </a:r>
          </a:p>
          <a:p>
            <a:r>
              <a:rPr lang="en-US" sz="2000" b="1" dirty="0" err="1" smtClean="0"/>
              <a:t>Dropdownstyle</a:t>
            </a:r>
            <a:r>
              <a:rPr lang="en-US" sz="2000" b="1" dirty="0" smtClean="0"/>
              <a:t>:</a:t>
            </a:r>
            <a:r>
              <a:rPr lang="en-US" sz="2000" dirty="0" smtClean="0"/>
              <a:t> The way the </a:t>
            </a:r>
            <a:r>
              <a:rPr lang="en-US" sz="2000" dirty="0" err="1" smtClean="0"/>
              <a:t>ComboBox</a:t>
            </a:r>
            <a:r>
              <a:rPr lang="en-US" sz="2000" dirty="0" smtClean="0"/>
              <a:t> displays the items in it.</a:t>
            </a:r>
          </a:p>
          <a:p>
            <a:pPr lvl="1"/>
            <a:r>
              <a:rPr lang="en-US" sz="1800" b="1" dirty="0" err="1" smtClean="0"/>
              <a:t>DropDown</a:t>
            </a:r>
            <a:r>
              <a:rPr lang="en-US" sz="1800" b="1" dirty="0" smtClean="0"/>
              <a:t>: </a:t>
            </a:r>
            <a:r>
              <a:rPr lang="en-US" sz="1800" dirty="0" smtClean="0"/>
              <a:t>In this style, the user can write </a:t>
            </a:r>
          </a:p>
          <a:p>
            <a:pPr marL="393192" lvl="1" indent="0">
              <a:buNone/>
            </a:pPr>
            <a:r>
              <a:rPr lang="en-US" sz="1800" dirty="0" smtClean="0"/>
              <a:t>an Item in the </a:t>
            </a:r>
            <a:r>
              <a:rPr lang="en-US" sz="1800" dirty="0" err="1" smtClean="0"/>
              <a:t>combobox</a:t>
            </a:r>
            <a:r>
              <a:rPr lang="en-US" sz="1800" dirty="0" smtClean="0"/>
              <a:t> or select an existing item.</a:t>
            </a:r>
          </a:p>
          <a:p>
            <a:pPr lvl="1"/>
            <a:endParaRPr lang="en-US" sz="1800" dirty="0"/>
          </a:p>
          <a:p>
            <a:pPr lvl="1"/>
            <a:r>
              <a:rPr lang="en-US" sz="1800" b="1" dirty="0" err="1" smtClean="0"/>
              <a:t>DropDownList</a:t>
            </a:r>
            <a:r>
              <a:rPr lang="en-US" sz="1800" b="1" dirty="0" smtClean="0"/>
              <a:t>:</a:t>
            </a:r>
            <a:r>
              <a:rPr lang="en-US" sz="1800" dirty="0" smtClean="0"/>
              <a:t> In this style the user cannot write in it, </a:t>
            </a:r>
          </a:p>
          <a:p>
            <a:pPr marL="393192" lvl="1" indent="0">
              <a:buNone/>
            </a:pPr>
            <a:r>
              <a:rPr lang="en-US" sz="1800" dirty="0" smtClean="0"/>
              <a:t>but can select one item from the </a:t>
            </a:r>
            <a:r>
              <a:rPr lang="en-US" sz="1800" dirty="0" err="1" smtClean="0"/>
              <a:t>combobox</a:t>
            </a:r>
            <a:r>
              <a:rPr lang="en-US" sz="1800" dirty="0" smtClean="0"/>
              <a:t>.</a:t>
            </a:r>
            <a:endParaRPr lang="en-US" sz="1800" dirty="0" smtClean="0"/>
          </a:p>
          <a:p>
            <a:pPr lvl="1"/>
            <a:endParaRPr lang="en-US" sz="1800" dirty="0"/>
          </a:p>
          <a:p>
            <a:pPr lvl="1"/>
            <a:r>
              <a:rPr lang="en-US" sz="1800" dirty="0" smtClean="0"/>
              <a:t>Simple: It looks like a </a:t>
            </a:r>
            <a:r>
              <a:rPr lang="en-US" sz="1800" dirty="0" err="1" smtClean="0"/>
              <a:t>listbox</a:t>
            </a:r>
            <a:r>
              <a:rPr lang="en-US" sz="1800" dirty="0" smtClean="0"/>
              <a:t>, but </a:t>
            </a:r>
          </a:p>
          <a:p>
            <a:pPr marL="393192" lvl="1" indent="0">
              <a:buNone/>
            </a:pPr>
            <a:r>
              <a:rPr lang="en-US" sz="1800" dirty="0" smtClean="0"/>
              <a:t>Though a user cannot select more than</a:t>
            </a:r>
          </a:p>
          <a:p>
            <a:pPr marL="393192" lvl="1" indent="0">
              <a:buNone/>
            </a:pPr>
            <a:r>
              <a:rPr lang="en-US" sz="1800" dirty="0" smtClean="0"/>
              <a:t>One item.</a:t>
            </a:r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endParaRPr lang="en-US" sz="2000" dirty="0" smtClean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048000"/>
            <a:ext cx="134302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545" y="4324350"/>
            <a:ext cx="127635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5029200"/>
            <a:ext cx="1323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542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ComboBox</a:t>
            </a:r>
            <a:r>
              <a:rPr lang="en-US" dirty="0" smtClean="0"/>
              <a:t>- </a:t>
            </a:r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SelectItem</a:t>
            </a:r>
            <a:r>
              <a:rPr lang="en-US" b="1" dirty="0" smtClean="0"/>
              <a:t>:</a:t>
            </a:r>
            <a:r>
              <a:rPr lang="en-US" dirty="0" smtClean="0"/>
              <a:t> a run-time property, that retrieves the current selected item (as an object</a:t>
            </a:r>
            <a:r>
              <a:rPr lang="en-US" dirty="0" smtClean="0"/>
              <a:t>).</a:t>
            </a:r>
          </a:p>
          <a:p>
            <a:pPr lvl="1"/>
            <a:r>
              <a:rPr lang="en-US" dirty="0" err="1" smtClean="0"/>
              <a:t>Combobox</a:t>
            </a:r>
            <a:r>
              <a:rPr lang="en-US" dirty="0" smtClean="0"/>
              <a:t> doesn’t allow multi-selection of items.</a:t>
            </a:r>
            <a:endParaRPr lang="en-US" dirty="0" smtClean="0"/>
          </a:p>
          <a:p>
            <a:r>
              <a:rPr lang="en-US" b="1" dirty="0" err="1" smtClean="0"/>
              <a:t>SelectedIndex</a:t>
            </a:r>
            <a:r>
              <a:rPr lang="en-US" b="1" dirty="0" smtClean="0"/>
              <a:t>:</a:t>
            </a:r>
            <a:r>
              <a:rPr lang="en-US" dirty="0" smtClean="0"/>
              <a:t> a run-time property, that retrieves the current selected index (as an </a:t>
            </a:r>
            <a:r>
              <a:rPr lang="en-US" dirty="0" err="1" smtClean="0"/>
              <a:t>int</a:t>
            </a:r>
            <a:r>
              <a:rPr lang="en-US" dirty="0" smtClean="0"/>
              <a:t>). (Note: will return -1 if there is no selection).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37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ComboBox</a:t>
            </a:r>
            <a:r>
              <a:rPr lang="en-US" dirty="0" smtClean="0"/>
              <a:t>- </a:t>
            </a:r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ComboBox.Items.Count</a:t>
            </a:r>
            <a:r>
              <a:rPr lang="en-US" b="1" dirty="0" smtClean="0"/>
              <a:t>: </a:t>
            </a:r>
            <a:r>
              <a:rPr lang="en-US" dirty="0" smtClean="0"/>
              <a:t>a run-time property, that returns the number of items in a </a:t>
            </a:r>
            <a:r>
              <a:rPr lang="en-US" dirty="0" err="1" smtClean="0"/>
              <a:t>listbox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8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ComboBox</a:t>
            </a:r>
            <a:r>
              <a:rPr lang="en-US" dirty="0" smtClean="0"/>
              <a:t>– </a:t>
            </a:r>
            <a:r>
              <a:rPr lang="en-US" dirty="0" smtClean="0"/>
              <a:t>Default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SelectedIndexChanged</a:t>
            </a:r>
            <a:r>
              <a:rPr lang="en-US" b="1" dirty="0" smtClean="0"/>
              <a:t>: </a:t>
            </a:r>
            <a:r>
              <a:rPr lang="en-US" dirty="0" smtClean="0"/>
              <a:t>Occurs when the user selects a different item.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49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ComboBox</a:t>
            </a:r>
            <a:r>
              <a:rPr lang="en-US" dirty="0" smtClean="0"/>
              <a:t>- </a:t>
            </a:r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comboBox1.Items.Add </a:t>
            </a:r>
            <a:r>
              <a:rPr lang="en-US" b="1" dirty="0" smtClean="0"/>
              <a:t>(object/text)</a:t>
            </a:r>
            <a:r>
              <a:rPr lang="en-US" dirty="0" smtClean="0"/>
              <a:t>: Adds a new item in a </a:t>
            </a:r>
            <a:r>
              <a:rPr lang="en-US" dirty="0" err="1" smtClean="0"/>
              <a:t>combobox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b="1" dirty="0"/>
              <a:t>comboBox1.Items.AddRange(Items</a:t>
            </a:r>
            <a:r>
              <a:rPr lang="en-US" b="1" dirty="0" smtClean="0"/>
              <a:t>)</a:t>
            </a:r>
            <a:r>
              <a:rPr lang="en-US" dirty="0" smtClean="0"/>
              <a:t>: Adds an array of items in the </a:t>
            </a:r>
            <a:r>
              <a:rPr lang="en-US" dirty="0" err="1" smtClean="0"/>
              <a:t>combobox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b="1" dirty="0"/>
              <a:t>comboBox1.Items.Remove(Object</a:t>
            </a:r>
            <a:r>
              <a:rPr lang="en-US" b="1" dirty="0" smtClean="0"/>
              <a:t>)</a:t>
            </a:r>
            <a:r>
              <a:rPr lang="en-US" dirty="0" smtClean="0"/>
              <a:t>: Removes the first occurrence of the passed item.</a:t>
            </a:r>
          </a:p>
          <a:p>
            <a:r>
              <a:rPr lang="en-US" b="1" dirty="0"/>
              <a:t>comboBox1.Items.RemoveAt(Index</a:t>
            </a:r>
            <a:r>
              <a:rPr lang="en-US" b="1" dirty="0" smtClean="0"/>
              <a:t>)</a:t>
            </a:r>
            <a:r>
              <a:rPr lang="en-US" dirty="0" smtClean="0"/>
              <a:t>: Removes the first occurrence of the passed index.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8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ComboBox</a:t>
            </a:r>
            <a:r>
              <a:rPr lang="en-US" dirty="0" smtClean="0"/>
              <a:t> </a:t>
            </a:r>
            <a:r>
              <a:rPr lang="en-US" dirty="0" smtClean="0"/>
              <a:t>-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comboBox1.Items.Clear</a:t>
            </a:r>
            <a:r>
              <a:rPr lang="en-US" b="1" dirty="0" smtClean="0"/>
              <a:t>():</a:t>
            </a:r>
            <a:r>
              <a:rPr lang="en-US" dirty="0" smtClean="0"/>
              <a:t> Removes all items in a </a:t>
            </a:r>
            <a:r>
              <a:rPr lang="en-US" dirty="0" err="1" smtClean="0"/>
              <a:t>combobox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4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first add a </a:t>
            </a:r>
            <a:r>
              <a:rPr lang="en-US" dirty="0" err="1" smtClean="0"/>
              <a:t>ListView</a:t>
            </a:r>
            <a:r>
              <a:rPr lang="en-US" dirty="0" smtClean="0"/>
              <a:t> on the form, it will look like a </a:t>
            </a:r>
            <a:r>
              <a:rPr lang="en-US" dirty="0" err="1" smtClean="0"/>
              <a:t>listbox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ListViews</a:t>
            </a:r>
            <a:r>
              <a:rPr lang="en-US" dirty="0" smtClean="0"/>
              <a:t>, you can add items from the list below, or from items property. Also, you can add columns that represent </a:t>
            </a:r>
            <a:r>
              <a:rPr lang="en-US" dirty="0" err="1" smtClean="0"/>
              <a:t>subitems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  in a </a:t>
            </a:r>
            <a:r>
              <a:rPr lang="en-US" dirty="0" err="1" smtClean="0"/>
              <a:t>ListView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362200"/>
            <a:ext cx="207645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0055" y="4572000"/>
            <a:ext cx="44577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370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ListViews</a:t>
            </a:r>
            <a:r>
              <a:rPr lang="en-US" dirty="0" smtClean="0"/>
              <a:t> – Adding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038600" cy="43891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add items in design time, the following window will appear.</a:t>
            </a:r>
          </a:p>
          <a:p>
            <a:r>
              <a:rPr lang="en-US" dirty="0" smtClean="0"/>
              <a:t>Note: in this window, each item is added as an object which has its own property sheet. Properties like “text”, “tag”, “checked” can be modified on the item level.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209800"/>
            <a:ext cx="4696691" cy="3393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4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ListViews</a:t>
            </a:r>
            <a:r>
              <a:rPr lang="en-US" dirty="0" smtClean="0"/>
              <a:t> -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View:</a:t>
            </a:r>
            <a:r>
              <a:rPr lang="en-US" dirty="0" smtClean="0"/>
              <a:t> is a property that specifies the way items are displayed in the </a:t>
            </a:r>
            <a:r>
              <a:rPr lang="en-US" dirty="0" err="1" smtClean="0"/>
              <a:t>ListView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LargeIcon</a:t>
            </a:r>
            <a:endParaRPr lang="en-US" dirty="0" smtClean="0"/>
          </a:p>
          <a:p>
            <a:pPr lvl="1"/>
            <a:r>
              <a:rPr lang="en-US" dirty="0" err="1" smtClean="0"/>
              <a:t>SmallIcon</a:t>
            </a:r>
            <a:endParaRPr lang="en-US" dirty="0" smtClean="0"/>
          </a:p>
          <a:p>
            <a:pPr lvl="1"/>
            <a:r>
              <a:rPr lang="en-US" dirty="0" smtClean="0"/>
              <a:t>Details</a:t>
            </a:r>
          </a:p>
          <a:p>
            <a:pPr lvl="1"/>
            <a:r>
              <a:rPr lang="en-US" dirty="0" smtClean="0"/>
              <a:t>List</a:t>
            </a:r>
          </a:p>
          <a:p>
            <a:pPr lvl="1"/>
            <a:r>
              <a:rPr lang="en-US" dirty="0" smtClean="0"/>
              <a:t>Tile</a:t>
            </a:r>
          </a:p>
          <a:p>
            <a:r>
              <a:rPr lang="en-US" dirty="0" smtClean="0"/>
              <a:t>These views are similar to the views of items in an ordinary Windows opened folder.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Mouse Events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According to the mouse event handled, certain events arguments are used. </a:t>
            </a:r>
          </a:p>
          <a:p>
            <a:r>
              <a:rPr lang="en-US" dirty="0" smtClean="0"/>
              <a:t>One of two event arguments classes would appear in the header of the Mouse Event Handler.</a:t>
            </a:r>
          </a:p>
          <a:p>
            <a:pPr lvl="1"/>
            <a:r>
              <a:rPr lang="en-US" b="1" dirty="0" err="1" smtClean="0"/>
              <a:t>MouseEventArgs</a:t>
            </a:r>
            <a:r>
              <a:rPr lang="en-US" b="1" dirty="0" smtClean="0"/>
              <a:t>: </a:t>
            </a:r>
            <a:r>
              <a:rPr lang="en-US" dirty="0" smtClean="0"/>
              <a:t>This event arguments class will be used in the events (</a:t>
            </a:r>
            <a:r>
              <a:rPr lang="en-US" dirty="0" err="1" smtClean="0"/>
              <a:t>MouseClick</a:t>
            </a:r>
            <a:r>
              <a:rPr lang="en-US" dirty="0" smtClean="0"/>
              <a:t>, </a:t>
            </a:r>
            <a:r>
              <a:rPr lang="en-US" dirty="0" err="1" smtClean="0"/>
              <a:t>MouseMove</a:t>
            </a:r>
            <a:r>
              <a:rPr lang="en-US" dirty="0" smtClean="0"/>
              <a:t>, </a:t>
            </a:r>
            <a:r>
              <a:rPr lang="en-US" dirty="0" err="1" smtClean="0"/>
              <a:t>MouseDown</a:t>
            </a:r>
            <a:r>
              <a:rPr lang="en-US" dirty="0" smtClean="0"/>
              <a:t> and </a:t>
            </a:r>
            <a:r>
              <a:rPr lang="en-US" dirty="0" err="1" smtClean="0"/>
              <a:t>MouseUp</a:t>
            </a:r>
            <a:r>
              <a:rPr lang="en-US" dirty="0" smtClean="0"/>
              <a:t>), and it contains special properties of the mouse.</a:t>
            </a:r>
          </a:p>
          <a:p>
            <a:pPr lvl="1"/>
            <a:r>
              <a:rPr lang="en-US" b="1" dirty="0" err="1" smtClean="0"/>
              <a:t>EventArgs</a:t>
            </a:r>
            <a:r>
              <a:rPr lang="en-US" b="1" dirty="0" smtClean="0"/>
              <a:t>: </a:t>
            </a:r>
            <a:r>
              <a:rPr lang="en-US" dirty="0" smtClean="0"/>
              <a:t>The ordinary event arguments class, that is usually associated with any event handler. It doesn’t contain any special properties of the mouse.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1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ListViews</a:t>
            </a:r>
            <a:r>
              <a:rPr lang="en-US" dirty="0" smtClean="0"/>
              <a:t> -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views will look much different when you associate </a:t>
            </a:r>
            <a:r>
              <a:rPr lang="en-US" dirty="0" err="1" smtClean="0"/>
              <a:t>imagelist</a:t>
            </a:r>
            <a:r>
              <a:rPr lang="en-US" dirty="0" smtClean="0"/>
              <a:t> to the </a:t>
            </a:r>
            <a:r>
              <a:rPr lang="en-US" dirty="0" err="1" smtClean="0"/>
              <a:t>listview</a:t>
            </a:r>
            <a:r>
              <a:rPr lang="en-US" dirty="0" smtClean="0"/>
              <a:t>, and associate each item with a certain image.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2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ImageList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An </a:t>
            </a:r>
            <a:r>
              <a:rPr lang="en-US" dirty="0" err="1" smtClean="0"/>
              <a:t>imagelist</a:t>
            </a:r>
            <a:r>
              <a:rPr lang="en-US" dirty="0" smtClean="0"/>
              <a:t> is a component that can be added to your project, where you can add different images that can be used as icons along with </a:t>
            </a:r>
            <a:r>
              <a:rPr lang="en-US" dirty="0" err="1" smtClean="0"/>
              <a:t>ListView</a:t>
            </a:r>
            <a:r>
              <a:rPr lang="en-US" dirty="0" smtClean="0"/>
              <a:t> items, or </a:t>
            </a:r>
            <a:r>
              <a:rPr lang="en-US" dirty="0" err="1" smtClean="0"/>
              <a:t>TreeView</a:t>
            </a:r>
            <a:r>
              <a:rPr lang="en-US" dirty="0" smtClean="0"/>
              <a:t> nodes, that will be discussed later.</a:t>
            </a:r>
          </a:p>
          <a:p>
            <a:r>
              <a:rPr lang="en-US" dirty="0" smtClean="0"/>
              <a:t>When an </a:t>
            </a:r>
            <a:r>
              <a:rPr lang="en-US" dirty="0" err="1" smtClean="0"/>
              <a:t>imagelist</a:t>
            </a:r>
            <a:r>
              <a:rPr lang="en-US" dirty="0" smtClean="0"/>
              <a:t> is added, it appears at a tray under the form.</a:t>
            </a:r>
          </a:p>
          <a:p>
            <a:r>
              <a:rPr lang="en-US" dirty="0" smtClean="0"/>
              <a:t>In an </a:t>
            </a:r>
            <a:r>
              <a:rPr lang="en-US" dirty="0" err="1" smtClean="0"/>
              <a:t>imagelist</a:t>
            </a:r>
            <a:r>
              <a:rPr lang="en-US" dirty="0" smtClean="0"/>
              <a:t>, you can </a:t>
            </a:r>
          </a:p>
          <a:p>
            <a:pPr marL="0" indent="0">
              <a:buNone/>
            </a:pPr>
            <a:r>
              <a:rPr lang="en-US" dirty="0" smtClean="0"/>
              <a:t>Specify the size of images </a:t>
            </a:r>
          </a:p>
          <a:p>
            <a:pPr marL="0" indent="0">
              <a:buNone/>
            </a:pPr>
            <a:r>
              <a:rPr lang="en-US" dirty="0" smtClean="0"/>
              <a:t>Included in the list.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From Choose images, you can select the images you want.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127" y="4343400"/>
            <a:ext cx="348615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735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ImageList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image will have its own index, since Images is a collection.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124200"/>
            <a:ext cx="4748213" cy="3473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031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ListView</a:t>
            </a:r>
            <a:r>
              <a:rPr lang="en-US" dirty="0" smtClean="0"/>
              <a:t> Vs. </a:t>
            </a:r>
            <a:r>
              <a:rPr lang="en-US" dirty="0" err="1" smtClean="0"/>
              <a:t>ImageList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114800" cy="438912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To associate an </a:t>
            </a:r>
            <a:r>
              <a:rPr lang="en-US" sz="2000" dirty="0" err="1" smtClean="0"/>
              <a:t>ImageList</a:t>
            </a:r>
            <a:r>
              <a:rPr lang="en-US" sz="2000" dirty="0" smtClean="0"/>
              <a:t> to a </a:t>
            </a:r>
            <a:r>
              <a:rPr lang="en-US" sz="2000" dirty="0" err="1" smtClean="0"/>
              <a:t>ListView</a:t>
            </a:r>
            <a:r>
              <a:rPr lang="en-US" sz="2000" dirty="0" smtClean="0"/>
              <a:t>, use the properties: “Small </a:t>
            </a:r>
            <a:r>
              <a:rPr lang="en-US" sz="2000" dirty="0" err="1" smtClean="0"/>
              <a:t>ImageList</a:t>
            </a:r>
            <a:r>
              <a:rPr lang="en-US" sz="2000" dirty="0" smtClean="0"/>
              <a:t>” and “Large </a:t>
            </a:r>
            <a:r>
              <a:rPr lang="en-US" sz="2000" dirty="0" err="1" smtClean="0"/>
              <a:t>ImageList</a:t>
            </a:r>
            <a:r>
              <a:rPr lang="en-US" sz="2000" dirty="0" smtClean="0"/>
              <a:t>”. </a:t>
            </a:r>
          </a:p>
          <a:p>
            <a:endParaRPr lang="en-US" sz="2000" dirty="0"/>
          </a:p>
          <a:p>
            <a:r>
              <a:rPr lang="en-US" sz="2000" dirty="0" smtClean="0"/>
              <a:t>Small </a:t>
            </a:r>
            <a:r>
              <a:rPr lang="en-US" sz="2000" dirty="0" err="1" smtClean="0"/>
              <a:t>ImageList</a:t>
            </a:r>
            <a:r>
              <a:rPr lang="en-US" sz="2000" dirty="0" smtClean="0"/>
              <a:t>: display the images in it besides the items when using the List and </a:t>
            </a:r>
            <a:r>
              <a:rPr lang="en-US" sz="2000" dirty="0" err="1" smtClean="0"/>
              <a:t>SmallIcon</a:t>
            </a:r>
            <a:r>
              <a:rPr lang="en-US" sz="2000" dirty="0" smtClean="0"/>
              <a:t> Views.</a:t>
            </a:r>
          </a:p>
          <a:p>
            <a:endParaRPr lang="en-US" sz="2000" dirty="0"/>
          </a:p>
          <a:p>
            <a:r>
              <a:rPr lang="en-US" sz="2000" dirty="0" smtClean="0"/>
              <a:t>Large </a:t>
            </a:r>
            <a:r>
              <a:rPr lang="en-US" sz="2000" dirty="0" err="1" smtClean="0"/>
              <a:t>ImageList</a:t>
            </a:r>
            <a:r>
              <a:rPr lang="en-US" sz="2000" dirty="0" smtClean="0"/>
              <a:t>: displays the images in it besides the items when using the Tile and </a:t>
            </a:r>
            <a:r>
              <a:rPr lang="en-US" sz="2000" dirty="0" err="1" smtClean="0"/>
              <a:t>LargeIcon</a:t>
            </a:r>
            <a:r>
              <a:rPr lang="en-US" sz="2000" dirty="0" smtClean="0"/>
              <a:t> Views.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5509" y="2133600"/>
            <a:ext cx="4388491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761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ListView</a:t>
            </a:r>
            <a:r>
              <a:rPr lang="en-US" dirty="0" smtClean="0"/>
              <a:t> Vs. </a:t>
            </a:r>
            <a:r>
              <a:rPr lang="en-US" dirty="0" err="1" smtClean="0"/>
              <a:t>ImageList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last step you need to do is to associate each item in the </a:t>
            </a:r>
            <a:r>
              <a:rPr lang="en-US" dirty="0" err="1" smtClean="0"/>
              <a:t>ListView</a:t>
            </a:r>
            <a:r>
              <a:rPr lang="en-US" dirty="0" smtClean="0"/>
              <a:t> with a certain image in the </a:t>
            </a:r>
            <a:r>
              <a:rPr lang="en-US" dirty="0" err="1" smtClean="0"/>
              <a:t>ImageList</a:t>
            </a:r>
            <a:r>
              <a:rPr lang="en-US" dirty="0" smtClean="0"/>
              <a:t>, using the </a:t>
            </a:r>
            <a:r>
              <a:rPr lang="en-US" dirty="0" err="1" smtClean="0"/>
              <a:t>ImageIndex</a:t>
            </a:r>
            <a:r>
              <a:rPr lang="en-US" dirty="0" smtClean="0"/>
              <a:t> property.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3352800"/>
            <a:ext cx="4419600" cy="3146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448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ListView</a:t>
            </a:r>
            <a:r>
              <a:rPr lang="en-US" dirty="0" smtClean="0"/>
              <a:t> Vs. </a:t>
            </a:r>
            <a:r>
              <a:rPr lang="en-US" dirty="0" err="1" smtClean="0"/>
              <a:t>ImageList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ListView</a:t>
            </a:r>
            <a:r>
              <a:rPr lang="en-US" dirty="0" smtClean="0"/>
              <a:t> after associating it with an </a:t>
            </a:r>
            <a:r>
              <a:rPr lang="en-US" dirty="0" err="1" smtClean="0"/>
              <a:t>ImageList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824162"/>
            <a:ext cx="3808049" cy="228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746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ListView</a:t>
            </a:r>
            <a:r>
              <a:rPr lang="en-US" dirty="0" smtClean="0"/>
              <a:t> – Details -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use the Details view in a </a:t>
            </a:r>
            <a:r>
              <a:rPr lang="en-US" dirty="0" err="1" smtClean="0"/>
              <a:t>ListView</a:t>
            </a:r>
            <a:r>
              <a:rPr lang="en-US" dirty="0" smtClean="0"/>
              <a:t>, we have to add columns first.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2825" y="2667000"/>
            <a:ext cx="5591175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181350"/>
            <a:ext cx="2496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620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ListView</a:t>
            </a:r>
            <a:r>
              <a:rPr lang="en-US" dirty="0" smtClean="0"/>
              <a:t> - </a:t>
            </a:r>
            <a:r>
              <a:rPr lang="en-US" dirty="0" err="1" smtClean="0"/>
              <a:t>Subitems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To fill the details, you have to fill </a:t>
            </a:r>
            <a:r>
              <a:rPr lang="en-US" sz="1800" dirty="0" err="1" smtClean="0"/>
              <a:t>subitems</a:t>
            </a:r>
            <a:r>
              <a:rPr lang="en-US" sz="1800" dirty="0" smtClean="0"/>
              <a:t> for each item in the </a:t>
            </a:r>
            <a:r>
              <a:rPr lang="en-US" sz="1800" dirty="0" err="1" smtClean="0"/>
              <a:t>ListView</a:t>
            </a:r>
            <a:r>
              <a:rPr lang="en-US" sz="1800" dirty="0" smtClean="0"/>
              <a:t>. </a:t>
            </a:r>
          </a:p>
          <a:p>
            <a:r>
              <a:rPr lang="en-US" sz="1800" dirty="0" smtClean="0"/>
              <a:t>Go to the Item property sheet, from there add </a:t>
            </a:r>
            <a:r>
              <a:rPr lang="en-US" sz="1800" dirty="0" err="1" smtClean="0"/>
              <a:t>subitems</a:t>
            </a:r>
            <a:r>
              <a:rPr lang="en-US" sz="1800" dirty="0" smtClean="0"/>
              <a:t> (which is also a collection).</a:t>
            </a:r>
          </a:p>
          <a:p>
            <a:r>
              <a:rPr lang="en-US" sz="1800" dirty="0" smtClean="0"/>
              <a:t>Note: Add </a:t>
            </a:r>
            <a:r>
              <a:rPr lang="en-US" sz="1800" dirty="0" err="1" smtClean="0"/>
              <a:t>subitems</a:t>
            </a:r>
            <a:r>
              <a:rPr lang="en-US" sz="1800" dirty="0" smtClean="0"/>
              <a:t> for each item equal to the number of columns in the </a:t>
            </a:r>
            <a:r>
              <a:rPr lang="en-US" sz="1800" dirty="0" err="1" smtClean="0"/>
              <a:t>listview</a:t>
            </a:r>
            <a:r>
              <a:rPr lang="en-US" sz="1800" dirty="0" smtClean="0"/>
              <a:t>, or they won’t be displayed.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3733800"/>
            <a:ext cx="314607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657600"/>
            <a:ext cx="4066428" cy="294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31594"/>
            <a:ext cx="19240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215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ListView</a:t>
            </a:r>
            <a:r>
              <a:rPr lang="en-US" dirty="0" smtClean="0"/>
              <a:t> – Other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Multiselect</a:t>
            </a:r>
            <a:r>
              <a:rPr lang="en-US" b="1" dirty="0" smtClean="0"/>
              <a:t>: </a:t>
            </a:r>
            <a:r>
              <a:rPr lang="en-US" dirty="0" smtClean="0"/>
              <a:t>Specifies wither you can select more than one item in a </a:t>
            </a:r>
            <a:r>
              <a:rPr lang="en-US" dirty="0" err="1" smtClean="0"/>
              <a:t>listview</a:t>
            </a:r>
            <a:r>
              <a:rPr lang="en-US" dirty="0" smtClean="0"/>
              <a:t> or not (</a:t>
            </a:r>
            <a:r>
              <a:rPr lang="en-US" dirty="0" err="1" smtClean="0"/>
              <a:t>boolean</a:t>
            </a:r>
            <a:r>
              <a:rPr lang="en-US" dirty="0" smtClean="0"/>
              <a:t>, default: true).</a:t>
            </a:r>
          </a:p>
          <a:p>
            <a:r>
              <a:rPr lang="en-US" b="1" dirty="0" err="1" smtClean="0"/>
              <a:t>SelectedItems</a:t>
            </a:r>
            <a:r>
              <a:rPr lang="en-US" b="1" dirty="0" smtClean="0"/>
              <a:t>:</a:t>
            </a:r>
            <a:r>
              <a:rPr lang="en-US" dirty="0" smtClean="0"/>
              <a:t> an array of the items selected in the </a:t>
            </a:r>
            <a:r>
              <a:rPr lang="en-US" dirty="0" err="1" smtClean="0"/>
              <a:t>ListView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Note: There is no </a:t>
            </a:r>
            <a:r>
              <a:rPr lang="en-US" b="1" dirty="0" err="1" smtClean="0"/>
              <a:t>SelectedItem</a:t>
            </a:r>
            <a:r>
              <a:rPr lang="en-US" dirty="0" smtClean="0"/>
              <a:t> property for a </a:t>
            </a:r>
            <a:r>
              <a:rPr lang="en-US" dirty="0" err="1" smtClean="0"/>
              <a:t>ListView</a:t>
            </a:r>
            <a:r>
              <a:rPr lang="en-US" dirty="0" smtClean="0"/>
              <a:t>, but you can get the selected item in a certain way that will be discussed later.</a:t>
            </a:r>
          </a:p>
          <a:p>
            <a:r>
              <a:rPr lang="en-US" b="1" dirty="0" smtClean="0"/>
              <a:t>listView1.Items.Count: </a:t>
            </a:r>
            <a:r>
              <a:rPr lang="en-US" dirty="0" smtClean="0"/>
              <a:t>Number of items in the </a:t>
            </a:r>
            <a:r>
              <a:rPr lang="en-US" dirty="0" err="1" smtClean="0"/>
              <a:t>listview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2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ListView</a:t>
            </a:r>
            <a:r>
              <a:rPr lang="en-US" dirty="0" smtClean="0"/>
              <a:t> -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SelectedIndexChanged</a:t>
            </a:r>
            <a:r>
              <a:rPr lang="en-US" b="1" dirty="0" smtClean="0"/>
              <a:t> </a:t>
            </a:r>
            <a:r>
              <a:rPr lang="en-US" dirty="0" smtClean="0"/>
              <a:t>(The Default Event)</a:t>
            </a:r>
          </a:p>
          <a:p>
            <a:endParaRPr lang="en-US" dirty="0" smtClean="0"/>
          </a:p>
          <a:p>
            <a:r>
              <a:rPr lang="en-US" b="1" dirty="0" err="1" smtClean="0"/>
              <a:t>ItemSelectedChanged</a:t>
            </a:r>
            <a:r>
              <a:rPr lang="en-US" dirty="0" smtClean="0"/>
              <a:t> (Can be created from the Events Window)</a:t>
            </a:r>
          </a:p>
          <a:p>
            <a:pPr lvl="1"/>
            <a:r>
              <a:rPr lang="en-US" dirty="0" smtClean="0"/>
              <a:t>This event has a special argument class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 parameter: retrieves the following properties:</a:t>
            </a:r>
          </a:p>
          <a:p>
            <a:pPr lvl="2"/>
            <a:r>
              <a:rPr lang="en-US" dirty="0" err="1" smtClean="0"/>
              <a:t>e.IsSelected</a:t>
            </a:r>
            <a:r>
              <a:rPr lang="en-US" dirty="0" smtClean="0"/>
              <a:t>: </a:t>
            </a:r>
            <a:r>
              <a:rPr lang="en-US" dirty="0" err="1" smtClean="0"/>
              <a:t>boolean</a:t>
            </a:r>
            <a:r>
              <a:rPr lang="en-US" dirty="0" smtClean="0"/>
              <a:t> property, that specifies wither the current item is selected or not.</a:t>
            </a:r>
          </a:p>
          <a:p>
            <a:pPr lvl="2"/>
            <a:r>
              <a:rPr lang="en-US" dirty="0" err="1" smtClean="0"/>
              <a:t>e.Item</a:t>
            </a:r>
            <a:r>
              <a:rPr lang="en-US" dirty="0" smtClean="0"/>
              <a:t>: gets the selected item.</a:t>
            </a:r>
          </a:p>
          <a:p>
            <a:pPr lvl="2"/>
            <a:r>
              <a:rPr lang="en-US" dirty="0" err="1" smtClean="0"/>
              <a:t>e.ItemIndex</a:t>
            </a:r>
            <a:r>
              <a:rPr lang="en-US" dirty="0" smtClean="0"/>
              <a:t>: gets the index of the selected item.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86200"/>
            <a:ext cx="899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409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MouseEventArgs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class will appear in the header of the mouse events: </a:t>
            </a:r>
            <a:r>
              <a:rPr lang="en-US" dirty="0" err="1" smtClean="0"/>
              <a:t>MouseClick</a:t>
            </a:r>
            <a:r>
              <a:rPr lang="en-US" dirty="0" smtClean="0"/>
              <a:t>, </a:t>
            </a:r>
            <a:r>
              <a:rPr lang="en-US" dirty="0" err="1" smtClean="0"/>
              <a:t>MouseMove</a:t>
            </a:r>
            <a:r>
              <a:rPr lang="en-US" dirty="0" smtClean="0"/>
              <a:t>, </a:t>
            </a:r>
            <a:r>
              <a:rPr lang="en-US" dirty="0" err="1" smtClean="0"/>
              <a:t>MouseDown</a:t>
            </a:r>
            <a:r>
              <a:rPr lang="en-US" dirty="0" smtClean="0"/>
              <a:t> and </a:t>
            </a:r>
            <a:r>
              <a:rPr lang="en-US" dirty="0" err="1" smtClean="0"/>
              <a:t>MouseUp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argument “e”, which is of class “</a:t>
            </a:r>
            <a:r>
              <a:rPr lang="en-US" dirty="0" err="1" smtClean="0"/>
              <a:t>MouseEventArgs</a:t>
            </a:r>
            <a:r>
              <a:rPr lang="en-US" dirty="0" smtClean="0"/>
              <a:t>” will contain the following mouse properties: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895600"/>
            <a:ext cx="6391031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3084" y="4724399"/>
            <a:ext cx="1662547" cy="19537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310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ListView</a:t>
            </a:r>
            <a:r>
              <a:rPr lang="en-US" dirty="0" smtClean="0"/>
              <a:t> -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listView1.Items.Add (…):</a:t>
            </a:r>
            <a:r>
              <a:rPr lang="en-US" dirty="0" smtClean="0"/>
              <a:t> used to add a new item to the </a:t>
            </a:r>
            <a:r>
              <a:rPr lang="en-US" dirty="0" err="1" smtClean="0"/>
              <a:t>listview</a:t>
            </a:r>
            <a:r>
              <a:rPr lang="en-US" dirty="0" smtClean="0"/>
              <a:t>.</a:t>
            </a:r>
          </a:p>
          <a:p>
            <a:r>
              <a:rPr lang="en-US" b="1" dirty="0"/>
              <a:t>listView1.Items[0].</a:t>
            </a:r>
            <a:r>
              <a:rPr lang="en-US" b="1" dirty="0" err="1" smtClean="0"/>
              <a:t>SubItems.Add</a:t>
            </a:r>
            <a:r>
              <a:rPr lang="en-US" b="1" dirty="0" smtClean="0"/>
              <a:t>(…)</a:t>
            </a:r>
            <a:r>
              <a:rPr lang="en-US" dirty="0" smtClean="0"/>
              <a:t>: used to add a </a:t>
            </a:r>
            <a:r>
              <a:rPr lang="en-US" dirty="0" err="1" smtClean="0"/>
              <a:t>subitem</a:t>
            </a:r>
            <a:r>
              <a:rPr lang="en-US" dirty="0" smtClean="0"/>
              <a:t> to the first item in the </a:t>
            </a:r>
            <a:r>
              <a:rPr lang="en-US" dirty="0" err="1" smtClean="0"/>
              <a:t>listview</a:t>
            </a:r>
            <a:r>
              <a:rPr lang="en-US" dirty="0" smtClean="0"/>
              <a:t>.</a:t>
            </a:r>
            <a:endParaRPr lang="en-US" b="1" dirty="0" smtClean="0"/>
          </a:p>
          <a:p>
            <a:r>
              <a:rPr lang="en-US" b="1" dirty="0" err="1" smtClean="0"/>
              <a:t>e.Item.SubItems.Add</a:t>
            </a:r>
            <a:r>
              <a:rPr lang="en-US" b="1" dirty="0" smtClean="0"/>
              <a:t>(…)</a:t>
            </a:r>
            <a:r>
              <a:rPr lang="en-US" dirty="0" smtClean="0"/>
              <a:t>: used to add a </a:t>
            </a:r>
            <a:r>
              <a:rPr lang="en-US" dirty="0" err="1" smtClean="0"/>
              <a:t>subitem</a:t>
            </a:r>
            <a:r>
              <a:rPr lang="en-US" dirty="0" smtClean="0"/>
              <a:t> to the selected item.</a:t>
            </a:r>
            <a:endParaRPr lang="en-US" dirty="0"/>
          </a:p>
          <a:p>
            <a:r>
              <a:rPr lang="en-US" b="1" dirty="0" smtClean="0"/>
              <a:t>listView1.Items.Clear()</a:t>
            </a:r>
            <a:r>
              <a:rPr lang="en-US" dirty="0" smtClean="0"/>
              <a:t>: Clears all items and </a:t>
            </a:r>
            <a:r>
              <a:rPr lang="en-US" dirty="0" err="1" smtClean="0"/>
              <a:t>subitems</a:t>
            </a:r>
            <a:r>
              <a:rPr lang="en-US" dirty="0" smtClean="0"/>
              <a:t> in the </a:t>
            </a:r>
            <a:r>
              <a:rPr lang="en-US" dirty="0" err="1" smtClean="0"/>
              <a:t>listview</a:t>
            </a:r>
            <a:r>
              <a:rPr lang="en-US" dirty="0" smtClean="0"/>
              <a:t>.</a:t>
            </a:r>
            <a:endParaRPr lang="en-US" b="1" dirty="0" smtClean="0"/>
          </a:p>
          <a:p>
            <a:r>
              <a:rPr lang="en-US" b="1" dirty="0" smtClean="0"/>
              <a:t>listView1.Clear():</a:t>
            </a:r>
            <a:r>
              <a:rPr lang="en-US" dirty="0" smtClean="0"/>
              <a:t> Clears all components in the </a:t>
            </a:r>
            <a:r>
              <a:rPr lang="en-US" dirty="0" err="1" smtClean="0"/>
              <a:t>listview</a:t>
            </a:r>
            <a:r>
              <a:rPr lang="en-US" dirty="0" smtClean="0"/>
              <a:t>, even the columns.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39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Treeview</a:t>
            </a:r>
            <a:r>
              <a:rPr lang="en-US" dirty="0" smtClean="0"/>
              <a:t> is a control used to display items in a tree style, that looks like the folders in Windows Explorer.</a:t>
            </a:r>
          </a:p>
          <a:p>
            <a:r>
              <a:rPr lang="en-US" dirty="0" smtClean="0"/>
              <a:t>Item in a </a:t>
            </a:r>
            <a:r>
              <a:rPr lang="en-US" dirty="0" err="1" smtClean="0"/>
              <a:t>treeview</a:t>
            </a:r>
            <a:r>
              <a:rPr lang="en-US" dirty="0" smtClean="0"/>
              <a:t> is called Node.</a:t>
            </a:r>
          </a:p>
          <a:p>
            <a:r>
              <a:rPr lang="en-US" dirty="0" smtClean="0"/>
              <a:t>Trees consists of several levels.</a:t>
            </a:r>
          </a:p>
          <a:p>
            <a:r>
              <a:rPr lang="en-US" dirty="0" smtClean="0"/>
              <a:t>Terms used in a tree structure:</a:t>
            </a:r>
          </a:p>
          <a:p>
            <a:pPr lvl="1"/>
            <a:r>
              <a:rPr lang="en-US" dirty="0" smtClean="0"/>
              <a:t>Root: A node in the first level, that doesn’t have a parent.</a:t>
            </a:r>
          </a:p>
          <a:p>
            <a:pPr lvl="1"/>
            <a:r>
              <a:rPr lang="en-US" dirty="0" smtClean="0"/>
              <a:t>Parent: A node that has child nodes.</a:t>
            </a:r>
          </a:p>
          <a:p>
            <a:pPr lvl="1"/>
            <a:r>
              <a:rPr lang="en-US" dirty="0" smtClean="0"/>
              <a:t>Child: A node that has a parent node.</a:t>
            </a:r>
          </a:p>
          <a:p>
            <a:pPr lvl="1"/>
            <a:r>
              <a:rPr lang="en-US" dirty="0" smtClean="0"/>
              <a:t>Siblings: Nodes in the same level, and have the same parent.</a:t>
            </a:r>
          </a:p>
          <a:p>
            <a:pPr lvl="1"/>
            <a:r>
              <a:rPr lang="en-US" dirty="0" smtClean="0"/>
              <a:t>Leaf: A node in the last level of the tree, and don’t have child nodes.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51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TreeView</a:t>
            </a:r>
            <a:r>
              <a:rPr lang="en-US" dirty="0" smtClean="0"/>
              <a:t> – Design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To add nodes, go to Nodes Properties </a:t>
            </a:r>
          </a:p>
          <a:p>
            <a:pPr marL="0" indent="0">
              <a:buNone/>
            </a:pPr>
            <a:r>
              <a:rPr lang="en-US" sz="2000" dirty="0" smtClean="0"/>
              <a:t>or Edit Nodes in the </a:t>
            </a:r>
            <a:r>
              <a:rPr lang="en-US" sz="2000" dirty="0" err="1" smtClean="0"/>
              <a:t>treeview</a:t>
            </a:r>
            <a:r>
              <a:rPr lang="en-US" sz="2000" dirty="0" smtClean="0"/>
              <a:t> itself.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In this dialog you can add the tree nodes either </a:t>
            </a:r>
          </a:p>
          <a:p>
            <a:pPr marL="0" indent="0">
              <a:buNone/>
            </a:pPr>
            <a:r>
              <a:rPr lang="en-US" sz="2000" dirty="0" smtClean="0"/>
              <a:t>in the root level, or as children.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09800"/>
            <a:ext cx="1924050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662362"/>
            <a:ext cx="4114800" cy="2481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385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TreeView</a:t>
            </a:r>
            <a:r>
              <a:rPr lang="en-US" dirty="0" smtClean="0"/>
              <a:t> -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Nodes:</a:t>
            </a:r>
            <a:r>
              <a:rPr lang="en-US" dirty="0" smtClean="0"/>
              <a:t> array of nodes in a certain level.</a:t>
            </a:r>
          </a:p>
          <a:p>
            <a:r>
              <a:rPr lang="en-US" b="1" dirty="0" smtClean="0"/>
              <a:t>treeView1.Nodes:</a:t>
            </a:r>
            <a:r>
              <a:rPr lang="en-US" dirty="0" smtClean="0"/>
              <a:t> is an array of nodes in the first level (root).</a:t>
            </a:r>
            <a:r>
              <a:rPr lang="en-US" dirty="0"/>
              <a:t> </a:t>
            </a:r>
            <a:endParaRPr lang="en-US" dirty="0"/>
          </a:p>
          <a:p>
            <a:r>
              <a:rPr lang="en-US" b="1" dirty="0"/>
              <a:t>treeView1.Nodes[0].</a:t>
            </a:r>
            <a:r>
              <a:rPr lang="en-US" b="1" dirty="0" smtClean="0"/>
              <a:t>Nodes:</a:t>
            </a:r>
            <a:r>
              <a:rPr lang="en-US" dirty="0" smtClean="0"/>
              <a:t> an array of nodes that are children of the first node in the root level.</a:t>
            </a:r>
          </a:p>
          <a:p>
            <a:r>
              <a:rPr lang="en-US" b="1" dirty="0" smtClean="0"/>
              <a:t>treeView1.SelectedNode.Nodes:</a:t>
            </a:r>
            <a:r>
              <a:rPr lang="en-US" dirty="0" smtClean="0"/>
              <a:t> an array of nodes that are children of the </a:t>
            </a:r>
            <a:r>
              <a:rPr lang="en-US" dirty="0" err="1" smtClean="0"/>
              <a:t>selectednode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SelectedNode</a:t>
            </a:r>
            <a:r>
              <a:rPr lang="en-US" b="1" dirty="0" smtClean="0"/>
              <a:t>:</a:t>
            </a:r>
            <a:r>
              <a:rPr lang="en-US" dirty="0" smtClean="0"/>
              <a:t> The current selected node in the tree, no matter in which level it is.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4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TreeView</a:t>
            </a:r>
            <a:r>
              <a:rPr lang="en-US" dirty="0" smtClean="0"/>
              <a:t> -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CheckBoxes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boolean</a:t>
            </a:r>
            <a:r>
              <a:rPr lang="en-US" dirty="0" smtClean="0"/>
              <a:t> property on the </a:t>
            </a:r>
            <a:r>
              <a:rPr lang="en-US" dirty="0" err="1" smtClean="0"/>
              <a:t>treeview</a:t>
            </a:r>
            <a:r>
              <a:rPr lang="en-US" dirty="0" smtClean="0"/>
              <a:t> level, when true, the tree will look like in the following image.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Checked:</a:t>
            </a:r>
            <a:r>
              <a:rPr lang="en-US" dirty="0" smtClean="0"/>
              <a:t> </a:t>
            </a:r>
            <a:r>
              <a:rPr lang="en-US" dirty="0" err="1" smtClean="0"/>
              <a:t>boolean</a:t>
            </a:r>
            <a:r>
              <a:rPr lang="en-US" dirty="0" smtClean="0"/>
              <a:t> property on the node level, when it is true, means that the node is checked by the user, or by default.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976563"/>
            <a:ext cx="1959492" cy="144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026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TreeView</a:t>
            </a:r>
            <a:r>
              <a:rPr lang="en-US" dirty="0" smtClean="0"/>
              <a:t>/</a:t>
            </a:r>
            <a:r>
              <a:rPr lang="en-US" dirty="0" err="1" smtClean="0"/>
              <a:t>TreeNode</a:t>
            </a:r>
            <a:r>
              <a:rPr lang="en-US" dirty="0" smtClean="0"/>
              <a:t> -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Name:</a:t>
            </a:r>
            <a:r>
              <a:rPr lang="en-US" dirty="0" smtClean="0"/>
              <a:t> The name of a node (as an object)</a:t>
            </a:r>
          </a:p>
          <a:p>
            <a:r>
              <a:rPr lang="en-US" b="1" dirty="0" smtClean="0"/>
              <a:t>Text:</a:t>
            </a:r>
            <a:r>
              <a:rPr lang="en-US" dirty="0" smtClean="0"/>
              <a:t> the string that the node is displayed by in the tree.</a:t>
            </a:r>
          </a:p>
          <a:p>
            <a:r>
              <a:rPr lang="en-US" b="1" dirty="0" smtClean="0"/>
              <a:t>treeView1.SelectedNode.Parent:</a:t>
            </a:r>
            <a:r>
              <a:rPr lang="en-US" dirty="0" smtClean="0"/>
              <a:t> Retrieves the node in the upper level of the </a:t>
            </a:r>
            <a:r>
              <a:rPr lang="en-US" dirty="0" err="1" smtClean="0"/>
              <a:t>selectednode</a:t>
            </a:r>
            <a:r>
              <a:rPr lang="en-US" dirty="0" smtClean="0"/>
              <a:t> (its parent).</a:t>
            </a:r>
          </a:p>
          <a:p>
            <a:r>
              <a:rPr lang="en-US" b="1" dirty="0" smtClean="0"/>
              <a:t>treeView1.SelectedNode.FirstNode:</a:t>
            </a:r>
            <a:r>
              <a:rPr lang="en-US" dirty="0" smtClean="0"/>
              <a:t> Returns the first child in the </a:t>
            </a:r>
            <a:r>
              <a:rPr lang="en-US" dirty="0" err="1" smtClean="0"/>
              <a:t>selectednode</a:t>
            </a:r>
            <a:r>
              <a:rPr lang="en-US" dirty="0" smtClean="0"/>
              <a:t> children.</a:t>
            </a:r>
          </a:p>
          <a:p>
            <a:r>
              <a:rPr lang="en-US" b="1" dirty="0" smtClean="0"/>
              <a:t>treeView1.SelectedNode.LastNode</a:t>
            </a:r>
            <a:r>
              <a:rPr lang="en-US" b="1" dirty="0"/>
              <a:t>:</a:t>
            </a:r>
            <a:r>
              <a:rPr lang="en-US" dirty="0"/>
              <a:t> Returns the first child in the </a:t>
            </a:r>
            <a:r>
              <a:rPr lang="en-US" dirty="0" err="1"/>
              <a:t>selectednode</a:t>
            </a:r>
            <a:r>
              <a:rPr lang="en-US" dirty="0"/>
              <a:t> children.</a:t>
            </a:r>
          </a:p>
          <a:p>
            <a:r>
              <a:rPr lang="en-US" b="1" dirty="0"/>
              <a:t>treeView1.SelectedNode.NextNode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/>
              <a:t>Returns the </a:t>
            </a:r>
            <a:r>
              <a:rPr lang="en-US" dirty="0" smtClean="0"/>
              <a:t>next sibling of the selected node.</a:t>
            </a:r>
            <a:endParaRPr lang="en-US" dirty="0"/>
          </a:p>
          <a:p>
            <a:r>
              <a:rPr lang="en-US" b="1" dirty="0" smtClean="0"/>
              <a:t>treeView1.SelectedNode.PrevNode</a:t>
            </a:r>
            <a:r>
              <a:rPr lang="en-US" b="1" dirty="0"/>
              <a:t>:</a:t>
            </a:r>
            <a:r>
              <a:rPr lang="en-US" dirty="0"/>
              <a:t> Returns the </a:t>
            </a:r>
            <a:r>
              <a:rPr lang="en-US" dirty="0" smtClean="0"/>
              <a:t>Previous </a:t>
            </a:r>
            <a:r>
              <a:rPr lang="en-US" dirty="0"/>
              <a:t>sibling of the selected node.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9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TreeView</a:t>
            </a:r>
            <a:r>
              <a:rPr lang="en-US" dirty="0" smtClean="0"/>
              <a:t>/</a:t>
            </a:r>
            <a:r>
              <a:rPr lang="en-US" dirty="0" err="1" smtClean="0"/>
              <a:t>TreeNode</a:t>
            </a:r>
            <a:r>
              <a:rPr lang="en-US" dirty="0" smtClean="0"/>
              <a:t> -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treeView1.SelectedNode.FullPath:</a:t>
            </a:r>
            <a:r>
              <a:rPr lang="en-US" dirty="0" smtClean="0"/>
              <a:t> </a:t>
            </a:r>
            <a:r>
              <a:rPr lang="en-US" dirty="0"/>
              <a:t>Returns the </a:t>
            </a:r>
            <a:r>
              <a:rPr lang="en-US" dirty="0" smtClean="0"/>
              <a:t>full path of the </a:t>
            </a:r>
            <a:r>
              <a:rPr lang="en-US" dirty="0" err="1" smtClean="0"/>
              <a:t>selectednode</a:t>
            </a:r>
            <a:r>
              <a:rPr lang="en-US" dirty="0" smtClean="0"/>
              <a:t>, starting from the root node.</a:t>
            </a:r>
          </a:p>
          <a:p>
            <a:r>
              <a:rPr lang="en-US" b="1" dirty="0" smtClean="0"/>
              <a:t>treeView1.Nodes.Count: </a:t>
            </a:r>
            <a:r>
              <a:rPr lang="en-US" dirty="0" smtClean="0"/>
              <a:t>Number of nodes in the root.</a:t>
            </a:r>
          </a:p>
          <a:p>
            <a:r>
              <a:rPr lang="en-US" b="1" dirty="0" smtClean="0"/>
              <a:t>treeView1.SelectedNode.Nodes.Count</a:t>
            </a:r>
            <a:r>
              <a:rPr lang="en-US" b="1" dirty="0"/>
              <a:t>:</a:t>
            </a:r>
            <a:r>
              <a:rPr lang="en-US" dirty="0"/>
              <a:t> Number </a:t>
            </a:r>
            <a:r>
              <a:rPr lang="en-US" dirty="0" smtClean="0"/>
              <a:t>of children of the selected node.</a:t>
            </a:r>
          </a:p>
          <a:p>
            <a:r>
              <a:rPr lang="en-US" b="1" dirty="0" smtClean="0"/>
              <a:t>treeView1.SelectedNode.Tag: </a:t>
            </a:r>
            <a:r>
              <a:rPr lang="en-US" dirty="0" smtClean="0"/>
              <a:t>a user defined property that you can add any type of data in it and to be associated to a tree node.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5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TreeView</a:t>
            </a:r>
            <a:r>
              <a:rPr lang="en-US" dirty="0" smtClean="0"/>
              <a:t> – Default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AfterSelect</a:t>
            </a:r>
            <a:r>
              <a:rPr lang="en-US" b="1" dirty="0" smtClean="0"/>
              <a:t>:</a:t>
            </a:r>
            <a:r>
              <a:rPr lang="en-US" dirty="0" smtClean="0"/>
              <a:t> Occurs after a node is selected in the </a:t>
            </a:r>
            <a:r>
              <a:rPr lang="en-US" dirty="0" err="1" smtClean="0"/>
              <a:t>TreeView</a:t>
            </a:r>
            <a:endParaRPr lang="en-US" dirty="0" smtClean="0"/>
          </a:p>
          <a:p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03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TreeView</a:t>
            </a:r>
            <a:r>
              <a:rPr lang="en-US" dirty="0" smtClean="0"/>
              <a:t> -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treeView1.Nodes.Add</a:t>
            </a:r>
            <a:r>
              <a:rPr lang="en-US" b="1" dirty="0" smtClean="0"/>
              <a:t>(…):</a:t>
            </a:r>
            <a:r>
              <a:rPr lang="en-US" dirty="0" smtClean="0"/>
              <a:t> Adds a node as a root.</a:t>
            </a:r>
          </a:p>
          <a:p>
            <a:r>
              <a:rPr lang="en-US" b="1" dirty="0"/>
              <a:t>treeView1.SelectedNode.Nodes.Add</a:t>
            </a:r>
            <a:r>
              <a:rPr lang="en-US" b="1" dirty="0" smtClean="0"/>
              <a:t>()</a:t>
            </a:r>
            <a:r>
              <a:rPr lang="en-US" dirty="0" smtClean="0"/>
              <a:t>: Adds a node as a child to the selected node.</a:t>
            </a:r>
          </a:p>
          <a:p>
            <a:r>
              <a:rPr lang="en-US" b="1" dirty="0" smtClean="0"/>
              <a:t>treeView1.SelectedNode.GetNodeCount(false): </a:t>
            </a:r>
            <a:r>
              <a:rPr lang="en-US" dirty="0" smtClean="0"/>
              <a:t>Returns number of children of the selected node, in the direct level only.</a:t>
            </a:r>
          </a:p>
          <a:p>
            <a:r>
              <a:rPr lang="en-US" b="1" dirty="0" smtClean="0"/>
              <a:t>treeView1.SelectedNode.GetNodeCount(true):</a:t>
            </a:r>
            <a:r>
              <a:rPr lang="en-US" dirty="0" smtClean="0"/>
              <a:t> </a:t>
            </a:r>
            <a:r>
              <a:rPr lang="en-US" dirty="0"/>
              <a:t>Returns number of children of the selected node, </a:t>
            </a:r>
            <a:r>
              <a:rPr lang="en-US" dirty="0" smtClean="0"/>
              <a:t>in all levels.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13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TreeView</a:t>
            </a:r>
            <a:r>
              <a:rPr lang="en-US" dirty="0" smtClean="0"/>
              <a:t> -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treeView1.ExpandAll</a:t>
            </a:r>
            <a:r>
              <a:rPr lang="en-US" b="1" dirty="0" smtClean="0"/>
              <a:t>():</a:t>
            </a:r>
            <a:r>
              <a:rPr lang="en-US" dirty="0" smtClean="0"/>
              <a:t> Expands all children in all levels in the whole tree.</a:t>
            </a:r>
          </a:p>
          <a:p>
            <a:r>
              <a:rPr lang="en-US" b="1" dirty="0"/>
              <a:t>treeView1.SelectedNode.Expand</a:t>
            </a:r>
            <a:r>
              <a:rPr lang="en-US" b="1" dirty="0" smtClean="0"/>
              <a:t>():</a:t>
            </a:r>
            <a:r>
              <a:rPr lang="en-US" dirty="0" smtClean="0"/>
              <a:t> Expands children of the selected node in the direct level.</a:t>
            </a:r>
          </a:p>
          <a:p>
            <a:r>
              <a:rPr lang="en-US" b="1" dirty="0" smtClean="0"/>
              <a:t>treeView1.SelectedNode.ExpandAll():</a:t>
            </a:r>
            <a:r>
              <a:rPr lang="en-US" dirty="0" smtClean="0"/>
              <a:t> </a:t>
            </a:r>
            <a:r>
              <a:rPr lang="en-US" dirty="0"/>
              <a:t>Expands children of the selected node in </a:t>
            </a:r>
            <a:r>
              <a:rPr lang="en-US" dirty="0" smtClean="0"/>
              <a:t>all levels.</a:t>
            </a:r>
          </a:p>
          <a:p>
            <a:r>
              <a:rPr lang="en-US" b="1" dirty="0"/>
              <a:t>treeView1.SelectedNode.Collapse</a:t>
            </a:r>
            <a:r>
              <a:rPr lang="en-US" b="1" dirty="0" smtClean="0"/>
              <a:t>():</a:t>
            </a:r>
            <a:r>
              <a:rPr lang="en-US" dirty="0" smtClean="0"/>
              <a:t> Hides the children of the selected node.</a:t>
            </a:r>
            <a:endParaRPr lang="en-US" dirty="0"/>
          </a:p>
          <a:p>
            <a:r>
              <a:rPr lang="en-US" b="1" dirty="0" smtClean="0"/>
              <a:t>treeView1.CollapseAll():</a:t>
            </a:r>
            <a:r>
              <a:rPr lang="en-US" dirty="0" smtClean="0"/>
              <a:t> Hides all children in all levels in the tree.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1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MouseEventArgs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X:</a:t>
            </a:r>
            <a:r>
              <a:rPr lang="en-US" dirty="0" smtClean="0"/>
              <a:t> of type </a:t>
            </a:r>
            <a:r>
              <a:rPr lang="en-US" b="1" dirty="0" err="1" smtClean="0"/>
              <a:t>int</a:t>
            </a:r>
            <a:r>
              <a:rPr lang="en-US" dirty="0" smtClean="0"/>
              <a:t>; and returns the X coordinate of the mouse cursor over a form or a certain control.</a:t>
            </a:r>
          </a:p>
          <a:p>
            <a:r>
              <a:rPr lang="en-US" b="1" dirty="0" smtClean="0"/>
              <a:t>Y:</a:t>
            </a:r>
            <a:r>
              <a:rPr lang="en-US" dirty="0" smtClean="0"/>
              <a:t> of type </a:t>
            </a:r>
            <a:r>
              <a:rPr lang="en-US" b="1" dirty="0" err="1" smtClean="0"/>
              <a:t>int</a:t>
            </a:r>
            <a:r>
              <a:rPr lang="en-US" dirty="0" smtClean="0"/>
              <a:t>; and returns the Y coordinate of the mouse cursor over a form or a certain control.</a:t>
            </a:r>
          </a:p>
          <a:p>
            <a:r>
              <a:rPr lang="en-US" b="1" dirty="0" smtClean="0"/>
              <a:t>Button:</a:t>
            </a:r>
            <a:r>
              <a:rPr lang="en-US" dirty="0" smtClean="0"/>
              <a:t> of type </a:t>
            </a:r>
            <a:r>
              <a:rPr lang="en-US" b="1" dirty="0" err="1" smtClean="0"/>
              <a:t>MouseButtons</a:t>
            </a:r>
            <a:r>
              <a:rPr lang="en-US" dirty="0" smtClean="0"/>
              <a:t>; which is a enumeration that has the values (Left, Right and Middle), which indicate which mouse button was clicked and caused the event.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5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Worksheet 11 for details.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6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7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Keyboard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Keyboard Events:</a:t>
            </a:r>
            <a:r>
              <a:rPr lang="en-US" dirty="0" smtClean="0"/>
              <a:t> Are events associated with the keyboard keys. Whenever a user presses on any key on the keyboard, these events take place.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28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Keyboard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KeyPress</a:t>
            </a:r>
            <a:r>
              <a:rPr lang="en-US" b="1" dirty="0" smtClean="0"/>
              <a:t>:</a:t>
            </a:r>
            <a:r>
              <a:rPr lang="en-US" dirty="0" smtClean="0"/>
              <a:t> occurs when the user presses on a certain key in the keyboard.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err="1" smtClean="0"/>
              <a:t>KeyDown</a:t>
            </a:r>
            <a:r>
              <a:rPr lang="en-US" b="1" dirty="0" smtClean="0"/>
              <a:t>:</a:t>
            </a:r>
            <a:r>
              <a:rPr lang="en-US" dirty="0" smtClean="0"/>
              <a:t> occurs when the user presses on a certain key in the keyboard and keeps pressing.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err="1" smtClean="0"/>
              <a:t>KeyUp</a:t>
            </a:r>
            <a:r>
              <a:rPr lang="en-US" b="1" dirty="0" smtClean="0"/>
              <a:t>: </a:t>
            </a:r>
            <a:r>
              <a:rPr lang="en-US" dirty="0" smtClean="0"/>
              <a:t>occurs directly when the user releases the key in the keyboard.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22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1296</TotalTime>
  <Words>3774</Words>
  <Application>Microsoft Office PowerPoint</Application>
  <PresentationFormat>On-screen Show (4:3)</PresentationFormat>
  <Paragraphs>415</Paragraphs>
  <Slides>71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2" baseType="lpstr">
      <vt:lpstr>Flow</vt:lpstr>
      <vt:lpstr>Visual programming Chapter 4: GUI (Graphical User Interface) Part II</vt:lpstr>
      <vt:lpstr>Contents</vt:lpstr>
      <vt:lpstr>Mouse Events</vt:lpstr>
      <vt:lpstr>Mouse Events</vt:lpstr>
      <vt:lpstr>Mouse Events Arguments</vt:lpstr>
      <vt:lpstr>MouseEventArgs</vt:lpstr>
      <vt:lpstr>MouseEventArgs</vt:lpstr>
      <vt:lpstr>Keyboard Events</vt:lpstr>
      <vt:lpstr>Keyboard Events</vt:lpstr>
      <vt:lpstr>Keyboard Events Arguments</vt:lpstr>
      <vt:lpstr>KeyPressEventArgs</vt:lpstr>
      <vt:lpstr>KeyEventArgs</vt:lpstr>
      <vt:lpstr>NumericUpDown</vt:lpstr>
      <vt:lpstr>NumericUpDown - Properties</vt:lpstr>
      <vt:lpstr>NumericUpDown – Default Event</vt:lpstr>
      <vt:lpstr>ToolTip</vt:lpstr>
      <vt:lpstr>ToolTip Creation</vt:lpstr>
      <vt:lpstr>ToolTip Properties:</vt:lpstr>
      <vt:lpstr>ToolTip Text</vt:lpstr>
      <vt:lpstr>LinkLabel</vt:lpstr>
      <vt:lpstr>LinkLabel - Properties</vt:lpstr>
      <vt:lpstr>LinkLabel – Default Event and Method</vt:lpstr>
      <vt:lpstr>LinkLabel - Method</vt:lpstr>
      <vt:lpstr>Menus - MenuStrip</vt:lpstr>
      <vt:lpstr>Sub Menus</vt:lpstr>
      <vt:lpstr>MenuStrip - Properties</vt:lpstr>
      <vt:lpstr>MenuItem - Properties</vt:lpstr>
      <vt:lpstr>MenuItem - Properties</vt:lpstr>
      <vt:lpstr>MenuItem - Properties</vt:lpstr>
      <vt:lpstr>MenuItem – Default Event</vt:lpstr>
      <vt:lpstr>ListBox</vt:lpstr>
      <vt:lpstr>ListBox - Properties</vt:lpstr>
      <vt:lpstr>ListBox - Properties</vt:lpstr>
      <vt:lpstr>ListBox - Properties</vt:lpstr>
      <vt:lpstr>ListBox - Properties</vt:lpstr>
      <vt:lpstr>ListBox – Default Event</vt:lpstr>
      <vt:lpstr>ListBox - Methods</vt:lpstr>
      <vt:lpstr>ListBox - Methods</vt:lpstr>
      <vt:lpstr>ComboBox</vt:lpstr>
      <vt:lpstr>ComboBox - Properties</vt:lpstr>
      <vt:lpstr>ComboBox- Properties</vt:lpstr>
      <vt:lpstr>ComboBox- Properties</vt:lpstr>
      <vt:lpstr>ComboBox- Properties</vt:lpstr>
      <vt:lpstr>ComboBox– Default Event</vt:lpstr>
      <vt:lpstr>ComboBox- Methods</vt:lpstr>
      <vt:lpstr>ComboBox - Methods</vt:lpstr>
      <vt:lpstr>ListViews</vt:lpstr>
      <vt:lpstr>ListViews – Adding Items</vt:lpstr>
      <vt:lpstr>ListViews - View</vt:lpstr>
      <vt:lpstr>ListViews - View</vt:lpstr>
      <vt:lpstr>ImageList</vt:lpstr>
      <vt:lpstr>ImageList</vt:lpstr>
      <vt:lpstr>ListView Vs. ImageList</vt:lpstr>
      <vt:lpstr>ListView Vs. ImageList</vt:lpstr>
      <vt:lpstr>ListView Vs. ImageList</vt:lpstr>
      <vt:lpstr>ListView – Details - Columns</vt:lpstr>
      <vt:lpstr>ListView - Subitems</vt:lpstr>
      <vt:lpstr>ListView – Other Properties</vt:lpstr>
      <vt:lpstr>ListView - Events</vt:lpstr>
      <vt:lpstr>ListView - Methods</vt:lpstr>
      <vt:lpstr>TreeViews</vt:lpstr>
      <vt:lpstr>TreeView – Design Time</vt:lpstr>
      <vt:lpstr>TreeView - Properties</vt:lpstr>
      <vt:lpstr>TreeView - Properties</vt:lpstr>
      <vt:lpstr>TreeView/TreeNode - Properties</vt:lpstr>
      <vt:lpstr>TreeView/TreeNode - Properties</vt:lpstr>
      <vt:lpstr>TreeView – Default Event</vt:lpstr>
      <vt:lpstr>TreeView - Methods</vt:lpstr>
      <vt:lpstr>TreeView - Methods</vt:lpstr>
      <vt:lpstr>Multiple Forms</vt:lpstr>
      <vt:lpstr>The End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programming</dc:title>
  <dc:creator>Eman</dc:creator>
  <cp:lastModifiedBy>Eman</cp:lastModifiedBy>
  <cp:revision>235</cp:revision>
  <dcterms:created xsi:type="dcterms:W3CDTF">2006-08-16T00:00:00Z</dcterms:created>
  <dcterms:modified xsi:type="dcterms:W3CDTF">2018-01-26T19:02:38Z</dcterms:modified>
</cp:coreProperties>
</file>