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6" r:id="rId5"/>
    <p:sldId id="267" r:id="rId6"/>
    <p:sldId id="268" r:id="rId7"/>
    <p:sldId id="269" r:id="rId8"/>
    <p:sldId id="270" r:id="rId9"/>
    <p:sldId id="271" r:id="rId10"/>
    <p:sldId id="259" r:id="rId11"/>
    <p:sldId id="272" r:id="rId12"/>
    <p:sldId id="274" r:id="rId13"/>
    <p:sldId id="273" r:id="rId14"/>
    <p:sldId id="260" r:id="rId15"/>
    <p:sldId id="263" r:id="rId16"/>
    <p:sldId id="261" r:id="rId17"/>
    <p:sldId id="262" r:id="rId18"/>
    <p:sldId id="264" r:id="rId19"/>
    <p:sldId id="275" r:id="rId20"/>
    <p:sldId id="276" r:id="rId21"/>
    <p:sldId id="285" r:id="rId22"/>
    <p:sldId id="278" r:id="rId23"/>
    <p:sldId id="279" r:id="rId24"/>
    <p:sldId id="280" r:id="rId25"/>
    <p:sldId id="281" r:id="rId26"/>
    <p:sldId id="282" r:id="rId27"/>
    <p:sldId id="283" r:id="rId28"/>
    <p:sldId id="284"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1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39B6F-4CAA-4CE2-A0BC-E8A5731C5BAE}" type="datetimeFigureOut">
              <a:rPr lang="en-US" smtClean="0"/>
              <a:t>9/22/2018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1410A-400E-42F3-82DD-86D03B621C44}" type="slidenum">
              <a:rPr lang="en-US" smtClean="0"/>
              <a:t>‹#›</a:t>
            </a:fld>
            <a:endParaRPr lang="en-US"/>
          </a:p>
        </p:txBody>
      </p:sp>
    </p:spTree>
    <p:extLst>
      <p:ext uri="{BB962C8B-B14F-4D97-AF65-F5344CB8AC3E}">
        <p14:creationId xmlns:p14="http://schemas.microsoft.com/office/powerpoint/2010/main" val="104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1410A-400E-42F3-82DD-86D03B621C44}" type="slidenum">
              <a:rPr lang="en-US" smtClean="0"/>
              <a:t>13</a:t>
            </a:fld>
            <a:endParaRPr lang="en-US"/>
          </a:p>
        </p:txBody>
      </p:sp>
    </p:spTree>
    <p:extLst>
      <p:ext uri="{BB962C8B-B14F-4D97-AF65-F5344CB8AC3E}">
        <p14:creationId xmlns:p14="http://schemas.microsoft.com/office/powerpoint/2010/main" val="391181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0CBB89-1274-41CB-847D-12D845A678C7}"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29877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CBB89-1274-41CB-847D-12D845A678C7}"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327436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CBB89-1274-41CB-847D-12D845A678C7}"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209933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CBB89-1274-41CB-847D-12D845A678C7}"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387693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0CBB89-1274-41CB-847D-12D845A678C7}"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347706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0CBB89-1274-41CB-847D-12D845A678C7}"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3382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0CBB89-1274-41CB-847D-12D845A678C7}" type="datetimeFigureOut">
              <a:rPr lang="en-US" smtClean="0"/>
              <a:t>9/22/2018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85956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0CBB89-1274-41CB-847D-12D845A678C7}" type="datetimeFigureOut">
              <a:rPr lang="en-US" smtClean="0"/>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58195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CBB89-1274-41CB-847D-12D845A678C7}" type="datetimeFigureOut">
              <a:rPr lang="en-US" smtClean="0"/>
              <a:t>9/22/2018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159447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0CBB89-1274-41CB-847D-12D845A678C7}"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314870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0CBB89-1274-41CB-847D-12D845A678C7}"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1A2C2-8E94-49D0-95D6-31625BC5DCC5}" type="slidenum">
              <a:rPr lang="en-US" smtClean="0"/>
              <a:t>‹#›</a:t>
            </a:fld>
            <a:endParaRPr lang="en-US"/>
          </a:p>
        </p:txBody>
      </p:sp>
    </p:spTree>
    <p:extLst>
      <p:ext uri="{BB962C8B-B14F-4D97-AF65-F5344CB8AC3E}">
        <p14:creationId xmlns:p14="http://schemas.microsoft.com/office/powerpoint/2010/main" val="22954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CBB89-1274-41CB-847D-12D845A678C7}" type="datetimeFigureOut">
              <a:rPr lang="en-US" smtClean="0"/>
              <a:t>9/22/2018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1A2C2-8E94-49D0-95D6-31625BC5DCC5}" type="slidenum">
              <a:rPr lang="en-US" smtClean="0"/>
              <a:t>‹#›</a:t>
            </a:fld>
            <a:endParaRPr lang="en-US"/>
          </a:p>
        </p:txBody>
      </p:sp>
    </p:spTree>
    <p:extLst>
      <p:ext uri="{BB962C8B-B14F-4D97-AF65-F5344CB8AC3E}">
        <p14:creationId xmlns:p14="http://schemas.microsoft.com/office/powerpoint/2010/main" val="4199098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oberlo.com/ecommerce-wiki/ecommer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hopif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wordstream.com/blog/ws/2012/12/03/why-use-adword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Sy7Y7T5Dz4M" TargetMode="External"/><Relationship Id="rId2" Type="http://schemas.openxmlformats.org/officeDocument/2006/relationships/hyperlink" Target="https://ads.google.com/home" TargetMode="External"/><Relationship Id="rId1" Type="http://schemas.openxmlformats.org/officeDocument/2006/relationships/slideLayout" Target="../slideLayouts/slideLayout2.xml"/><Relationship Id="rId4" Type="http://schemas.openxmlformats.org/officeDocument/2006/relationships/hyperlink" Target="https://www.entrepreneur.com/article/237212"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145" y="714675"/>
            <a:ext cx="9144000" cy="2387600"/>
          </a:xfrm>
        </p:spPr>
        <p:txBody>
          <a:bodyPr/>
          <a:lstStyle/>
          <a:p>
            <a:r>
              <a:rPr lang="en-US" dirty="0" smtClean="0"/>
              <a:t>E-commerce</a:t>
            </a:r>
            <a:endParaRPr lang="en-US" dirty="0"/>
          </a:p>
        </p:txBody>
      </p:sp>
      <p:pic>
        <p:nvPicPr>
          <p:cNvPr id="4" name="Picture 3"/>
          <p:cNvPicPr>
            <a:picLocks noChangeAspect="1"/>
          </p:cNvPicPr>
          <p:nvPr/>
        </p:nvPicPr>
        <p:blipFill>
          <a:blip r:embed="rId2"/>
          <a:stretch>
            <a:fillRect/>
          </a:stretch>
        </p:blipFill>
        <p:spPr>
          <a:xfrm>
            <a:off x="4078514" y="2971645"/>
            <a:ext cx="4622538" cy="2799659"/>
          </a:xfrm>
          <a:prstGeom prst="rect">
            <a:avLst/>
          </a:prstGeom>
        </p:spPr>
      </p:pic>
    </p:spTree>
    <p:extLst>
      <p:ext uri="{BB962C8B-B14F-4D97-AF65-F5344CB8AC3E}">
        <p14:creationId xmlns:p14="http://schemas.microsoft.com/office/powerpoint/2010/main" val="223319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a:t>
            </a:r>
            <a:r>
              <a:rPr lang="en-US" b="1" dirty="0" smtClean="0"/>
              <a:t>e-Commerce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With </a:t>
            </a:r>
            <a:r>
              <a:rPr lang="en-US" dirty="0"/>
              <a:t>the internet becoming an essential requirement of everyday life, businesses are learning to take advantage of the numerous benefits of </a:t>
            </a:r>
            <a:r>
              <a:rPr lang="en-US" dirty="0" smtClean="0"/>
              <a:t>e-Commerce:</a:t>
            </a:r>
            <a:endParaRPr lang="en-US" sz="2400" dirty="0" smtClean="0"/>
          </a:p>
          <a:p>
            <a:r>
              <a:rPr lang="en-US" sz="2400" dirty="0" smtClean="0"/>
              <a:t>Global </a:t>
            </a:r>
            <a:r>
              <a:rPr lang="en-US" sz="2400" dirty="0"/>
              <a:t>market. </a:t>
            </a:r>
            <a:endParaRPr lang="en-US" sz="2400" dirty="0" smtClean="0"/>
          </a:p>
          <a:p>
            <a:r>
              <a:rPr lang="en-US" sz="2400" dirty="0"/>
              <a:t>Around-the-clock </a:t>
            </a:r>
            <a:r>
              <a:rPr lang="en-US" sz="2400" dirty="0" smtClean="0"/>
              <a:t>availability</a:t>
            </a:r>
          </a:p>
          <a:p>
            <a:r>
              <a:rPr lang="en-US" sz="2400" dirty="0"/>
              <a:t>Reduced </a:t>
            </a:r>
            <a:r>
              <a:rPr lang="en-US" sz="2400" dirty="0" smtClean="0"/>
              <a:t>costs</a:t>
            </a:r>
          </a:p>
          <a:p>
            <a:r>
              <a:rPr lang="en-US" sz="2400" dirty="0"/>
              <a:t>Inventory management</a:t>
            </a:r>
            <a:r>
              <a:rPr lang="en-US" sz="2400" dirty="0" smtClean="0"/>
              <a:t>.</a:t>
            </a:r>
          </a:p>
          <a:p>
            <a:r>
              <a:rPr lang="en-US" sz="2400" dirty="0"/>
              <a:t>Targeted marketing</a:t>
            </a:r>
            <a:r>
              <a:rPr lang="en-US" sz="2400" dirty="0" smtClean="0"/>
              <a:t>.</a:t>
            </a:r>
          </a:p>
          <a:p>
            <a:r>
              <a:rPr lang="en-US" sz="2400" dirty="0"/>
              <a:t>Serving niche markets. </a:t>
            </a:r>
            <a:endParaRPr lang="en-US" sz="2400" dirty="0" smtClean="0"/>
          </a:p>
          <a:p>
            <a:r>
              <a:rPr lang="en-US" sz="2400" dirty="0"/>
              <a:t>Working from anywhere</a:t>
            </a:r>
            <a:r>
              <a:rPr lang="en-US" sz="2400" dirty="0" smtClean="0"/>
              <a:t>.</a:t>
            </a:r>
          </a:p>
          <a:p>
            <a:pPr marL="0" indent="0">
              <a:buNone/>
            </a:pPr>
            <a:endParaRPr lang="en-US" sz="2400" dirty="0" smtClean="0"/>
          </a:p>
          <a:p>
            <a:pPr marL="0" indent="0">
              <a:buNone/>
            </a:pPr>
            <a:r>
              <a:rPr lang="en-US" sz="1300" dirty="0" smtClean="0">
                <a:hlinkClick r:id="rId2"/>
              </a:rPr>
              <a:t>https://www.oberlo.com/ecommerce-wiki/ecommerce</a:t>
            </a:r>
            <a:endParaRPr lang="en-US" sz="1300" dirty="0" smtClean="0"/>
          </a:p>
          <a:p>
            <a:pPr marL="0" indent="0">
              <a:buNone/>
            </a:pPr>
            <a:endParaRPr lang="en-US" sz="2400" dirty="0"/>
          </a:p>
        </p:txBody>
      </p:sp>
    </p:spTree>
    <p:extLst>
      <p:ext uri="{BB962C8B-B14F-4D97-AF65-F5344CB8AC3E}">
        <p14:creationId xmlns:p14="http://schemas.microsoft.com/office/powerpoint/2010/main" val="109677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E</a:t>
            </a:r>
            <a:r>
              <a:rPr lang="ar-JO" dirty="0" smtClean="0"/>
              <a:t>-</a:t>
            </a:r>
            <a:r>
              <a:rPr lang="en-US" dirty="0" smtClean="0"/>
              <a:t>Commerce Businesses</a:t>
            </a:r>
            <a:endParaRPr lang="en-US" dirty="0"/>
          </a:p>
        </p:txBody>
      </p:sp>
      <p:sp>
        <p:nvSpPr>
          <p:cNvPr id="3" name="Content Placeholder 2"/>
          <p:cNvSpPr>
            <a:spLocks noGrp="1"/>
          </p:cNvSpPr>
          <p:nvPr>
            <p:ph idx="1"/>
          </p:nvPr>
        </p:nvSpPr>
        <p:spPr/>
        <p:txBody>
          <a:bodyPr>
            <a:normAutofit fontScale="70000" lnSpcReduction="20000"/>
          </a:bodyPr>
          <a:lstStyle/>
          <a:p>
            <a:pPr algn="just" fontAlgn="base"/>
            <a:r>
              <a:rPr lang="en-US" dirty="0" smtClean="0"/>
              <a:t>E</a:t>
            </a:r>
            <a:r>
              <a:rPr lang="ar-JO" dirty="0" smtClean="0"/>
              <a:t>-</a:t>
            </a:r>
            <a:r>
              <a:rPr lang="en-US" dirty="0" smtClean="0"/>
              <a:t>Commerce </a:t>
            </a:r>
            <a:r>
              <a:rPr lang="en-US" dirty="0"/>
              <a:t>has become one of the most popular mediums of transactions in the recent years. While it does offer quite a lot of benefits to both buyers and sellers, it is not totally free from disadvantages. By having an idea of these limitations, we can address them and come up with a solution.</a:t>
            </a:r>
          </a:p>
          <a:p>
            <a:pPr marL="0" indent="0" fontAlgn="base">
              <a:buNone/>
            </a:pPr>
            <a:r>
              <a:rPr lang="en-US" b="1" dirty="0"/>
              <a:t>Here are the top disadvantages and limitations of </a:t>
            </a:r>
            <a:r>
              <a:rPr lang="en-US" b="1" dirty="0" smtClean="0"/>
              <a:t>e</a:t>
            </a:r>
            <a:r>
              <a:rPr lang="ar-JO" b="1" dirty="0" smtClean="0"/>
              <a:t>-</a:t>
            </a:r>
            <a:r>
              <a:rPr lang="en-US" b="1" dirty="0" smtClean="0"/>
              <a:t>Commerce </a:t>
            </a:r>
            <a:r>
              <a:rPr lang="en-US" b="1" dirty="0"/>
              <a:t>businesses:</a:t>
            </a:r>
            <a:endParaRPr lang="en-US" dirty="0"/>
          </a:p>
          <a:p>
            <a:pPr marL="0" indent="0" fontAlgn="base">
              <a:buNone/>
            </a:pPr>
            <a:r>
              <a:rPr lang="en-US" b="1" dirty="0"/>
              <a:t>1. Security:</a:t>
            </a:r>
            <a:r>
              <a:rPr lang="en-US" dirty="0"/>
              <a:t> </a:t>
            </a:r>
            <a:endParaRPr lang="ar-JO" dirty="0" smtClean="0"/>
          </a:p>
          <a:p>
            <a:pPr lvl="1" fontAlgn="base"/>
            <a:r>
              <a:rPr lang="en-US" dirty="0" smtClean="0"/>
              <a:t>In </a:t>
            </a:r>
            <a:r>
              <a:rPr lang="en-US" dirty="0"/>
              <a:t>most cases, people are hesitant to provide their personal and financial details in spite of advanced data encryption security systems in </a:t>
            </a:r>
            <a:r>
              <a:rPr lang="en-US" dirty="0" smtClean="0"/>
              <a:t>place.</a:t>
            </a:r>
            <a:endParaRPr lang="ar-JO" dirty="0" smtClean="0"/>
          </a:p>
          <a:p>
            <a:pPr lvl="1" fontAlgn="base"/>
            <a:r>
              <a:rPr lang="en-US" dirty="0"/>
              <a:t>T</a:t>
            </a:r>
            <a:r>
              <a:rPr lang="en-US" dirty="0" smtClean="0"/>
              <a:t>here </a:t>
            </a:r>
            <a:r>
              <a:rPr lang="en-US" dirty="0"/>
              <a:t>are some websites that do not have the capability and features installed to authenticate transactions. </a:t>
            </a:r>
            <a:endParaRPr lang="en-US" dirty="0" smtClean="0"/>
          </a:p>
          <a:p>
            <a:pPr lvl="1" fontAlgn="base"/>
            <a:r>
              <a:rPr lang="en-US" dirty="0" smtClean="0"/>
              <a:t>As </a:t>
            </a:r>
            <a:r>
              <a:rPr lang="en-US" dirty="0"/>
              <a:t>such, there are instances of fraudulent </a:t>
            </a:r>
            <a:r>
              <a:rPr lang="en-US" dirty="0" smtClean="0"/>
              <a:t>activities.</a:t>
            </a:r>
          </a:p>
          <a:p>
            <a:pPr lvl="1" fontAlgn="base"/>
            <a:r>
              <a:rPr lang="en-US" dirty="0" smtClean="0"/>
              <a:t>The </a:t>
            </a:r>
            <a:r>
              <a:rPr lang="en-US" dirty="0"/>
              <a:t>fear of providing financial information like credit card details hinders the growth of </a:t>
            </a:r>
            <a:r>
              <a:rPr lang="en-US" dirty="0" smtClean="0"/>
              <a:t>e-Commerce</a:t>
            </a:r>
            <a:r>
              <a:rPr lang="en-US" dirty="0"/>
              <a:t>.</a:t>
            </a:r>
          </a:p>
          <a:p>
            <a:pPr marL="0" indent="0" fontAlgn="base">
              <a:buNone/>
            </a:pPr>
            <a:r>
              <a:rPr lang="en-US" b="1" dirty="0"/>
              <a:t>2. Lack of Privacy:</a:t>
            </a:r>
            <a:r>
              <a:rPr lang="en-US" dirty="0"/>
              <a:t> </a:t>
            </a:r>
            <a:endParaRPr lang="en-US" dirty="0" smtClean="0"/>
          </a:p>
          <a:p>
            <a:pPr lvl="1" fontAlgn="base"/>
            <a:r>
              <a:rPr lang="en-US" dirty="0" smtClean="0"/>
              <a:t>To </a:t>
            </a:r>
            <a:r>
              <a:rPr lang="en-US" dirty="0"/>
              <a:t>some extent, the privacy of a customer is compromised in </a:t>
            </a:r>
            <a:r>
              <a:rPr lang="en-US" dirty="0" smtClean="0"/>
              <a:t>e-Commerce</a:t>
            </a:r>
            <a:r>
              <a:rPr lang="en-US" dirty="0"/>
              <a:t>. </a:t>
            </a:r>
            <a:endParaRPr lang="en-US" dirty="0" smtClean="0"/>
          </a:p>
          <a:p>
            <a:pPr lvl="1" fontAlgn="base"/>
            <a:r>
              <a:rPr lang="en-US" dirty="0" smtClean="0"/>
              <a:t>You </a:t>
            </a:r>
            <a:r>
              <a:rPr lang="en-US" dirty="0"/>
              <a:t>need to provide your personal </a:t>
            </a:r>
            <a:r>
              <a:rPr lang="en-US" dirty="0" smtClean="0"/>
              <a:t>details </a:t>
            </a:r>
            <a:r>
              <a:rPr lang="en-US" dirty="0"/>
              <a:t>to the seller. </a:t>
            </a:r>
            <a:endParaRPr lang="en-US" dirty="0" smtClean="0"/>
          </a:p>
          <a:p>
            <a:pPr lvl="1" fontAlgn="base"/>
            <a:r>
              <a:rPr lang="en-US" dirty="0" smtClean="0"/>
              <a:t>There </a:t>
            </a:r>
            <a:r>
              <a:rPr lang="en-US" dirty="0"/>
              <a:t>are still lots of sites that do not have the advanced technology to protect sensitive </a:t>
            </a:r>
            <a:r>
              <a:rPr lang="en-US" dirty="0" smtClean="0"/>
              <a:t>information.</a:t>
            </a:r>
          </a:p>
          <a:p>
            <a:pPr lvl="1" fontAlgn="base"/>
            <a:r>
              <a:rPr lang="en-US" dirty="0" smtClean="0"/>
              <a:t>There </a:t>
            </a:r>
            <a:r>
              <a:rPr lang="en-US" dirty="0"/>
              <a:t>are also sites that illegally collect consumer statistics without permission. </a:t>
            </a:r>
          </a:p>
        </p:txBody>
      </p:sp>
    </p:spTree>
    <p:extLst>
      <p:ext uri="{BB962C8B-B14F-4D97-AF65-F5344CB8AC3E}">
        <p14:creationId xmlns:p14="http://schemas.microsoft.com/office/powerpoint/2010/main" val="299749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E</a:t>
            </a:r>
            <a:r>
              <a:rPr lang="ar-JO" dirty="0"/>
              <a:t>-</a:t>
            </a:r>
            <a:r>
              <a:rPr lang="en-US" dirty="0"/>
              <a:t>Commerce Businesses</a:t>
            </a:r>
          </a:p>
        </p:txBody>
      </p:sp>
      <p:sp>
        <p:nvSpPr>
          <p:cNvPr id="3" name="Content Placeholder 2"/>
          <p:cNvSpPr>
            <a:spLocks noGrp="1"/>
          </p:cNvSpPr>
          <p:nvPr>
            <p:ph idx="1"/>
          </p:nvPr>
        </p:nvSpPr>
        <p:spPr/>
        <p:txBody>
          <a:bodyPr/>
          <a:lstStyle/>
          <a:p>
            <a:pPr marL="0" indent="0" fontAlgn="base">
              <a:buNone/>
            </a:pPr>
            <a:r>
              <a:rPr lang="en-US" sz="2000" b="1" dirty="0" smtClean="0"/>
              <a:t>3. Tax </a:t>
            </a:r>
            <a:r>
              <a:rPr lang="en-US" sz="2000" b="1" dirty="0"/>
              <a:t>Issue:</a:t>
            </a:r>
          </a:p>
          <a:p>
            <a:pPr lvl="1" fontAlgn="base"/>
            <a:r>
              <a:rPr lang="en-US" sz="1700" dirty="0"/>
              <a:t>In case of different geographical locations, sales tax becomes an issue. </a:t>
            </a:r>
          </a:p>
          <a:p>
            <a:pPr lvl="1" fontAlgn="base"/>
            <a:r>
              <a:rPr lang="en-US" sz="1700" dirty="0"/>
              <a:t>Many a time sellers have faced problems in the computation of sales tax.</a:t>
            </a:r>
          </a:p>
          <a:p>
            <a:pPr lvl="1" fontAlgn="base"/>
            <a:r>
              <a:rPr lang="en-US" sz="1700" dirty="0"/>
              <a:t>Physical stores have a risk of losing business if online transactions are exempted from taxation.</a:t>
            </a:r>
          </a:p>
          <a:p>
            <a:pPr marL="0" indent="0" fontAlgn="base">
              <a:buNone/>
            </a:pPr>
            <a:r>
              <a:rPr lang="en-US" sz="2000" b="1" dirty="0" smtClean="0"/>
              <a:t>4. Product </a:t>
            </a:r>
            <a:r>
              <a:rPr lang="en-US" sz="2000" b="1" dirty="0"/>
              <a:t>Suitability:</a:t>
            </a:r>
            <a:r>
              <a:rPr lang="en-US" sz="2000" dirty="0"/>
              <a:t> </a:t>
            </a:r>
          </a:p>
          <a:p>
            <a:pPr lvl="1" fontAlgn="base"/>
            <a:r>
              <a:rPr lang="en-US" sz="1700" dirty="0"/>
              <a:t>It is not possible for people to physically examine the product in e-Commerce.</a:t>
            </a:r>
          </a:p>
          <a:p>
            <a:pPr lvl="1" fontAlgn="base"/>
            <a:r>
              <a:rPr lang="en-US" sz="1700" dirty="0"/>
              <a:t> In many cases, the original product may not match with the picture or specifications in the e-Commerce site. </a:t>
            </a:r>
          </a:p>
          <a:p>
            <a:pPr marL="0" indent="0" fontAlgn="base">
              <a:buNone/>
            </a:pPr>
            <a:r>
              <a:rPr lang="en-US" sz="2000" b="1" dirty="0"/>
              <a:t>5. High </a:t>
            </a:r>
            <a:r>
              <a:rPr lang="en-US" sz="2000" b="1" dirty="0" err="1"/>
              <a:t>Labour</a:t>
            </a:r>
            <a:r>
              <a:rPr lang="en-US" sz="2000" b="1" dirty="0"/>
              <a:t> Cost:</a:t>
            </a:r>
          </a:p>
          <a:p>
            <a:pPr lvl="1" fontAlgn="base"/>
            <a:r>
              <a:rPr lang="en-US" sz="1700" dirty="0"/>
              <a:t>In order to get the whole e-Commerce and delivery process right, companies have to shed a good amount of money and employ a talented pool of people.</a:t>
            </a:r>
          </a:p>
          <a:p>
            <a:endParaRPr lang="en-US" dirty="0"/>
          </a:p>
        </p:txBody>
      </p:sp>
    </p:spTree>
    <p:extLst>
      <p:ext uri="{BB962C8B-B14F-4D97-AF65-F5344CB8AC3E}">
        <p14:creationId xmlns:p14="http://schemas.microsoft.com/office/powerpoint/2010/main" val="358623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E</a:t>
            </a:r>
            <a:r>
              <a:rPr lang="ar-JO" dirty="0"/>
              <a:t>-</a:t>
            </a:r>
            <a:r>
              <a:rPr lang="en-US" dirty="0"/>
              <a:t>Commerce Businesses</a:t>
            </a:r>
          </a:p>
        </p:txBody>
      </p:sp>
      <p:sp>
        <p:nvSpPr>
          <p:cNvPr id="3" name="Content Placeholder 2"/>
          <p:cNvSpPr>
            <a:spLocks noGrp="1"/>
          </p:cNvSpPr>
          <p:nvPr>
            <p:ph idx="1"/>
          </p:nvPr>
        </p:nvSpPr>
        <p:spPr/>
        <p:txBody>
          <a:bodyPr>
            <a:normAutofit/>
          </a:bodyPr>
          <a:lstStyle/>
          <a:p>
            <a:pPr marL="0" indent="0" fontAlgn="base">
              <a:buNone/>
            </a:pPr>
            <a:r>
              <a:rPr lang="en-US" sz="2000" b="1" dirty="0" smtClean="0"/>
              <a:t>6. </a:t>
            </a:r>
            <a:r>
              <a:rPr lang="en-US" sz="2000" b="1" dirty="0"/>
              <a:t>Technical </a:t>
            </a:r>
            <a:r>
              <a:rPr lang="en-US" sz="2000" b="1" dirty="0" smtClean="0"/>
              <a:t>Limitations:</a:t>
            </a:r>
            <a:endParaRPr lang="en-US" sz="2000" dirty="0" smtClean="0"/>
          </a:p>
          <a:p>
            <a:pPr lvl="1" fontAlgn="base"/>
            <a:r>
              <a:rPr lang="en-US" sz="1700" dirty="0" smtClean="0"/>
              <a:t>e-Commerce </a:t>
            </a:r>
            <a:r>
              <a:rPr lang="en-US" sz="1700" dirty="0"/>
              <a:t>requires advanced technology platforms for better performance. </a:t>
            </a:r>
            <a:endParaRPr lang="en-US" sz="1700" dirty="0" smtClean="0"/>
          </a:p>
          <a:p>
            <a:pPr lvl="1" fontAlgn="base"/>
            <a:r>
              <a:rPr lang="en-US" sz="1700" dirty="0" smtClean="0"/>
              <a:t>Lack </a:t>
            </a:r>
            <a:r>
              <a:rPr lang="en-US" sz="1700" dirty="0"/>
              <a:t>of proper domain, network and software issues and so on can affect the seamless performance of an </a:t>
            </a:r>
            <a:r>
              <a:rPr lang="en-US" sz="1700" dirty="0" smtClean="0"/>
              <a:t>e-Commerce </a:t>
            </a:r>
            <a:r>
              <a:rPr lang="en-US" sz="1700" dirty="0"/>
              <a:t>site.</a:t>
            </a:r>
          </a:p>
          <a:p>
            <a:pPr marL="0" indent="0" fontAlgn="base">
              <a:buNone/>
            </a:pPr>
            <a:r>
              <a:rPr lang="en-US" sz="2000" b="1" dirty="0" smtClean="0"/>
              <a:t>7. </a:t>
            </a:r>
            <a:r>
              <a:rPr lang="en-US" sz="2000" b="1" dirty="0"/>
              <a:t>Huge Technological Cost</a:t>
            </a:r>
            <a:r>
              <a:rPr lang="en-US" sz="2000" b="1" dirty="0" smtClean="0"/>
              <a:t>:</a:t>
            </a:r>
            <a:endParaRPr lang="en-US" sz="2000" dirty="0" smtClean="0"/>
          </a:p>
          <a:p>
            <a:pPr lvl="1" fontAlgn="base"/>
            <a:r>
              <a:rPr lang="en-US" sz="1700" dirty="0" smtClean="0"/>
              <a:t>a </a:t>
            </a:r>
            <a:r>
              <a:rPr lang="en-US" sz="1700" dirty="0"/>
              <a:t>lot of money needs to be invested to be built up the technical infrastructure needed to run an </a:t>
            </a:r>
            <a:r>
              <a:rPr lang="en-US" sz="1700" dirty="0" smtClean="0"/>
              <a:t>e-Commerce business.</a:t>
            </a:r>
          </a:p>
          <a:p>
            <a:pPr lvl="1" fontAlgn="base"/>
            <a:r>
              <a:rPr lang="en-US" sz="1700" dirty="0" smtClean="0"/>
              <a:t>They </a:t>
            </a:r>
            <a:r>
              <a:rPr lang="en-US" sz="1700" dirty="0"/>
              <a:t>need to be upgraded based to keep abreast with the changing technology.</a:t>
            </a:r>
          </a:p>
          <a:p>
            <a:endParaRPr lang="en-US" dirty="0"/>
          </a:p>
        </p:txBody>
      </p:sp>
    </p:spTree>
    <p:extLst>
      <p:ext uri="{BB962C8B-B14F-4D97-AF65-F5344CB8AC3E}">
        <p14:creationId xmlns:p14="http://schemas.microsoft.com/office/powerpoint/2010/main" val="147750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start an </a:t>
            </a:r>
            <a:r>
              <a:rPr lang="en-US" b="1" dirty="0" smtClean="0"/>
              <a:t>e-Commerce </a:t>
            </a:r>
            <a:r>
              <a:rPr lang="en-US" b="1" dirty="0"/>
              <a:t>business   </a:t>
            </a:r>
            <a:endParaRPr lang="en-US" dirty="0"/>
          </a:p>
        </p:txBody>
      </p:sp>
      <p:sp>
        <p:nvSpPr>
          <p:cNvPr id="3" name="Content Placeholder 2"/>
          <p:cNvSpPr>
            <a:spLocks noGrp="1"/>
          </p:cNvSpPr>
          <p:nvPr>
            <p:ph idx="1"/>
          </p:nvPr>
        </p:nvSpPr>
        <p:spPr/>
        <p:txBody>
          <a:bodyPr/>
          <a:lstStyle/>
          <a:p>
            <a:r>
              <a:rPr lang="en-US" sz="2000" dirty="0"/>
              <a:t>Choosing and sourcing a product</a:t>
            </a:r>
            <a:r>
              <a:rPr lang="en-US" sz="2000" dirty="0" smtClean="0"/>
              <a:t>.</a:t>
            </a:r>
          </a:p>
          <a:p>
            <a:r>
              <a:rPr lang="en-US" sz="2000" dirty="0"/>
              <a:t>Conducting research and planning ahead</a:t>
            </a:r>
            <a:r>
              <a:rPr lang="en-US" sz="2000" dirty="0" smtClean="0"/>
              <a:t>.</a:t>
            </a:r>
          </a:p>
          <a:p>
            <a:r>
              <a:rPr lang="en-US" sz="2000" dirty="0"/>
              <a:t>Getting your brand right</a:t>
            </a:r>
            <a:r>
              <a:rPr lang="en-US" sz="2000" dirty="0" smtClean="0"/>
              <a:t>.</a:t>
            </a:r>
          </a:p>
          <a:p>
            <a:r>
              <a:rPr lang="en-US" sz="2000" dirty="0"/>
              <a:t>Deciding how you will </a:t>
            </a:r>
            <a:r>
              <a:rPr lang="en-US" sz="2000" dirty="0" smtClean="0"/>
              <a:t>sell</a:t>
            </a:r>
            <a:r>
              <a:rPr lang="en-US" sz="2000" dirty="0"/>
              <a:t>:</a:t>
            </a:r>
            <a:endParaRPr lang="en-US" sz="2000" dirty="0" smtClean="0"/>
          </a:p>
          <a:p>
            <a:pPr lvl="1"/>
            <a:r>
              <a:rPr lang="en-US" sz="2000" dirty="0"/>
              <a:t>You can build an </a:t>
            </a:r>
            <a:r>
              <a:rPr lang="en-US" sz="2000" dirty="0" smtClean="0"/>
              <a:t>e-Commerce </a:t>
            </a:r>
            <a:r>
              <a:rPr lang="en-US" sz="2000" dirty="0"/>
              <a:t>store from scratch </a:t>
            </a:r>
            <a:endParaRPr lang="en-US" sz="2000" dirty="0" smtClean="0"/>
          </a:p>
          <a:p>
            <a:pPr lvl="1"/>
            <a:r>
              <a:rPr lang="en-US" sz="2000" dirty="0"/>
              <a:t>You </a:t>
            </a:r>
            <a:r>
              <a:rPr lang="en-US" sz="2000" dirty="0" smtClean="0"/>
              <a:t>can use </a:t>
            </a:r>
            <a:r>
              <a:rPr lang="en-US" sz="2000" dirty="0"/>
              <a:t>an off-the-shelf </a:t>
            </a:r>
            <a:r>
              <a:rPr lang="en-US" sz="2000" dirty="0" smtClean="0"/>
              <a:t>e-Commerce </a:t>
            </a:r>
            <a:r>
              <a:rPr lang="en-US" sz="2000" dirty="0"/>
              <a:t>solution like </a:t>
            </a:r>
            <a:r>
              <a:rPr lang="en-US" sz="2000" dirty="0" smtClean="0">
                <a:hlinkClick r:id="rId2"/>
              </a:rPr>
              <a:t>Shopify</a:t>
            </a:r>
            <a:r>
              <a:rPr lang="en-US" sz="2000" dirty="0"/>
              <a:t>.</a:t>
            </a:r>
            <a:endParaRPr lang="en-US" sz="2000" dirty="0" smtClean="0"/>
          </a:p>
        </p:txBody>
      </p:sp>
    </p:spTree>
    <p:extLst>
      <p:ext uri="{BB962C8B-B14F-4D97-AF65-F5344CB8AC3E}">
        <p14:creationId xmlns:p14="http://schemas.microsoft.com/office/powerpoint/2010/main" val="3433159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gle ad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918" y="1941286"/>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98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Google AdWords</a:t>
            </a:r>
            <a:endParaRPr lang="en-US" dirty="0"/>
          </a:p>
        </p:txBody>
      </p:sp>
      <p:sp>
        <p:nvSpPr>
          <p:cNvPr id="3" name="Content Placeholder 2"/>
          <p:cNvSpPr>
            <a:spLocks noGrp="1"/>
          </p:cNvSpPr>
          <p:nvPr>
            <p:ph idx="1"/>
          </p:nvPr>
        </p:nvSpPr>
        <p:spPr/>
        <p:txBody>
          <a:bodyPr>
            <a:normAutofit/>
          </a:bodyPr>
          <a:lstStyle/>
          <a:p>
            <a:r>
              <a:rPr lang="en-US" sz="2000" dirty="0" smtClean="0"/>
              <a:t>Also known as Google Ads.</a:t>
            </a:r>
          </a:p>
          <a:p>
            <a:r>
              <a:rPr lang="en-US" sz="2000" dirty="0" smtClean="0"/>
              <a:t>it</a:t>
            </a:r>
            <a:r>
              <a:rPr lang="en-US" sz="2000" dirty="0"/>
              <a:t> is an online advertising service that allows businesses to have their ads run on Google’s search results </a:t>
            </a:r>
            <a:r>
              <a:rPr lang="en-US" sz="2000" dirty="0" smtClean="0"/>
              <a:t>page.</a:t>
            </a:r>
          </a:p>
          <a:p>
            <a:r>
              <a:rPr lang="en-US" sz="2000" dirty="0" smtClean="0"/>
              <a:t>The </a:t>
            </a:r>
            <a:r>
              <a:rPr lang="en-US" sz="2000" dirty="0"/>
              <a:t>ads look almost identical to the normal search results, with the only difference being the small word “Ad” in green. Google ads will show at the top and bottom of a search results page.</a:t>
            </a:r>
          </a:p>
        </p:txBody>
      </p:sp>
      <p:pic>
        <p:nvPicPr>
          <p:cNvPr id="4" name="Picture 3"/>
          <p:cNvPicPr>
            <a:picLocks noChangeAspect="1"/>
          </p:cNvPicPr>
          <p:nvPr/>
        </p:nvPicPr>
        <p:blipFill>
          <a:blip r:embed="rId2"/>
          <a:stretch>
            <a:fillRect/>
          </a:stretch>
        </p:blipFill>
        <p:spPr>
          <a:xfrm>
            <a:off x="1251584" y="4001294"/>
            <a:ext cx="8142061" cy="2156959"/>
          </a:xfrm>
          <a:prstGeom prst="rect">
            <a:avLst/>
          </a:prstGeom>
        </p:spPr>
      </p:pic>
    </p:spTree>
    <p:extLst>
      <p:ext uri="{BB962C8B-B14F-4D97-AF65-F5344CB8AC3E}">
        <p14:creationId xmlns:p14="http://schemas.microsoft.com/office/powerpoint/2010/main" val="143657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google ads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www.wordstream.com/blog/ws/2012/12/03/why-use-adwords</a:t>
            </a:r>
            <a:endParaRPr lang="en-US" dirty="0" smtClean="0"/>
          </a:p>
          <a:p>
            <a:endParaRPr lang="en-US" dirty="0"/>
          </a:p>
        </p:txBody>
      </p:sp>
    </p:spTree>
    <p:extLst>
      <p:ext uri="{BB962C8B-B14F-4D97-AF65-F5344CB8AC3E}">
        <p14:creationId xmlns:p14="http://schemas.microsoft.com/office/powerpoint/2010/main" val="17578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it work</a:t>
            </a:r>
            <a:r>
              <a:rPr lang="en-US" b="1" dirty="0" smtClean="0"/>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40187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Before you start</a:t>
            </a:r>
            <a:endParaRPr lang="en-US" dirty="0"/>
          </a:p>
        </p:txBody>
      </p:sp>
      <p:sp>
        <p:nvSpPr>
          <p:cNvPr id="3" name="Content Placeholder 2"/>
          <p:cNvSpPr>
            <a:spLocks noGrp="1"/>
          </p:cNvSpPr>
          <p:nvPr>
            <p:ph idx="1"/>
          </p:nvPr>
        </p:nvSpPr>
        <p:spPr/>
        <p:txBody>
          <a:bodyPr>
            <a:normAutofit/>
          </a:bodyPr>
          <a:lstStyle/>
          <a:p>
            <a:r>
              <a:rPr lang="en-US" sz="1700" dirty="0" smtClean="0"/>
              <a:t>you </a:t>
            </a:r>
            <a:r>
              <a:rPr lang="en-US" sz="1700" dirty="0"/>
              <a:t>pick some keywords that a searcher might use on </a:t>
            </a:r>
            <a:r>
              <a:rPr lang="en-US" sz="1700" dirty="0" smtClean="0"/>
              <a:t>Google,</a:t>
            </a:r>
          </a:p>
          <a:p>
            <a:r>
              <a:rPr lang="en-US" sz="1700" dirty="0" smtClean="0"/>
              <a:t>then </a:t>
            </a:r>
            <a:r>
              <a:rPr lang="en-US" sz="1700" dirty="0"/>
              <a:t>create an advert that will appear on the s</a:t>
            </a:r>
            <a:r>
              <a:rPr lang="en-US" sz="1700" dirty="0" smtClean="0"/>
              <a:t>earch </a:t>
            </a:r>
            <a:r>
              <a:rPr lang="en-US" sz="1700" dirty="0"/>
              <a:t>engine results page (</a:t>
            </a:r>
            <a:r>
              <a:rPr lang="en-US" sz="1700" dirty="0" smtClean="0"/>
              <a:t>SERP) </a:t>
            </a:r>
            <a:r>
              <a:rPr lang="en-US" sz="1700" dirty="0"/>
              <a:t>based on those keywords</a:t>
            </a:r>
            <a:r>
              <a:rPr lang="en-US" sz="1700" dirty="0" smtClean="0"/>
              <a:t>.</a:t>
            </a:r>
          </a:p>
          <a:p>
            <a:r>
              <a:rPr lang="en-US" sz="1700" dirty="0" smtClean="0"/>
              <a:t>You are </a:t>
            </a:r>
            <a:r>
              <a:rPr lang="en-US" sz="1700" dirty="0"/>
              <a:t>not going to be the only company wanting to serve adverts to people who use those particular terms. Rival companies can bid for the same search term</a:t>
            </a:r>
            <a:r>
              <a:rPr lang="en-US" sz="1700" dirty="0" smtClean="0"/>
              <a:t>.</a:t>
            </a:r>
          </a:p>
          <a:p>
            <a:r>
              <a:rPr lang="en-US" sz="1700" dirty="0"/>
              <a:t>If you want your ad to appear at all, you have to bid against other marketers on how much you’re willing to pay Google AdWords every time a searcher clicks on your </a:t>
            </a:r>
            <a:r>
              <a:rPr lang="en-US" sz="1700" dirty="0" smtClean="0"/>
              <a:t>ad.</a:t>
            </a:r>
          </a:p>
          <a:p>
            <a:r>
              <a:rPr lang="en-US" sz="1700" dirty="0" smtClean="0"/>
              <a:t>The </a:t>
            </a:r>
            <a:r>
              <a:rPr lang="en-US" sz="1700" dirty="0"/>
              <a:t>more you pay-per-click (</a:t>
            </a:r>
            <a:r>
              <a:rPr lang="en-US" sz="1700" u="sng" dirty="0"/>
              <a:t>PPC</a:t>
            </a:r>
            <a:r>
              <a:rPr lang="en-US" sz="1700" dirty="0"/>
              <a:t>) the more likely your ad will appear in the search results</a:t>
            </a:r>
            <a:r>
              <a:rPr lang="en-US" sz="1700" dirty="0" smtClean="0"/>
              <a:t>.</a:t>
            </a:r>
          </a:p>
          <a:p>
            <a:r>
              <a:rPr lang="en-US" sz="1700" dirty="0"/>
              <a:t> It’s not just the highest bid that is taken into account. Google also uses something called </a:t>
            </a:r>
            <a:r>
              <a:rPr lang="en-US" sz="1700" b="1" dirty="0">
                <a:solidFill>
                  <a:srgbClr val="FF0000"/>
                </a:solidFill>
              </a:rPr>
              <a:t>a ‘quality score</a:t>
            </a:r>
            <a:r>
              <a:rPr lang="en-US" sz="1700" b="1" dirty="0" smtClean="0">
                <a:solidFill>
                  <a:srgbClr val="FF0000"/>
                </a:solidFill>
              </a:rPr>
              <a:t>’.</a:t>
            </a:r>
          </a:p>
          <a:p>
            <a:pPr marL="0" indent="0">
              <a:buNone/>
            </a:pPr>
            <a:r>
              <a:rPr lang="en-US" sz="2000" b="1" dirty="0"/>
              <a:t>Quality </a:t>
            </a:r>
            <a:r>
              <a:rPr lang="en-US" sz="2000" b="1" dirty="0" smtClean="0"/>
              <a:t>score:</a:t>
            </a:r>
            <a:endParaRPr lang="en-US" sz="2000" b="1" dirty="0"/>
          </a:p>
          <a:p>
            <a:r>
              <a:rPr lang="en-US" sz="1800" dirty="0"/>
              <a:t>Google looks at how relevant and useful your ad is to the searcher and the search terms they’ve used. </a:t>
            </a:r>
            <a:r>
              <a:rPr lang="en-US" sz="1800" dirty="0" smtClean="0"/>
              <a:t>A</a:t>
            </a:r>
          </a:p>
          <a:p>
            <a:r>
              <a:rPr lang="en-US" sz="1800" dirty="0" smtClean="0"/>
              <a:t>Also </a:t>
            </a:r>
            <a:r>
              <a:rPr lang="en-US" sz="1800" dirty="0"/>
              <a:t>looks at how many clicks your ad has received </a:t>
            </a:r>
            <a:r>
              <a:rPr lang="en-US" sz="1800" dirty="0" smtClean="0"/>
              <a:t>previously.</a:t>
            </a:r>
          </a:p>
          <a:p>
            <a:r>
              <a:rPr lang="en-US" sz="1800" dirty="0" smtClean="0"/>
              <a:t>The </a:t>
            </a:r>
            <a:r>
              <a:rPr lang="en-US" sz="1800" dirty="0"/>
              <a:t>higher your quality score, the better.</a:t>
            </a:r>
            <a:endParaRPr lang="en-US" sz="1800" b="1" dirty="0">
              <a:solidFill>
                <a:srgbClr val="FF0000"/>
              </a:solidFill>
            </a:endParaRPr>
          </a:p>
        </p:txBody>
      </p:sp>
    </p:spTree>
    <p:extLst>
      <p:ext uri="{BB962C8B-B14F-4D97-AF65-F5344CB8AC3E}">
        <p14:creationId xmlns:p14="http://schemas.microsoft.com/office/powerpoint/2010/main" val="2273879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E-commerce</a:t>
            </a:r>
            <a:endParaRPr lang="en-US" dirty="0"/>
          </a:p>
        </p:txBody>
      </p:sp>
      <p:sp>
        <p:nvSpPr>
          <p:cNvPr id="3" name="Content Placeholder 2"/>
          <p:cNvSpPr>
            <a:spLocks noGrp="1"/>
          </p:cNvSpPr>
          <p:nvPr>
            <p:ph idx="1"/>
          </p:nvPr>
        </p:nvSpPr>
        <p:spPr/>
        <p:txBody>
          <a:bodyPr/>
          <a:lstStyle/>
          <a:p>
            <a:pPr algn="just"/>
            <a:r>
              <a:rPr lang="en-US" dirty="0" smtClean="0"/>
              <a:t>E-Commerce </a:t>
            </a:r>
            <a:r>
              <a:rPr lang="en-US" dirty="0"/>
              <a:t>refers to any form of business transaction conducted </a:t>
            </a:r>
            <a:r>
              <a:rPr lang="en-US" dirty="0" smtClean="0"/>
              <a:t>online.</a:t>
            </a:r>
          </a:p>
          <a:p>
            <a:pPr algn="just"/>
            <a:r>
              <a:rPr lang="en-US" dirty="0" smtClean="0"/>
              <a:t>The </a:t>
            </a:r>
            <a:r>
              <a:rPr lang="en-US" dirty="0"/>
              <a:t>most popular example of </a:t>
            </a:r>
            <a:r>
              <a:rPr lang="en-US" dirty="0" smtClean="0"/>
              <a:t>e-commerce </a:t>
            </a:r>
            <a:r>
              <a:rPr lang="en-US" dirty="0"/>
              <a:t>is online shopping, which is defined as buying and selling of goods via the internet on any </a:t>
            </a:r>
            <a:r>
              <a:rPr lang="en-US" dirty="0" smtClean="0"/>
              <a:t>device.</a:t>
            </a:r>
          </a:p>
          <a:p>
            <a:pPr algn="just"/>
            <a:r>
              <a:rPr lang="en-US" dirty="0" smtClean="0"/>
              <a:t>E-commerce </a:t>
            </a:r>
            <a:r>
              <a:rPr lang="en-US" dirty="0"/>
              <a:t>can also entail other types of activities, such as online auctions, payment gateways, online ticketing, and internet banking.</a:t>
            </a:r>
          </a:p>
        </p:txBody>
      </p:sp>
    </p:spTree>
    <p:extLst>
      <p:ext uri="{BB962C8B-B14F-4D97-AF65-F5344CB8AC3E}">
        <p14:creationId xmlns:p14="http://schemas.microsoft.com/office/powerpoint/2010/main" val="138606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Advertise on </a:t>
            </a:r>
            <a:r>
              <a:rPr lang="en-US" b="1" dirty="0" smtClean="0"/>
              <a:t>Google</a:t>
            </a:r>
            <a:endParaRPr lang="en-US" dirty="0"/>
          </a:p>
        </p:txBody>
      </p:sp>
      <p:sp>
        <p:nvSpPr>
          <p:cNvPr id="3" name="Content Placeholder 2"/>
          <p:cNvSpPr>
            <a:spLocks noGrp="1"/>
          </p:cNvSpPr>
          <p:nvPr>
            <p:ph idx="1"/>
          </p:nvPr>
        </p:nvSpPr>
        <p:spPr/>
        <p:txBody>
          <a:bodyPr>
            <a:normAutofit fontScale="85000" lnSpcReduction="20000"/>
          </a:bodyPr>
          <a:lstStyle/>
          <a:p>
            <a:pPr marL="177800" indent="-177800">
              <a:buFont typeface="+mj-lt"/>
              <a:buAutoNum type="arabicPeriod"/>
            </a:pPr>
            <a:r>
              <a:rPr lang="en-US" dirty="0" smtClean="0"/>
              <a:t>Create </a:t>
            </a:r>
            <a:r>
              <a:rPr lang="en-US" dirty="0"/>
              <a:t>AdWords </a:t>
            </a:r>
            <a:r>
              <a:rPr lang="en-US" dirty="0" smtClean="0"/>
              <a:t>account (for free) </a:t>
            </a:r>
            <a:r>
              <a:rPr lang="en-US" dirty="0"/>
              <a:t>on the official </a:t>
            </a:r>
            <a:r>
              <a:rPr lang="en-US" dirty="0">
                <a:hlinkClick r:id="rId2"/>
              </a:rPr>
              <a:t>Google AdWords page</a:t>
            </a:r>
            <a:r>
              <a:rPr lang="en-US" dirty="0" smtClean="0"/>
              <a:t>.</a:t>
            </a:r>
          </a:p>
          <a:p>
            <a:pPr marL="0" indent="0">
              <a:buNone/>
            </a:pPr>
            <a:r>
              <a:rPr lang="en-US" dirty="0" smtClean="0"/>
              <a:t>(or use your previous google account)</a:t>
            </a:r>
            <a:endParaRPr lang="en-US" dirty="0" smtClean="0"/>
          </a:p>
          <a:p>
            <a:pPr marL="177800" indent="-177800">
              <a:buFont typeface="+mj-lt"/>
              <a:buAutoNum type="arabicPeriod"/>
            </a:pPr>
            <a:r>
              <a:rPr lang="en-US" dirty="0"/>
              <a:t>create your </a:t>
            </a:r>
            <a:r>
              <a:rPr lang="en-US" dirty="0" smtClean="0"/>
              <a:t>campaigns</a:t>
            </a:r>
          </a:p>
          <a:p>
            <a:pPr marL="971550" lvl="1" indent="-514350" fontAlgn="base">
              <a:buFont typeface="+mj-lt"/>
              <a:buAutoNum type="arabicPeriod"/>
            </a:pPr>
            <a:r>
              <a:rPr lang="en-US" dirty="0" smtClean="0"/>
              <a:t>Decide</a:t>
            </a:r>
            <a:r>
              <a:rPr lang="en-US" dirty="0"/>
              <a:t> what your goals are</a:t>
            </a:r>
          </a:p>
          <a:p>
            <a:pPr marL="971550" lvl="1" indent="-514350" fontAlgn="base">
              <a:buFont typeface="+mj-lt"/>
              <a:buAutoNum type="arabicPeriod"/>
            </a:pPr>
            <a:r>
              <a:rPr lang="en-US" dirty="0"/>
              <a:t>Create your buyer persona(s)</a:t>
            </a:r>
          </a:p>
          <a:p>
            <a:pPr marL="971550" lvl="1" indent="-514350" fontAlgn="base">
              <a:buFont typeface="+mj-lt"/>
              <a:buAutoNum type="arabicPeriod"/>
            </a:pPr>
            <a:r>
              <a:rPr lang="en-US" dirty="0"/>
              <a:t>Research your keywords</a:t>
            </a:r>
          </a:p>
          <a:p>
            <a:pPr marL="971550" lvl="1" indent="-514350" fontAlgn="base">
              <a:buFont typeface="+mj-lt"/>
              <a:buAutoNum type="arabicPeriod"/>
            </a:pPr>
            <a:r>
              <a:rPr lang="en-US" dirty="0"/>
              <a:t>Choose your budgets and bids</a:t>
            </a:r>
          </a:p>
          <a:p>
            <a:pPr marL="971550" lvl="1" indent="-514350" fontAlgn="base">
              <a:buFont typeface="+mj-lt"/>
              <a:buAutoNum type="arabicPeriod"/>
            </a:pPr>
            <a:r>
              <a:rPr lang="en-US" dirty="0"/>
              <a:t>Build out your campaign structure</a:t>
            </a:r>
          </a:p>
          <a:p>
            <a:pPr marL="971550" lvl="1" indent="-514350" fontAlgn="base">
              <a:buFont typeface="+mj-lt"/>
              <a:buAutoNum type="arabicPeriod"/>
            </a:pPr>
            <a:r>
              <a:rPr lang="en-US" dirty="0"/>
              <a:t>Write your ad copy</a:t>
            </a:r>
          </a:p>
          <a:p>
            <a:pPr marL="971550" lvl="1" indent="-514350" fontAlgn="base">
              <a:buFont typeface="+mj-lt"/>
              <a:buAutoNum type="arabicPeriod"/>
            </a:pPr>
            <a:r>
              <a:rPr lang="en-US" dirty="0"/>
              <a:t>Design and publish landing pages</a:t>
            </a:r>
          </a:p>
          <a:p>
            <a:pPr marL="971550" lvl="1" indent="-514350" fontAlgn="base">
              <a:buFont typeface="+mj-lt"/>
              <a:buAutoNum type="arabicPeriod"/>
            </a:pPr>
            <a:r>
              <a:rPr lang="en-US" dirty="0"/>
              <a:t>Set up conversion tracking</a:t>
            </a:r>
          </a:p>
          <a:p>
            <a:pPr marL="0" indent="0">
              <a:buNone/>
            </a:pPr>
            <a:r>
              <a:rPr lang="en-US" sz="1600" dirty="0" smtClean="0"/>
              <a:t>For more information:</a:t>
            </a:r>
            <a:endParaRPr lang="en-US" sz="1600" dirty="0" smtClean="0"/>
          </a:p>
          <a:p>
            <a:pPr marL="0" indent="0">
              <a:buNone/>
            </a:pPr>
            <a:r>
              <a:rPr lang="en-US" sz="1600" dirty="0" smtClean="0">
                <a:hlinkClick r:id="rId3"/>
              </a:rPr>
              <a:t>https</a:t>
            </a:r>
            <a:r>
              <a:rPr lang="en-US" sz="1600" dirty="0">
                <a:hlinkClick r:id="rId3"/>
              </a:rPr>
              <a:t>://</a:t>
            </a:r>
            <a:r>
              <a:rPr lang="en-US" sz="1600" dirty="0" smtClean="0">
                <a:hlinkClick r:id="rId3"/>
              </a:rPr>
              <a:t>youtu.be/Sy7Y7T5Dz4M</a:t>
            </a:r>
            <a:endParaRPr lang="en-US" sz="1600" dirty="0" smtClean="0"/>
          </a:p>
          <a:p>
            <a:pPr marL="0" indent="0">
              <a:buNone/>
            </a:pPr>
            <a:r>
              <a:rPr lang="en-US" sz="1600" dirty="0">
                <a:hlinkClick r:id="rId4"/>
              </a:rPr>
              <a:t>https://</a:t>
            </a:r>
            <a:r>
              <a:rPr lang="en-US" sz="1600" dirty="0" smtClean="0">
                <a:hlinkClick r:id="rId4"/>
              </a:rPr>
              <a:t>www.entrepreneur.com/article/237212</a:t>
            </a:r>
            <a:endParaRPr lang="en-US" sz="1600" dirty="0" smtClean="0"/>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662119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to Use Google AdWords account structur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513" y="752998"/>
            <a:ext cx="7418932" cy="533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15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743200" y="1229863"/>
            <a:ext cx="6086901" cy="5162550"/>
          </a:xfrm>
          <a:prstGeom prst="rect">
            <a:avLst/>
          </a:prstGeom>
        </p:spPr>
      </p:pic>
    </p:spTree>
    <p:extLst>
      <p:ext uri="{BB962C8B-B14F-4D97-AF65-F5344CB8AC3E}">
        <p14:creationId xmlns:p14="http://schemas.microsoft.com/office/powerpoint/2010/main" val="1935993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738526" y="1469836"/>
            <a:ext cx="7486650" cy="5010150"/>
          </a:xfrm>
          <a:prstGeom prst="rect">
            <a:avLst/>
          </a:prstGeom>
        </p:spPr>
      </p:pic>
    </p:spTree>
    <p:extLst>
      <p:ext uri="{BB962C8B-B14F-4D97-AF65-F5344CB8AC3E}">
        <p14:creationId xmlns:p14="http://schemas.microsoft.com/office/powerpoint/2010/main" val="86770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Next, you have to create your first </a:t>
            </a:r>
            <a:r>
              <a:rPr lang="en-US" sz="2000" b="1" u="sng" dirty="0" smtClean="0">
                <a:solidFill>
                  <a:schemeClr val="accent6">
                    <a:lumMod val="75000"/>
                  </a:schemeClr>
                </a:solidFill>
              </a:rPr>
              <a:t>campaign</a:t>
            </a:r>
            <a:r>
              <a:rPr lang="en-US" sz="2000" dirty="0" smtClean="0"/>
              <a:t>.</a:t>
            </a:r>
            <a:r>
              <a:rPr lang="en-US" sz="2000" dirty="0"/>
              <a:t/>
            </a:r>
            <a:br>
              <a:rPr lang="en-US" sz="2000" dirty="0"/>
            </a:br>
            <a:r>
              <a:rPr lang="en-US" sz="2000" dirty="0"/>
              <a:t>A </a:t>
            </a:r>
            <a:r>
              <a:rPr lang="en-US" sz="2000" b="1" dirty="0"/>
              <a:t>campaign</a:t>
            </a:r>
            <a:r>
              <a:rPr lang="en-US" sz="2000" dirty="0"/>
              <a:t> focuses on a theme or a group of products. To create a campaign, you'll set a budget, choose your audience, and write your ad. Keep in mind, you won't be charged for selecting options, and you can always make changes later.</a:t>
            </a:r>
            <a:br>
              <a:rPr lang="en-US" sz="2000" dirty="0"/>
            </a:br>
            <a:endParaRPr lang="en-US" sz="2000" dirty="0"/>
          </a:p>
        </p:txBody>
      </p:sp>
      <p:pic>
        <p:nvPicPr>
          <p:cNvPr id="5" name="Picture 4"/>
          <p:cNvPicPr>
            <a:picLocks noChangeAspect="1"/>
          </p:cNvPicPr>
          <p:nvPr/>
        </p:nvPicPr>
        <p:blipFill>
          <a:blip r:embed="rId2"/>
          <a:stretch>
            <a:fillRect/>
          </a:stretch>
        </p:blipFill>
        <p:spPr>
          <a:xfrm>
            <a:off x="1156718" y="1690688"/>
            <a:ext cx="9496425" cy="4305300"/>
          </a:xfrm>
          <a:prstGeom prst="rect">
            <a:avLst/>
          </a:prstGeom>
        </p:spPr>
      </p:pic>
    </p:spTree>
    <p:extLst>
      <p:ext uri="{BB962C8B-B14F-4D97-AF65-F5344CB8AC3E}">
        <p14:creationId xmlns:p14="http://schemas.microsoft.com/office/powerpoint/2010/main" val="76609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8237" y="866775"/>
            <a:ext cx="9915525" cy="5124450"/>
          </a:xfrm>
          <a:prstGeom prst="rect">
            <a:avLst/>
          </a:prstGeom>
        </p:spPr>
      </p:pic>
    </p:spTree>
    <p:extLst>
      <p:ext uri="{BB962C8B-B14F-4D97-AF65-F5344CB8AC3E}">
        <p14:creationId xmlns:p14="http://schemas.microsoft.com/office/powerpoint/2010/main" val="211732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838200" y="2059603"/>
            <a:ext cx="9963150" cy="2847975"/>
          </a:xfrm>
          <a:prstGeom prst="rect">
            <a:avLst/>
          </a:prstGeom>
        </p:spPr>
      </p:pic>
    </p:spTree>
    <p:extLst>
      <p:ext uri="{BB962C8B-B14F-4D97-AF65-F5344CB8AC3E}">
        <p14:creationId xmlns:p14="http://schemas.microsoft.com/office/powerpoint/2010/main" val="403289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682459" y="1027906"/>
            <a:ext cx="9953625" cy="5486400"/>
          </a:xfrm>
          <a:prstGeom prst="rect">
            <a:avLst/>
          </a:prstGeom>
        </p:spPr>
      </p:pic>
    </p:spTree>
    <p:extLst>
      <p:ext uri="{BB962C8B-B14F-4D97-AF65-F5344CB8AC3E}">
        <p14:creationId xmlns:p14="http://schemas.microsoft.com/office/powerpoint/2010/main" val="21264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685925" y="1454481"/>
            <a:ext cx="8820150" cy="5362575"/>
          </a:xfrm>
          <a:prstGeom prst="rect">
            <a:avLst/>
          </a:prstGeom>
        </p:spPr>
      </p:pic>
    </p:spTree>
    <p:extLst>
      <p:ext uri="{BB962C8B-B14F-4D97-AF65-F5344CB8AC3E}">
        <p14:creationId xmlns:p14="http://schemas.microsoft.com/office/powerpoint/2010/main" val="2043328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39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 types</a:t>
            </a:r>
            <a:r>
              <a:rPr lang="en-US" dirty="0"/>
              <a:t> </a:t>
            </a:r>
          </a:p>
        </p:txBody>
      </p:sp>
      <p:sp>
        <p:nvSpPr>
          <p:cNvPr id="3" name="Content Placeholder 2"/>
          <p:cNvSpPr>
            <a:spLocks noGrp="1"/>
          </p:cNvSpPr>
          <p:nvPr>
            <p:ph idx="1"/>
          </p:nvPr>
        </p:nvSpPr>
        <p:spPr/>
        <p:txBody>
          <a:bodyPr>
            <a:normAutofit/>
          </a:bodyPr>
          <a:lstStyle/>
          <a:p>
            <a:r>
              <a:rPr lang="en-US" dirty="0" smtClean="0"/>
              <a:t>E-Commerce </a:t>
            </a:r>
            <a:r>
              <a:rPr lang="en-US" dirty="0"/>
              <a:t>is </a:t>
            </a:r>
            <a:r>
              <a:rPr lang="en-US" dirty="0" smtClean="0"/>
              <a:t>classified </a:t>
            </a:r>
            <a:r>
              <a:rPr lang="en-US" dirty="0"/>
              <a:t>into three </a:t>
            </a:r>
            <a:r>
              <a:rPr lang="en-US" dirty="0" smtClean="0"/>
              <a:t>types </a:t>
            </a:r>
            <a:r>
              <a:rPr lang="en-US" dirty="0"/>
              <a:t>based on the type of participants involved in the </a:t>
            </a:r>
            <a:r>
              <a:rPr lang="en-US" dirty="0" smtClean="0"/>
              <a:t>transaction:</a:t>
            </a:r>
          </a:p>
          <a:p>
            <a:r>
              <a:rPr lang="en-US" dirty="0" smtClean="0"/>
              <a:t>business </a:t>
            </a:r>
            <a:r>
              <a:rPr lang="en-US" dirty="0"/>
              <a:t>to business (B2B</a:t>
            </a:r>
            <a:r>
              <a:rPr lang="en-US" dirty="0" smtClean="0"/>
              <a:t>),</a:t>
            </a:r>
          </a:p>
          <a:p>
            <a:r>
              <a:rPr lang="en-US" dirty="0" smtClean="0"/>
              <a:t>business </a:t>
            </a:r>
            <a:r>
              <a:rPr lang="en-US" dirty="0"/>
              <a:t>to consumer (B2C</a:t>
            </a:r>
            <a:r>
              <a:rPr lang="en-US" dirty="0" smtClean="0"/>
              <a:t>)</a:t>
            </a:r>
          </a:p>
          <a:p>
            <a:r>
              <a:rPr lang="en-US" dirty="0" smtClean="0"/>
              <a:t>consumer </a:t>
            </a:r>
            <a:r>
              <a:rPr lang="en-US" dirty="0"/>
              <a:t>to consumer (C2C</a:t>
            </a:r>
            <a:r>
              <a:rPr lang="en-US" dirty="0" smtClean="0"/>
              <a:t>).</a:t>
            </a:r>
          </a:p>
          <a:p>
            <a:pPr fontAlgn="base"/>
            <a:r>
              <a:rPr lang="en-US" dirty="0"/>
              <a:t>Consumer-to-Business (C2B</a:t>
            </a:r>
            <a:r>
              <a:rPr lang="en-US" dirty="0" smtClean="0"/>
              <a:t>).</a:t>
            </a:r>
            <a:endParaRPr lang="en-US" dirty="0"/>
          </a:p>
          <a:p>
            <a:pPr fontAlgn="base"/>
            <a:r>
              <a:rPr lang="en-US" dirty="0"/>
              <a:t>Business-to-Administration (B2A</a:t>
            </a:r>
            <a:r>
              <a:rPr lang="en-US" dirty="0" smtClean="0"/>
              <a:t>).</a:t>
            </a:r>
            <a:endParaRPr lang="en-US" dirty="0"/>
          </a:p>
          <a:p>
            <a:pPr fontAlgn="base"/>
            <a:r>
              <a:rPr lang="en-US" dirty="0"/>
              <a:t>Consumer-to-Administration (C2A</a:t>
            </a:r>
            <a:r>
              <a:rPr lang="en-US" dirty="0" smtClean="0"/>
              <a:t>).</a:t>
            </a:r>
            <a:endParaRPr lang="en-US" dirty="0"/>
          </a:p>
        </p:txBody>
      </p:sp>
    </p:spTree>
    <p:extLst>
      <p:ext uri="{BB962C8B-B14F-4D97-AF65-F5344CB8AC3E}">
        <p14:creationId xmlns:p14="http://schemas.microsoft.com/office/powerpoint/2010/main" val="102483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to business (B2B</a:t>
            </a:r>
            <a:r>
              <a:rPr lang="en-US" dirty="0" smtClean="0"/>
              <a:t>)</a:t>
            </a:r>
            <a:endParaRPr lang="en-US" dirty="0"/>
          </a:p>
        </p:txBody>
      </p:sp>
      <p:sp>
        <p:nvSpPr>
          <p:cNvPr id="3" name="Content Placeholder 2"/>
          <p:cNvSpPr>
            <a:spLocks noGrp="1"/>
          </p:cNvSpPr>
          <p:nvPr>
            <p:ph idx="1"/>
          </p:nvPr>
        </p:nvSpPr>
        <p:spPr/>
        <p:txBody>
          <a:bodyPr/>
          <a:lstStyle/>
          <a:p>
            <a:r>
              <a:rPr lang="en-US" dirty="0"/>
              <a:t>his kind of </a:t>
            </a:r>
            <a:r>
              <a:rPr lang="en-US" dirty="0" err="1"/>
              <a:t>eCommerce</a:t>
            </a:r>
            <a:r>
              <a:rPr lang="en-US" dirty="0"/>
              <a:t> consists of all the electronic transactions and dealings related to the goods and services. These basically are conducted between companies and include conventional wholesalers and producers dealing with retailers.</a:t>
            </a:r>
          </a:p>
        </p:txBody>
      </p:sp>
    </p:spTree>
    <p:extLst>
      <p:ext uri="{BB962C8B-B14F-4D97-AF65-F5344CB8AC3E}">
        <p14:creationId xmlns:p14="http://schemas.microsoft.com/office/powerpoint/2010/main" val="212650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to consumer (B2C</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The Business-to-Consumer </a:t>
            </a:r>
            <a:r>
              <a:rPr lang="en-US" dirty="0" err="1"/>
              <a:t>eCommerce</a:t>
            </a:r>
            <a:r>
              <a:rPr lang="en-US" dirty="0"/>
              <a:t> is related to the transactions and relationship between businesses and the end customers. This is mainly to do with the retail </a:t>
            </a:r>
            <a:r>
              <a:rPr lang="en-US" dirty="0" err="1"/>
              <a:t>eCommerce</a:t>
            </a:r>
            <a:r>
              <a:rPr lang="en-US" dirty="0"/>
              <a:t> trade that takes place online. With the inception of the internet, B2C </a:t>
            </a:r>
            <a:r>
              <a:rPr lang="en-US" dirty="0" err="1"/>
              <a:t>eCommerce</a:t>
            </a:r>
            <a:r>
              <a:rPr lang="en-US" dirty="0"/>
              <a:t> has evolved to a great extent. Today, we find scores of electronic shopping sites and virtual stores on the web, that sell myriad products, ranging from computers, fashion items to even necessities.</a:t>
            </a:r>
          </a:p>
          <a:p>
            <a:pPr fontAlgn="base"/>
            <a:r>
              <a:rPr lang="en-US" dirty="0"/>
              <a:t>In this case, the customer has more info about the products in the form of informative content and there is also a chance to buy products at cheaper rates. Most times, quick delivery of the order is also maintained.</a:t>
            </a:r>
          </a:p>
          <a:p>
            <a:pPr marL="0" indent="0">
              <a:buNone/>
            </a:pPr>
            <a:endParaRPr lang="en-US" dirty="0"/>
          </a:p>
        </p:txBody>
      </p:sp>
    </p:spTree>
    <p:extLst>
      <p:ext uri="{BB962C8B-B14F-4D97-AF65-F5344CB8AC3E}">
        <p14:creationId xmlns:p14="http://schemas.microsoft.com/office/powerpoint/2010/main" val="302240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to consumer (C2C</a:t>
            </a:r>
            <a:r>
              <a:rPr lang="en-US" dirty="0" smtClean="0"/>
              <a:t>).</a:t>
            </a:r>
            <a:endParaRPr lang="en-US" dirty="0"/>
          </a:p>
        </p:txBody>
      </p:sp>
      <p:sp>
        <p:nvSpPr>
          <p:cNvPr id="3" name="Content Placeholder 2"/>
          <p:cNvSpPr>
            <a:spLocks noGrp="1"/>
          </p:cNvSpPr>
          <p:nvPr>
            <p:ph idx="1"/>
          </p:nvPr>
        </p:nvSpPr>
        <p:spPr/>
        <p:txBody>
          <a:bodyPr/>
          <a:lstStyle/>
          <a:p>
            <a:r>
              <a:rPr lang="en-US" dirty="0"/>
              <a:t>This consists of electronic transactions of products and services between two customers. These are mainly conducted through a third party that provides an online platform for these transactions. Sites, where old items are bought and sold, are examples of C2C </a:t>
            </a:r>
            <a:r>
              <a:rPr lang="en-US" dirty="0" err="1"/>
              <a:t>eCommerce</a:t>
            </a:r>
            <a:r>
              <a:rPr lang="en-US" dirty="0"/>
              <a:t>.</a:t>
            </a:r>
          </a:p>
        </p:txBody>
      </p:sp>
    </p:spTree>
    <p:extLst>
      <p:ext uri="{BB962C8B-B14F-4D97-AF65-F5344CB8AC3E}">
        <p14:creationId xmlns:p14="http://schemas.microsoft.com/office/powerpoint/2010/main" val="319251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Consumer-to-Business (C2B</a:t>
            </a:r>
            <a:r>
              <a:rPr lang="en-US" dirty="0" smtClean="0"/>
              <a:t>)</a:t>
            </a:r>
            <a:endParaRPr lang="en-US" dirty="0"/>
          </a:p>
        </p:txBody>
      </p:sp>
      <p:sp>
        <p:nvSpPr>
          <p:cNvPr id="3" name="Content Placeholder 2"/>
          <p:cNvSpPr>
            <a:spLocks noGrp="1"/>
          </p:cNvSpPr>
          <p:nvPr>
            <p:ph idx="1"/>
          </p:nvPr>
        </p:nvSpPr>
        <p:spPr/>
        <p:txBody>
          <a:bodyPr/>
          <a:lstStyle/>
          <a:p>
            <a:r>
              <a:rPr lang="en-US" dirty="0"/>
              <a:t>In this, a complete reversal of the selling and buying process takes place. This is very relevant for crowdsourcing projects. In this case, individuals make their items or services and sell them to companies. Some examples are proposals for company site or logo, royalty free photographs, design elements and so on.</a:t>
            </a:r>
          </a:p>
          <a:p>
            <a:endParaRPr lang="en-US" dirty="0"/>
          </a:p>
        </p:txBody>
      </p:sp>
    </p:spTree>
    <p:extLst>
      <p:ext uri="{BB962C8B-B14F-4D97-AF65-F5344CB8AC3E}">
        <p14:creationId xmlns:p14="http://schemas.microsoft.com/office/powerpoint/2010/main" val="236428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Business-to-Administration (B2A</a:t>
            </a:r>
            <a:r>
              <a:rPr lang="en-US" dirty="0" smtClean="0"/>
              <a:t>)</a:t>
            </a:r>
            <a:endParaRPr lang="en-US" dirty="0"/>
          </a:p>
        </p:txBody>
      </p:sp>
      <p:sp>
        <p:nvSpPr>
          <p:cNvPr id="3" name="Content Placeholder 2"/>
          <p:cNvSpPr>
            <a:spLocks noGrp="1"/>
          </p:cNvSpPr>
          <p:nvPr>
            <p:ph idx="1"/>
          </p:nvPr>
        </p:nvSpPr>
        <p:spPr/>
        <p:txBody>
          <a:bodyPr/>
          <a:lstStyle/>
          <a:p>
            <a:r>
              <a:rPr lang="en-US" dirty="0"/>
              <a:t>In this kind of </a:t>
            </a:r>
            <a:r>
              <a:rPr lang="en-US" dirty="0" err="1"/>
              <a:t>eCommerce</a:t>
            </a:r>
            <a:r>
              <a:rPr lang="en-US" dirty="0"/>
              <a:t> transaction, there are dealings between companies and public administration. It encompasses different services, such as social security, fiscal measures, legal documents, employment and so on.</a:t>
            </a:r>
          </a:p>
          <a:p>
            <a:endParaRPr lang="en-US" dirty="0"/>
          </a:p>
        </p:txBody>
      </p:sp>
    </p:spTree>
    <p:extLst>
      <p:ext uri="{BB962C8B-B14F-4D97-AF65-F5344CB8AC3E}">
        <p14:creationId xmlns:p14="http://schemas.microsoft.com/office/powerpoint/2010/main" val="263347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Consumer-to-Administration (C2A</a:t>
            </a:r>
            <a:r>
              <a:rPr lang="en-US" dirty="0" smtClean="0"/>
              <a:t>).</a:t>
            </a:r>
            <a:endParaRPr lang="en-US" dirty="0"/>
          </a:p>
        </p:txBody>
      </p:sp>
      <p:sp>
        <p:nvSpPr>
          <p:cNvPr id="3" name="Content Placeholder 2"/>
          <p:cNvSpPr>
            <a:spLocks noGrp="1"/>
          </p:cNvSpPr>
          <p:nvPr>
            <p:ph idx="1"/>
          </p:nvPr>
        </p:nvSpPr>
        <p:spPr/>
        <p:txBody>
          <a:bodyPr/>
          <a:lstStyle/>
          <a:p>
            <a:r>
              <a:rPr lang="en-US" dirty="0"/>
              <a:t>In this </a:t>
            </a:r>
            <a:r>
              <a:rPr lang="en-US" dirty="0" err="1"/>
              <a:t>eCommerce</a:t>
            </a:r>
            <a:r>
              <a:rPr lang="en-US" dirty="0"/>
              <a:t> model, electronic transactions are carried between individuals and public administration. Some examples are distance learning, information sharing, electronic tax filing, and so on.</a:t>
            </a:r>
          </a:p>
          <a:p>
            <a:endParaRPr lang="en-US" dirty="0"/>
          </a:p>
        </p:txBody>
      </p:sp>
    </p:spTree>
    <p:extLst>
      <p:ext uri="{BB962C8B-B14F-4D97-AF65-F5344CB8AC3E}">
        <p14:creationId xmlns:p14="http://schemas.microsoft.com/office/powerpoint/2010/main" val="1381782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937</Words>
  <Application>Microsoft Office PowerPoint</Application>
  <PresentationFormat>Widescreen</PresentationFormat>
  <Paragraphs>109</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E-commerce</vt:lpstr>
      <vt:lpstr>What is E-commerce</vt:lpstr>
      <vt:lpstr>E-commerce types </vt:lpstr>
      <vt:lpstr>business to business (B2B)</vt:lpstr>
      <vt:lpstr>business to consumer (B2C)</vt:lpstr>
      <vt:lpstr>consumer to consumer (C2C).</vt:lpstr>
      <vt:lpstr>Consumer-to-Business (C2B)</vt:lpstr>
      <vt:lpstr>Business-to-Administration (B2A)</vt:lpstr>
      <vt:lpstr>Consumer-to-Administration (C2A).</vt:lpstr>
      <vt:lpstr>Benefits of e-Commerce</vt:lpstr>
      <vt:lpstr>Limitations of E-Commerce Businesses</vt:lpstr>
      <vt:lpstr>Limitations of E-Commerce Businesses</vt:lpstr>
      <vt:lpstr>Limitations of E-Commerce Businesses</vt:lpstr>
      <vt:lpstr>How to start an e-Commerce business   </vt:lpstr>
      <vt:lpstr>PowerPoint Presentation</vt:lpstr>
      <vt:lpstr>What is Google AdWords</vt:lpstr>
      <vt:lpstr>Why google ads</vt:lpstr>
      <vt:lpstr>how does it work?</vt:lpstr>
      <vt:lpstr>Before you start</vt:lpstr>
      <vt:lpstr>How to Advertise on Google</vt:lpstr>
      <vt:lpstr>PowerPoint Presentation</vt:lpstr>
      <vt:lpstr>PowerPoint Presentation</vt:lpstr>
      <vt:lpstr>PowerPoint Presentation</vt:lpstr>
      <vt:lpstr>Next, you have to create your first campaign. A campaign focuses on a theme or a group of products. To create a campaign, you'll set a budget, choose your audience, and write your ad. Keep in mind, you won't be charged for selecting options, and you can always make changes later.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dc:title>
  <dc:creator>Dareen hamoudeh</dc:creator>
  <cp:lastModifiedBy>Dareen hamoudeh</cp:lastModifiedBy>
  <cp:revision>34</cp:revision>
  <dcterms:created xsi:type="dcterms:W3CDTF">2018-09-14T20:09:33Z</dcterms:created>
  <dcterms:modified xsi:type="dcterms:W3CDTF">2018-09-22T14:55:47Z</dcterms:modified>
</cp:coreProperties>
</file>