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2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0" r:id="rId3"/>
    <p:sldId id="311" r:id="rId4"/>
    <p:sldId id="403" r:id="rId5"/>
    <p:sldId id="263" r:id="rId6"/>
    <p:sldId id="404" r:id="rId7"/>
    <p:sldId id="264" r:id="rId8"/>
    <p:sldId id="266" r:id="rId9"/>
    <p:sldId id="383" r:id="rId10"/>
    <p:sldId id="267" r:id="rId11"/>
    <p:sldId id="384" r:id="rId12"/>
    <p:sldId id="268" r:id="rId13"/>
    <p:sldId id="385" r:id="rId14"/>
    <p:sldId id="270" r:id="rId15"/>
    <p:sldId id="271" r:id="rId16"/>
    <p:sldId id="406" r:id="rId17"/>
    <p:sldId id="282" r:id="rId18"/>
    <p:sldId id="408" r:id="rId19"/>
    <p:sldId id="372" r:id="rId20"/>
    <p:sldId id="273" r:id="rId21"/>
    <p:sldId id="387" r:id="rId22"/>
    <p:sldId id="274" r:id="rId23"/>
    <p:sldId id="388" r:id="rId24"/>
    <p:sldId id="409" r:id="rId25"/>
    <p:sldId id="411" r:id="rId26"/>
    <p:sldId id="340" r:id="rId27"/>
    <p:sldId id="341" r:id="rId28"/>
    <p:sldId id="342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pos="2880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94" autoAdjust="0"/>
  </p:normalViewPr>
  <p:slideViewPr>
    <p:cSldViewPr snapToGrid="0">
      <p:cViewPr>
        <p:scale>
          <a:sx n="94" d="100"/>
          <a:sy n="94" d="100"/>
        </p:scale>
        <p:origin x="-1278" y="-60"/>
      </p:cViewPr>
      <p:guideLst>
        <p:guide orient="horz" pos="2160"/>
        <p:guide orient="horz" pos="864"/>
        <p:guide pos="2880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C9C9069-B339-4341-9754-6C639F2B0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31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B345FBE-1BFF-4299-8D4A-9CC14BC76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04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56EAA-0B10-4F76-B71A-B49B9E2DEEFF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4835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817134-3B7E-44A0-BC7A-9D55CBE0EBC1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8869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3E0772-B0F6-4862-B446-3CBBD07005CA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2981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08898-E108-4EDC-9AEB-EFF5D866945C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0467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8BD13-08E0-4856-9E40-495586447DE5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6589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75514-10C1-437E-BA42-A235AAC91E5C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8249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EF3E1-9389-48D8-A864-CE17C904E5F0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5189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EF3E1-9389-48D8-A864-CE17C904E5F0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0722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EB3509-A4D9-4ED0-B780-C75950CEFC3C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9276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348F2F-14AD-432D-9C28-3B7116019859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2549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955750-5F1C-46B4-862D-7D734F666A4B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949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BFC9F4-B64A-4CDE-89D1-A3A76927369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2778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904729-BF4E-4054-A2FB-9837F5D028AA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9092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2879B-80EC-438B-96F4-57153A043B6F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093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A7186-8099-47C7-9842-7870DB8B89E1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9488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03EA80-3545-45AB-AA1A-F9DF42167714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01028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03EA80-3545-45AB-AA1A-F9DF42167714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7617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90277-17F4-470C-851B-F7250D8FC5A1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366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4B148-9D35-48D2-BEF4-9CFC81A7E5AC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86394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3886B8-4C1A-46F3-A186-53AF18DC79E3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28673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6CE1F6-2E9F-413E-B41C-49FD7F090561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2419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E8CEC-8CE7-4F5A-BD97-FDEA38BCDD26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86477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E8CEC-8CE7-4F5A-BD97-FDEA38BCDD26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9800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A6FF7-9E22-4102-963F-73F72EE65897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0750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A6FF7-9E22-4102-963F-73F72EE65897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7477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ED433-B84A-44FE-8C30-6D8776BF2A63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0493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1D02E-DFA7-4ECF-AB77-A3A2BD63D5E2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4713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B985EA-0A13-4CA5-A8DE-40F1130B3D19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822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gif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93316" y="3505200"/>
            <a:ext cx="37982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0" dirty="0" smtClean="0">
                <a:latin typeface="Franklin Gothic Demi" pitchFamily="34" charset="0"/>
              </a:rPr>
              <a:t>Discovering the </a:t>
            </a:r>
          </a:p>
          <a:p>
            <a:pPr algn="ctr"/>
            <a:r>
              <a:rPr lang="en-US" sz="4000" b="0" dirty="0" smtClean="0">
                <a:latin typeface="Franklin Gothic Demi" pitchFamily="34" charset="0"/>
              </a:rPr>
              <a:t>Internet,</a:t>
            </a:r>
            <a:endParaRPr lang="en-US" sz="4000" b="0" dirty="0">
              <a:latin typeface="Franklin Gothic Demi" pitchFamily="34" charset="0"/>
            </a:endParaRPr>
          </a:p>
          <a:p>
            <a:pPr algn="ctr"/>
            <a:r>
              <a:rPr lang="en-US" sz="4000" b="0" dirty="0" smtClean="0">
                <a:latin typeface="Franklin Gothic Demi" pitchFamily="34" charset="0"/>
              </a:rPr>
              <a:t>5</a:t>
            </a:r>
            <a:r>
              <a:rPr lang="en-US" sz="4000" b="0" baseline="30000" dirty="0" smtClean="0">
                <a:latin typeface="Franklin Gothic Demi" pitchFamily="34" charset="0"/>
              </a:rPr>
              <a:t>th</a:t>
            </a:r>
            <a:r>
              <a:rPr lang="en-US" sz="4000" b="0" dirty="0" smtClean="0">
                <a:latin typeface="Franklin Gothic Demi" pitchFamily="34" charset="0"/>
              </a:rPr>
              <a:t> Edition</a:t>
            </a:r>
            <a:endParaRPr lang="en-US" sz="4000" b="0" dirty="0">
              <a:latin typeface="Franklin Gothic Demi" pitchFamily="34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152400" y="304800"/>
            <a:ext cx="12490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MoolBoran" pitchFamily="34" charset="0"/>
                <a:cs typeface="MoolBoran" pitchFamily="34" charset="0"/>
              </a:rPr>
              <a:t>5</a:t>
            </a:r>
            <a:endParaRPr lang="en-US" sz="1600" b="1" dirty="0">
              <a:solidFill>
                <a:srgbClr val="FF0000"/>
              </a:solidFill>
              <a:latin typeface="MoolBoran" pitchFamily="34" charset="0"/>
              <a:cs typeface="MoolBoran" pitchFamily="34" charset="0"/>
            </a:endParaRPr>
          </a:p>
        </p:txBody>
      </p:sp>
      <p:cxnSp>
        <p:nvCxnSpPr>
          <p:cNvPr id="8" name="Straight Connector 7"/>
          <p:cNvCxnSpPr/>
          <p:nvPr>
            <p:custDataLst>
              <p:tags r:id="rId3"/>
            </p:custDataLst>
          </p:nvPr>
        </p:nvCxnSpPr>
        <p:spPr bwMode="auto">
          <a:xfrm rot="5400000">
            <a:off x="571897" y="1028303"/>
            <a:ext cx="838200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56535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1143000" y="457200"/>
            <a:ext cx="58374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Arial Black" pitchFamily="34" charset="0"/>
                <a:cs typeface="MoolBoran" pitchFamily="34" charset="0"/>
              </a:rPr>
              <a:t>Getting More Out </a:t>
            </a:r>
          </a:p>
          <a:p>
            <a:r>
              <a:rPr lang="en-US" sz="3400" dirty="0" smtClean="0">
                <a:latin typeface="Arial Black" pitchFamily="34" charset="0"/>
                <a:cs typeface="MoolBoran" pitchFamily="34" charset="0"/>
              </a:rPr>
              <a:t>of the Internet</a:t>
            </a:r>
            <a:endParaRPr lang="en-US" sz="3400" dirty="0">
              <a:latin typeface="Arial Black" pitchFamily="34" charset="0"/>
              <a:cs typeface="MoolBoran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5" y="1949801"/>
            <a:ext cx="2733712" cy="472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72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BA60E-714C-448F-B759-8A9040CB0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5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743700" y="0"/>
            <a:ext cx="22479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0" y="0"/>
            <a:ext cx="65913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36E9F-EA5B-4E34-B120-CF8A3A93E4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29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0" y="6381750"/>
            <a:ext cx="838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83820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B450B-AE76-4BCD-A43F-42522BD901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48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4572000" y="1295400"/>
            <a:ext cx="4419600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4572000" y="3786188"/>
            <a:ext cx="4419600" cy="233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0" y="6381750"/>
            <a:ext cx="838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83820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95253-89D5-4673-9AEF-4424D4C418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3448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EA47-FD1A-4D2F-925B-95937E548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91903"/>
      </p:ext>
    </p:extLst>
  </p:cSld>
  <p:clrMapOvr>
    <a:masterClrMapping/>
  </p:clrMapOvr>
  <p:transition>
    <p:fade/>
  </p:transition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EA47-FD1A-4D2F-925B-95937E548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35935"/>
      </p:ext>
    </p:extLst>
  </p:cSld>
  <p:clrMapOvr>
    <a:masterClrMapping/>
  </p:clrMapOvr>
  <p:transition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EA47-FD1A-4D2F-925B-95937E548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45567"/>
      </p:ext>
    </p:extLst>
  </p:cSld>
  <p:clrMapOvr>
    <a:masterClrMapping/>
  </p:clrMapOvr>
  <p:transition>
    <p:fade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EA47-FD1A-4D2F-925B-95937E548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91240"/>
      </p:ext>
    </p:extLst>
  </p:cSld>
  <p:clrMapOvr>
    <a:masterClrMapping/>
  </p:clrMapOvr>
  <p:transition>
    <p:fade/>
  </p:transition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A17AD-ADCB-4F01-8B70-D00B301A76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63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EA47-FD1A-4D2F-925B-95937E548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738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6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6E391-81F8-4529-B415-446A71185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6182"/>
      </p:ext>
    </p:extLst>
  </p:cSld>
  <p:clrMapOvr>
    <a:masterClrMapping/>
  </p:clrMapOvr>
  <p:transition>
    <p:fade/>
  </p:transition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14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47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6E391-81F8-4529-B415-446A71185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63383"/>
      </p:ext>
    </p:extLst>
  </p:cSld>
  <p:clrMapOvr>
    <a:masterClrMapping/>
  </p:clrMapOvr>
  <p:transition>
    <p:fade/>
  </p:transition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6E391-81F8-4529-B415-446A71185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43052"/>
      </p:ext>
    </p:extLst>
  </p:cSld>
  <p:clrMapOvr>
    <a:masterClrMapping/>
  </p:clrMapOvr>
  <p:transition>
    <p:fade/>
  </p:transition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4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09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48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31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6F91F-DCB2-4C23-A458-23D4DD3A34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5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97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52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85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Getting More Out of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073D-3545-4DCC-96CB-E8A43A1FF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62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EA47-FD1A-4D2F-925B-95937E548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058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EA47-FD1A-4D2F-925B-95937E548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5152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37171-ECA9-40D6-9180-B7B1B2BA1B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38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F10E0-2E5F-4CA6-9B1A-EDDE8B500C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45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80A18-5771-4B0C-A0E2-C433C80D87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36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A3798-263C-4032-B78A-40E7CDA703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5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42" Type="http://schemas.openxmlformats.org/officeDocument/2006/relationships/tags" Target="../tags/tag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3.xml"/><Relationship Id="rId40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382000" y="6324600"/>
            <a:ext cx="762000" cy="533400"/>
          </a:xfrm>
          <a:prstGeom prst="rect">
            <a:avLst/>
          </a:prstGeom>
          <a:solidFill>
            <a:srgbClr val="E4A1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Rectangle 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0" y="6324600"/>
            <a:ext cx="8382000" cy="533400"/>
          </a:xfrm>
          <a:prstGeom prst="rect">
            <a:avLst/>
          </a:prstGeom>
          <a:solidFill>
            <a:srgbClr val="00397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title"/>
            <p:custDataLst>
              <p:tags r:id="rId37"/>
            </p:custDataLst>
          </p:nvPr>
        </p:nvSpPr>
        <p:spPr bwMode="auto">
          <a:xfrm>
            <a:off x="0" y="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body" idx="1"/>
            <p:custDataLst>
              <p:tags r:id="rId38"/>
            </p:custDataLst>
          </p:nvPr>
        </p:nvSpPr>
        <p:spPr bwMode="auto">
          <a:xfrm>
            <a:off x="0" y="1295400"/>
            <a:ext cx="8991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3"/>
            <p:custDataLst>
              <p:tags r:id="rId39"/>
            </p:custDataLst>
          </p:nvPr>
        </p:nvSpPr>
        <p:spPr bwMode="auto">
          <a:xfrm>
            <a:off x="0" y="6381750"/>
            <a:ext cx="838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Chapter 5: Getting More Out of the Internet</a:t>
            </a:r>
            <a:endParaRPr lang="en-US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4"/>
            <p:custDataLst>
              <p:tags r:id="rId40"/>
            </p:custDataLst>
          </p:nvPr>
        </p:nvSpPr>
        <p:spPr bwMode="auto">
          <a:xfrm>
            <a:off x="8382000" y="6381750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EB4EA47-FD1A-4D2F-925B-95937E548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9816" name="Line 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0" y="1219200"/>
            <a:ext cx="7467600" cy="0"/>
          </a:xfrm>
          <a:prstGeom prst="line">
            <a:avLst/>
          </a:prstGeom>
          <a:noFill/>
          <a:ln w="57150">
            <a:solidFill>
              <a:srgbClr val="E4A13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17" name="Line 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0" y="1295400"/>
            <a:ext cx="7467600" cy="0"/>
          </a:xfrm>
          <a:prstGeom prst="line">
            <a:avLst/>
          </a:prstGeom>
          <a:noFill/>
          <a:ln w="28575">
            <a:solidFill>
              <a:srgbClr val="E4A13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8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20" r:id="rId24"/>
    <p:sldLayoutId id="2147483721" r:id="rId25"/>
    <p:sldLayoutId id="2147483722" r:id="rId26"/>
    <p:sldLayoutId id="2147483723" r:id="rId27"/>
    <p:sldLayoutId id="2147483725" r:id="rId28"/>
    <p:sldLayoutId id="2147483727" r:id="rId29"/>
    <p:sldLayoutId id="2147483729" r:id="rId30"/>
    <p:sldLayoutId id="2147483734" r:id="rId31"/>
    <p:sldLayoutId id="2147483735" r:id="rId32"/>
    <p:sldLayoutId id="2147483736" r:id="rId3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build="p" autoUpdateAnimBg="0"/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Exploring an Online Encyclopedia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0" y="1335505"/>
            <a:ext cx="8991600" cy="491289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Start a browser and enter the web address in the Address bar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Press the </a:t>
            </a:r>
            <a:r>
              <a:rPr lang="en-US" cap="small" dirty="0" smtClean="0"/>
              <a:t>ente</a:t>
            </a:r>
            <a:r>
              <a:rPr lang="en-US" dirty="0" smtClean="0"/>
              <a:t>r key or tap or click the necessary button to open the home page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Enter search text in the Search box and then tap or click Search button to find links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Scroll through search results to see suggested links</a:t>
            </a:r>
          </a:p>
          <a:p>
            <a:pPr lvl="2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5DFB50-8BC1-49BD-AB50-26A4328313CE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Research and Reference Tools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54" y="1503495"/>
            <a:ext cx="6761018" cy="4615187"/>
          </a:xfrm>
        </p:spPr>
      </p:pic>
      <p:sp>
        <p:nvSpPr>
          <p:cNvPr id="57347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F02157-BDFE-441D-AFE9-E07826C37B0C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Research and Reference Tools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0" y="1330235"/>
            <a:ext cx="88392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Online Dictionaries</a:t>
            </a:r>
          </a:p>
          <a:p>
            <a:pPr lvl="1" eaLnBrk="1" hangingPunct="1"/>
            <a:r>
              <a:rPr lang="en-US" dirty="0" smtClean="0"/>
              <a:t>Merriam-Webster Online</a:t>
            </a:r>
          </a:p>
          <a:p>
            <a:pPr lvl="1" eaLnBrk="1" hangingPunct="1"/>
            <a:r>
              <a:rPr lang="en-US" dirty="0" err="1" smtClean="0"/>
              <a:t>OneLook</a:t>
            </a:r>
            <a:r>
              <a:rPr lang="en-US" dirty="0" smtClean="0"/>
              <a:t> Dictionary Search</a:t>
            </a:r>
          </a:p>
          <a:p>
            <a:pPr lvl="1" eaLnBrk="1" hangingPunct="1"/>
            <a:r>
              <a:rPr lang="en-US" dirty="0" smtClean="0"/>
              <a:t>Cambridge Dictionaries Online</a:t>
            </a:r>
          </a:p>
          <a:p>
            <a:pPr lvl="1" eaLnBrk="1" hangingPunct="1"/>
            <a:r>
              <a:rPr lang="en-US" dirty="0" smtClean="0"/>
              <a:t>Thesaurus.com</a:t>
            </a:r>
          </a:p>
          <a:p>
            <a:pPr lvl="1" eaLnBrk="1" hangingPunct="1"/>
            <a:r>
              <a:rPr lang="en-US" dirty="0" err="1" smtClean="0"/>
              <a:t>NetLingo</a:t>
            </a:r>
            <a:endParaRPr lang="en-US" dirty="0" smtClean="0"/>
          </a:p>
          <a:p>
            <a:pPr lvl="1" eaLnBrk="1" hangingPunct="1"/>
            <a:r>
              <a:rPr lang="en-US" dirty="0" smtClean="0"/>
              <a:t>Law.com</a:t>
            </a:r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9E3A91-4ADB-4EA4-B8E7-D603C435426B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Research and Reference Tools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" y="1380168"/>
            <a:ext cx="6277681" cy="4726724"/>
          </a:xfrm>
        </p:spPr>
      </p:pic>
      <p:sp>
        <p:nvSpPr>
          <p:cNvPr id="61443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4406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643810-B08B-4968-AF47-B4C29F003A6B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Research and Reference Tools</a:t>
            </a:r>
          </a:p>
        </p:txBody>
      </p:sp>
      <p:sp>
        <p:nvSpPr>
          <p:cNvPr id="65538" name="Content Placeholder 6"/>
          <p:cNvSpPr>
            <a:spLocks noGrp="1"/>
          </p:cNvSpPr>
          <p:nvPr>
            <p:ph sz="half" idx="1"/>
          </p:nvPr>
        </p:nvSpPr>
        <p:spPr>
          <a:xfrm>
            <a:off x="84221" y="1371600"/>
            <a:ext cx="4411579" cy="4754563"/>
          </a:xfrm>
        </p:spPr>
        <p:txBody>
          <a:bodyPr/>
          <a:lstStyle/>
          <a:p>
            <a:pPr eaLnBrk="1" hangingPunct="1"/>
            <a:r>
              <a:rPr lang="en-US" dirty="0" smtClean="0"/>
              <a:t>Online Reference Desks</a:t>
            </a:r>
          </a:p>
          <a:p>
            <a:pPr lvl="1"/>
            <a:r>
              <a:rPr lang="en-US" sz="2600" dirty="0"/>
              <a:t>An online reference desk is a collection of links to online sources</a:t>
            </a:r>
          </a:p>
          <a:p>
            <a:pPr lvl="2"/>
            <a:r>
              <a:rPr lang="en-US" sz="2200" dirty="0" smtClean="0"/>
              <a:t>Internet Public Library</a:t>
            </a:r>
          </a:p>
          <a:p>
            <a:pPr lvl="2"/>
            <a:r>
              <a:rPr lang="en-US" sz="2200" dirty="0" smtClean="0"/>
              <a:t>refdesk.com</a:t>
            </a:r>
          </a:p>
          <a:p>
            <a:pPr lvl="2"/>
            <a:r>
              <a:rPr lang="en-US" sz="2200" dirty="0" smtClean="0"/>
              <a:t>LibrarySpot.com</a:t>
            </a:r>
          </a:p>
          <a:p>
            <a:pPr lvl="2"/>
            <a:r>
              <a:rPr lang="en-US" sz="2200" dirty="0" err="1" smtClean="0"/>
              <a:t>iTools</a:t>
            </a:r>
            <a:endParaRPr lang="en-US" sz="2200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88" y="1550524"/>
            <a:ext cx="4487796" cy="4198084"/>
          </a:xfrm>
        </p:spPr>
      </p:pic>
      <p:sp>
        <p:nvSpPr>
          <p:cNvPr id="65539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5: Getting More Out of the Internet</a:t>
            </a: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DC0700-BD8A-4839-A1F7-1C1A5B172A75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Research and Reference Tools</a:t>
            </a:r>
          </a:p>
        </p:txBody>
      </p:sp>
      <p:sp>
        <p:nvSpPr>
          <p:cNvPr id="67586" name="Content Placeholder 6"/>
          <p:cNvSpPr>
            <a:spLocks noGrp="1"/>
          </p:cNvSpPr>
          <p:nvPr>
            <p:ph sz="half" idx="1"/>
          </p:nvPr>
        </p:nvSpPr>
        <p:spPr>
          <a:xfrm>
            <a:off x="0" y="1335506"/>
            <a:ext cx="9035716" cy="4824662"/>
          </a:xfrm>
        </p:spPr>
        <p:txBody>
          <a:bodyPr/>
          <a:lstStyle/>
          <a:p>
            <a:pPr eaLnBrk="1" hangingPunct="1"/>
            <a:r>
              <a:rPr lang="en-US" dirty="0" smtClean="0"/>
              <a:t>User-Generated Content</a:t>
            </a:r>
          </a:p>
          <a:p>
            <a:pPr lvl="1"/>
            <a:r>
              <a:rPr lang="en-US" b="1" dirty="0" smtClean="0"/>
              <a:t>User-generated research tools</a:t>
            </a:r>
            <a:r>
              <a:rPr lang="en-US" dirty="0" smtClean="0"/>
              <a:t> can use GPS or a user-entered ZIP code to access user reviews and ratings of restaurants and                                                                                          other services</a:t>
            </a:r>
          </a:p>
          <a:p>
            <a:pPr lvl="2"/>
            <a:r>
              <a:rPr lang="en-US" sz="2400" dirty="0" smtClean="0"/>
              <a:t>Yelp</a:t>
            </a:r>
          </a:p>
          <a:p>
            <a:pPr lvl="2"/>
            <a:r>
              <a:rPr lang="en-US" sz="2400" dirty="0" err="1" smtClean="0"/>
              <a:t>OpenTable</a:t>
            </a:r>
            <a:endParaRPr lang="en-US" sz="2400" dirty="0" smtClean="0"/>
          </a:p>
          <a:p>
            <a:pPr lvl="2"/>
            <a:r>
              <a:rPr lang="en-US" sz="2400" dirty="0" smtClean="0"/>
              <a:t>Urbanspoon</a:t>
            </a:r>
          </a:p>
        </p:txBody>
      </p:sp>
      <p:sp>
        <p:nvSpPr>
          <p:cNvPr id="67588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5: Getting More Out of the Internet</a:t>
            </a:r>
          </a:p>
        </p:txBody>
      </p:sp>
      <p:sp>
        <p:nvSpPr>
          <p:cNvPr id="67589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3C5DA3-7CDD-4011-BCEF-E1AB2EAC77FC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178" y="2697470"/>
            <a:ext cx="5919537" cy="346269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Research and Reference Tools</a:t>
            </a:r>
          </a:p>
        </p:txBody>
      </p:sp>
      <p:sp>
        <p:nvSpPr>
          <p:cNvPr id="67586" name="Content Placeholder 6"/>
          <p:cNvSpPr>
            <a:spLocks noGrp="1"/>
          </p:cNvSpPr>
          <p:nvPr>
            <p:ph sz="half" idx="1"/>
          </p:nvPr>
        </p:nvSpPr>
        <p:spPr>
          <a:xfrm>
            <a:off x="0" y="1335506"/>
            <a:ext cx="4495800" cy="4790658"/>
          </a:xfrm>
        </p:spPr>
        <p:txBody>
          <a:bodyPr/>
          <a:lstStyle/>
          <a:p>
            <a:pPr eaLnBrk="1" hangingPunct="1"/>
            <a:r>
              <a:rPr lang="en-US" dirty="0" smtClean="0"/>
              <a:t>Online Route Planners</a:t>
            </a:r>
          </a:p>
          <a:p>
            <a:pPr lvl="1" eaLnBrk="1" hangingPunct="1"/>
            <a:r>
              <a:rPr lang="en-US" dirty="0" err="1" smtClean="0"/>
              <a:t>FreeTrip</a:t>
            </a:r>
            <a:endParaRPr lang="en-US" dirty="0" smtClean="0"/>
          </a:p>
          <a:p>
            <a:pPr lvl="1" eaLnBrk="1" hangingPunct="1"/>
            <a:r>
              <a:rPr lang="en-US" dirty="0" smtClean="0"/>
              <a:t>MapQuest</a:t>
            </a:r>
          </a:p>
          <a:p>
            <a:pPr lvl="1" eaLnBrk="1" hangingPunct="1"/>
            <a:r>
              <a:rPr lang="en-US" dirty="0" smtClean="0"/>
              <a:t>Google Maps</a:t>
            </a:r>
          </a:p>
          <a:p>
            <a:pPr lvl="1" eaLnBrk="1" hangingPunct="1"/>
            <a:r>
              <a:rPr lang="en-US" dirty="0" smtClean="0"/>
              <a:t>Yahoo! Maps</a:t>
            </a:r>
          </a:p>
          <a:p>
            <a:pPr lvl="1" eaLnBrk="1" hangingPunct="1"/>
            <a:r>
              <a:rPr lang="en-US" dirty="0" smtClean="0"/>
              <a:t>Expedia Maps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22" y="1951760"/>
            <a:ext cx="6190830" cy="2629893"/>
          </a:xfrm>
        </p:spPr>
      </p:pic>
      <p:sp>
        <p:nvSpPr>
          <p:cNvPr id="67588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5: Getting More Out of the Internet</a:t>
            </a:r>
          </a:p>
        </p:txBody>
      </p:sp>
      <p:sp>
        <p:nvSpPr>
          <p:cNvPr id="67589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3C5DA3-7CDD-4011-BCEF-E1AB2EAC77FC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1174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Personal Finance Resources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0" y="1359568"/>
            <a:ext cx="8991600" cy="4888832"/>
          </a:xfrm>
        </p:spPr>
        <p:txBody>
          <a:bodyPr/>
          <a:lstStyle/>
          <a:p>
            <a:pPr eaLnBrk="1" hangingPunct="1"/>
            <a:r>
              <a:rPr lang="en-US" dirty="0" smtClean="0"/>
              <a:t>Banking, Bill Presentment, and Bill Payment Services</a:t>
            </a:r>
          </a:p>
          <a:p>
            <a:pPr lvl="1" eaLnBrk="1" hangingPunct="1"/>
            <a:r>
              <a:rPr lang="en-US" dirty="0" smtClean="0"/>
              <a:t>Complete traditional paper-based banking activities online quickly and easily</a:t>
            </a:r>
          </a:p>
          <a:p>
            <a:pPr lvl="2" eaLnBrk="1" hangingPunct="1"/>
            <a:r>
              <a:rPr lang="en-US" dirty="0" smtClean="0"/>
              <a:t>Check your bank balance or view paid items</a:t>
            </a:r>
          </a:p>
          <a:p>
            <a:pPr lvl="1" eaLnBrk="1" hangingPunct="1"/>
            <a:r>
              <a:rPr lang="en-US" b="1" dirty="0" smtClean="0"/>
              <a:t>Brick-and-mortar businesses</a:t>
            </a:r>
            <a:r>
              <a:rPr lang="en-US" dirty="0" smtClean="0"/>
              <a:t> are physical locations </a:t>
            </a:r>
          </a:p>
          <a:p>
            <a:pPr lvl="1" eaLnBrk="1" hangingPunct="1"/>
            <a:r>
              <a:rPr lang="en-US" b="1" dirty="0" smtClean="0"/>
              <a:t>Brick-and-click businesses</a:t>
            </a:r>
            <a:r>
              <a:rPr lang="en-US" dirty="0" smtClean="0"/>
              <a:t> allow customers to conduct business or complete transactions at a physical location as well as online</a:t>
            </a:r>
          </a:p>
        </p:txBody>
      </p:sp>
      <p:sp>
        <p:nvSpPr>
          <p:cNvPr id="83971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07727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83972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B3822D-2532-43DB-A790-3660B5579386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Personal Finance Resources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-1" y="1377677"/>
            <a:ext cx="9144001" cy="4890775"/>
          </a:xfrm>
        </p:spPr>
        <p:txBody>
          <a:bodyPr rtlCol="0">
            <a:normAutofit fontScale="77500" lnSpcReduction="20000"/>
          </a:bodyPr>
          <a:lstStyle/>
          <a:p>
            <a:r>
              <a:rPr lang="en-US" sz="4000" dirty="0" smtClean="0"/>
              <a:t>Banking, Bill Presentment, and Bill Payment Services (continued)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Online banking allows you to:</a:t>
            </a:r>
          </a:p>
          <a:p>
            <a:pPr lvl="1"/>
            <a:r>
              <a:rPr lang="en-US" sz="3200" dirty="0"/>
              <a:t>View real-time account balances and recent </a:t>
            </a:r>
            <a:r>
              <a:rPr lang="en-US" sz="3200" dirty="0" smtClean="0"/>
              <a:t>transactions</a:t>
            </a:r>
            <a:endParaRPr lang="en-US" sz="3200" dirty="0"/>
          </a:p>
          <a:p>
            <a:pPr lvl="1"/>
            <a:r>
              <a:rPr lang="en-US" sz="3200" dirty="0" smtClean="0"/>
              <a:t>View </a:t>
            </a:r>
            <a:r>
              <a:rPr lang="en-US" sz="3200" dirty="0"/>
              <a:t>a history of account </a:t>
            </a:r>
            <a:r>
              <a:rPr lang="en-US" sz="3200" dirty="0" smtClean="0"/>
              <a:t>activity</a:t>
            </a:r>
          </a:p>
          <a:p>
            <a:pPr lvl="1"/>
            <a:r>
              <a:rPr lang="en-US" sz="3200" dirty="0" smtClean="0"/>
              <a:t>Deposit checks</a:t>
            </a:r>
            <a:endParaRPr lang="en-US" sz="3200" dirty="0"/>
          </a:p>
          <a:p>
            <a:pPr lvl="1"/>
            <a:r>
              <a:rPr lang="en-US" sz="3200" dirty="0" smtClean="0"/>
              <a:t>Pay </a:t>
            </a:r>
            <a:r>
              <a:rPr lang="en-US" sz="3200" dirty="0"/>
              <a:t>your </a:t>
            </a:r>
            <a:r>
              <a:rPr lang="en-US" sz="3200" dirty="0" smtClean="0"/>
              <a:t>bills</a:t>
            </a:r>
            <a:endParaRPr lang="en-US" sz="3200" dirty="0"/>
          </a:p>
          <a:p>
            <a:pPr lvl="1"/>
            <a:r>
              <a:rPr lang="en-US" sz="3200" dirty="0" smtClean="0"/>
              <a:t>Transfer funds </a:t>
            </a:r>
            <a:r>
              <a:rPr lang="en-US" sz="3200" dirty="0"/>
              <a:t>between </a:t>
            </a:r>
            <a:r>
              <a:rPr lang="en-US" sz="3200" dirty="0" smtClean="0"/>
              <a:t>accounts</a:t>
            </a:r>
            <a:endParaRPr lang="en-US" sz="3200" dirty="0"/>
          </a:p>
          <a:p>
            <a:pPr lvl="1"/>
            <a:r>
              <a:rPr lang="en-US" sz="3200" dirty="0" smtClean="0"/>
              <a:t>Order checks</a:t>
            </a:r>
            <a:endParaRPr lang="en-US" sz="3200" dirty="0"/>
          </a:p>
          <a:p>
            <a:pPr lvl="1"/>
            <a:r>
              <a:rPr lang="en-US" sz="3200" dirty="0" smtClean="0"/>
              <a:t>Report </a:t>
            </a:r>
            <a:r>
              <a:rPr lang="en-US" sz="3200" dirty="0"/>
              <a:t>a lost or stolen ATM card and request a </a:t>
            </a:r>
            <a:r>
              <a:rPr lang="en-US" sz="3200" dirty="0" smtClean="0"/>
              <a:t>replacement</a:t>
            </a:r>
            <a:endParaRPr lang="en-US" sz="3200" dirty="0"/>
          </a:p>
          <a:p>
            <a:pPr lvl="1"/>
            <a:r>
              <a:rPr lang="en-US" sz="3200" dirty="0" smtClean="0"/>
              <a:t>Change </a:t>
            </a:r>
            <a:r>
              <a:rPr lang="en-US" sz="3200" dirty="0"/>
              <a:t>personal information, such as your address, telephone number, and </a:t>
            </a:r>
            <a:r>
              <a:rPr lang="en-US" sz="3200" dirty="0" smtClean="0"/>
              <a:t>e-mail address</a:t>
            </a:r>
            <a:endParaRPr lang="en-US" sz="3200" dirty="0"/>
          </a:p>
        </p:txBody>
      </p:sp>
      <p:sp>
        <p:nvSpPr>
          <p:cNvPr id="8601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8602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31282B-AFE4-4CAF-978A-4DFFFD8763F1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05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Personal Finance Resources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xfrm>
            <a:off x="0" y="1323474"/>
            <a:ext cx="9144000" cy="5032876"/>
          </a:xfrm>
        </p:spPr>
        <p:txBody>
          <a:bodyPr/>
          <a:lstStyle/>
          <a:p>
            <a:pPr eaLnBrk="1" hangingPunct="1"/>
            <a:r>
              <a:rPr lang="en-US" dirty="0" smtClean="0"/>
              <a:t>Banking, Bill Presentment, and Bill Payment Services (continued)</a:t>
            </a:r>
          </a:p>
          <a:p>
            <a:pPr lvl="1" eaLnBrk="1" hangingPunct="1"/>
            <a:r>
              <a:rPr lang="en-US" dirty="0" smtClean="0"/>
              <a:t>Some companies allow their customers to log on to the company’s website and pay their bills electronically</a:t>
            </a:r>
          </a:p>
          <a:p>
            <a:pPr lvl="2" eaLnBrk="1" hangingPunct="1"/>
            <a:r>
              <a:rPr lang="en-US" dirty="0" smtClean="0"/>
              <a:t>Utilities</a:t>
            </a:r>
          </a:p>
          <a:p>
            <a:pPr lvl="2" eaLnBrk="1" hangingPunct="1"/>
            <a:r>
              <a:rPr lang="en-US" dirty="0" smtClean="0"/>
              <a:t>Credit card companies</a:t>
            </a:r>
          </a:p>
          <a:p>
            <a:pPr lvl="1"/>
            <a:r>
              <a:rPr lang="en-US" dirty="0" smtClean="0"/>
              <a:t>Third-party payment service, such as PayPal</a:t>
            </a:r>
          </a:p>
        </p:txBody>
      </p:sp>
      <p:sp>
        <p:nvSpPr>
          <p:cNvPr id="90115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90116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BF8FAD-9B8B-48DA-89E7-C6358AE9700D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News, Sports, Weather, and Traffic Resources</a:t>
            </a:r>
          </a:p>
        </p:txBody>
      </p:sp>
      <p:sp>
        <p:nvSpPr>
          <p:cNvPr id="36866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Users supplement traditional print and broadcast news media sources with websites they access from computers and mobile devices</a:t>
            </a: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62FBE0-3769-4794-A821-908EFB6F9B42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7" y="2917371"/>
            <a:ext cx="6439992" cy="30501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Special Interest Websites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idx="1"/>
          </p:nvPr>
        </p:nvSpPr>
        <p:spPr>
          <a:xfrm>
            <a:off x="0" y="1275347"/>
            <a:ext cx="8991600" cy="497305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Health, Diet, and Fitness Information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Restricted-calorie meal plans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Grocery shopping lists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Exercise plans, complete with text and graphic instructions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Daily food and exercise diaries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Databases of food items with nutrition information used to select foods for daily food consumption diaries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Support discussion groups</a:t>
            </a:r>
            <a:endParaRPr lang="en-US" dirty="0"/>
          </a:p>
        </p:txBody>
      </p:sp>
      <p:sp>
        <p:nvSpPr>
          <p:cNvPr id="69635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714CDC-E20A-498E-99C9-4AD6FA38B1A3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Special Interest Websites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0" y="1623739"/>
            <a:ext cx="7338574" cy="4636775"/>
          </a:xfrm>
        </p:spPr>
      </p:pic>
      <p:sp>
        <p:nvSpPr>
          <p:cNvPr id="71683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716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4D168E-5592-4CAE-AEEA-E7A6BE536BDE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2384"/>
            <a:ext cx="7467600" cy="1143000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Entertainment, Hobby, and Other Special-Interest Sites</a:t>
            </a:r>
            <a:br>
              <a:rPr lang="en-US" dirty="0">
                <a:cs typeface="Arial" charset="0"/>
              </a:rPr>
            </a:br>
            <a:endParaRPr lang="en-US" dirty="0" smtClean="0">
              <a:cs typeface="Arial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0" y="1323474"/>
            <a:ext cx="8991600" cy="4924926"/>
          </a:xfrm>
        </p:spPr>
        <p:txBody>
          <a:bodyPr rtlCol="0">
            <a:normAutofit fontScale="92500" lnSpcReduction="10000"/>
          </a:bodyPr>
          <a:lstStyle/>
          <a:p>
            <a:r>
              <a:rPr lang="en-US" dirty="0" smtClean="0"/>
              <a:t>Exchange </a:t>
            </a:r>
            <a:r>
              <a:rPr lang="en-US" dirty="0"/>
              <a:t>family history with distant cousins at </a:t>
            </a:r>
            <a:r>
              <a:rPr lang="en-US" u="sng" dirty="0" smtClean="0">
                <a:solidFill>
                  <a:srgbClr val="0070C0"/>
                </a:solidFill>
              </a:rPr>
              <a:t>FamilySearch.org</a:t>
            </a:r>
            <a:endParaRPr lang="en-US" u="sng" dirty="0">
              <a:solidFill>
                <a:srgbClr val="0070C0"/>
              </a:solidFill>
            </a:endParaRPr>
          </a:p>
          <a:p>
            <a:r>
              <a:rPr lang="en-US" dirty="0" smtClean="0"/>
              <a:t>Review </a:t>
            </a:r>
            <a:r>
              <a:rPr lang="en-US" dirty="0"/>
              <a:t>résumé writing tips and post your résumé at </a:t>
            </a:r>
            <a:r>
              <a:rPr lang="en-US" u="sng" dirty="0" smtClean="0">
                <a:solidFill>
                  <a:srgbClr val="0070C0"/>
                </a:solidFill>
              </a:rPr>
              <a:t>Monster.com</a:t>
            </a:r>
            <a:endParaRPr lang="en-US" u="sng" dirty="0">
              <a:solidFill>
                <a:srgbClr val="0070C0"/>
              </a:solidFill>
            </a:endParaRPr>
          </a:p>
          <a:p>
            <a:r>
              <a:rPr lang="en-US" dirty="0" smtClean="0"/>
              <a:t>Check </a:t>
            </a:r>
            <a:r>
              <a:rPr lang="en-US" dirty="0"/>
              <a:t>out colleges, universities, graduate schools, and financial aid choices </a:t>
            </a:r>
            <a:r>
              <a:rPr lang="en-US" dirty="0" smtClean="0"/>
              <a:t>at </a:t>
            </a:r>
            <a:r>
              <a:rPr lang="en-US" u="sng" dirty="0" smtClean="0">
                <a:solidFill>
                  <a:srgbClr val="0070C0"/>
                </a:solidFill>
              </a:rPr>
              <a:t>Peterson’s</a:t>
            </a:r>
            <a:endParaRPr lang="en-US" u="sng" dirty="0">
              <a:solidFill>
                <a:srgbClr val="0070C0"/>
              </a:solidFill>
            </a:endParaRPr>
          </a:p>
          <a:p>
            <a:r>
              <a:rPr lang="en-US" dirty="0" smtClean="0"/>
              <a:t>Enjoy </a:t>
            </a:r>
            <a:r>
              <a:rPr lang="en-US" dirty="0"/>
              <a:t>movie reviews at </a:t>
            </a:r>
            <a:r>
              <a:rPr lang="en-US" u="sng" dirty="0">
                <a:solidFill>
                  <a:srgbClr val="0070C0"/>
                </a:solidFill>
              </a:rPr>
              <a:t>Rotten </a:t>
            </a:r>
            <a:r>
              <a:rPr lang="en-US" u="sng" dirty="0" smtClean="0">
                <a:solidFill>
                  <a:srgbClr val="0070C0"/>
                </a:solidFill>
              </a:rPr>
              <a:t>Tomatoes</a:t>
            </a:r>
            <a:endParaRPr lang="en-US" u="sng" dirty="0">
              <a:solidFill>
                <a:srgbClr val="0070C0"/>
              </a:solidFill>
            </a:endParaRPr>
          </a:p>
          <a:p>
            <a:r>
              <a:rPr lang="en-US" dirty="0" smtClean="0"/>
              <a:t>Discover </a:t>
            </a:r>
            <a:r>
              <a:rPr lang="en-US" dirty="0"/>
              <a:t>the beauty of Native American art by touring online exhibits at </a:t>
            </a:r>
            <a:r>
              <a:rPr lang="en-US" dirty="0" smtClean="0"/>
              <a:t>the </a:t>
            </a:r>
            <a:r>
              <a:rPr lang="en-US" u="sng" dirty="0" smtClean="0">
                <a:solidFill>
                  <a:srgbClr val="0070C0"/>
                </a:solidFill>
              </a:rPr>
              <a:t>National </a:t>
            </a:r>
            <a:r>
              <a:rPr lang="en-US" u="sng" dirty="0">
                <a:solidFill>
                  <a:srgbClr val="0070C0"/>
                </a:solidFill>
              </a:rPr>
              <a:t>Museum of the American </a:t>
            </a:r>
            <a:r>
              <a:rPr lang="en-US" u="sng" dirty="0" smtClean="0">
                <a:solidFill>
                  <a:srgbClr val="0070C0"/>
                </a:solidFill>
              </a:rPr>
              <a:t>Indian</a:t>
            </a:r>
          </a:p>
        </p:txBody>
      </p:sp>
      <p:sp>
        <p:nvSpPr>
          <p:cNvPr id="73731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59AEDC-0D45-48FE-85BD-69DC7EA22B69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817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CDCF90-E254-4A40-A460-68F694334B9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6532"/>
            <a:ext cx="2943497" cy="49918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Food and Cooking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Emeril’s</a:t>
            </a:r>
          </a:p>
          <a:p>
            <a:pPr lvl="1">
              <a:lnSpc>
                <a:spcPct val="80000"/>
              </a:lnSpc>
            </a:pPr>
            <a:r>
              <a:rPr lang="en-US" dirty="0" err="1"/>
              <a:t>Epicurious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Vegetarian Times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1617754"/>
            <a:ext cx="5225717" cy="4650464"/>
          </a:xfrm>
          <a:prstGeom prst="rect">
            <a:avLst/>
          </a:prstGeom>
        </p:spPr>
      </p:pic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2384"/>
            <a:ext cx="7467600" cy="1143000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Entertainment, Hobby, and Other Special-Interest Sites</a:t>
            </a:r>
            <a:br>
              <a:rPr lang="en-US" dirty="0">
                <a:cs typeface="Arial" charset="0"/>
              </a:rPr>
            </a:b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817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CDCF90-E254-4A40-A460-68F694334B9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9411"/>
            <a:ext cx="3056709" cy="49008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Museums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American Museum of Natural History National Library of Australia</a:t>
            </a:r>
            <a:endParaRPr lang="en-US" sz="2200" dirty="0"/>
          </a:p>
          <a:p>
            <a:pPr lvl="1">
              <a:lnSpc>
                <a:spcPct val="80000"/>
              </a:lnSpc>
            </a:pPr>
            <a:r>
              <a:rPr lang="en-US" sz="2200" dirty="0" smtClean="0"/>
              <a:t>Colonial Williamsburg Museum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African American Museum 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1776549"/>
            <a:ext cx="5314884" cy="3633221"/>
          </a:xfrm>
          <a:prstGeom prst="rect">
            <a:avLst/>
          </a:prstGeom>
        </p:spPr>
      </p:pic>
      <p:sp>
        <p:nvSpPr>
          <p:cNvPr id="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2384"/>
            <a:ext cx="7467600" cy="1143000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Entertainment, Hobby, and Other Special-Interest Sites</a:t>
            </a:r>
            <a:br>
              <a:rPr lang="en-US" dirty="0">
                <a:cs typeface="Arial" charset="0"/>
              </a:rPr>
            </a:b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7900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6" y="2037806"/>
            <a:ext cx="6368164" cy="4191544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52400" y="1410965"/>
            <a:ext cx="4038600" cy="5319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Parents and Families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9875" name="Footer Placeholder 3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5: Getting More Out of the Internet</a:t>
            </a:r>
          </a:p>
        </p:txBody>
      </p:sp>
      <p:sp>
        <p:nvSpPr>
          <p:cNvPr id="79876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101B18-0CE1-41CE-AAA1-5B2EE9F0564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2384"/>
            <a:ext cx="7467600" cy="1143000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Entertainment, Hobby, and Other Special-Interest Sites</a:t>
            </a:r>
            <a:br>
              <a:rPr lang="en-US" dirty="0">
                <a:cs typeface="Arial" charset="0"/>
              </a:rPr>
            </a:b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4277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Education Tools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>
          <a:xfrm>
            <a:off x="0" y="1287379"/>
            <a:ext cx="8991600" cy="4961021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b="1" dirty="0" smtClean="0"/>
              <a:t>Web-based learning</a:t>
            </a:r>
            <a:r>
              <a:rPr lang="en-US" dirty="0" smtClean="0"/>
              <a:t> (</a:t>
            </a:r>
            <a:r>
              <a:rPr lang="en-US" b="1" dirty="0" smtClean="0"/>
              <a:t>online learning</a:t>
            </a:r>
            <a:r>
              <a:rPr lang="en-US" dirty="0" smtClean="0"/>
              <a:t> or </a:t>
            </a:r>
            <a:r>
              <a:rPr lang="en-US" b="1" dirty="0" smtClean="0"/>
              <a:t>distance learning</a:t>
            </a:r>
            <a:r>
              <a:rPr lang="en-US" dirty="0" smtClean="0"/>
              <a:t>) is the delivery of educational material over the Internet to users</a:t>
            </a:r>
          </a:p>
          <a:p>
            <a:pPr lvl="1" eaLnBrk="1" hangingPunct="1"/>
            <a:r>
              <a:rPr lang="en-US" dirty="0" smtClean="0"/>
              <a:t>K-12 schools</a:t>
            </a:r>
          </a:p>
          <a:p>
            <a:pPr lvl="1" eaLnBrk="1" hangingPunct="1"/>
            <a:r>
              <a:rPr lang="en-US" dirty="0" smtClean="0"/>
              <a:t>Adult continuing education at colleges and universities</a:t>
            </a:r>
          </a:p>
          <a:p>
            <a:pPr lvl="1" eaLnBrk="1" hangingPunct="1"/>
            <a:r>
              <a:rPr lang="en-US" dirty="0" smtClean="0"/>
              <a:t>Employee training</a:t>
            </a:r>
          </a:p>
          <a:p>
            <a:pPr lvl="1" eaLnBrk="1" hangingPunct="1"/>
            <a:r>
              <a:rPr lang="en-US" dirty="0" smtClean="0"/>
              <a:t>Personal enrichment</a:t>
            </a:r>
          </a:p>
        </p:txBody>
      </p:sp>
      <p:sp>
        <p:nvSpPr>
          <p:cNvPr id="100355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100356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E1C180-A2EF-4972-BABC-F0B4C01FFB64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Education Tools</a:t>
            </a:r>
          </a:p>
        </p:txBody>
      </p:sp>
      <p:sp>
        <p:nvSpPr>
          <p:cNvPr id="102402" name="Content Placeholder 7"/>
          <p:cNvSpPr>
            <a:spLocks noGrp="1"/>
          </p:cNvSpPr>
          <p:nvPr>
            <p:ph idx="1"/>
          </p:nvPr>
        </p:nvSpPr>
        <p:spPr>
          <a:xfrm>
            <a:off x="0" y="1321022"/>
            <a:ext cx="4683806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K-12 and University Students</a:t>
            </a:r>
          </a:p>
          <a:p>
            <a:pPr lvl="1" eaLnBrk="1" hangingPunct="1"/>
            <a:r>
              <a:rPr lang="en-US" sz="2400" dirty="0" smtClean="0"/>
              <a:t>Enhances curriculum for rural schools</a:t>
            </a:r>
          </a:p>
          <a:p>
            <a:pPr lvl="1" eaLnBrk="1" hangingPunct="1"/>
            <a:r>
              <a:rPr lang="en-US" sz="2400" dirty="0" smtClean="0"/>
              <a:t>Enables students to control timing, location, and learning pace</a:t>
            </a:r>
          </a:p>
          <a:p>
            <a:pPr lvl="1" eaLnBrk="1" hangingPunct="1"/>
            <a:r>
              <a:rPr lang="en-US" sz="2400" dirty="0" smtClean="0"/>
              <a:t>Offers additional opportunities for working adults who cannot always attend traditional classes</a:t>
            </a:r>
          </a:p>
        </p:txBody>
      </p:sp>
      <p:sp>
        <p:nvSpPr>
          <p:cNvPr id="102403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102404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5C0C24-FD72-42B8-A52D-DAB5882486FE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72" y="2229395"/>
            <a:ext cx="4417424" cy="30714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Education Tools</a:t>
            </a:r>
          </a:p>
        </p:txBody>
      </p:sp>
      <p:sp>
        <p:nvSpPr>
          <p:cNvPr id="104450" name="Content Placeholder 6"/>
          <p:cNvSpPr>
            <a:spLocks noGrp="1"/>
          </p:cNvSpPr>
          <p:nvPr>
            <p:ph idx="1"/>
          </p:nvPr>
        </p:nvSpPr>
        <p:spPr>
          <a:xfrm>
            <a:off x="1" y="1335506"/>
            <a:ext cx="9144000" cy="5020844"/>
          </a:xfrm>
        </p:spPr>
        <p:txBody>
          <a:bodyPr/>
          <a:lstStyle/>
          <a:p>
            <a:pPr eaLnBrk="1" hangingPunct="1"/>
            <a:r>
              <a:rPr lang="en-US" dirty="0" smtClean="0"/>
              <a:t>Online Employee Training and Professional Development</a:t>
            </a:r>
          </a:p>
          <a:p>
            <a:pPr lvl="1" eaLnBrk="1" hangingPunct="1"/>
            <a:r>
              <a:rPr lang="en-US" sz="2400" dirty="0" smtClean="0"/>
              <a:t>Provides an                                                                 economical way                                                                                  to train employees</a:t>
            </a:r>
          </a:p>
          <a:p>
            <a:pPr lvl="1"/>
            <a:r>
              <a:rPr lang="en-US" sz="2400" dirty="0" smtClean="0"/>
              <a:t>Allows busy                                                                      professionals to </a:t>
            </a:r>
            <a:r>
              <a:rPr lang="en-US" sz="2400" dirty="0"/>
              <a:t>fulfill                                                                     their professional </a:t>
            </a:r>
            <a:r>
              <a:rPr lang="en-US" sz="2400" dirty="0" smtClean="0"/>
              <a:t>                                                                      education                                                                               requirements</a:t>
            </a:r>
          </a:p>
          <a:p>
            <a:pPr lvl="1" eaLnBrk="1" hangingPunct="1"/>
            <a:r>
              <a:rPr lang="en-US" sz="2400" dirty="0" smtClean="0"/>
              <a:t>IT professionals can use online content to prepare for certifications</a:t>
            </a:r>
          </a:p>
        </p:txBody>
      </p:sp>
      <p:sp>
        <p:nvSpPr>
          <p:cNvPr id="104451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104452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6D5B97-361E-4675-B152-816D803D59A0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493" y="1926890"/>
            <a:ext cx="5280146" cy="36455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News, Sports, Weather, and Traffic Resources</a:t>
            </a:r>
          </a:p>
        </p:txBody>
      </p:sp>
      <p:sp>
        <p:nvSpPr>
          <p:cNvPr id="38914" name="Content Placeholder 16"/>
          <p:cNvSpPr>
            <a:spLocks noGrp="1"/>
          </p:cNvSpPr>
          <p:nvPr>
            <p:ph idx="1"/>
          </p:nvPr>
        </p:nvSpPr>
        <p:spPr>
          <a:xfrm>
            <a:off x="0" y="1347537"/>
            <a:ext cx="8991600" cy="49008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Most major newspapers also publish online editions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Television and radio networks publish websites and provide apps</a:t>
            </a:r>
          </a:p>
          <a:p>
            <a:pPr lvl="1" eaLnBrk="1" hangingPunct="1"/>
            <a:r>
              <a:rPr lang="en-US" sz="2400" dirty="0" smtClean="0"/>
              <a:t>National Public Radio (NPR)</a:t>
            </a:r>
          </a:p>
          <a:p>
            <a:pPr lvl="1" eaLnBrk="1" hangingPunct="1"/>
            <a:r>
              <a:rPr lang="en-US" sz="2400" dirty="0" smtClean="0"/>
              <a:t>NBC</a:t>
            </a:r>
          </a:p>
          <a:p>
            <a:pPr lvl="1" eaLnBrk="1" hangingPunct="1"/>
            <a:r>
              <a:rPr lang="en-US" sz="2400" dirty="0" smtClean="0"/>
              <a:t>CBC</a:t>
            </a:r>
          </a:p>
          <a:p>
            <a:pPr lvl="1" eaLnBrk="1" hangingPunct="1"/>
            <a:r>
              <a:rPr lang="en-US" sz="2400" dirty="0" smtClean="0"/>
              <a:t>BBC</a:t>
            </a:r>
          </a:p>
          <a:p>
            <a:pPr lvl="1" eaLnBrk="1" hangingPunct="1"/>
            <a:r>
              <a:rPr lang="en-US" sz="2400" dirty="0" smtClean="0"/>
              <a:t>CNN</a:t>
            </a:r>
          </a:p>
          <a:p>
            <a:pPr lvl="1" eaLnBrk="1" hangingPunct="1"/>
            <a:r>
              <a:rPr lang="en-US" sz="2400" dirty="0" smtClean="0"/>
              <a:t>FOX News</a:t>
            </a: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6FF28A-8F2B-4DC5-8E37-E0F572BF4C3C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News, Sports, Weather, and Traffic Resources</a:t>
            </a:r>
          </a:p>
        </p:txBody>
      </p:sp>
      <p:sp>
        <p:nvSpPr>
          <p:cNvPr id="38914" name="Content Placeholder 16"/>
          <p:cNvSpPr>
            <a:spLocks noGrp="1"/>
          </p:cNvSpPr>
          <p:nvPr>
            <p:ph idx="1"/>
          </p:nvPr>
        </p:nvSpPr>
        <p:spPr>
          <a:xfrm>
            <a:off x="0" y="1377678"/>
            <a:ext cx="8839200" cy="4648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Sports</a:t>
            </a:r>
          </a:p>
          <a:p>
            <a:pPr lvl="1"/>
            <a:r>
              <a:rPr lang="en-US" sz="2000" dirty="0" err="1"/>
              <a:t>Kooora</a:t>
            </a:r>
            <a:endParaRPr lang="en-US" sz="2000" dirty="0"/>
          </a:p>
          <a:p>
            <a:pPr lvl="1"/>
            <a:r>
              <a:rPr lang="en-US" sz="2000" dirty="0" smtClean="0"/>
              <a:t>ESPN</a:t>
            </a:r>
            <a:endParaRPr lang="en-US" sz="2000" dirty="0"/>
          </a:p>
          <a:p>
            <a:pPr lvl="1"/>
            <a:r>
              <a:rPr lang="en-US" sz="2000" dirty="0"/>
              <a:t>FOX Sports</a:t>
            </a:r>
          </a:p>
          <a:p>
            <a:pPr lvl="1"/>
            <a:r>
              <a:rPr lang="en-US" sz="2000" dirty="0"/>
              <a:t>Sports Illustrated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Weather</a:t>
            </a:r>
          </a:p>
          <a:p>
            <a:pPr lvl="1"/>
            <a:r>
              <a:rPr lang="en-US" sz="2000" dirty="0"/>
              <a:t>Arabia </a:t>
            </a:r>
            <a:r>
              <a:rPr lang="en-US" sz="2000" dirty="0" smtClean="0"/>
              <a:t>Weather</a:t>
            </a:r>
          </a:p>
          <a:p>
            <a:pPr lvl="1"/>
            <a:r>
              <a:rPr lang="en-US" sz="2000" dirty="0" smtClean="0"/>
              <a:t>Weather Channel</a:t>
            </a:r>
          </a:p>
          <a:p>
            <a:pPr lvl="1"/>
            <a:r>
              <a:rPr lang="en-US" sz="2000" dirty="0" smtClean="0"/>
              <a:t>AccuWeather.com </a:t>
            </a:r>
            <a:endParaRPr lang="en-US" sz="2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Traffic reports</a:t>
            </a:r>
          </a:p>
          <a:p>
            <a:pPr lvl="1" eaLnBrk="1" hangingPunct="1"/>
            <a:r>
              <a:rPr lang="en-US" sz="2000" dirty="0" smtClean="0"/>
              <a:t>Google Maps</a:t>
            </a:r>
          </a:p>
          <a:p>
            <a:pPr lvl="1"/>
            <a:r>
              <a:rPr lang="en-US" sz="2000" dirty="0" smtClean="0"/>
              <a:t>NAVTEQ</a:t>
            </a:r>
            <a:endParaRPr lang="en-US" sz="2000" dirty="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6FF28A-8F2B-4DC5-8E37-E0F572BF4C3C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9285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News, Sports, Weather, and Traffic Resources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0" y="1311442"/>
            <a:ext cx="8991600" cy="493695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Characteristics of News-Oriented Websites</a:t>
            </a:r>
          </a:p>
          <a:p>
            <a:pPr lvl="1" eaLnBrk="1" hangingPunct="1"/>
            <a:r>
              <a:rPr lang="en-US" sz="2200" dirty="0" smtClean="0"/>
              <a:t>Availability – access from almost anywhere, at anytime</a:t>
            </a:r>
          </a:p>
          <a:p>
            <a:pPr lvl="1" eaLnBrk="1" hangingPunct="1"/>
            <a:r>
              <a:rPr lang="en-US" sz="2200" dirty="0" smtClean="0"/>
              <a:t>Authority – legitimate news websites follow practices to ensure integrity</a:t>
            </a:r>
          </a:p>
          <a:p>
            <a:pPr lvl="1" eaLnBrk="1" hangingPunct="1"/>
            <a:r>
              <a:rPr lang="en-US" sz="2200" dirty="0" smtClean="0"/>
              <a:t>Immediacy – breaking news, sports scores, or weather and traffic updates</a:t>
            </a:r>
          </a:p>
          <a:p>
            <a:pPr lvl="1" eaLnBrk="1" hangingPunct="1"/>
            <a:r>
              <a:rPr lang="en-US" sz="2200" dirty="0" smtClean="0"/>
              <a:t>Interactivity – interact with editorial staff and react or respond to articles</a:t>
            </a:r>
          </a:p>
          <a:p>
            <a:pPr lvl="1" eaLnBrk="1" hangingPunct="1"/>
            <a:r>
              <a:rPr lang="en-US" sz="2200" dirty="0" smtClean="0"/>
              <a:t>Customizability – each viewer can customize based on location and interests</a:t>
            </a:r>
          </a:p>
          <a:p>
            <a:pPr lvl="1" eaLnBrk="1" hangingPunct="1"/>
            <a:r>
              <a:rPr lang="en-US" sz="2200" dirty="0" smtClean="0"/>
              <a:t>Connectivity –users can share news and articles </a:t>
            </a:r>
            <a:r>
              <a:rPr lang="en-US" sz="2200" smtClean="0"/>
              <a:t>by posting </a:t>
            </a:r>
            <a:r>
              <a:rPr lang="en-US" sz="2200" dirty="0" smtClean="0"/>
              <a:t>or sending links using social media, text, or email</a:t>
            </a: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6E16CB-88FD-4DD7-99A6-4C5245EC90D8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Exploring News and Traffic Websites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0" y="1323474"/>
            <a:ext cx="8991600" cy="4924926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Start a browser and enter the web address in the Address bar.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Press the </a:t>
            </a:r>
            <a:r>
              <a:rPr lang="en-US" sz="2800" cap="small" dirty="0" smtClean="0"/>
              <a:t>enter</a:t>
            </a:r>
            <a:r>
              <a:rPr lang="en-US" sz="2800" dirty="0" smtClean="0"/>
              <a:t> key or tap or click the necessary button to display the                                                        webpage.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Scroll the webpage                                                                        to review its                                                                         contents and links.</a:t>
            </a: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6E16CB-88FD-4DD7-99A6-4C5245EC90D8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2785361"/>
            <a:ext cx="4754686" cy="327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70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News, Sports, Weather, and Traffic Resources</a:t>
            </a:r>
          </a:p>
        </p:txBody>
      </p:sp>
      <p:sp>
        <p:nvSpPr>
          <p:cNvPr id="49154" name="Content Placeholder 11"/>
          <p:cNvSpPr>
            <a:spLocks noGrp="1"/>
          </p:cNvSpPr>
          <p:nvPr>
            <p:ph sz="half" idx="1"/>
          </p:nvPr>
        </p:nvSpPr>
        <p:spPr>
          <a:xfrm>
            <a:off x="0" y="1347537"/>
            <a:ext cx="9144000" cy="4848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Streaming Media</a:t>
            </a:r>
          </a:p>
          <a:p>
            <a:pPr lvl="1"/>
            <a:r>
              <a:rPr lang="en-US" b="1" dirty="0" smtClean="0"/>
              <a:t>Streaming media</a:t>
            </a:r>
            <a:r>
              <a:rPr lang="en-US" dirty="0" smtClean="0"/>
              <a:t> is audio </a:t>
            </a:r>
            <a:r>
              <a:rPr lang="en-US" dirty="0"/>
              <a:t>and video that </a:t>
            </a:r>
            <a:r>
              <a:rPr lang="en-US" dirty="0" smtClean="0"/>
              <a:t>you can view in a browser without downloading</a:t>
            </a:r>
          </a:p>
          <a:p>
            <a:pPr lvl="2"/>
            <a:r>
              <a:rPr lang="en-US" sz="2400" dirty="0" smtClean="0"/>
              <a:t>Advantage of streaming media is that you do not use storage space to store                                                                               the media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Computer or device                                                                                 must have a sound                                                                                card, speakers, and                                                                                  a media player</a:t>
            </a:r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5: Getting More Out of the Internet</a:t>
            </a:r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BD99F1-2E9D-4701-916C-BB23D2BB7A47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882" y="3056021"/>
            <a:ext cx="4613495" cy="314024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Research and Reference Tools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9411"/>
            <a:ext cx="8991600" cy="4948989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Numerous websites that provide access to specialized information collections</a:t>
            </a:r>
          </a:p>
          <a:p>
            <a:pPr lvl="1" eaLnBrk="1" hangingPunct="1"/>
            <a:r>
              <a:rPr lang="en-US" dirty="0" smtClean="0"/>
              <a:t>Online encyclopedias</a:t>
            </a:r>
          </a:p>
          <a:p>
            <a:pPr lvl="1" eaLnBrk="1" hangingPunct="1"/>
            <a:r>
              <a:rPr lang="en-US" dirty="0" smtClean="0"/>
              <a:t>Dictionaries</a:t>
            </a:r>
          </a:p>
          <a:p>
            <a:pPr lvl="1" eaLnBrk="1" hangingPunct="1"/>
            <a:r>
              <a:rPr lang="en-US" smtClean="0"/>
              <a:t>Reference desks</a:t>
            </a:r>
          </a:p>
          <a:p>
            <a:pPr lvl="1" eaLnBrk="1" hangingPunct="1"/>
            <a:r>
              <a:rPr lang="en-US" smtClean="0"/>
              <a:t>Trip </a:t>
            </a:r>
            <a:r>
              <a:rPr lang="en-US" dirty="0" smtClean="0"/>
              <a:t>planners</a:t>
            </a:r>
          </a:p>
        </p:txBody>
      </p:sp>
      <p:sp>
        <p:nvSpPr>
          <p:cNvPr id="51203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0803B5-3169-43E3-943E-88CEAB0E69C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Research and Reference Tools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0" y="764276"/>
            <a:ext cx="9061140" cy="7096834"/>
          </a:xfrm>
        </p:spPr>
      </p:pic>
      <p:sp>
        <p:nvSpPr>
          <p:cNvPr id="53251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5: Getting More Out of the Internet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350B73-9467-4EBE-A24A-CD2600242F4D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tFuXWyAWpdCxvDIXQEoY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fuxS9QLDeN7dnpGCxCdu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psjNmCL7FIgGcxFwV3gx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Hz89dxU41kHP2d5NeZw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mvHCiQf2xH5yP2Xhcriv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3eBRzLsWNrDaFaoNLjU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fMbfbl8s7aYNDoGYGg5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6cRi6NDwc9YonYPFjA6Ok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cRx07MDEjyo8zkX5yvWV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0pgpQjmFZWXMKFryNwJzu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YPflmvyinorcsgAgtgZ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Nvmh1CYJzfudeX0vgpj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mPEvwLZclwkzhAAXZar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itZicfgivldxtqGQZMj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VRTYZFvhORZQYwbwdyJV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lJ6ag8aEjoknC5jcAK1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HvTvkLeAfZUSyfTue8E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D9zqUl9b2kv62AhLOpq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tJx4j5wS2gzeSJWTRTr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nrcidtkeNWkhGPSP13F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xOIxOVxwi3nSm6S0R2x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UA3701RnpNi8UnAGEpH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8FXSoubz5C7jHsAhzjr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UNsMX0bCBuLUU8tHUwEU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Aebuqbn86cXDGgEd4Rb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n0trcWuaBJCkdeBtz0e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Wgsd3HsNJQnLRb0YYrEV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1l2qCAhayIrO3dZZTNIO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LWsmpsB2NPrXIf6aC4Rwy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k27NZYxQdMdfpA3c8G8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QkXTOgIQhsth8kiEB3fY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v0GAySIQpwLkcNQ59h8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L8sJUt44wVKFPXceHP8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h1qt0Q97zLAL6mGj9dty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XvN8uOwTYQRGKfy7PYfM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QzwXSSVzie4HNDFBpExay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Y4HE6SRSEHXEdBxVDYox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2rVsdzAeasLGxSbeOGr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ZQYr0RJUc9xfm1gIDFiip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Sw3EKoaI6hc3AW1dHRkX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raQUwa1830sl6VWdYw2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aYGMCsBr5zcD5SNQSZHY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AfQ5guSOVROt0SeKyyxB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9sP4p8D3JsJYnqVwb7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S5VgyVZQZk7ERExooE2r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PCSVB8r8qDgI5ogc4Ka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J2uNO1nq2EeOCdctwvBB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6HFlwgZ2O6LcuSPrOjpK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thM20BeFgwjDkOshKoo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C8lm1IbcQ1v5b3KeYqA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aevDl2FmCl40EDHEzwt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8fCowwpXE7ZXY7Rom9x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91bp6xkR4XpZS6g0Xv8X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1HFANb9kxcSYdqZpZ46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zX50AnoEowLs4aHrXxFU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xA5TXp5XU289kyJhd8J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Z72AY59Sy7NrJzzcNLG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7v9fhY2xqFwGa6SyNqyf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gJXRnkR8XJ6SCSkG67k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KytGD0k7T2UaSwk7Ecyx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4egFtKr7i4TZYonHHRNP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4Xr0NlZs8zUINufpYxAF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hTyVJWvGJI7ZgPFFos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rv1MKPPvyC0xoGt11qU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CIvcQFmOjN5iT8ASbFg8p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8M93Oc6iRSrPMwzU9sHe"/>
</p:tagLst>
</file>

<file path=ppt/theme/theme1.xml><?xml version="1.0" encoding="utf-8"?>
<a:theme xmlns:a="http://schemas.openxmlformats.org/drawingml/2006/main" name="Theme1">
  <a:themeElements>
    <a:clrScheme name="Web Design 2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b Design 2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eb Design 2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 03_NewTheme</Template>
  <TotalTime>0</TotalTime>
  <Words>1194</Words>
  <Application>Microsoft Office PowerPoint</Application>
  <PresentationFormat>On-screen Show (4:3)</PresentationFormat>
  <Paragraphs>231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Theme1</vt:lpstr>
      <vt:lpstr>PowerPoint Presentation</vt:lpstr>
      <vt:lpstr>News, Sports, Weather, and Traffic Resources</vt:lpstr>
      <vt:lpstr>News, Sports, Weather, and Traffic Resources</vt:lpstr>
      <vt:lpstr>News, Sports, Weather, and Traffic Resources</vt:lpstr>
      <vt:lpstr>News, Sports, Weather, and Traffic Resources</vt:lpstr>
      <vt:lpstr>Exploring News and Traffic Websites</vt:lpstr>
      <vt:lpstr>News, Sports, Weather, and Traffic Resources</vt:lpstr>
      <vt:lpstr>Research and Reference Tools</vt:lpstr>
      <vt:lpstr>Research and Reference Tools</vt:lpstr>
      <vt:lpstr>Exploring an Online Encyclopedia</vt:lpstr>
      <vt:lpstr>Research and Reference Tools</vt:lpstr>
      <vt:lpstr>Research and Reference Tools</vt:lpstr>
      <vt:lpstr>Research and Reference Tools</vt:lpstr>
      <vt:lpstr>Research and Reference Tools</vt:lpstr>
      <vt:lpstr>Research and Reference Tools</vt:lpstr>
      <vt:lpstr>Research and Reference Tools</vt:lpstr>
      <vt:lpstr>Personal Finance Resources</vt:lpstr>
      <vt:lpstr>Personal Finance Resources</vt:lpstr>
      <vt:lpstr>Personal Finance Resources</vt:lpstr>
      <vt:lpstr>Special Interest Websites</vt:lpstr>
      <vt:lpstr>Special Interest Websites</vt:lpstr>
      <vt:lpstr>Entertainment, Hobby, and Other Special-Interest Sites </vt:lpstr>
      <vt:lpstr>Entertainment, Hobby, and Other Special-Interest Sites </vt:lpstr>
      <vt:lpstr>Entertainment, Hobby, and Other Special-Interest Sites </vt:lpstr>
      <vt:lpstr>Entertainment, Hobby, and Other Special-Interest Sites </vt:lpstr>
      <vt:lpstr>Education Tools</vt:lpstr>
      <vt:lpstr>Education Tools</vt:lpstr>
      <vt:lpstr>Education Tools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2014-11-12T14:13:56Z</dcterms:created>
  <dcterms:modified xsi:type="dcterms:W3CDTF">2021-12-26T12:01:13Z</dcterms:modified>
</cp:coreProperties>
</file>