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9" r:id="rId23"/>
    <p:sldId id="278" r:id="rId24"/>
    <p:sldId id="257" r:id="rId25"/>
  </p:sldIdLst>
  <p:sldSz cx="12192000" cy="6858000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83659" autoAdjust="0"/>
  </p:normalViewPr>
  <p:slideViewPr>
    <p:cSldViewPr snapToGrid="0">
      <p:cViewPr>
        <p:scale>
          <a:sx n="54" d="100"/>
          <a:sy n="54" d="100"/>
        </p:scale>
        <p:origin x="-1908" y="-5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D1E4F-5F53-43FB-8C17-25E16BE08F5D}" type="datetimeFigureOut">
              <a:rPr lang="ar-JO" smtClean="0"/>
              <a:t>01/02/1440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7360D-F0C5-456A-8890-26318154E76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92408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D1E4F-5F53-43FB-8C17-25E16BE08F5D}" type="datetimeFigureOut">
              <a:rPr lang="ar-JO" smtClean="0"/>
              <a:t>01/02/1440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7360D-F0C5-456A-8890-26318154E76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55151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D1E4F-5F53-43FB-8C17-25E16BE08F5D}" type="datetimeFigureOut">
              <a:rPr lang="ar-JO" smtClean="0"/>
              <a:t>01/02/1440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7360D-F0C5-456A-8890-26318154E76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99865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D1E4F-5F53-43FB-8C17-25E16BE08F5D}" type="datetimeFigureOut">
              <a:rPr lang="ar-JO" smtClean="0"/>
              <a:t>01/02/1440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7360D-F0C5-456A-8890-26318154E76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012800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D1E4F-5F53-43FB-8C17-25E16BE08F5D}" type="datetimeFigureOut">
              <a:rPr lang="ar-JO" smtClean="0"/>
              <a:t>01/02/1440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7360D-F0C5-456A-8890-26318154E76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673614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D1E4F-5F53-43FB-8C17-25E16BE08F5D}" type="datetimeFigureOut">
              <a:rPr lang="ar-JO" smtClean="0"/>
              <a:t>01/02/1440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7360D-F0C5-456A-8890-26318154E76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66933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D1E4F-5F53-43FB-8C17-25E16BE08F5D}" type="datetimeFigureOut">
              <a:rPr lang="ar-JO" smtClean="0"/>
              <a:t>01/02/1440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7360D-F0C5-456A-8890-26318154E76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065442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D1E4F-5F53-43FB-8C17-25E16BE08F5D}" type="datetimeFigureOut">
              <a:rPr lang="ar-JO" smtClean="0"/>
              <a:t>01/02/1440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7360D-F0C5-456A-8890-26318154E76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847556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D1E4F-5F53-43FB-8C17-25E16BE08F5D}" type="datetimeFigureOut">
              <a:rPr lang="ar-JO" smtClean="0"/>
              <a:t>01/02/1440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7360D-F0C5-456A-8890-26318154E76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090685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D1E4F-5F53-43FB-8C17-25E16BE08F5D}" type="datetimeFigureOut">
              <a:rPr lang="ar-JO" smtClean="0"/>
              <a:t>01/02/1440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7360D-F0C5-456A-8890-26318154E76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365646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D1E4F-5F53-43FB-8C17-25E16BE08F5D}" type="datetimeFigureOut">
              <a:rPr lang="ar-JO" smtClean="0"/>
              <a:t>01/02/1440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7360D-F0C5-456A-8890-26318154E76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95009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D1E4F-5F53-43FB-8C17-25E16BE08F5D}" type="datetimeFigureOut">
              <a:rPr lang="ar-JO" smtClean="0"/>
              <a:t>01/02/1440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7360D-F0C5-456A-8890-26318154E76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063569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esware.com/blog/how-to-write-a-professional-email/" TargetMode="External"/><Relationship Id="rId2" Type="http://schemas.openxmlformats.org/officeDocument/2006/relationships/hyperlink" Target="https://englishlive.ef.com/blog/career-english/write-perfect-professional-email-english-5-step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hcentral.vic.gov.au/jobs-and-careers/applying-for-a-job/what-is-a-cover-letter/how-to-write-a-cover-letter" TargetMode="External"/><Relationship Id="rId5" Type="http://schemas.openxmlformats.org/officeDocument/2006/relationships/hyperlink" Target="https://www.menlo.edu/wp-content/uploads/2015/03/writing-a-formal-email.pdf" TargetMode="External"/><Relationship Id="rId4" Type="http://schemas.openxmlformats.org/officeDocument/2006/relationships/hyperlink" Target="https://www.city.ac.uk/__data/assets/pdf_file/0003/234354/Writing-Professional-Emails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Writing Professional Emails</a:t>
            </a:r>
            <a:endParaRPr lang="ar-JO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154" y="3602038"/>
            <a:ext cx="4901692" cy="2907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6168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Subject Line: Don’t…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>
              <a:buFont typeface="Arial" charset="0"/>
              <a:buChar char="•"/>
            </a:pPr>
            <a:r>
              <a:rPr lang="en-US" sz="3600" dirty="0" smtClean="0"/>
              <a:t>Don’t use “Re:” or “</a:t>
            </a:r>
            <a:r>
              <a:rPr lang="en-US" sz="3600" dirty="0" err="1" smtClean="0"/>
              <a:t>Fwd</a:t>
            </a:r>
            <a:r>
              <a:rPr lang="en-US" sz="3600" dirty="0" smtClean="0"/>
              <a:t>:” if it is your first email to the receivers.</a:t>
            </a:r>
          </a:p>
          <a:p>
            <a:pPr marL="0" indent="0" algn="l" rtl="0">
              <a:buNone/>
            </a:pPr>
            <a:endParaRPr lang="en-US" sz="3600" dirty="0" smtClean="0"/>
          </a:p>
          <a:p>
            <a:pPr algn="l" rtl="0">
              <a:buFont typeface="Arial" charset="0"/>
              <a:buChar char="•"/>
            </a:pPr>
            <a:r>
              <a:rPr lang="en-US" sz="3600" dirty="0" smtClean="0"/>
              <a:t>Don’t write the subject as a question.</a:t>
            </a:r>
          </a:p>
          <a:p>
            <a:pPr marL="0" indent="0" algn="l" rtl="0">
              <a:buNone/>
            </a:pPr>
            <a:endParaRPr lang="en-US" sz="3600" dirty="0" smtClean="0"/>
          </a:p>
          <a:p>
            <a:pPr algn="l" rtl="0">
              <a:buFont typeface="Arial" charset="0"/>
              <a:buChar char="•"/>
            </a:pPr>
            <a:r>
              <a:rPr lang="en-US" sz="3600" dirty="0" smtClean="0"/>
              <a:t>Don’t use exclamation mark.</a:t>
            </a:r>
          </a:p>
          <a:p>
            <a:pPr marL="0" indent="0" algn="l" rtl="0">
              <a:buNone/>
            </a:pPr>
            <a:endParaRPr lang="en-US" sz="3600" dirty="0" smtClean="0"/>
          </a:p>
          <a:p>
            <a:pPr algn="l" rtl="0">
              <a:buFont typeface="Arial" charset="0"/>
              <a:buChar char="•"/>
            </a:pPr>
            <a:r>
              <a:rPr lang="en-US" sz="3600" dirty="0" smtClean="0"/>
              <a:t>Don’t use greetings (i.e. Hi, Hey, Hello, …etc.)</a:t>
            </a:r>
          </a:p>
        </p:txBody>
      </p:sp>
    </p:spTree>
    <p:extLst>
      <p:ext uri="{BB962C8B-B14F-4D97-AF65-F5344CB8AC3E}">
        <p14:creationId xmlns:p14="http://schemas.microsoft.com/office/powerpoint/2010/main" val="354594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Email Body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>
              <a:buFont typeface="Arial" charset="0"/>
              <a:buChar char="•"/>
            </a:pPr>
            <a:r>
              <a:rPr lang="en-US" sz="3600" dirty="0" smtClean="0"/>
              <a:t>The Email body, is the letter you are concerned to send to receiver.</a:t>
            </a:r>
          </a:p>
          <a:p>
            <a:pPr algn="l" rtl="0">
              <a:buFont typeface="Arial" charset="0"/>
              <a:buChar char="•"/>
            </a:pPr>
            <a:endParaRPr lang="en-US" sz="3600" dirty="0"/>
          </a:p>
          <a:p>
            <a:pPr algn="l" rtl="0">
              <a:buFont typeface="Arial" charset="0"/>
              <a:buChar char="•"/>
            </a:pPr>
            <a:r>
              <a:rPr lang="en-US" sz="3600" dirty="0" smtClean="0"/>
              <a:t>In formal emails, it is better to write briefly unless you need to outline details.</a:t>
            </a:r>
          </a:p>
          <a:p>
            <a:pPr algn="l" rtl="0">
              <a:buFont typeface="Arial" charset="0"/>
              <a:buChar char="•"/>
            </a:pPr>
            <a:endParaRPr lang="en-US" sz="3600" dirty="0"/>
          </a:p>
          <a:p>
            <a:pPr algn="l" rtl="0">
              <a:buFont typeface="Arial" charset="0"/>
              <a:buChar char="•"/>
            </a:pPr>
            <a:r>
              <a:rPr lang="en-US" sz="3600" dirty="0" smtClean="0"/>
              <a:t>Email Body consists of three main parts:</a:t>
            </a:r>
          </a:p>
          <a:p>
            <a:pPr lvl="1" algn="l" rtl="0">
              <a:buFont typeface="Arial" charset="0"/>
              <a:buChar char="•"/>
            </a:pPr>
            <a:r>
              <a:rPr lang="en-US" sz="3200" dirty="0" smtClean="0"/>
              <a:t>Salutation (greeting and addressing the receiver)</a:t>
            </a:r>
          </a:p>
          <a:p>
            <a:pPr lvl="1" algn="l" rtl="0">
              <a:buFont typeface="Arial" charset="0"/>
              <a:buChar char="•"/>
            </a:pPr>
            <a:r>
              <a:rPr lang="en-US" sz="3200" dirty="0" smtClean="0"/>
              <a:t>Body Paragraphs</a:t>
            </a:r>
          </a:p>
          <a:p>
            <a:pPr lvl="1" algn="l" rtl="0">
              <a:buFont typeface="Arial" charset="0"/>
              <a:buChar char="•"/>
            </a:pPr>
            <a:r>
              <a:rPr lang="en-US" sz="3200" dirty="0" smtClean="0"/>
              <a:t>Closing and signature</a:t>
            </a:r>
          </a:p>
          <a:p>
            <a:pPr lvl="1" algn="l" rtl="0">
              <a:buFont typeface="Arial" charset="0"/>
              <a:buChar char="•"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30917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Email Body – Salutation (Greeting)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>
              <a:buFont typeface="Arial" charset="0"/>
              <a:buChar char="•"/>
            </a:pPr>
            <a:r>
              <a:rPr lang="en-US" sz="3600" dirty="0" smtClean="0"/>
              <a:t>If you don’t know who you are writing the email to, you can start your email with:</a:t>
            </a:r>
          </a:p>
          <a:p>
            <a:pPr lvl="1" algn="l" rtl="0">
              <a:buFont typeface="Arial" charset="0"/>
              <a:buChar char="•"/>
            </a:pPr>
            <a:r>
              <a:rPr lang="en-US" sz="3200" dirty="0" smtClean="0"/>
              <a:t>To Whom it May Concern</a:t>
            </a:r>
          </a:p>
          <a:p>
            <a:pPr lvl="1" algn="l" rtl="0">
              <a:buFont typeface="Arial" charset="0"/>
              <a:buChar char="•"/>
            </a:pPr>
            <a:r>
              <a:rPr lang="en-US" sz="3200" dirty="0" smtClean="0"/>
              <a:t>Dear Sir/Ms.</a:t>
            </a:r>
          </a:p>
          <a:p>
            <a:pPr lvl="1" algn="l" rtl="0">
              <a:buFont typeface="Arial" charset="0"/>
              <a:buChar char="•"/>
            </a:pPr>
            <a:r>
              <a:rPr lang="en-US" sz="3200" dirty="0" smtClean="0"/>
              <a:t>If you know the name of the person, start with:</a:t>
            </a:r>
          </a:p>
          <a:p>
            <a:pPr lvl="2" algn="l" rtl="0">
              <a:buFont typeface="Arial" charset="0"/>
              <a:buChar char="•"/>
            </a:pPr>
            <a:r>
              <a:rPr lang="en-US" sz="2800" dirty="0" smtClean="0"/>
              <a:t>Dear Mr. Smith  -- if he is a man</a:t>
            </a:r>
          </a:p>
          <a:p>
            <a:pPr lvl="2" algn="l" rtl="0">
              <a:buFont typeface="Arial" charset="0"/>
              <a:buChar char="•"/>
            </a:pPr>
            <a:r>
              <a:rPr lang="en-US" sz="2800" dirty="0" smtClean="0"/>
              <a:t>Dear Ms. Smith – if she is woman</a:t>
            </a:r>
            <a:endParaRPr lang="en-US" sz="2800" dirty="0"/>
          </a:p>
          <a:p>
            <a:pPr lvl="1" algn="l" rtl="0">
              <a:buFont typeface="Arial" charset="0"/>
              <a:buChar char="•"/>
            </a:pPr>
            <a:r>
              <a:rPr lang="en-US" sz="3200" dirty="0" smtClean="0"/>
              <a:t>Notes: </a:t>
            </a:r>
          </a:p>
          <a:p>
            <a:pPr lvl="2" algn="l" rtl="0">
              <a:buFont typeface="Arial" charset="0"/>
              <a:buChar char="•"/>
            </a:pPr>
            <a:r>
              <a:rPr lang="en-US" sz="2800" dirty="0" smtClean="0"/>
              <a:t>Use the last name of the receiver, not the first (Regarding the countries that use the last name in corresponding)</a:t>
            </a:r>
          </a:p>
          <a:p>
            <a:pPr lvl="2" algn="l" rtl="0">
              <a:buFont typeface="Arial" charset="0"/>
              <a:buChar char="•"/>
            </a:pPr>
            <a:r>
              <a:rPr lang="en-US" sz="2800" dirty="0" smtClean="0"/>
              <a:t>Don’t start the greetings with “Hi”, “Hello” or “Hey”</a:t>
            </a:r>
          </a:p>
          <a:p>
            <a:pPr lvl="2" algn="l" rtl="0">
              <a:buFont typeface="Arial" charset="0"/>
              <a:buChar char="•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72341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Email Body – Paragraphs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Font typeface="Arial" charset="0"/>
              <a:buChar char="•"/>
            </a:pPr>
            <a:r>
              <a:rPr lang="en-US" sz="3600" dirty="0" smtClean="0"/>
              <a:t>Try to make them short and concise.</a:t>
            </a:r>
          </a:p>
          <a:p>
            <a:pPr algn="l" rtl="0">
              <a:buFont typeface="Arial" charset="0"/>
              <a:buChar char="•"/>
            </a:pPr>
            <a:r>
              <a:rPr lang="en-US" sz="3600" dirty="0" smtClean="0"/>
              <a:t>Start with an opening statement, such as:</a:t>
            </a:r>
          </a:p>
          <a:p>
            <a:pPr lvl="1" algn="l" rtl="0">
              <a:buFont typeface="Arial" charset="0"/>
              <a:buChar char="•"/>
            </a:pPr>
            <a:r>
              <a:rPr lang="en-US" sz="3200" dirty="0" smtClean="0"/>
              <a:t>I hope my email finds you will</a:t>
            </a:r>
          </a:p>
          <a:p>
            <a:pPr lvl="1" algn="l" rtl="0">
              <a:buFont typeface="Arial" charset="0"/>
              <a:buChar char="•"/>
            </a:pPr>
            <a:r>
              <a:rPr lang="en-US" sz="3200" dirty="0" smtClean="0"/>
              <a:t>I hope all is well with you</a:t>
            </a:r>
          </a:p>
          <a:p>
            <a:pPr lvl="1" algn="l" rtl="0">
              <a:buFont typeface="Arial" charset="0"/>
              <a:buChar char="•"/>
            </a:pPr>
            <a:r>
              <a:rPr lang="en-US" sz="3200" dirty="0" smtClean="0"/>
              <a:t>Thank you for your prompt respond</a:t>
            </a:r>
          </a:p>
          <a:p>
            <a:pPr lvl="1" algn="l" rtl="0">
              <a:buFont typeface="Arial" charset="0"/>
              <a:buChar char="•"/>
            </a:pPr>
            <a:r>
              <a:rPr lang="en-US" sz="3200" dirty="0" smtClean="0"/>
              <a:t>Thank you for accepting my application, …</a:t>
            </a:r>
            <a:r>
              <a:rPr lang="en-US" sz="3200" dirty="0" err="1" smtClean="0"/>
              <a:t>etc</a:t>
            </a:r>
            <a:endParaRPr lang="en-US" sz="3200" dirty="0" smtClean="0"/>
          </a:p>
          <a:p>
            <a:pPr marL="457200" lvl="1" indent="0" algn="l" rtl="0"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19690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Email Body – Paragraphs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l" rtl="0">
              <a:buFont typeface="Arial" charset="0"/>
              <a:buChar char="•"/>
            </a:pPr>
            <a:r>
              <a:rPr lang="en-US" sz="3200" dirty="0" smtClean="0"/>
              <a:t>Depending on the subject, you should have a maximum of four paragraphs and each paragraph should contain  a single point. </a:t>
            </a:r>
          </a:p>
          <a:p>
            <a:pPr marL="457200" lvl="1" indent="0" algn="l" rtl="0">
              <a:buNone/>
            </a:pPr>
            <a:endParaRPr lang="en-US" sz="3200" dirty="0" smtClean="0"/>
          </a:p>
          <a:p>
            <a:pPr lvl="1" algn="l" rtl="0">
              <a:buFont typeface="Arial" charset="0"/>
              <a:buChar char="•"/>
            </a:pPr>
            <a:r>
              <a:rPr lang="en-US" sz="3200" dirty="0" smtClean="0"/>
              <a:t>It is important to provide questions in order to prompt response.</a:t>
            </a:r>
          </a:p>
          <a:p>
            <a:pPr marL="457200" lvl="1" indent="0" algn="l" rtl="0">
              <a:buNone/>
            </a:pPr>
            <a:endParaRPr lang="en-US" sz="3200" dirty="0" smtClean="0"/>
          </a:p>
          <a:p>
            <a:pPr lvl="1" algn="l" rtl="0">
              <a:buFont typeface="Arial" charset="0"/>
              <a:buChar char="•"/>
            </a:pPr>
            <a:r>
              <a:rPr lang="en-US" sz="3200" dirty="0" smtClean="0">
                <a:solidFill>
                  <a:srgbClr val="FF0000"/>
                </a:solidFill>
              </a:rPr>
              <a:t>Again, make it clear and concise.</a:t>
            </a:r>
          </a:p>
        </p:txBody>
      </p:sp>
    </p:spTree>
    <p:extLst>
      <p:ext uri="{BB962C8B-B14F-4D97-AF65-F5344CB8AC3E}">
        <p14:creationId xmlns:p14="http://schemas.microsoft.com/office/powerpoint/2010/main" val="376941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Email Body – Paragraphs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>
              <a:buFont typeface="Arial" charset="0"/>
              <a:buChar char="•"/>
            </a:pPr>
            <a:r>
              <a:rPr lang="en-US" sz="3600" dirty="0" smtClean="0"/>
              <a:t>After the last paragraph close with a thank you line, or an action that you are expecting.</a:t>
            </a:r>
          </a:p>
          <a:p>
            <a:pPr algn="l" rtl="0">
              <a:buFont typeface="Arial" charset="0"/>
              <a:buChar char="•"/>
            </a:pPr>
            <a:r>
              <a:rPr lang="en-US" sz="3600" dirty="0" smtClean="0"/>
              <a:t>For example:</a:t>
            </a:r>
          </a:p>
          <a:p>
            <a:pPr lvl="1" algn="l" rtl="0">
              <a:buFont typeface="Arial" charset="0"/>
              <a:buChar char="•"/>
            </a:pPr>
            <a:r>
              <a:rPr lang="en-US" sz="3200" dirty="0" smtClean="0"/>
              <a:t>Thank you for your cooperation</a:t>
            </a:r>
          </a:p>
          <a:p>
            <a:pPr lvl="1" algn="l" rtl="0">
              <a:buFont typeface="Arial" charset="0"/>
              <a:buChar char="•"/>
            </a:pPr>
            <a:r>
              <a:rPr lang="en-US" sz="3200" dirty="0" smtClean="0"/>
              <a:t>Thank you for your assistance with…</a:t>
            </a:r>
          </a:p>
          <a:p>
            <a:pPr lvl="1" algn="l" rtl="0">
              <a:buFont typeface="Arial" charset="0"/>
              <a:buChar char="•"/>
            </a:pPr>
            <a:r>
              <a:rPr lang="en-US" sz="3200" dirty="0" smtClean="0"/>
              <a:t>Thank you for your time and I look forward to hearing back from you.</a:t>
            </a:r>
          </a:p>
          <a:p>
            <a:pPr lvl="1" algn="l" rtl="0">
              <a:buFont typeface="Arial" charset="0"/>
              <a:buChar char="•"/>
            </a:pPr>
            <a:r>
              <a:rPr lang="en-US" sz="3200" dirty="0" smtClean="0"/>
              <a:t>Please feel free to call or email me if you have any questions.</a:t>
            </a:r>
          </a:p>
          <a:p>
            <a:pPr lvl="1" algn="l" rtl="0">
              <a:buFont typeface="Arial" charset="0"/>
              <a:buChar char="•"/>
            </a:pPr>
            <a:r>
              <a:rPr lang="en-US" sz="3200" dirty="0" smtClean="0"/>
              <a:t>Your prompt response is highly appreciated.</a:t>
            </a:r>
          </a:p>
          <a:p>
            <a:pPr lvl="1" algn="l" rtl="0">
              <a:buFont typeface="Arial" charset="0"/>
              <a:buChar char="•"/>
            </a:pPr>
            <a:r>
              <a:rPr lang="en-US" sz="3200" dirty="0" smtClean="0"/>
              <a:t>I would appreciate it if this could be taken care of promptly.</a:t>
            </a:r>
          </a:p>
          <a:p>
            <a:pPr marL="914400" lvl="2" indent="0" algn="l" rtl="0">
              <a:buNone/>
            </a:pPr>
            <a:r>
              <a:rPr lang="en-US" sz="2800" dirty="0"/>
              <a:t>	</a:t>
            </a:r>
            <a:r>
              <a:rPr lang="en-US" sz="28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011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Email Body – Closing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Font typeface="Arial" charset="0"/>
              <a:buChar char="•"/>
            </a:pPr>
            <a:r>
              <a:rPr lang="en-US" sz="2800" dirty="0" smtClean="0"/>
              <a:t>Close with:</a:t>
            </a:r>
          </a:p>
          <a:p>
            <a:pPr lvl="1" algn="l" rtl="0">
              <a:buFont typeface="Arial" charset="0"/>
              <a:buChar char="•"/>
            </a:pPr>
            <a:r>
              <a:rPr lang="en-US" sz="2400" dirty="0" smtClean="0"/>
              <a:t>Thank you</a:t>
            </a:r>
          </a:p>
          <a:p>
            <a:pPr lvl="1" algn="l" rtl="0">
              <a:buFont typeface="Arial" charset="0"/>
              <a:buChar char="•"/>
            </a:pPr>
            <a:r>
              <a:rPr lang="en-US" dirty="0" smtClean="0"/>
              <a:t>Best Regards</a:t>
            </a:r>
          </a:p>
          <a:p>
            <a:pPr lvl="1" algn="l" rtl="0">
              <a:buFont typeface="Arial" charset="0"/>
              <a:buChar char="•"/>
            </a:pPr>
            <a:r>
              <a:rPr lang="en-US" sz="2400" dirty="0" smtClean="0"/>
              <a:t>Sincerely</a:t>
            </a:r>
          </a:p>
          <a:p>
            <a:pPr lvl="1" algn="l" rtl="0">
              <a:buFont typeface="Arial" charset="0"/>
              <a:buChar char="•"/>
            </a:pPr>
            <a:r>
              <a:rPr lang="en-US" sz="2400" dirty="0" smtClean="0"/>
              <a:t>Yours</a:t>
            </a:r>
          </a:p>
          <a:p>
            <a:pPr lvl="1" algn="l" rtl="0">
              <a:buFont typeface="Arial" charset="0"/>
              <a:buChar char="•"/>
            </a:pPr>
            <a:endParaRPr lang="en-US" dirty="0"/>
          </a:p>
          <a:p>
            <a:pPr algn="l" rtl="0">
              <a:buFont typeface="Arial" charset="0"/>
              <a:buChar char="•"/>
            </a:pPr>
            <a:r>
              <a:rPr lang="en-US" dirty="0" smtClean="0"/>
              <a:t>Add your signature (this can be added automatically)</a:t>
            </a:r>
            <a:endParaRPr lang="en-US" dirty="0"/>
          </a:p>
          <a:p>
            <a:pPr lvl="1" algn="l" rtl="0">
              <a:buFont typeface="Arial" charset="0"/>
              <a:buChar char="•"/>
            </a:pPr>
            <a:r>
              <a:rPr lang="en-US" sz="2400" dirty="0" smtClean="0"/>
              <a:t>Then your full name</a:t>
            </a:r>
          </a:p>
          <a:p>
            <a:pPr lvl="1" algn="l" rtl="0">
              <a:buFont typeface="Arial" charset="0"/>
              <a:buChar char="•"/>
            </a:pPr>
            <a:r>
              <a:rPr lang="en-US" dirty="0" smtClean="0"/>
              <a:t>It is useful sometimes to add your job position (if applicable), and phone number.</a:t>
            </a:r>
          </a:p>
          <a:p>
            <a:pPr marL="457200" lvl="1" indent="0" algn="l" rtl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33284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Tips for writing an email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Do not</a:t>
            </a:r>
            <a:r>
              <a:rPr lang="en-US" dirty="0" smtClean="0"/>
              <a:t> use contractions:</a:t>
            </a:r>
          </a:p>
          <a:p>
            <a:pPr lvl="1" algn="l" rtl="0">
              <a:buFont typeface="Arial" charset="0"/>
              <a:buChar char="•"/>
            </a:pPr>
            <a:r>
              <a:rPr lang="en-US" dirty="0" smtClean="0"/>
              <a:t>For example: don’t, haven’t, I’m, isn’t. </a:t>
            </a:r>
          </a:p>
          <a:p>
            <a:pPr lvl="1" algn="l" rtl="0">
              <a:buFont typeface="Arial" charset="0"/>
              <a:buChar char="•"/>
            </a:pPr>
            <a:r>
              <a:rPr lang="en-US" dirty="0" smtClean="0"/>
              <a:t>Instead use: do not, have not,  I am, is not, …</a:t>
            </a:r>
            <a:r>
              <a:rPr lang="en-US" dirty="0" err="1" smtClean="0"/>
              <a:t>etc</a:t>
            </a:r>
            <a:endParaRPr lang="en-US" dirty="0" smtClean="0"/>
          </a:p>
          <a:p>
            <a:pPr algn="l" rtl="0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Do not</a:t>
            </a:r>
            <a:r>
              <a:rPr lang="en-US" dirty="0" smtClean="0"/>
              <a:t> write in all capital letters.</a:t>
            </a:r>
          </a:p>
          <a:p>
            <a:pPr lvl="1" algn="l" rtl="0">
              <a:buFont typeface="Arial" charset="0"/>
              <a:buChar char="•"/>
            </a:pPr>
            <a:r>
              <a:rPr lang="en-US" dirty="0" smtClean="0"/>
              <a:t>For example: Please reply </a:t>
            </a:r>
            <a:r>
              <a:rPr lang="en-US" dirty="0" smtClean="0">
                <a:solidFill>
                  <a:srgbClr val="FF0000"/>
                </a:solidFill>
              </a:rPr>
              <a:t>SOON!</a:t>
            </a:r>
          </a:p>
          <a:p>
            <a:pPr lvl="1" algn="l" rtl="0">
              <a:buFont typeface="Arial" charset="0"/>
              <a:buChar char="•"/>
            </a:pPr>
            <a:r>
              <a:rPr lang="en-US" dirty="0" smtClean="0"/>
              <a:t>But, you can use them for abbreviations, such as, KSA, JU, …etc.</a:t>
            </a:r>
          </a:p>
          <a:p>
            <a:pPr algn="l" rtl="0">
              <a:buFont typeface="Arial" charset="0"/>
              <a:buChar char="•"/>
            </a:pPr>
            <a:r>
              <a:rPr lang="en-US" dirty="0" smtClean="0"/>
              <a:t>Use formal vocabulary, </a:t>
            </a:r>
            <a:r>
              <a:rPr lang="en-US" dirty="0" smtClean="0">
                <a:solidFill>
                  <a:srgbClr val="FF0000"/>
                </a:solidFill>
              </a:rPr>
              <a:t>do not</a:t>
            </a:r>
            <a:r>
              <a:rPr lang="en-US" dirty="0" smtClean="0"/>
              <a:t> use slang.</a:t>
            </a:r>
          </a:p>
          <a:p>
            <a:pPr algn="l" rtl="0">
              <a:buFont typeface="Arial" charset="0"/>
              <a:buChar char="•"/>
            </a:pPr>
            <a:r>
              <a:rPr lang="en-US" dirty="0" smtClean="0"/>
              <a:t>Proofread your email.</a:t>
            </a:r>
          </a:p>
          <a:p>
            <a:pPr lvl="1" algn="l" rtl="0">
              <a:buFont typeface="Arial" charset="0"/>
              <a:buChar char="•"/>
            </a:pPr>
            <a:r>
              <a:rPr lang="en-US" dirty="0" smtClean="0"/>
              <a:t>Check that you do not have spelling or grammatical mistakes.</a:t>
            </a:r>
          </a:p>
          <a:p>
            <a:pPr lvl="1" algn="l" rtl="0">
              <a:buFont typeface="Arial" charset="0"/>
              <a:buChar char="•"/>
            </a:pPr>
            <a:r>
              <a:rPr lang="en-US" dirty="0" smtClean="0"/>
              <a:t>Read your email at lease twice, and take second opinion if possible.</a:t>
            </a:r>
          </a:p>
          <a:p>
            <a:pPr algn="l" rtl="0">
              <a:buFont typeface="Arial" charset="0"/>
              <a:buChar char="•"/>
            </a:pPr>
            <a:r>
              <a:rPr lang="en-US" dirty="0" smtClean="0"/>
              <a:t>Use polite language, even if you are sending a complaint.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9094" y="278969"/>
            <a:ext cx="4041040" cy="3068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82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Writing a Cover Letter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Font typeface="Arial" charset="0"/>
              <a:buChar char="•"/>
            </a:pPr>
            <a:r>
              <a:rPr lang="en-US" b="1" dirty="0" smtClean="0"/>
              <a:t>A Cover letter: </a:t>
            </a:r>
            <a:r>
              <a:rPr lang="en-US" dirty="0" smtClean="0"/>
              <a:t>is a single-page letter that should be part of any job application.</a:t>
            </a:r>
          </a:p>
          <a:p>
            <a:pPr algn="l" rtl="0">
              <a:buFont typeface="Arial" charset="0"/>
              <a:buChar char="•"/>
            </a:pPr>
            <a:r>
              <a:rPr lang="en-US" dirty="0" smtClean="0"/>
              <a:t>If you are handing a hardcopy of the CV, this page will be the first one.</a:t>
            </a:r>
          </a:p>
          <a:p>
            <a:pPr algn="l" rtl="0">
              <a:buFont typeface="Arial" charset="0"/>
              <a:buChar char="•"/>
            </a:pPr>
            <a:r>
              <a:rPr lang="en-US" dirty="0" smtClean="0"/>
              <a:t>If you are handing a softcopy, usually a cover letter is written in the email body, where you are attaching your CV. </a:t>
            </a:r>
          </a:p>
          <a:p>
            <a:pPr algn="l" rtl="0">
              <a:buFont typeface="Arial" charset="0"/>
              <a:buChar char="•"/>
            </a:pPr>
            <a:r>
              <a:rPr lang="en-US" dirty="0" smtClean="0"/>
              <a:t>In this letter you give a quick presentation about yourself, to attract an employer to read your CV.</a:t>
            </a:r>
          </a:p>
          <a:p>
            <a:pPr lvl="1" algn="l" rtl="0">
              <a:buFont typeface="Arial" charset="0"/>
              <a:buChar char="•"/>
            </a:pPr>
            <a:endParaRPr lang="en-US" b="1" dirty="0" smtClean="0"/>
          </a:p>
          <a:p>
            <a:pPr lvl="1" algn="l" rtl="0">
              <a:buFont typeface="Arial" charset="0"/>
              <a:buChar char="•"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06215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Writing a Cover Letter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Font typeface="Arial" charset="0"/>
              <a:buChar char="•"/>
            </a:pPr>
            <a:r>
              <a:rPr lang="en-US" b="1" dirty="0" smtClean="0"/>
              <a:t>Take into considerations:</a:t>
            </a:r>
          </a:p>
          <a:p>
            <a:pPr lvl="1" algn="l" rtl="0">
              <a:buFont typeface="Arial" charset="0"/>
              <a:buChar char="•"/>
            </a:pPr>
            <a:r>
              <a:rPr lang="en-US" dirty="0" smtClean="0"/>
              <a:t>The cover letter is a formal letter, so all previous tips count.</a:t>
            </a:r>
          </a:p>
          <a:p>
            <a:pPr lvl="1" algn="l" rtl="0">
              <a:buFont typeface="Arial" charset="0"/>
              <a:buChar char="•"/>
            </a:pPr>
            <a:r>
              <a:rPr lang="en-US" dirty="0" smtClean="0"/>
              <a:t>The purpose of this letter is to:</a:t>
            </a:r>
          </a:p>
          <a:p>
            <a:pPr lvl="2" algn="l" rtl="0">
              <a:buFont typeface="Arial" charset="0"/>
              <a:buChar char="•"/>
            </a:pPr>
            <a:r>
              <a:rPr lang="en-US" sz="2400" dirty="0" smtClean="0"/>
              <a:t>Introduce you.</a:t>
            </a:r>
          </a:p>
          <a:p>
            <a:pPr lvl="2" algn="l" rtl="0">
              <a:buFont typeface="Arial" charset="0"/>
              <a:buChar char="•"/>
            </a:pPr>
            <a:r>
              <a:rPr lang="en-US" sz="2400" dirty="0" smtClean="0"/>
              <a:t>Mention the job you are applying for.</a:t>
            </a:r>
          </a:p>
          <a:p>
            <a:pPr lvl="2" algn="l" rtl="0">
              <a:buFont typeface="Arial" charset="0"/>
              <a:buChar char="•"/>
            </a:pPr>
            <a:r>
              <a:rPr lang="en-US" sz="2400" dirty="0" smtClean="0"/>
              <a:t>Match your skills and expertise with the ones requested for the job.</a:t>
            </a:r>
          </a:p>
          <a:p>
            <a:pPr lvl="2" algn="l" rtl="0">
              <a:buFont typeface="Arial" charset="0"/>
              <a:buChar char="•"/>
            </a:pPr>
            <a:r>
              <a:rPr lang="en-US" sz="2400" dirty="0" smtClean="0"/>
              <a:t>Finish with a call of action (for example: requesting an interview, or asking to meet).</a:t>
            </a:r>
          </a:p>
          <a:p>
            <a:pPr lvl="1" algn="l" rtl="0">
              <a:buFont typeface="Arial" charset="0"/>
              <a:buChar char="•"/>
            </a:pPr>
            <a:endParaRPr lang="en-US" b="1" dirty="0" smtClean="0"/>
          </a:p>
          <a:p>
            <a:pPr lvl="1" algn="l" rtl="0">
              <a:buFont typeface="Arial" charset="0"/>
              <a:buChar char="•"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30509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Email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An Email: </a:t>
            </a:r>
            <a:r>
              <a:rPr lang="en-US" dirty="0" smtClean="0"/>
              <a:t>is a message </a:t>
            </a:r>
            <a:r>
              <a:rPr lang="en-US" dirty="0"/>
              <a:t>distributed by electronic means from one computer user to </a:t>
            </a:r>
            <a:r>
              <a:rPr lang="en-US" dirty="0" smtClean="0"/>
              <a:t>one or more recipients via a network.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Emails could be used for personal purposes to communicate with friends and family, but their importance raises from using them in formal correspondence.</a:t>
            </a:r>
          </a:p>
          <a:p>
            <a:pPr marL="0" indent="0" algn="l" rtl="0">
              <a:buNone/>
            </a:pPr>
            <a:endParaRPr lang="en-US" dirty="0"/>
          </a:p>
          <a:p>
            <a:pPr algn="l" rtl="0"/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4891704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Example of a poor communication, Why?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210" y="2070790"/>
            <a:ext cx="10623454" cy="3803071"/>
          </a:xfrm>
          <a:ln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9236" y="397985"/>
            <a:ext cx="1745970" cy="1224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66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Example of a good communication</a:t>
            </a:r>
            <a:endParaRPr lang="en-US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8486" y="1314190"/>
            <a:ext cx="8731360" cy="5312827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1076" y="374084"/>
            <a:ext cx="1915208" cy="1640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53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9652"/>
            <a:ext cx="10515600" cy="1325563"/>
          </a:xfrm>
        </p:spPr>
        <p:txBody>
          <a:bodyPr/>
          <a:lstStyle/>
          <a:p>
            <a:pPr algn="ctr" rtl="0"/>
            <a:r>
              <a:rPr lang="en-US" b="1" dirty="0" smtClean="0"/>
              <a:t>Exercise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Write a formal email:</a:t>
            </a:r>
          </a:p>
          <a:p>
            <a:pPr marL="0" indent="0" algn="l" rtl="0">
              <a:buNone/>
            </a:pPr>
            <a:endParaRPr lang="en-US" dirty="0" smtClean="0"/>
          </a:p>
          <a:p>
            <a:pPr lvl="1" algn="l" rtl="0"/>
            <a:r>
              <a:rPr lang="en-US" dirty="0" smtClean="0"/>
              <a:t>To your teacher saying that you have questions about the course and that you need to set an appointment with him/her to discuss this issue.</a:t>
            </a:r>
          </a:p>
          <a:p>
            <a:pPr lvl="1" algn="l" rtl="0"/>
            <a:endParaRPr lang="en-US" dirty="0"/>
          </a:p>
          <a:p>
            <a:pPr lvl="1" algn="l" rtl="0"/>
            <a:r>
              <a:rPr lang="en-US" dirty="0" smtClean="0"/>
              <a:t>To your boss, declaring that you have accomplished the task requested from you, and asking for his/her feedback.</a:t>
            </a:r>
          </a:p>
          <a:p>
            <a:pPr lvl="1" algn="l" rtl="0"/>
            <a:endParaRPr lang="en-US" dirty="0"/>
          </a:p>
          <a:p>
            <a:pPr lvl="1" algn="l" rtl="0"/>
            <a:endParaRPr lang="en-US" dirty="0" smtClean="0"/>
          </a:p>
          <a:p>
            <a:pPr marL="457200" lvl="1" indent="0" algn="l" rtl="0">
              <a:buNone/>
            </a:pPr>
            <a:endParaRPr lang="en-US" dirty="0" smtClean="0"/>
          </a:p>
          <a:p>
            <a:pPr lvl="1" algn="l" rtl="0"/>
            <a:endParaRPr lang="en-US" dirty="0"/>
          </a:p>
          <a:p>
            <a:pPr lvl="1" algn="l" rtl="0"/>
            <a:endParaRPr lang="ar-JO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8943" y="350116"/>
            <a:ext cx="2238375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9118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b="1" dirty="0" smtClean="0"/>
              <a:t>Any Questions?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875" y="2096294"/>
            <a:ext cx="7334250" cy="3810000"/>
          </a:xfrm>
        </p:spPr>
      </p:pic>
    </p:spTree>
    <p:extLst>
      <p:ext uri="{BB962C8B-B14F-4D97-AF65-F5344CB8AC3E}">
        <p14:creationId xmlns:p14="http://schemas.microsoft.com/office/powerpoint/2010/main" val="425660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References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/>
            <a:r>
              <a:rPr lang="en-US" b="1" u="sng" dirty="0">
                <a:hlinkClick r:id="rId2"/>
              </a:rPr>
              <a:t>https://englishlive.ef.com/blog/career-english/write-perfect-professional-email-english-5-steps/</a:t>
            </a:r>
            <a:endParaRPr lang="en-US" dirty="0"/>
          </a:p>
          <a:p>
            <a:pPr marL="0" indent="0" algn="l" rtl="0">
              <a:buNone/>
            </a:pPr>
            <a:r>
              <a:rPr lang="en-US" b="1" dirty="0"/>
              <a:t> </a:t>
            </a:r>
            <a:endParaRPr lang="en-US" dirty="0"/>
          </a:p>
          <a:p>
            <a:pPr algn="l" rtl="0"/>
            <a:r>
              <a:rPr lang="en-US" b="1" u="sng" dirty="0">
                <a:hlinkClick r:id="rId3"/>
              </a:rPr>
              <a:t>https://www.yesware.com/blog/how-to-write-a-professional-email/</a:t>
            </a:r>
            <a:endParaRPr lang="en-US" dirty="0"/>
          </a:p>
          <a:p>
            <a:pPr algn="l" rtl="0"/>
            <a:endParaRPr lang="en-US" dirty="0"/>
          </a:p>
          <a:p>
            <a:pPr algn="l" rtl="0"/>
            <a:r>
              <a:rPr lang="en-US" b="1" u="sng" dirty="0">
                <a:hlinkClick r:id="rId4"/>
              </a:rPr>
              <a:t>https://www.city.ac.uk/__data/assets/pdf_file/0003/234354/Writing-Professional-Emails.pdf</a:t>
            </a:r>
            <a:endParaRPr lang="en-US" dirty="0"/>
          </a:p>
          <a:p>
            <a:pPr algn="l" rtl="0"/>
            <a:endParaRPr lang="en-US" dirty="0" smtClean="0"/>
          </a:p>
          <a:p>
            <a:pPr algn="l" rtl="0"/>
            <a:r>
              <a:rPr lang="en-US" b="1" u="sng" dirty="0">
                <a:hlinkClick r:id="rId5"/>
              </a:rPr>
              <a:t>https://</a:t>
            </a:r>
            <a:r>
              <a:rPr lang="en-US" b="1" u="sng" dirty="0" smtClean="0">
                <a:hlinkClick r:id="rId5"/>
              </a:rPr>
              <a:t>www.menlo.edu/wp-content/uploads/2015/03/writing-a-formal-email.pdf</a:t>
            </a:r>
            <a:endParaRPr lang="en-US" b="1" u="sng" dirty="0" smtClean="0"/>
          </a:p>
          <a:p>
            <a:pPr algn="l" rtl="0"/>
            <a:endParaRPr lang="en-US" b="1" u="sng" dirty="0"/>
          </a:p>
          <a:p>
            <a:pPr algn="l" rtl="0"/>
            <a:r>
              <a:rPr lang="en-US" b="1" u="sng" dirty="0">
                <a:hlinkClick r:id="rId6"/>
              </a:rPr>
              <a:t>https://</a:t>
            </a:r>
            <a:r>
              <a:rPr lang="en-US" b="1" u="sng" dirty="0" smtClean="0">
                <a:hlinkClick r:id="rId6"/>
              </a:rPr>
              <a:t>www.youthcentral.vic.gov.au/jobs-and-careers/applying-for-a-job/what-is-a-cover-letter/how-to-write-a-cover-letter</a:t>
            </a:r>
            <a:endParaRPr lang="en-US" b="1" u="sng" dirty="0" smtClean="0"/>
          </a:p>
          <a:p>
            <a:pPr marL="0" indent="0" algn="l" rtl="0">
              <a:buNone/>
            </a:pPr>
            <a:endParaRPr lang="en-US" b="1" u="sng" dirty="0" smtClean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79558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Formal Email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A Formal Email: is an email you write to person that you have a non-casual relationship with, such as:</a:t>
            </a:r>
          </a:p>
          <a:p>
            <a:pPr algn="l" rtl="0"/>
            <a:endParaRPr lang="en-US" b="1" dirty="0"/>
          </a:p>
          <a:p>
            <a:pPr lvl="1" algn="l" rtl="0"/>
            <a:r>
              <a:rPr lang="en-US" b="1" dirty="0" smtClean="0"/>
              <a:t>Your Professor</a:t>
            </a:r>
          </a:p>
          <a:p>
            <a:pPr lvl="1" algn="l" rtl="0"/>
            <a:r>
              <a:rPr lang="en-US" b="1" dirty="0" smtClean="0"/>
              <a:t>Your Superior (Manager, Team Leader, …</a:t>
            </a:r>
            <a:r>
              <a:rPr lang="en-US" b="1" dirty="0" err="1" smtClean="0"/>
              <a:t>etc</a:t>
            </a:r>
            <a:r>
              <a:rPr lang="en-US" b="1" dirty="0" smtClean="0"/>
              <a:t>)</a:t>
            </a:r>
          </a:p>
          <a:p>
            <a:pPr lvl="1" algn="l" rtl="0"/>
            <a:r>
              <a:rPr lang="en-US" b="1" dirty="0" smtClean="0"/>
              <a:t>Your Colleague </a:t>
            </a:r>
          </a:p>
          <a:p>
            <a:pPr lvl="1" algn="l" rtl="0"/>
            <a:r>
              <a:rPr lang="en-US" b="1" dirty="0" smtClean="0"/>
              <a:t>Prospective Employer</a:t>
            </a:r>
          </a:p>
          <a:p>
            <a:pPr lvl="1" algn="l" rtl="0"/>
            <a:r>
              <a:rPr lang="en-US" b="1" dirty="0" smtClean="0"/>
              <a:t>Or, someone you don’t know, …etc.</a:t>
            </a:r>
            <a:endParaRPr lang="en-US" dirty="0" smtClean="0"/>
          </a:p>
          <a:p>
            <a:pPr marL="0" indent="0" algn="l" rtl="0">
              <a:buNone/>
            </a:pPr>
            <a:endParaRPr lang="en-US" dirty="0"/>
          </a:p>
          <a:p>
            <a:pPr algn="l" rtl="0"/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547197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Main Parts of an Email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Any email, format or informal, contains the following parts:</a:t>
            </a:r>
          </a:p>
          <a:p>
            <a:pPr lvl="1" algn="l" rtl="0"/>
            <a:r>
              <a:rPr lang="en-US" sz="2800" dirty="0" smtClean="0"/>
              <a:t>Sender</a:t>
            </a:r>
          </a:p>
          <a:p>
            <a:pPr lvl="1" algn="l" rtl="0"/>
            <a:r>
              <a:rPr lang="en-US" sz="2800" dirty="0" err="1" smtClean="0"/>
              <a:t>Reciever</a:t>
            </a:r>
            <a:r>
              <a:rPr lang="en-US" sz="2800" dirty="0" smtClean="0"/>
              <a:t>(s)</a:t>
            </a:r>
          </a:p>
          <a:p>
            <a:pPr lvl="1" algn="l" rtl="0"/>
            <a:r>
              <a:rPr lang="en-US" sz="2800" dirty="0" smtClean="0"/>
              <a:t>Subject</a:t>
            </a:r>
          </a:p>
          <a:p>
            <a:pPr lvl="1" algn="l" rtl="0"/>
            <a:r>
              <a:rPr lang="en-US" sz="2800" dirty="0" smtClean="0"/>
              <a:t>Message Body</a:t>
            </a:r>
          </a:p>
          <a:p>
            <a:pPr lvl="2" algn="l" rtl="0"/>
            <a:r>
              <a:rPr lang="en-US" sz="2400" dirty="0" smtClean="0"/>
              <a:t>Salutation</a:t>
            </a:r>
          </a:p>
          <a:p>
            <a:pPr lvl="2" algn="l" rtl="0"/>
            <a:r>
              <a:rPr lang="en-US" sz="2400" dirty="0" smtClean="0"/>
              <a:t>Body Paragraphs</a:t>
            </a:r>
          </a:p>
          <a:p>
            <a:pPr lvl="2" algn="l" rtl="0"/>
            <a:r>
              <a:rPr lang="en-US" sz="2400" dirty="0" smtClean="0"/>
              <a:t>Closing</a:t>
            </a:r>
          </a:p>
          <a:p>
            <a:pPr lvl="1" algn="l" rtl="0"/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405813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Main Parts of an Email</a:t>
            </a:r>
            <a:endParaRPr lang="ar-JO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577" y="1825625"/>
            <a:ext cx="9192846" cy="4351338"/>
          </a:xfrm>
        </p:spPr>
      </p:pic>
    </p:spTree>
    <p:extLst>
      <p:ext uri="{BB962C8B-B14F-4D97-AF65-F5344CB8AC3E}">
        <p14:creationId xmlns:p14="http://schemas.microsoft.com/office/powerpoint/2010/main" val="405234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Sender and Receiver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b="1" dirty="0" smtClean="0"/>
              <a:t>Sender:</a:t>
            </a:r>
            <a:r>
              <a:rPr lang="en-US" dirty="0" smtClean="0"/>
              <a:t> The person who writes the email. </a:t>
            </a:r>
          </a:p>
          <a:p>
            <a:pPr algn="l" rtl="0"/>
            <a:r>
              <a:rPr lang="en-US" b="1" dirty="0" smtClean="0"/>
              <a:t>Receiver:</a:t>
            </a:r>
            <a:r>
              <a:rPr lang="en-US" dirty="0" smtClean="0"/>
              <a:t> The person(s) that receive(s) the email.</a:t>
            </a:r>
          </a:p>
          <a:p>
            <a:pPr algn="l" rtl="0"/>
            <a:r>
              <a:rPr lang="en-US" dirty="0" smtClean="0"/>
              <a:t>You can place the email of the receiver(s) in 3 boxes, labeled as:</a:t>
            </a:r>
          </a:p>
          <a:p>
            <a:pPr lvl="1" algn="l" rtl="0"/>
            <a:r>
              <a:rPr lang="en-US" b="1" dirty="0" smtClean="0"/>
              <a:t>To:</a:t>
            </a:r>
            <a:r>
              <a:rPr lang="en-US" dirty="0" smtClean="0"/>
              <a:t> Here you place the email(s) of the main receiver(s), who is/are the main target of the email, and who is/are concerned of the email topic.</a:t>
            </a:r>
          </a:p>
          <a:p>
            <a:pPr lvl="1" algn="l" rtl="0"/>
            <a:r>
              <a:rPr lang="en-US" b="1" dirty="0" smtClean="0"/>
              <a:t>CC:</a:t>
            </a:r>
            <a:r>
              <a:rPr lang="en-US" dirty="0" smtClean="0"/>
              <a:t> Here you place the email(s) of the receiver(s) that are interested in the topic of the email, but are not the direct target of it.</a:t>
            </a:r>
          </a:p>
          <a:p>
            <a:pPr marL="457200" lvl="1" indent="0" algn="l" rtl="0">
              <a:buNone/>
            </a:pPr>
            <a:r>
              <a:rPr lang="en-US" b="1" dirty="0" smtClean="0"/>
              <a:t>For example:</a:t>
            </a:r>
            <a:r>
              <a:rPr lang="en-US" dirty="0" smtClean="0"/>
              <a:t> If you are a team leader, you send an email </a:t>
            </a:r>
            <a:r>
              <a:rPr lang="en-US" b="1" dirty="0" smtClean="0"/>
              <a:t>To</a:t>
            </a:r>
            <a:r>
              <a:rPr lang="en-US" dirty="0" smtClean="0"/>
              <a:t> a member to perform a certain task, but </a:t>
            </a:r>
            <a:r>
              <a:rPr lang="en-US" b="1" dirty="0" smtClean="0"/>
              <a:t>CC</a:t>
            </a:r>
            <a:r>
              <a:rPr lang="en-US" dirty="0" smtClean="0"/>
              <a:t> the other members for their information.</a:t>
            </a:r>
          </a:p>
          <a:p>
            <a:pPr lvl="1" algn="l" rtl="0">
              <a:buFont typeface="Arial" charset="0"/>
              <a:buChar char="•"/>
            </a:pPr>
            <a:r>
              <a:rPr lang="en-US" b="1" dirty="0" smtClean="0"/>
              <a:t>BCC:</a:t>
            </a:r>
            <a:r>
              <a:rPr lang="en-US" dirty="0" smtClean="0"/>
              <a:t> A hidden copy of the email that you might need to interested to certain person(s) while hiding their email addresses.</a:t>
            </a:r>
          </a:p>
          <a:p>
            <a:pPr marL="457200" lvl="1" indent="0" algn="l" rtl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6138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Sender and Receiver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b="1" dirty="0" smtClean="0"/>
              <a:t>Important Note:</a:t>
            </a:r>
          </a:p>
          <a:p>
            <a:pPr lvl="1" algn="l" rtl="0"/>
            <a:endParaRPr lang="en-US" b="1" dirty="0" smtClean="0"/>
          </a:p>
          <a:p>
            <a:pPr lvl="1" algn="l" rtl="0"/>
            <a:r>
              <a:rPr lang="en-US" b="1" dirty="0" smtClean="0"/>
              <a:t>Make sure that you write the right email addresses in the Receiver parts. </a:t>
            </a:r>
          </a:p>
          <a:p>
            <a:pPr lvl="1" algn="l" rtl="0"/>
            <a:endParaRPr lang="en-US" b="1" dirty="0"/>
          </a:p>
          <a:p>
            <a:pPr lvl="1" algn="l" rtl="0"/>
            <a:r>
              <a:rPr lang="en-US" b="1" dirty="0" smtClean="0">
                <a:solidFill>
                  <a:srgbClr val="FF0000"/>
                </a:solidFill>
              </a:rPr>
              <a:t>An email sent to a the wrong email address may cost you your job.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77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The Subject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l" rtl="0">
              <a:buFont typeface="Arial" charset="0"/>
              <a:buChar char="•"/>
            </a:pPr>
            <a:r>
              <a:rPr lang="en-US" sz="2800" b="1" dirty="0" smtClean="0"/>
              <a:t>The email subject</a:t>
            </a:r>
            <a:r>
              <a:rPr lang="en-US" sz="2800" dirty="0" smtClean="0"/>
              <a:t> is an essential part of your email. If you leave it empty, most email systems will give warning about it.</a:t>
            </a:r>
          </a:p>
          <a:p>
            <a:pPr marL="457200" lvl="1" indent="0" algn="l" rtl="0">
              <a:buNone/>
            </a:pPr>
            <a:endParaRPr lang="en-US" sz="2800" dirty="0" smtClean="0"/>
          </a:p>
          <a:p>
            <a:pPr lvl="1" algn="l" rtl="0">
              <a:buFont typeface="Arial" charset="0"/>
              <a:buChar char="•"/>
            </a:pPr>
            <a:r>
              <a:rPr lang="en-US" sz="2800" b="1" dirty="0" smtClean="0"/>
              <a:t>Why Subject is important?</a:t>
            </a:r>
          </a:p>
          <a:p>
            <a:pPr lvl="2" algn="l" rtl="0">
              <a:buFont typeface="Arial" charset="0"/>
              <a:buChar char="•"/>
            </a:pPr>
            <a:r>
              <a:rPr lang="en-US" sz="2800" dirty="0" smtClean="0"/>
              <a:t>The subject of an email, is the first thing a receiver reads in an email. And according to the subject, he/she decides to read the email now, later, or maybe never.</a:t>
            </a:r>
          </a:p>
          <a:p>
            <a:pPr lvl="2" algn="l" rtl="0">
              <a:buFont typeface="Arial" charset="0"/>
              <a:buChar char="•"/>
            </a:pPr>
            <a:endParaRPr lang="en-US" sz="2800" dirty="0" smtClean="0"/>
          </a:p>
          <a:p>
            <a:pPr lvl="2" algn="l" rtl="0">
              <a:buFont typeface="Arial" charset="0"/>
              <a:buChar char="•"/>
            </a:pPr>
            <a:endParaRPr lang="en-US" sz="2800" dirty="0" smtClean="0"/>
          </a:p>
          <a:p>
            <a:pPr lvl="2" algn="l" rtl="0">
              <a:buFont typeface="Arial" charset="0"/>
              <a:buChar char="•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44896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How to write an appealing Subject?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2" algn="l" rtl="0">
              <a:buFont typeface="Arial" charset="0"/>
              <a:buChar char="•"/>
            </a:pPr>
            <a:r>
              <a:rPr lang="en-US" sz="2800" dirty="0" smtClean="0"/>
              <a:t>The subject should relate to the email body and be something that would convince the receiver to open the email.</a:t>
            </a:r>
          </a:p>
          <a:p>
            <a:pPr marL="914400" lvl="2" indent="0" algn="l" rtl="0">
              <a:buNone/>
            </a:pPr>
            <a:endParaRPr lang="en-US" sz="2800" dirty="0" smtClean="0"/>
          </a:p>
          <a:p>
            <a:pPr lvl="2" algn="l" rtl="0">
              <a:buFont typeface="Arial" charset="0"/>
              <a:buChar char="•"/>
            </a:pPr>
            <a:r>
              <a:rPr lang="en-US" sz="2800" dirty="0" smtClean="0"/>
              <a:t>Make it short, clear and stick to the point</a:t>
            </a:r>
            <a:r>
              <a:rPr lang="en-US" sz="2800" dirty="0"/>
              <a:t>. (Keep your subject line 5 words or less</a:t>
            </a:r>
            <a:r>
              <a:rPr lang="en-US" sz="2800" dirty="0" smtClean="0"/>
              <a:t>.)</a:t>
            </a:r>
          </a:p>
          <a:p>
            <a:pPr lvl="2" algn="l" rtl="0">
              <a:buFont typeface="Arial" charset="0"/>
              <a:buChar char="•"/>
            </a:pPr>
            <a:endParaRPr lang="en-US" sz="2800" dirty="0"/>
          </a:p>
          <a:p>
            <a:pPr lvl="2" algn="l" rtl="0">
              <a:buFont typeface="Arial" charset="0"/>
              <a:buChar char="•"/>
            </a:pPr>
            <a:endParaRPr lang="en-US" sz="2800" dirty="0" smtClean="0"/>
          </a:p>
          <a:p>
            <a:pPr lvl="2" algn="l" rtl="0">
              <a:buFont typeface="Arial" charset="0"/>
              <a:buChar char="•"/>
            </a:pPr>
            <a:r>
              <a:rPr lang="en-US" sz="2800" dirty="0" smtClean="0"/>
              <a:t>It is OK to have “Re:” or “</a:t>
            </a:r>
            <a:r>
              <a:rPr lang="en-US" sz="2800" dirty="0" err="1" smtClean="0"/>
              <a:t>Fwd</a:t>
            </a:r>
            <a:r>
              <a:rPr lang="en-US" sz="2800" dirty="0" smtClean="0"/>
              <a:t>:” in the Subject line, to show that you are replying to the original sender, or forwarding a previously received email.</a:t>
            </a:r>
          </a:p>
          <a:p>
            <a:pPr marL="914400" lvl="2" indent="0" algn="l" rtl="0">
              <a:buNone/>
            </a:pPr>
            <a:endParaRPr lang="en-US" sz="2800" dirty="0" smtClean="0"/>
          </a:p>
          <a:p>
            <a:pPr lvl="2" algn="l" rtl="0">
              <a:buFont typeface="Arial" charset="0"/>
              <a:buChar char="•"/>
            </a:pPr>
            <a:r>
              <a:rPr lang="en-US" sz="2800" dirty="0" smtClean="0"/>
              <a:t>It is ok to add numbers, to be more clear (e.g. 2-day vacation, 50Jds Payback, …etc.)</a:t>
            </a:r>
          </a:p>
          <a:p>
            <a:pPr marL="914400" lvl="2" indent="0" algn="l" rtl="0">
              <a:buNone/>
            </a:pPr>
            <a:endParaRPr lang="en-US" sz="2800" dirty="0" smtClean="0"/>
          </a:p>
          <a:p>
            <a:pPr lvl="2" algn="l" rtl="0">
              <a:buFont typeface="Arial" charset="0"/>
              <a:buChar char="•"/>
            </a:pPr>
            <a:r>
              <a:rPr lang="en-US" sz="2800" dirty="0" smtClean="0"/>
              <a:t>Write the subject line using the “Title Case”, i.e. every word in the subject starts with capital letter.</a:t>
            </a:r>
          </a:p>
          <a:p>
            <a:pPr lvl="2" algn="l" rtl="0">
              <a:buFont typeface="Arial" charset="0"/>
              <a:buChar char="•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94555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1405</TotalTime>
  <Words>1318</Words>
  <Application>Microsoft Office PowerPoint</Application>
  <PresentationFormat>Custom</PresentationFormat>
  <Paragraphs>162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Writing Professional Emails</vt:lpstr>
      <vt:lpstr>Email</vt:lpstr>
      <vt:lpstr>Formal Email</vt:lpstr>
      <vt:lpstr>Main Parts of an Email</vt:lpstr>
      <vt:lpstr>Main Parts of an Email</vt:lpstr>
      <vt:lpstr>Sender and Receiver</vt:lpstr>
      <vt:lpstr>Sender and Receiver</vt:lpstr>
      <vt:lpstr>The Subject</vt:lpstr>
      <vt:lpstr>How to write an appealing Subject?</vt:lpstr>
      <vt:lpstr>Subject Line: Don’t…</vt:lpstr>
      <vt:lpstr>Email Body</vt:lpstr>
      <vt:lpstr>Email Body – Salutation (Greeting)</vt:lpstr>
      <vt:lpstr>Email Body – Paragraphs</vt:lpstr>
      <vt:lpstr>Email Body – Paragraphs</vt:lpstr>
      <vt:lpstr>Email Body – Paragraphs</vt:lpstr>
      <vt:lpstr>Email Body – Closing</vt:lpstr>
      <vt:lpstr>Tips for writing an email</vt:lpstr>
      <vt:lpstr>Writing a Cover Letter</vt:lpstr>
      <vt:lpstr>Writing a Cover Letter</vt:lpstr>
      <vt:lpstr>Example of a poor communication, Why?</vt:lpstr>
      <vt:lpstr>Example of a good communication</vt:lpstr>
      <vt:lpstr>Exercise</vt:lpstr>
      <vt:lpstr>Any Questions?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Professional Emails</dc:title>
  <dc:creator>Eman Al-Nagi</dc:creator>
  <cp:lastModifiedBy>Wafa' Bani Mustafa</cp:lastModifiedBy>
  <cp:revision>37</cp:revision>
  <dcterms:created xsi:type="dcterms:W3CDTF">2018-10-09T10:06:05Z</dcterms:created>
  <dcterms:modified xsi:type="dcterms:W3CDTF">2018-10-11T07:45:10Z</dcterms:modified>
</cp:coreProperties>
</file>