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6"/>
  </p:notesMasterIdLst>
  <p:handoutMasterIdLst>
    <p:handoutMasterId r:id="rId57"/>
  </p:handoutMasterIdLst>
  <p:sldIdLst>
    <p:sldId id="256" r:id="rId2"/>
    <p:sldId id="257" r:id="rId3"/>
    <p:sldId id="286" r:id="rId4"/>
    <p:sldId id="258" r:id="rId5"/>
    <p:sldId id="259" r:id="rId6"/>
    <p:sldId id="260" r:id="rId7"/>
    <p:sldId id="261" r:id="rId8"/>
    <p:sldId id="262" r:id="rId9"/>
    <p:sldId id="263" r:id="rId10"/>
    <p:sldId id="264" r:id="rId11"/>
    <p:sldId id="265" r:id="rId12"/>
    <p:sldId id="266" r:id="rId13"/>
    <p:sldId id="267" r:id="rId14"/>
    <p:sldId id="268" r:id="rId15"/>
    <p:sldId id="269" r:id="rId16"/>
    <p:sldId id="285" r:id="rId17"/>
    <p:sldId id="271" r:id="rId18"/>
    <p:sldId id="270" r:id="rId19"/>
    <p:sldId id="272" r:id="rId20"/>
    <p:sldId id="273" r:id="rId21"/>
    <p:sldId id="287" r:id="rId22"/>
    <p:sldId id="274" r:id="rId23"/>
    <p:sldId id="275" r:id="rId24"/>
    <p:sldId id="276" r:id="rId25"/>
    <p:sldId id="279" r:id="rId26"/>
    <p:sldId id="277" r:id="rId27"/>
    <p:sldId id="278" r:id="rId28"/>
    <p:sldId id="280" r:id="rId29"/>
    <p:sldId id="281" r:id="rId30"/>
    <p:sldId id="282" r:id="rId31"/>
    <p:sldId id="283" r:id="rId32"/>
    <p:sldId id="288" r:id="rId33"/>
    <p:sldId id="289" r:id="rId34"/>
    <p:sldId id="290" r:id="rId35"/>
    <p:sldId id="291" r:id="rId36"/>
    <p:sldId id="292" r:id="rId37"/>
    <p:sldId id="293" r:id="rId38"/>
    <p:sldId id="294" r:id="rId39"/>
    <p:sldId id="295" r:id="rId40"/>
    <p:sldId id="296" r:id="rId41"/>
    <p:sldId id="311" r:id="rId42"/>
    <p:sldId id="297"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85" autoAdjust="0"/>
    <p:restoredTop sz="94622" autoAdjust="0"/>
  </p:normalViewPr>
  <p:slideViewPr>
    <p:cSldViewPr>
      <p:cViewPr>
        <p:scale>
          <a:sx n="70" d="100"/>
          <a:sy n="70" d="100"/>
        </p:scale>
        <p:origin x="-1092"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378"/>
    </p:cViewPr>
  </p:sorterViewPr>
  <p:notesViewPr>
    <p:cSldViewPr>
      <p:cViewPr varScale="1">
        <p:scale>
          <a:sx n="59" d="100"/>
          <a:sy n="59" d="100"/>
        </p:scale>
        <p:origin x="-2556"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10CF800-BA7A-49B7-8314-24A7C6E42C41}" type="datetimeFigureOut">
              <a:rPr lang="en-US" smtClean="0"/>
              <a:pPr/>
              <a:t>10/3/2018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9C08507-FAA1-47C7-B192-1041A44BBBC2}" type="slidenum">
              <a:rPr lang="en-US" smtClean="0"/>
              <a:pPr/>
              <a:t>‹#›</a:t>
            </a:fld>
            <a:endParaRPr lang="en-US"/>
          </a:p>
        </p:txBody>
      </p:sp>
    </p:spTree>
    <p:extLst>
      <p:ext uri="{BB962C8B-B14F-4D97-AF65-F5344CB8AC3E}">
        <p14:creationId xmlns:p14="http://schemas.microsoft.com/office/powerpoint/2010/main" val="31149615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831989C-A696-406A-90C0-00517F031057}" type="datetimeFigureOut">
              <a:rPr lang="en-US" smtClean="0"/>
              <a:pPr/>
              <a:t>10/3/2018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D128995-829B-409A-9B60-15540C28D637}" type="slidenum">
              <a:rPr lang="en-US" smtClean="0"/>
              <a:pPr/>
              <a:t>‹#›</a:t>
            </a:fld>
            <a:endParaRPr lang="en-US"/>
          </a:p>
        </p:txBody>
      </p:sp>
    </p:spTree>
    <p:extLst>
      <p:ext uri="{BB962C8B-B14F-4D97-AF65-F5344CB8AC3E}">
        <p14:creationId xmlns:p14="http://schemas.microsoft.com/office/powerpoint/2010/main" val="41559196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D128995-829B-409A-9B60-15540C28D637}" type="slidenum">
              <a:rPr lang="en-US" smtClean="0"/>
              <a:pPr/>
              <a:t>2</a:t>
            </a:fld>
            <a:endParaRPr lang="en-US"/>
          </a:p>
        </p:txBody>
      </p:sp>
    </p:spTree>
    <p:extLst>
      <p:ext uri="{BB962C8B-B14F-4D97-AF65-F5344CB8AC3E}">
        <p14:creationId xmlns:p14="http://schemas.microsoft.com/office/powerpoint/2010/main" val="3505325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D128995-829B-409A-9B60-15540C28D637}" type="slidenum">
              <a:rPr lang="en-US" smtClean="0"/>
              <a:pPr/>
              <a:t>31</a:t>
            </a:fld>
            <a:endParaRPr lang="en-US"/>
          </a:p>
        </p:txBody>
      </p:sp>
    </p:spTree>
    <p:extLst>
      <p:ext uri="{BB962C8B-B14F-4D97-AF65-F5344CB8AC3E}">
        <p14:creationId xmlns:p14="http://schemas.microsoft.com/office/powerpoint/2010/main" val="28660300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213FD6D-6FF3-4884-AB91-C9AC86DDC9F0}" type="datetime1">
              <a:rPr lang="en-US" smtClean="0"/>
              <a:t>10/3/2018</a:t>
            </a:fld>
            <a:endParaRPr lang="en-US"/>
          </a:p>
        </p:txBody>
      </p:sp>
      <p:sp>
        <p:nvSpPr>
          <p:cNvPr id="5" name="Footer Placeholder 4"/>
          <p:cNvSpPr>
            <a:spLocks noGrp="1"/>
          </p:cNvSpPr>
          <p:nvPr>
            <p:ph type="ftr" sz="quarter" idx="11"/>
          </p:nvPr>
        </p:nvSpPr>
        <p:spPr/>
        <p:txBody>
          <a:bodyPr/>
          <a:lstStyle/>
          <a:p>
            <a:r>
              <a:rPr lang="it-IT" smtClean="0"/>
              <a:t>Sara Shaker Al-Aqra &amp; Montaser Mustafa Dana'a </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DE3C2B-7A45-4C9C-9DBE-1E6F1DA74AFB}" type="datetime1">
              <a:rPr lang="en-US" smtClean="0"/>
              <a:t>10/3/2018</a:t>
            </a:fld>
            <a:endParaRPr lang="en-US"/>
          </a:p>
        </p:txBody>
      </p:sp>
      <p:sp>
        <p:nvSpPr>
          <p:cNvPr id="5" name="Footer Placeholder 4"/>
          <p:cNvSpPr>
            <a:spLocks noGrp="1"/>
          </p:cNvSpPr>
          <p:nvPr>
            <p:ph type="ftr" sz="quarter" idx="11"/>
          </p:nvPr>
        </p:nvSpPr>
        <p:spPr/>
        <p:txBody>
          <a:bodyPr/>
          <a:lstStyle/>
          <a:p>
            <a:r>
              <a:rPr lang="it-IT" smtClean="0"/>
              <a:t>Sara Shaker Al-Aqra &amp; Montaser Mustafa Dana'a </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5B18DF-1544-4355-BC7A-A48CA88CD0A7}" type="datetime1">
              <a:rPr lang="en-US" smtClean="0"/>
              <a:t>10/3/2018</a:t>
            </a:fld>
            <a:endParaRPr lang="en-US"/>
          </a:p>
        </p:txBody>
      </p:sp>
      <p:sp>
        <p:nvSpPr>
          <p:cNvPr id="5" name="Footer Placeholder 4"/>
          <p:cNvSpPr>
            <a:spLocks noGrp="1"/>
          </p:cNvSpPr>
          <p:nvPr>
            <p:ph type="ftr" sz="quarter" idx="11"/>
          </p:nvPr>
        </p:nvSpPr>
        <p:spPr/>
        <p:txBody>
          <a:bodyPr/>
          <a:lstStyle/>
          <a:p>
            <a:r>
              <a:rPr lang="it-IT" smtClean="0"/>
              <a:t>Sara Shaker Al-Aqra &amp; Montaser Mustafa Dana'a </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C2353D-17A2-49CA-AAF7-01AA374E41B3}" type="datetime1">
              <a:rPr lang="en-US" smtClean="0"/>
              <a:t>10/3/2018</a:t>
            </a:fld>
            <a:endParaRPr lang="en-US"/>
          </a:p>
        </p:txBody>
      </p:sp>
      <p:sp>
        <p:nvSpPr>
          <p:cNvPr id="5" name="Footer Placeholder 4"/>
          <p:cNvSpPr>
            <a:spLocks noGrp="1"/>
          </p:cNvSpPr>
          <p:nvPr>
            <p:ph type="ftr" sz="quarter" idx="11"/>
          </p:nvPr>
        </p:nvSpPr>
        <p:spPr/>
        <p:txBody>
          <a:bodyPr/>
          <a:lstStyle/>
          <a:p>
            <a:r>
              <a:rPr lang="it-IT" smtClean="0"/>
              <a:t>Sara Shaker Al-Aqra &amp; Montaser Mustafa Dana'a </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FCB2334-0E83-4888-9F38-AC566888C628}" type="datetime1">
              <a:rPr lang="en-US" smtClean="0"/>
              <a:t>10/3/2018</a:t>
            </a:fld>
            <a:endParaRPr lang="en-US"/>
          </a:p>
        </p:txBody>
      </p:sp>
      <p:sp>
        <p:nvSpPr>
          <p:cNvPr id="5" name="Footer Placeholder 4"/>
          <p:cNvSpPr>
            <a:spLocks noGrp="1"/>
          </p:cNvSpPr>
          <p:nvPr>
            <p:ph type="ftr" sz="quarter" idx="11"/>
          </p:nvPr>
        </p:nvSpPr>
        <p:spPr/>
        <p:txBody>
          <a:bodyPr/>
          <a:lstStyle/>
          <a:p>
            <a:r>
              <a:rPr lang="it-IT" smtClean="0"/>
              <a:t>Sara Shaker Al-Aqra &amp; Montaser Mustafa Dana'a </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FB0E2FA-BE39-49C3-B9BA-4E78DDA0A766}" type="datetime1">
              <a:rPr lang="en-US" smtClean="0"/>
              <a:t>10/3/2018</a:t>
            </a:fld>
            <a:endParaRPr lang="en-US"/>
          </a:p>
        </p:txBody>
      </p:sp>
      <p:sp>
        <p:nvSpPr>
          <p:cNvPr id="6" name="Footer Placeholder 5"/>
          <p:cNvSpPr>
            <a:spLocks noGrp="1"/>
          </p:cNvSpPr>
          <p:nvPr>
            <p:ph type="ftr" sz="quarter" idx="11"/>
          </p:nvPr>
        </p:nvSpPr>
        <p:spPr/>
        <p:txBody>
          <a:bodyPr/>
          <a:lstStyle/>
          <a:p>
            <a:r>
              <a:rPr lang="it-IT" smtClean="0"/>
              <a:t>Sara Shaker Al-Aqra &amp; Montaser Mustafa Dana'a </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6E40E4D-A3EB-4C52-AF5A-14249D927E1B}" type="datetime1">
              <a:rPr lang="en-US" smtClean="0"/>
              <a:t>10/3/2018</a:t>
            </a:fld>
            <a:endParaRPr lang="en-US"/>
          </a:p>
        </p:txBody>
      </p:sp>
      <p:sp>
        <p:nvSpPr>
          <p:cNvPr id="8" name="Footer Placeholder 7"/>
          <p:cNvSpPr>
            <a:spLocks noGrp="1"/>
          </p:cNvSpPr>
          <p:nvPr>
            <p:ph type="ftr" sz="quarter" idx="11"/>
          </p:nvPr>
        </p:nvSpPr>
        <p:spPr/>
        <p:txBody>
          <a:bodyPr/>
          <a:lstStyle/>
          <a:p>
            <a:r>
              <a:rPr lang="it-IT" smtClean="0"/>
              <a:t>Sara Shaker Al-Aqra &amp; Montaser Mustafa Dana'a </a:t>
            </a:r>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896681F-510D-4C82-8EE5-380468E01BFA}" type="datetime1">
              <a:rPr lang="en-US" smtClean="0"/>
              <a:t>10/3/2018</a:t>
            </a:fld>
            <a:endParaRPr lang="en-US"/>
          </a:p>
        </p:txBody>
      </p:sp>
      <p:sp>
        <p:nvSpPr>
          <p:cNvPr id="4" name="Footer Placeholder 3"/>
          <p:cNvSpPr>
            <a:spLocks noGrp="1"/>
          </p:cNvSpPr>
          <p:nvPr>
            <p:ph type="ftr" sz="quarter" idx="11"/>
          </p:nvPr>
        </p:nvSpPr>
        <p:spPr/>
        <p:txBody>
          <a:bodyPr/>
          <a:lstStyle/>
          <a:p>
            <a:r>
              <a:rPr lang="it-IT" smtClean="0"/>
              <a:t>Sara Shaker Al-Aqra &amp; Montaser Mustafa Dana'a </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E95DAD-8AF6-4179-B360-05B4A019AC3E}" type="datetime1">
              <a:rPr lang="en-US" smtClean="0"/>
              <a:t>10/3/2018</a:t>
            </a:fld>
            <a:endParaRPr lang="en-US"/>
          </a:p>
        </p:txBody>
      </p:sp>
      <p:sp>
        <p:nvSpPr>
          <p:cNvPr id="3" name="Footer Placeholder 2"/>
          <p:cNvSpPr>
            <a:spLocks noGrp="1"/>
          </p:cNvSpPr>
          <p:nvPr>
            <p:ph type="ftr" sz="quarter" idx="11"/>
          </p:nvPr>
        </p:nvSpPr>
        <p:spPr/>
        <p:txBody>
          <a:bodyPr/>
          <a:lstStyle/>
          <a:p>
            <a:r>
              <a:rPr lang="it-IT" smtClean="0"/>
              <a:t>Sara Shaker Al-Aqra &amp; Montaser Mustafa Dana'a </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1AEDA6-F5D3-4A36-97F7-CDB9CB60A7B9}" type="datetime1">
              <a:rPr lang="en-US" smtClean="0"/>
              <a:t>10/3/2018</a:t>
            </a:fld>
            <a:endParaRPr lang="en-US"/>
          </a:p>
        </p:txBody>
      </p:sp>
      <p:sp>
        <p:nvSpPr>
          <p:cNvPr id="6" name="Footer Placeholder 5"/>
          <p:cNvSpPr>
            <a:spLocks noGrp="1"/>
          </p:cNvSpPr>
          <p:nvPr>
            <p:ph type="ftr" sz="quarter" idx="11"/>
          </p:nvPr>
        </p:nvSpPr>
        <p:spPr/>
        <p:txBody>
          <a:bodyPr/>
          <a:lstStyle/>
          <a:p>
            <a:r>
              <a:rPr lang="it-IT" smtClean="0"/>
              <a:t>Sara Shaker Al-Aqra &amp; Montaser Mustafa Dana'a </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89388D-278F-4D44-9BFB-5A6C5A197580}" type="datetime1">
              <a:rPr lang="en-US" smtClean="0"/>
              <a:t>10/3/2018</a:t>
            </a:fld>
            <a:endParaRPr lang="en-US"/>
          </a:p>
        </p:txBody>
      </p:sp>
      <p:sp>
        <p:nvSpPr>
          <p:cNvPr id="6" name="Footer Placeholder 5"/>
          <p:cNvSpPr>
            <a:spLocks noGrp="1"/>
          </p:cNvSpPr>
          <p:nvPr>
            <p:ph type="ftr" sz="quarter" idx="11"/>
          </p:nvPr>
        </p:nvSpPr>
        <p:spPr/>
        <p:txBody>
          <a:bodyPr/>
          <a:lstStyle/>
          <a:p>
            <a:r>
              <a:rPr lang="it-IT" smtClean="0"/>
              <a:t>Sara Shaker Al-Aqra &amp; Montaser Mustafa Dana'a </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BB4C88-585B-42EB-AF67-B8866215925F}" type="datetime1">
              <a:rPr lang="en-US" smtClean="0"/>
              <a:t>10/3/2018</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it-IT" smtClean="0"/>
              <a:t>Sara Shaker Al-Aqra &amp; Montaser Mustafa Dana'a </a:t>
            </a:r>
            <a:endParaRPr lang="en-US"/>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 Id="rId5" Type="http://schemas.openxmlformats.org/officeDocument/2006/relationships/image" Target="../media/image33.png"/><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 Id="rId5" Type="http://schemas.openxmlformats.org/officeDocument/2006/relationships/image" Target="../media/image37.png"/><Relationship Id="rId4" Type="http://schemas.openxmlformats.org/officeDocument/2006/relationships/image" Target="../media/image3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7.xml"/><Relationship Id="rId4" Type="http://schemas.openxmlformats.org/officeDocument/2006/relationships/image" Target="../media/image48.png"/></Relationships>
</file>

<file path=ppt/slides/_rels/slide2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hyperlink" Target="https://cdn.comparitech.com/wp-content/uploads/2018/05/efs-1.jpg" TargetMode="Externa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hyperlink" Target="https://cdn.comparitech.com/wp-content/uploads/2018/05/efs-2.jpg" TargetMode="External"/><Relationship Id="rId1" Type="http://schemas.openxmlformats.org/officeDocument/2006/relationships/slideLayout" Target="../slideLayouts/slideLayout7.xml"/><Relationship Id="rId5" Type="http://schemas.openxmlformats.org/officeDocument/2006/relationships/image" Target="../media/image56.jpeg"/><Relationship Id="rId4" Type="http://schemas.openxmlformats.org/officeDocument/2006/relationships/hyperlink" Target="https://cdn.comparitech.com/wp-content/uploads/2018/05/efs-3.jpg"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hyperlink" Target="https://cdn.comparitech.com/wp-content/uploads/2018/05/efs-5.jpg" TargetMode="Externa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59.gif"/><Relationship Id="rId2" Type="http://schemas.openxmlformats.org/officeDocument/2006/relationships/image" Target="../media/image58.gif"/><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61.gif"/><Relationship Id="rId2" Type="http://schemas.openxmlformats.org/officeDocument/2006/relationships/image" Target="../media/image60.gif"/><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hyperlink" Target="http://mail2.inetnj.com/wp-content/uploads/2010/10/search-content2.jpg" TargetMode="External"/><Relationship Id="rId1" Type="http://schemas.openxmlformats.org/officeDocument/2006/relationships/slideLayout" Target="../slideLayouts/slideLayout7.xml"/><Relationship Id="rId5" Type="http://schemas.openxmlformats.org/officeDocument/2006/relationships/image" Target="../media/image67.jpeg"/><Relationship Id="rId4" Type="http://schemas.openxmlformats.org/officeDocument/2006/relationships/hyperlink" Target="http://mail2.inetnj.com/wp-content/uploads/2010/10/search-content.jpg" TargetMode="Externa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50.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1" y="4393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TextBox 3"/>
          <p:cNvSpPr txBox="1"/>
          <p:nvPr/>
        </p:nvSpPr>
        <p:spPr>
          <a:xfrm>
            <a:off x="762000" y="1752600"/>
            <a:ext cx="7848600" cy="4616648"/>
          </a:xfrm>
          <a:prstGeom prst="rect">
            <a:avLst/>
          </a:prstGeom>
          <a:noFill/>
        </p:spPr>
        <p:txBody>
          <a:bodyPr wrap="square" rtlCol="0">
            <a:spAutoFit/>
          </a:bodyPr>
          <a:lstStyle/>
          <a:p>
            <a:pPr algn="ctr"/>
            <a:endParaRPr lang="en-US" dirty="0" smtClean="0"/>
          </a:p>
          <a:p>
            <a:pPr algn="ctr"/>
            <a:r>
              <a:rPr lang="en-US" sz="2400" b="1" i="1" dirty="0" smtClean="0">
                <a:solidFill>
                  <a:srgbClr val="002060"/>
                </a:solidFill>
                <a:latin typeface="Andalus" panose="02020603050405020304" pitchFamily="18" charset="-78"/>
                <a:cs typeface="Andalus" panose="02020603050405020304" pitchFamily="18" charset="-78"/>
              </a:rPr>
              <a:t>Deanship of Development and Distance Learning</a:t>
            </a:r>
          </a:p>
          <a:p>
            <a:pPr algn="ctr"/>
            <a:endParaRPr lang="en-US" dirty="0" smtClean="0"/>
          </a:p>
          <a:p>
            <a:pPr algn="ctr"/>
            <a:endParaRPr lang="en-US" sz="2400" b="1" dirty="0" smtClean="0">
              <a:solidFill>
                <a:srgbClr val="C00000"/>
              </a:solidFill>
              <a:latin typeface="Andalus" panose="02020603050405020304" pitchFamily="18" charset="-78"/>
              <a:cs typeface="Andalus" panose="02020603050405020304" pitchFamily="18" charset="-78"/>
            </a:endParaRPr>
          </a:p>
          <a:p>
            <a:pPr algn="ctr"/>
            <a:r>
              <a:rPr lang="en-US" sz="2400" b="1" i="1" dirty="0" smtClean="0">
                <a:solidFill>
                  <a:srgbClr val="C00000"/>
                </a:solidFill>
                <a:latin typeface="Andalus" panose="02020603050405020304" pitchFamily="18" charset="-78"/>
                <a:cs typeface="Andalus" panose="02020603050405020304" pitchFamily="18" charset="-78"/>
              </a:rPr>
              <a:t>Training Course</a:t>
            </a:r>
          </a:p>
          <a:p>
            <a:pPr algn="ctr"/>
            <a:r>
              <a:rPr lang="en-US" sz="2400" b="1" i="1" dirty="0" smtClean="0">
                <a:solidFill>
                  <a:srgbClr val="002060"/>
                </a:solidFill>
                <a:latin typeface="Andalus" panose="02020603050405020304" pitchFamily="18" charset="-78"/>
                <a:cs typeface="Andalus" panose="02020603050405020304" pitchFamily="18" charset="-78"/>
              </a:rPr>
              <a:t>Computer Skills - For </a:t>
            </a:r>
            <a:r>
              <a:rPr lang="en-US" sz="2400" b="1" i="1" dirty="0" smtClean="0">
                <a:solidFill>
                  <a:srgbClr val="002060"/>
                </a:solidFill>
                <a:latin typeface="Andalus" panose="02020603050405020304" pitchFamily="18" charset="-78"/>
                <a:cs typeface="Andalus" panose="02020603050405020304" pitchFamily="18" charset="-78"/>
              </a:rPr>
              <a:t>Administrative Members</a:t>
            </a:r>
            <a:endParaRPr lang="en-US" sz="2400" b="1" i="1" dirty="0" smtClean="0">
              <a:solidFill>
                <a:srgbClr val="002060"/>
              </a:solidFill>
              <a:latin typeface="Andalus" panose="02020603050405020304" pitchFamily="18" charset="-78"/>
              <a:cs typeface="Andalus" panose="02020603050405020304" pitchFamily="18" charset="-78"/>
            </a:endParaRPr>
          </a:p>
          <a:p>
            <a:endParaRPr lang="en-US" sz="2400" b="1" dirty="0" smtClean="0">
              <a:solidFill>
                <a:srgbClr val="C00000"/>
              </a:solidFill>
              <a:latin typeface="Andalus" panose="02020603050405020304" pitchFamily="18" charset="-78"/>
              <a:cs typeface="Andalus" panose="02020603050405020304" pitchFamily="18" charset="-78"/>
            </a:endParaRPr>
          </a:p>
          <a:p>
            <a:endParaRPr lang="en-US" sz="2400" b="1" dirty="0" smtClean="0">
              <a:solidFill>
                <a:srgbClr val="C00000"/>
              </a:solidFill>
              <a:latin typeface="Andalus" panose="02020603050405020304" pitchFamily="18" charset="-78"/>
              <a:cs typeface="Andalus" panose="02020603050405020304" pitchFamily="18" charset="-78"/>
            </a:endParaRPr>
          </a:p>
          <a:p>
            <a:r>
              <a:rPr lang="en-US" sz="2400" b="1" i="1" dirty="0" smtClean="0">
                <a:solidFill>
                  <a:srgbClr val="C00000"/>
                </a:solidFill>
                <a:latin typeface="Andalus" panose="02020603050405020304" pitchFamily="18" charset="-78"/>
                <a:cs typeface="Andalus" panose="02020603050405020304" pitchFamily="18" charset="-78"/>
              </a:rPr>
              <a:t>Sara Shaker Al-Aqra	   	</a:t>
            </a:r>
            <a:r>
              <a:rPr lang="en-US" sz="2400" b="1" i="1" dirty="0">
                <a:solidFill>
                  <a:srgbClr val="C00000"/>
                </a:solidFill>
                <a:latin typeface="Andalus" panose="02020603050405020304" pitchFamily="18" charset="-78"/>
                <a:cs typeface="Andalus" panose="02020603050405020304" pitchFamily="18" charset="-78"/>
              </a:rPr>
              <a:t> </a:t>
            </a:r>
            <a:r>
              <a:rPr lang="en-US" sz="2400" b="1" i="1" dirty="0" smtClean="0">
                <a:solidFill>
                  <a:srgbClr val="C00000"/>
                </a:solidFill>
                <a:latin typeface="Andalus" panose="02020603050405020304" pitchFamily="18" charset="-78"/>
                <a:cs typeface="Andalus" panose="02020603050405020304" pitchFamily="18" charset="-78"/>
              </a:rPr>
              <a:t>         Montaser Mustafa Dana’a</a:t>
            </a:r>
          </a:p>
          <a:p>
            <a:pPr algn="ctr"/>
            <a:endParaRPr lang="en-US" sz="2400" b="1" dirty="0" smtClean="0">
              <a:solidFill>
                <a:schemeClr val="tx2"/>
              </a:solidFill>
              <a:latin typeface="Andalus" panose="02020603050405020304" pitchFamily="18" charset="-78"/>
              <a:cs typeface="Andalus" panose="02020603050405020304" pitchFamily="18" charset="-78"/>
            </a:endParaRPr>
          </a:p>
          <a:p>
            <a:pPr algn="ctr"/>
            <a:endParaRPr lang="en-US" sz="2400" b="1" dirty="0" smtClean="0">
              <a:solidFill>
                <a:schemeClr val="tx2"/>
              </a:solidFill>
              <a:latin typeface="Andalus" panose="02020603050405020304" pitchFamily="18" charset="-78"/>
              <a:cs typeface="Andalus" panose="02020603050405020304" pitchFamily="18" charset="-78"/>
            </a:endParaRPr>
          </a:p>
          <a:p>
            <a:pPr algn="ctr"/>
            <a:r>
              <a:rPr lang="en-US" sz="2400" b="1" i="1" dirty="0" smtClean="0">
                <a:solidFill>
                  <a:srgbClr val="002060"/>
                </a:solidFill>
                <a:latin typeface="Andalus" panose="02020603050405020304" pitchFamily="18" charset="-78"/>
                <a:cs typeface="Andalus" panose="02020603050405020304" pitchFamily="18" charset="-78"/>
              </a:rPr>
              <a:t>First Level - </a:t>
            </a:r>
            <a:r>
              <a:rPr lang="en-US" sz="2400" b="1" i="1" dirty="0" smtClean="0">
                <a:solidFill>
                  <a:srgbClr val="002060"/>
                </a:solidFill>
                <a:latin typeface="Andalus" panose="02020603050405020304" pitchFamily="18" charset="-78"/>
                <a:cs typeface="Andalus" panose="02020603050405020304" pitchFamily="18" charset="-78"/>
              </a:rPr>
              <a:t>ST  </a:t>
            </a:r>
            <a:r>
              <a:rPr lang="en-US" sz="2400" b="1" i="1" dirty="0" smtClean="0">
                <a:solidFill>
                  <a:srgbClr val="002060"/>
                </a:solidFill>
                <a:latin typeface="Andalus" panose="02020603050405020304" pitchFamily="18" charset="-78"/>
                <a:cs typeface="Andalus" panose="02020603050405020304" pitchFamily="18" charset="-78"/>
              </a:rPr>
              <a:t>1801 </a:t>
            </a:r>
          </a:p>
          <a:p>
            <a:pPr algn="ctr"/>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81125" y="228600"/>
            <a:ext cx="1952876" cy="1752600"/>
          </a:xfrm>
          <a:prstGeom prst="rect">
            <a:avLst/>
          </a:prstGeom>
        </p:spPr>
      </p:pic>
    </p:spTree>
    <p:extLst>
      <p:ext uri="{BB962C8B-B14F-4D97-AF65-F5344CB8AC3E}">
        <p14:creationId xmlns:p14="http://schemas.microsoft.com/office/powerpoint/2010/main" val="32154770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76200"/>
            <a:ext cx="9067800" cy="1384995"/>
          </a:xfrm>
          <a:prstGeom prst="rect">
            <a:avLst/>
          </a:prstGeom>
        </p:spPr>
        <p:txBody>
          <a:bodyPr wrap="square">
            <a:spAutoFit/>
          </a:bodyPr>
          <a:lstStyle/>
          <a:p>
            <a:pPr marL="457200" indent="-457200">
              <a:buFont typeface="+mj-lt"/>
              <a:buAutoNum type="arabicPeriod" startAt="7"/>
            </a:pPr>
            <a:r>
              <a:rPr lang="en-US" sz="2200" b="1" u="sng" dirty="0">
                <a:solidFill>
                  <a:srgbClr val="002060"/>
                </a:solidFill>
              </a:rPr>
              <a:t>Repeating the table heading row for multi - page tables :</a:t>
            </a:r>
            <a:r>
              <a:rPr lang="ar-JO" sz="2200" b="1" u="sng" dirty="0">
                <a:solidFill>
                  <a:srgbClr val="002060"/>
                </a:solidFill>
              </a:rPr>
              <a:t>تكرار رأس الجدول للجداول متعددة الصفحات </a:t>
            </a:r>
            <a:endParaRPr lang="en-US" sz="2200" b="1" u="sng" dirty="0">
              <a:solidFill>
                <a:srgbClr val="002060"/>
              </a:solidFill>
            </a:endParaRPr>
          </a:p>
          <a:p>
            <a:pPr marL="0" lvl="1" algn="just"/>
            <a:r>
              <a:rPr lang="en-US" sz="2000" b="1" i="1" dirty="0" smtClean="0">
                <a:solidFill>
                  <a:srgbClr val="C00000"/>
                </a:solidFill>
              </a:rPr>
              <a:t>  (1) Select </a:t>
            </a:r>
            <a:r>
              <a:rPr lang="en-US" sz="2000" b="1" i="1" dirty="0">
                <a:solidFill>
                  <a:srgbClr val="C00000"/>
                </a:solidFill>
              </a:rPr>
              <a:t>the </a:t>
            </a:r>
            <a:r>
              <a:rPr lang="en-US" sz="2000" b="1" i="1" dirty="0" smtClean="0">
                <a:solidFill>
                  <a:srgbClr val="C00000"/>
                </a:solidFill>
              </a:rPr>
              <a:t>table heading row (the first row) </a:t>
            </a:r>
            <a:r>
              <a:rPr lang="en-US" sz="2000" b="1" i="1" dirty="0">
                <a:solidFill>
                  <a:srgbClr val="C00000"/>
                </a:solidFill>
                <a:sym typeface="Wingdings" panose="05000000000000000000" pitchFamily="2" charset="2"/>
              </a:rPr>
              <a:t> </a:t>
            </a:r>
            <a:r>
              <a:rPr lang="en-US" sz="2000" b="1" i="1" dirty="0" smtClean="0">
                <a:solidFill>
                  <a:srgbClr val="C00000"/>
                </a:solidFill>
                <a:sym typeface="Wingdings" panose="05000000000000000000" pitchFamily="2" charset="2"/>
              </a:rPr>
              <a:t>(2) Table </a:t>
            </a:r>
            <a:r>
              <a:rPr lang="en-US" sz="2000" b="1" i="1" dirty="0">
                <a:solidFill>
                  <a:srgbClr val="C00000"/>
                </a:solidFill>
                <a:sym typeface="Wingdings" panose="05000000000000000000" pitchFamily="2" charset="2"/>
              </a:rPr>
              <a:t>Tools  </a:t>
            </a:r>
            <a:r>
              <a:rPr lang="en-US" sz="2000" b="1" i="1" dirty="0" smtClean="0">
                <a:solidFill>
                  <a:srgbClr val="C00000"/>
                </a:solidFill>
                <a:sym typeface="Wingdings" panose="05000000000000000000" pitchFamily="2" charset="2"/>
              </a:rPr>
              <a:t>(3) Layout </a:t>
            </a:r>
            <a:r>
              <a:rPr lang="en-US" sz="2000" b="1" i="1" dirty="0">
                <a:solidFill>
                  <a:srgbClr val="C00000"/>
                </a:solidFill>
                <a:sym typeface="Wingdings" panose="05000000000000000000" pitchFamily="2" charset="2"/>
              </a:rPr>
              <a:t>tab  </a:t>
            </a:r>
            <a:r>
              <a:rPr lang="en-US" sz="2000" b="1" i="1" dirty="0" smtClean="0">
                <a:solidFill>
                  <a:srgbClr val="C00000"/>
                </a:solidFill>
                <a:sym typeface="Wingdings" panose="05000000000000000000" pitchFamily="2" charset="2"/>
              </a:rPr>
              <a:t>(4) Data </a:t>
            </a:r>
            <a:r>
              <a:rPr lang="en-US" sz="2000" b="1" i="1" dirty="0">
                <a:solidFill>
                  <a:srgbClr val="C00000"/>
                </a:solidFill>
                <a:sym typeface="Wingdings" panose="05000000000000000000" pitchFamily="2" charset="2"/>
              </a:rPr>
              <a:t>group  </a:t>
            </a:r>
            <a:r>
              <a:rPr lang="en-US" sz="2000" b="1" i="1" dirty="0" smtClean="0">
                <a:solidFill>
                  <a:srgbClr val="C00000"/>
                </a:solidFill>
                <a:sym typeface="Wingdings" panose="05000000000000000000" pitchFamily="2" charset="2"/>
              </a:rPr>
              <a:t>(5) Repeat header rows.</a:t>
            </a:r>
            <a:endParaRPr lang="en-US" sz="2000" b="1" i="1" dirty="0">
              <a:solidFill>
                <a:srgbClr val="C00000"/>
              </a:solidFill>
              <a:sym typeface="Wingdings" panose="05000000000000000000" pitchFamily="2" charset="2"/>
            </a:endParaRPr>
          </a:p>
        </p:txBody>
      </p:sp>
      <p:grpSp>
        <p:nvGrpSpPr>
          <p:cNvPr id="5" name="Group 4"/>
          <p:cNvGrpSpPr/>
          <p:nvPr/>
        </p:nvGrpSpPr>
        <p:grpSpPr>
          <a:xfrm>
            <a:off x="685800" y="1461194"/>
            <a:ext cx="7924800" cy="4863405"/>
            <a:chOff x="1113442" y="1143000"/>
            <a:chExt cx="7039958" cy="5614988"/>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3000" y="5334000"/>
              <a:ext cx="7010400" cy="14239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4" name="Group 13"/>
            <p:cNvGrpSpPr/>
            <p:nvPr/>
          </p:nvGrpSpPr>
          <p:grpSpPr>
            <a:xfrm>
              <a:off x="1113442" y="1143000"/>
              <a:ext cx="7039958" cy="4191000"/>
              <a:chOff x="1052021" y="-1371600"/>
              <a:chExt cx="7039958" cy="419100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2021" y="-1371600"/>
                <a:ext cx="7039958" cy="3962400"/>
              </a:xfrm>
              <a:prstGeom prst="rect">
                <a:avLst/>
              </a:prstGeom>
              <a:ln w="28575">
                <a:solidFill>
                  <a:schemeClr val="tx1"/>
                </a:solidFill>
              </a:ln>
            </p:spPr>
          </p:pic>
          <p:grpSp>
            <p:nvGrpSpPr>
              <p:cNvPr id="13" name="Group 12"/>
              <p:cNvGrpSpPr/>
              <p:nvPr/>
            </p:nvGrpSpPr>
            <p:grpSpPr>
              <a:xfrm>
                <a:off x="2743200" y="990600"/>
                <a:ext cx="4953000" cy="1828800"/>
                <a:chOff x="2743200" y="990600"/>
                <a:chExt cx="4953000" cy="1828800"/>
              </a:xfrm>
            </p:grpSpPr>
            <p:cxnSp>
              <p:nvCxnSpPr>
                <p:cNvPr id="6" name="Straight Connector 5"/>
                <p:cNvCxnSpPr/>
                <p:nvPr/>
              </p:nvCxnSpPr>
              <p:spPr>
                <a:xfrm>
                  <a:off x="6045200" y="1230086"/>
                  <a:ext cx="165100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7696200" y="1230086"/>
                  <a:ext cx="0" cy="1589314"/>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43200" y="990600"/>
                  <a:ext cx="3302000" cy="15766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grpSp>
      <p:sp>
        <p:nvSpPr>
          <p:cNvPr id="18" name="Slide Number Placeholder 3"/>
          <p:cNvSpPr>
            <a:spLocks noGrp="1"/>
          </p:cNvSpPr>
          <p:nvPr>
            <p:ph type="sldNum" sz="quarter" idx="12"/>
          </p:nvPr>
        </p:nvSpPr>
        <p:spPr>
          <a:xfrm>
            <a:off x="6553200" y="6477000"/>
            <a:ext cx="2133600" cy="365125"/>
          </a:xfrm>
        </p:spPr>
        <p:txBody>
          <a:bodyPr/>
          <a:lstStyle/>
          <a:p>
            <a:fld id="{B6F15528-21DE-4FAA-801E-634DDDAF4B2B}" type="slidenum">
              <a:rPr lang="en-US" sz="1600" b="1" i="1" smtClean="0">
                <a:solidFill>
                  <a:srgbClr val="002060"/>
                </a:solidFill>
              </a:rPr>
              <a:pPr/>
              <a:t>10</a:t>
            </a:fld>
            <a:endParaRPr lang="en-US" sz="1600" b="1" i="1" dirty="0">
              <a:solidFill>
                <a:srgbClr val="002060"/>
              </a:solidFill>
            </a:endParaRPr>
          </a:p>
        </p:txBody>
      </p:sp>
      <p:sp>
        <p:nvSpPr>
          <p:cNvPr id="19" name="Date Placeholder 2"/>
          <p:cNvSpPr>
            <a:spLocks noGrp="1"/>
          </p:cNvSpPr>
          <p:nvPr>
            <p:ph type="dt" sz="half" idx="10"/>
          </p:nvPr>
        </p:nvSpPr>
        <p:spPr>
          <a:xfrm>
            <a:off x="76200" y="6477000"/>
            <a:ext cx="1143000" cy="365125"/>
          </a:xfrm>
        </p:spPr>
        <p:txBody>
          <a:bodyPr/>
          <a:lstStyle/>
          <a:p>
            <a:fld id="{2701BF0C-373B-4755-8192-B4AC705A545A}" type="datetime1">
              <a:rPr lang="en-US" sz="1600" b="1" i="1" smtClean="0">
                <a:solidFill>
                  <a:srgbClr val="002060"/>
                </a:solidFill>
              </a:rPr>
              <a:t>10/3/2018</a:t>
            </a:fld>
            <a:endParaRPr lang="en-US" sz="1600" b="1" i="1" dirty="0">
              <a:solidFill>
                <a:srgbClr val="002060"/>
              </a:solidFill>
            </a:endParaRPr>
          </a:p>
        </p:txBody>
      </p:sp>
      <p:sp>
        <p:nvSpPr>
          <p:cNvPr id="20" name="Footer Placeholder 3"/>
          <p:cNvSpPr>
            <a:spLocks noGrp="1"/>
          </p:cNvSpPr>
          <p:nvPr>
            <p:ph type="ftr" sz="quarter" idx="11"/>
          </p:nvPr>
        </p:nvSpPr>
        <p:spPr>
          <a:xfrm>
            <a:off x="2438400" y="6477000"/>
            <a:ext cx="4419600" cy="365125"/>
          </a:xfrm>
        </p:spPr>
        <p:txBody>
          <a:bodyPr/>
          <a:lstStyle/>
          <a:p>
            <a:r>
              <a:rPr lang="it-IT" sz="1600" b="1" i="1" dirty="0" smtClean="0">
                <a:solidFill>
                  <a:srgbClr val="C00000"/>
                </a:solidFill>
              </a:rPr>
              <a:t>Sara Shaker Al-Aqra &amp; Montaser Mustafa Dana'a </a:t>
            </a:r>
            <a:endParaRPr lang="en-US" sz="1600" b="1" i="1" dirty="0">
              <a:solidFill>
                <a:srgbClr val="C00000"/>
              </a:solidFill>
            </a:endParaRPr>
          </a:p>
        </p:txBody>
      </p:sp>
    </p:spTree>
    <p:extLst>
      <p:ext uri="{BB962C8B-B14F-4D97-AF65-F5344CB8AC3E}">
        <p14:creationId xmlns:p14="http://schemas.microsoft.com/office/powerpoint/2010/main" val="11362645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45928"/>
            <a:ext cx="8991600" cy="1554272"/>
          </a:xfrm>
          <a:prstGeom prst="rect">
            <a:avLst/>
          </a:prstGeom>
        </p:spPr>
        <p:txBody>
          <a:bodyPr wrap="square">
            <a:spAutoFit/>
          </a:bodyPr>
          <a:lstStyle/>
          <a:p>
            <a:pPr marL="457200" indent="-457200">
              <a:buFont typeface="+mj-lt"/>
              <a:buAutoNum type="arabicPeriod" startAt="8"/>
            </a:pPr>
            <a:r>
              <a:rPr lang="en-US" sz="2200" b="1" u="sng" dirty="0">
                <a:solidFill>
                  <a:srgbClr val="002060"/>
                </a:solidFill>
              </a:rPr>
              <a:t>Controlling row breaking across  pages :</a:t>
            </a:r>
            <a:r>
              <a:rPr lang="ar-JO" sz="2200" b="1" u="sng" dirty="0">
                <a:solidFill>
                  <a:srgbClr val="002060"/>
                </a:solidFill>
              </a:rPr>
              <a:t>التحكم في تقسيم الصف عبر الصفحات </a:t>
            </a:r>
            <a:endParaRPr lang="en-US" sz="2200" b="1" u="sng" dirty="0">
              <a:solidFill>
                <a:srgbClr val="002060"/>
              </a:solidFill>
            </a:endParaRPr>
          </a:p>
          <a:p>
            <a:pPr marL="0" lvl="1" algn="just"/>
            <a:r>
              <a:rPr lang="en-US" sz="2000" b="1" i="1" dirty="0">
                <a:solidFill>
                  <a:srgbClr val="C00000"/>
                </a:solidFill>
              </a:rPr>
              <a:t> </a:t>
            </a:r>
            <a:r>
              <a:rPr lang="en-US" sz="2000" b="1" i="1" dirty="0" smtClean="0">
                <a:solidFill>
                  <a:srgbClr val="C00000"/>
                </a:solidFill>
              </a:rPr>
              <a:t>  (1) Select </a:t>
            </a:r>
            <a:r>
              <a:rPr lang="en-US" sz="2000" b="1" i="1" dirty="0">
                <a:solidFill>
                  <a:srgbClr val="C00000"/>
                </a:solidFill>
              </a:rPr>
              <a:t>the row which is breaking across </a:t>
            </a:r>
            <a:r>
              <a:rPr lang="en-US" sz="2000" b="1" i="1" dirty="0" smtClean="0">
                <a:solidFill>
                  <a:srgbClr val="C00000"/>
                </a:solidFill>
              </a:rPr>
              <a:t>pages </a:t>
            </a:r>
            <a:r>
              <a:rPr lang="en-US" sz="2000" b="1" i="1" dirty="0" smtClean="0">
                <a:solidFill>
                  <a:srgbClr val="C00000"/>
                </a:solidFill>
                <a:sym typeface="Wingdings" panose="05000000000000000000" pitchFamily="2" charset="2"/>
              </a:rPr>
              <a:t>(2) Table </a:t>
            </a:r>
            <a:r>
              <a:rPr lang="en-US" sz="2000" b="1" i="1" dirty="0">
                <a:solidFill>
                  <a:srgbClr val="C00000"/>
                </a:solidFill>
                <a:sym typeface="Wingdings" panose="05000000000000000000" pitchFamily="2" charset="2"/>
              </a:rPr>
              <a:t>Tools  </a:t>
            </a:r>
            <a:r>
              <a:rPr lang="en-US" sz="2000" b="1" i="1" dirty="0" smtClean="0">
                <a:solidFill>
                  <a:srgbClr val="C00000"/>
                </a:solidFill>
                <a:sym typeface="Wingdings" panose="05000000000000000000" pitchFamily="2" charset="2"/>
              </a:rPr>
              <a:t>(3) Layout </a:t>
            </a:r>
            <a:r>
              <a:rPr lang="en-US" sz="2000" b="1" i="1" dirty="0">
                <a:solidFill>
                  <a:srgbClr val="C00000"/>
                </a:solidFill>
                <a:sym typeface="Wingdings" panose="05000000000000000000" pitchFamily="2" charset="2"/>
              </a:rPr>
              <a:t>tab  </a:t>
            </a:r>
            <a:r>
              <a:rPr lang="en-US" sz="2000" b="1" i="1" dirty="0" smtClean="0">
                <a:solidFill>
                  <a:srgbClr val="C00000"/>
                </a:solidFill>
                <a:sym typeface="Wingdings" panose="05000000000000000000" pitchFamily="2" charset="2"/>
              </a:rPr>
              <a:t>(4) Table group </a:t>
            </a:r>
            <a:r>
              <a:rPr lang="en-US" sz="2000" b="1" i="1" dirty="0">
                <a:solidFill>
                  <a:srgbClr val="C00000"/>
                </a:solidFill>
                <a:sym typeface="Wingdings" panose="05000000000000000000" pitchFamily="2" charset="2"/>
              </a:rPr>
              <a:t> </a:t>
            </a:r>
            <a:r>
              <a:rPr lang="en-US" sz="2000" b="1" i="1" dirty="0" smtClean="0">
                <a:solidFill>
                  <a:srgbClr val="C00000"/>
                </a:solidFill>
                <a:sym typeface="Wingdings" panose="05000000000000000000" pitchFamily="2" charset="2"/>
              </a:rPr>
              <a:t>(5) Properties  (6) Row tab  (7) Options  (8) Remove the sign from the check box (Allow row to break across pages)  (9) Ok.</a:t>
            </a:r>
            <a:endParaRPr lang="en-US" sz="2000" b="1" i="1" dirty="0">
              <a:solidFill>
                <a:srgbClr val="C00000"/>
              </a:solidFill>
              <a:sym typeface="Wingdings" panose="05000000000000000000" pitchFamily="2" charset="2"/>
            </a:endParaRPr>
          </a:p>
          <a:p>
            <a:endParaRPr lang="en-US" sz="1300" b="1" i="1" dirty="0">
              <a:solidFill>
                <a:srgbClr val="C00000"/>
              </a:solidFill>
            </a:endParaRPr>
          </a:p>
        </p:txBody>
      </p:sp>
      <p:grpSp>
        <p:nvGrpSpPr>
          <p:cNvPr id="10" name="Group 9"/>
          <p:cNvGrpSpPr/>
          <p:nvPr/>
        </p:nvGrpSpPr>
        <p:grpSpPr>
          <a:xfrm>
            <a:off x="381000" y="1447800"/>
            <a:ext cx="8305800" cy="4876800"/>
            <a:chOff x="381000" y="1104900"/>
            <a:chExt cx="8305800" cy="552450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5181600"/>
              <a:ext cx="5791200" cy="144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1104900"/>
              <a:ext cx="8153400" cy="4076700"/>
            </a:xfrm>
            <a:prstGeom prst="rect">
              <a:avLst/>
            </a:prstGeom>
          </p:spPr>
        </p:pic>
        <p:cxnSp>
          <p:nvCxnSpPr>
            <p:cNvPr id="7" name="Straight Arrow Connector 6"/>
            <p:cNvCxnSpPr/>
            <p:nvPr/>
          </p:nvCxnSpPr>
          <p:spPr>
            <a:xfrm>
              <a:off x="3962400" y="4191000"/>
              <a:ext cx="0" cy="99060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sp>
        <p:nvSpPr>
          <p:cNvPr id="14" name="Slide Number Placeholder 3"/>
          <p:cNvSpPr>
            <a:spLocks noGrp="1"/>
          </p:cNvSpPr>
          <p:nvPr>
            <p:ph type="sldNum" sz="quarter" idx="12"/>
          </p:nvPr>
        </p:nvSpPr>
        <p:spPr>
          <a:xfrm>
            <a:off x="6553200" y="6477000"/>
            <a:ext cx="2133600" cy="365125"/>
          </a:xfrm>
        </p:spPr>
        <p:txBody>
          <a:bodyPr/>
          <a:lstStyle/>
          <a:p>
            <a:fld id="{B6F15528-21DE-4FAA-801E-634DDDAF4B2B}" type="slidenum">
              <a:rPr lang="en-US" sz="1600" b="1" i="1" smtClean="0">
                <a:solidFill>
                  <a:srgbClr val="002060"/>
                </a:solidFill>
              </a:rPr>
              <a:pPr/>
              <a:t>11</a:t>
            </a:fld>
            <a:endParaRPr lang="en-US" sz="1600" b="1" i="1" dirty="0">
              <a:solidFill>
                <a:srgbClr val="002060"/>
              </a:solidFill>
            </a:endParaRPr>
          </a:p>
        </p:txBody>
      </p:sp>
      <p:sp>
        <p:nvSpPr>
          <p:cNvPr id="15" name="Date Placeholder 2"/>
          <p:cNvSpPr>
            <a:spLocks noGrp="1"/>
          </p:cNvSpPr>
          <p:nvPr>
            <p:ph type="dt" sz="half" idx="10"/>
          </p:nvPr>
        </p:nvSpPr>
        <p:spPr>
          <a:xfrm>
            <a:off x="76200" y="6477000"/>
            <a:ext cx="1143000" cy="365125"/>
          </a:xfrm>
        </p:spPr>
        <p:txBody>
          <a:bodyPr/>
          <a:lstStyle/>
          <a:p>
            <a:fld id="{2701BF0C-373B-4755-8192-B4AC705A545A}" type="datetime1">
              <a:rPr lang="en-US" sz="1600" b="1" i="1" smtClean="0">
                <a:solidFill>
                  <a:srgbClr val="002060"/>
                </a:solidFill>
              </a:rPr>
              <a:t>10/3/2018</a:t>
            </a:fld>
            <a:endParaRPr lang="en-US" sz="1600" b="1" i="1" dirty="0">
              <a:solidFill>
                <a:srgbClr val="002060"/>
              </a:solidFill>
            </a:endParaRPr>
          </a:p>
        </p:txBody>
      </p:sp>
      <p:sp>
        <p:nvSpPr>
          <p:cNvPr id="16" name="Footer Placeholder 3"/>
          <p:cNvSpPr>
            <a:spLocks noGrp="1"/>
          </p:cNvSpPr>
          <p:nvPr>
            <p:ph type="ftr" sz="quarter" idx="11"/>
          </p:nvPr>
        </p:nvSpPr>
        <p:spPr>
          <a:xfrm>
            <a:off x="2438400" y="6477000"/>
            <a:ext cx="4419600" cy="365125"/>
          </a:xfrm>
        </p:spPr>
        <p:txBody>
          <a:bodyPr/>
          <a:lstStyle/>
          <a:p>
            <a:r>
              <a:rPr lang="it-IT" sz="1600" b="1" i="1" dirty="0" smtClean="0">
                <a:solidFill>
                  <a:srgbClr val="C00000"/>
                </a:solidFill>
              </a:rPr>
              <a:t>Sara Shaker Al-Aqra &amp; Montaser Mustafa Dana'a </a:t>
            </a:r>
            <a:endParaRPr lang="en-US" sz="1600" b="1" i="1" dirty="0">
              <a:solidFill>
                <a:srgbClr val="C00000"/>
              </a:solidFill>
            </a:endParaRPr>
          </a:p>
        </p:txBody>
      </p:sp>
    </p:spTree>
    <p:extLst>
      <p:ext uri="{BB962C8B-B14F-4D97-AF65-F5344CB8AC3E}">
        <p14:creationId xmlns:p14="http://schemas.microsoft.com/office/powerpoint/2010/main" val="6616348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76200"/>
            <a:ext cx="8991600" cy="1338828"/>
          </a:xfrm>
          <a:prstGeom prst="rect">
            <a:avLst/>
          </a:prstGeom>
        </p:spPr>
        <p:txBody>
          <a:bodyPr wrap="square">
            <a:spAutoFit/>
          </a:bodyPr>
          <a:lstStyle/>
          <a:p>
            <a:pPr marL="457200" indent="-457200">
              <a:buFont typeface="+mj-lt"/>
              <a:buAutoNum type="arabicPeriod" startAt="9"/>
            </a:pPr>
            <a:r>
              <a:rPr lang="en-US" sz="2100" b="1" u="sng" dirty="0">
                <a:solidFill>
                  <a:srgbClr val="002060"/>
                </a:solidFill>
              </a:rPr>
              <a:t>Performing a single column sort :</a:t>
            </a:r>
            <a:r>
              <a:rPr lang="ar-JO" sz="2100" b="1" u="sng" dirty="0">
                <a:solidFill>
                  <a:srgbClr val="002060"/>
                </a:solidFill>
              </a:rPr>
              <a:t>فرز بيانات الجدول إعتمادًا على بيانات عامود واحد </a:t>
            </a:r>
            <a:endParaRPr lang="en-US" sz="2100" b="1" u="sng" dirty="0">
              <a:solidFill>
                <a:srgbClr val="002060"/>
              </a:solidFill>
            </a:endParaRPr>
          </a:p>
          <a:p>
            <a:pPr marL="0" lvl="1" algn="just"/>
            <a:r>
              <a:rPr lang="en-US" sz="2000" b="1" i="1" dirty="0">
                <a:solidFill>
                  <a:srgbClr val="C00000"/>
                </a:solidFill>
              </a:rPr>
              <a:t> </a:t>
            </a:r>
            <a:r>
              <a:rPr lang="en-US" sz="2000" b="1" i="1" dirty="0" smtClean="0">
                <a:solidFill>
                  <a:srgbClr val="C00000"/>
                </a:solidFill>
              </a:rPr>
              <a:t>  (1) Specify the table which you want to sort </a:t>
            </a:r>
            <a:r>
              <a:rPr lang="en-US" sz="2000" b="1" i="1" dirty="0" smtClean="0">
                <a:solidFill>
                  <a:srgbClr val="C00000"/>
                </a:solidFill>
                <a:sym typeface="Wingdings" panose="05000000000000000000" pitchFamily="2" charset="2"/>
              </a:rPr>
              <a:t> (2) Table </a:t>
            </a:r>
            <a:r>
              <a:rPr lang="en-US" sz="2000" b="1" i="1" dirty="0">
                <a:solidFill>
                  <a:srgbClr val="C00000"/>
                </a:solidFill>
                <a:sym typeface="Wingdings" panose="05000000000000000000" pitchFamily="2" charset="2"/>
              </a:rPr>
              <a:t>Tools  </a:t>
            </a:r>
            <a:r>
              <a:rPr lang="en-US" sz="2000" b="1" i="1" dirty="0" smtClean="0">
                <a:solidFill>
                  <a:srgbClr val="C00000"/>
                </a:solidFill>
                <a:sym typeface="Wingdings" panose="05000000000000000000" pitchFamily="2" charset="2"/>
              </a:rPr>
              <a:t>(3) Layout tab </a:t>
            </a:r>
            <a:r>
              <a:rPr lang="en-US" sz="2000" b="1" i="1" dirty="0">
                <a:solidFill>
                  <a:srgbClr val="C00000"/>
                </a:solidFill>
                <a:sym typeface="Wingdings" panose="05000000000000000000" pitchFamily="2" charset="2"/>
              </a:rPr>
              <a:t> </a:t>
            </a:r>
            <a:r>
              <a:rPr lang="en-US" sz="2000" b="1" i="1" dirty="0" smtClean="0">
                <a:solidFill>
                  <a:srgbClr val="C00000"/>
                </a:solidFill>
                <a:sym typeface="Wingdings" panose="05000000000000000000" pitchFamily="2" charset="2"/>
              </a:rPr>
              <a:t>(4) Sort  (5) </a:t>
            </a:r>
            <a:r>
              <a:rPr lang="en-US" sz="2000" b="1" i="1" dirty="0" smtClean="0">
                <a:solidFill>
                  <a:srgbClr val="C00000"/>
                </a:solidFill>
              </a:rPr>
              <a:t>Specify </a:t>
            </a:r>
            <a:r>
              <a:rPr lang="en-US" sz="2000" b="1" i="1" dirty="0">
                <a:solidFill>
                  <a:srgbClr val="C00000"/>
                </a:solidFill>
              </a:rPr>
              <a:t>the </a:t>
            </a:r>
            <a:r>
              <a:rPr lang="en-US" sz="2000" b="1" i="1" dirty="0" smtClean="0">
                <a:solidFill>
                  <a:srgbClr val="C00000"/>
                </a:solidFill>
              </a:rPr>
              <a:t>column name (ex. Course Name) in (Sort by) option </a:t>
            </a:r>
            <a:r>
              <a:rPr lang="en-US" sz="2000" b="1" i="1" dirty="0" smtClean="0">
                <a:solidFill>
                  <a:srgbClr val="C00000"/>
                </a:solidFill>
                <a:sym typeface="Wingdings" panose="05000000000000000000" pitchFamily="2" charset="2"/>
              </a:rPr>
              <a:t> (6) </a:t>
            </a:r>
            <a:r>
              <a:rPr lang="en-US" sz="2000" b="1" i="1" dirty="0" smtClean="0">
                <a:solidFill>
                  <a:srgbClr val="C00000"/>
                </a:solidFill>
              </a:rPr>
              <a:t>Specify </a:t>
            </a:r>
            <a:r>
              <a:rPr lang="en-US" sz="2000" b="1" i="1" dirty="0">
                <a:solidFill>
                  <a:srgbClr val="C00000"/>
                </a:solidFill>
              </a:rPr>
              <a:t>the sort method (Ascending or </a:t>
            </a:r>
            <a:r>
              <a:rPr lang="en-US" sz="2000" b="1" i="1" u="sng" dirty="0">
                <a:solidFill>
                  <a:srgbClr val="C00000"/>
                </a:solidFill>
              </a:rPr>
              <a:t>Descending</a:t>
            </a:r>
            <a:r>
              <a:rPr lang="en-US" sz="2000" b="1" i="1" dirty="0">
                <a:solidFill>
                  <a:srgbClr val="C00000"/>
                </a:solidFill>
              </a:rPr>
              <a:t>) </a:t>
            </a:r>
            <a:r>
              <a:rPr lang="en-US" sz="2000" b="1" i="1" dirty="0" smtClean="0">
                <a:solidFill>
                  <a:srgbClr val="C00000"/>
                </a:solidFill>
                <a:sym typeface="Wingdings" panose="05000000000000000000" pitchFamily="2" charset="2"/>
              </a:rPr>
              <a:t> (7) Ok.</a:t>
            </a:r>
            <a:endParaRPr lang="en-US" sz="2000" b="1" i="1" dirty="0">
              <a:solidFill>
                <a:srgbClr val="C00000"/>
              </a:solidFill>
              <a:sym typeface="Wingdings" panose="05000000000000000000" pitchFamily="2" charset="2"/>
            </a:endParaRPr>
          </a:p>
        </p:txBody>
      </p:sp>
      <p:grpSp>
        <p:nvGrpSpPr>
          <p:cNvPr id="3" name="Group 2"/>
          <p:cNvGrpSpPr/>
          <p:nvPr/>
        </p:nvGrpSpPr>
        <p:grpSpPr>
          <a:xfrm>
            <a:off x="263513" y="1524001"/>
            <a:ext cx="8728089" cy="4876799"/>
            <a:chOff x="339711" y="1283807"/>
            <a:chExt cx="8728089" cy="5116993"/>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67400" y="3276600"/>
              <a:ext cx="3200400" cy="129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9711" y="1283807"/>
              <a:ext cx="5299089" cy="5116993"/>
            </a:xfrm>
            <a:prstGeom prst="rect">
              <a:avLst/>
            </a:prstGeom>
            <a:ln w="28575">
              <a:solidFill>
                <a:schemeClr val="tx1"/>
              </a:solidFill>
            </a:ln>
          </p:spPr>
        </p:pic>
        <p:cxnSp>
          <p:nvCxnSpPr>
            <p:cNvPr id="11" name="Straight Arrow Connector 10"/>
            <p:cNvCxnSpPr/>
            <p:nvPr/>
          </p:nvCxnSpPr>
          <p:spPr>
            <a:xfrm>
              <a:off x="4419600" y="3924300"/>
              <a:ext cx="1447800" cy="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sp>
        <p:nvSpPr>
          <p:cNvPr id="10" name="Slide Number Placeholder 3"/>
          <p:cNvSpPr>
            <a:spLocks noGrp="1"/>
          </p:cNvSpPr>
          <p:nvPr>
            <p:ph type="sldNum" sz="quarter" idx="12"/>
          </p:nvPr>
        </p:nvSpPr>
        <p:spPr>
          <a:xfrm>
            <a:off x="6553200" y="6477000"/>
            <a:ext cx="2133600" cy="365125"/>
          </a:xfrm>
        </p:spPr>
        <p:txBody>
          <a:bodyPr/>
          <a:lstStyle/>
          <a:p>
            <a:fld id="{B6F15528-21DE-4FAA-801E-634DDDAF4B2B}" type="slidenum">
              <a:rPr lang="en-US" sz="1600" b="1" i="1" smtClean="0">
                <a:solidFill>
                  <a:srgbClr val="002060"/>
                </a:solidFill>
              </a:rPr>
              <a:pPr/>
              <a:t>12</a:t>
            </a:fld>
            <a:endParaRPr lang="en-US" sz="1600" b="1" i="1" dirty="0">
              <a:solidFill>
                <a:srgbClr val="002060"/>
              </a:solidFill>
            </a:endParaRPr>
          </a:p>
        </p:txBody>
      </p:sp>
      <p:sp>
        <p:nvSpPr>
          <p:cNvPr id="12" name="Date Placeholder 2"/>
          <p:cNvSpPr>
            <a:spLocks noGrp="1"/>
          </p:cNvSpPr>
          <p:nvPr>
            <p:ph type="dt" sz="half" idx="10"/>
          </p:nvPr>
        </p:nvSpPr>
        <p:spPr>
          <a:xfrm>
            <a:off x="76200" y="6477000"/>
            <a:ext cx="1143000" cy="365125"/>
          </a:xfrm>
        </p:spPr>
        <p:txBody>
          <a:bodyPr/>
          <a:lstStyle/>
          <a:p>
            <a:fld id="{2701BF0C-373B-4755-8192-B4AC705A545A}" type="datetime1">
              <a:rPr lang="en-US" sz="1600" b="1" i="1" smtClean="0">
                <a:solidFill>
                  <a:srgbClr val="002060"/>
                </a:solidFill>
              </a:rPr>
              <a:t>10/3/2018</a:t>
            </a:fld>
            <a:endParaRPr lang="en-US" sz="1600" b="1" i="1" dirty="0">
              <a:solidFill>
                <a:srgbClr val="002060"/>
              </a:solidFill>
            </a:endParaRPr>
          </a:p>
        </p:txBody>
      </p:sp>
      <p:sp>
        <p:nvSpPr>
          <p:cNvPr id="13" name="Footer Placeholder 3"/>
          <p:cNvSpPr>
            <a:spLocks noGrp="1"/>
          </p:cNvSpPr>
          <p:nvPr>
            <p:ph type="ftr" sz="quarter" idx="11"/>
          </p:nvPr>
        </p:nvSpPr>
        <p:spPr>
          <a:xfrm>
            <a:off x="2438400" y="6477000"/>
            <a:ext cx="4419600" cy="365125"/>
          </a:xfrm>
        </p:spPr>
        <p:txBody>
          <a:bodyPr/>
          <a:lstStyle/>
          <a:p>
            <a:r>
              <a:rPr lang="it-IT" sz="1600" b="1" i="1" dirty="0" smtClean="0">
                <a:solidFill>
                  <a:srgbClr val="C00000"/>
                </a:solidFill>
              </a:rPr>
              <a:t>Sara Shaker Al-Aqra &amp; Montaser Mustafa Dana'a </a:t>
            </a:r>
            <a:endParaRPr lang="en-US" sz="1600" b="1" i="1" dirty="0">
              <a:solidFill>
                <a:srgbClr val="C00000"/>
              </a:solidFill>
            </a:endParaRPr>
          </a:p>
        </p:txBody>
      </p:sp>
    </p:spTree>
    <p:extLst>
      <p:ext uri="{BB962C8B-B14F-4D97-AF65-F5344CB8AC3E}">
        <p14:creationId xmlns:p14="http://schemas.microsoft.com/office/powerpoint/2010/main" val="13650229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52401"/>
            <a:ext cx="8839200" cy="1969770"/>
          </a:xfrm>
          <a:prstGeom prst="rect">
            <a:avLst/>
          </a:prstGeom>
        </p:spPr>
        <p:txBody>
          <a:bodyPr wrap="square">
            <a:spAutoFit/>
          </a:bodyPr>
          <a:lstStyle/>
          <a:p>
            <a:pPr marL="457200" indent="-457200">
              <a:buFont typeface="+mj-lt"/>
              <a:buAutoNum type="arabicPeriod" startAt="10"/>
            </a:pPr>
            <a:r>
              <a:rPr lang="en-US" sz="2200" b="1" u="sng" dirty="0">
                <a:solidFill>
                  <a:srgbClr val="002060"/>
                </a:solidFill>
              </a:rPr>
              <a:t>Multilevel sorting :</a:t>
            </a:r>
            <a:r>
              <a:rPr lang="ar-JO" sz="2200" b="1" u="sng" dirty="0">
                <a:solidFill>
                  <a:srgbClr val="002060"/>
                </a:solidFill>
              </a:rPr>
              <a:t> فرز بيانات الجدول إعتمادًا على بيانات أعمدة </a:t>
            </a:r>
            <a:r>
              <a:rPr lang="ar-JO" sz="2200" b="1" u="sng" dirty="0" err="1">
                <a:solidFill>
                  <a:srgbClr val="002060"/>
                </a:solidFill>
              </a:rPr>
              <a:t>متعددة </a:t>
            </a:r>
            <a:r>
              <a:rPr lang="ar-JO" sz="2200" b="1" u="sng" dirty="0">
                <a:solidFill>
                  <a:srgbClr val="002060"/>
                </a:solidFill>
              </a:rPr>
              <a:t>(مختلفة</a:t>
            </a:r>
            <a:r>
              <a:rPr lang="ar-JO" sz="2200" b="1" u="sng" dirty="0" err="1">
                <a:solidFill>
                  <a:srgbClr val="002060"/>
                </a:solidFill>
              </a:rPr>
              <a:t>)</a:t>
            </a:r>
            <a:r>
              <a:rPr lang="ar-JO" sz="2200" b="1" u="sng" dirty="0">
                <a:solidFill>
                  <a:srgbClr val="002060"/>
                </a:solidFill>
              </a:rPr>
              <a:t> </a:t>
            </a:r>
            <a:endParaRPr lang="en-US" sz="2200" b="1" u="sng" dirty="0">
              <a:solidFill>
                <a:srgbClr val="002060"/>
              </a:solidFill>
            </a:endParaRPr>
          </a:p>
          <a:p>
            <a:pPr marL="0" lvl="1" algn="just"/>
            <a:r>
              <a:rPr lang="en-US" sz="2000" b="1" i="1" dirty="0">
                <a:solidFill>
                  <a:srgbClr val="C00000"/>
                </a:solidFill>
              </a:rPr>
              <a:t>   </a:t>
            </a:r>
            <a:r>
              <a:rPr lang="en-US" sz="2000" b="1" i="1" dirty="0" smtClean="0">
                <a:solidFill>
                  <a:srgbClr val="C00000"/>
                </a:solidFill>
              </a:rPr>
              <a:t>(1) Specify </a:t>
            </a:r>
            <a:r>
              <a:rPr lang="en-US" sz="2000" b="1" i="1" dirty="0">
                <a:solidFill>
                  <a:srgbClr val="C00000"/>
                </a:solidFill>
              </a:rPr>
              <a:t>the table which you want to sort </a:t>
            </a:r>
            <a:r>
              <a:rPr lang="en-US" sz="2000" b="1" i="1" dirty="0" smtClean="0">
                <a:solidFill>
                  <a:srgbClr val="C00000"/>
                </a:solidFill>
                <a:sym typeface="Wingdings" panose="05000000000000000000" pitchFamily="2" charset="2"/>
              </a:rPr>
              <a:t> (2) Table </a:t>
            </a:r>
            <a:r>
              <a:rPr lang="en-US" sz="2000" b="1" i="1" dirty="0">
                <a:solidFill>
                  <a:srgbClr val="C00000"/>
                </a:solidFill>
                <a:sym typeface="Wingdings" panose="05000000000000000000" pitchFamily="2" charset="2"/>
              </a:rPr>
              <a:t>Tools  </a:t>
            </a:r>
            <a:r>
              <a:rPr lang="en-US" sz="2000" b="1" i="1" dirty="0" smtClean="0">
                <a:solidFill>
                  <a:srgbClr val="C00000"/>
                </a:solidFill>
                <a:sym typeface="Wingdings" panose="05000000000000000000" pitchFamily="2" charset="2"/>
              </a:rPr>
              <a:t>(3) Layout </a:t>
            </a:r>
            <a:r>
              <a:rPr lang="en-US" sz="2000" b="1" i="1" dirty="0">
                <a:solidFill>
                  <a:srgbClr val="C00000"/>
                </a:solidFill>
                <a:sym typeface="Wingdings" panose="05000000000000000000" pitchFamily="2" charset="2"/>
              </a:rPr>
              <a:t>tab  </a:t>
            </a:r>
            <a:r>
              <a:rPr lang="en-US" sz="2000" b="1" i="1" dirty="0" smtClean="0">
                <a:solidFill>
                  <a:srgbClr val="C00000"/>
                </a:solidFill>
                <a:sym typeface="Wingdings" panose="05000000000000000000" pitchFamily="2" charset="2"/>
              </a:rPr>
              <a:t>(4) Sort </a:t>
            </a:r>
            <a:r>
              <a:rPr lang="en-US" sz="2000" b="1" i="1" dirty="0">
                <a:solidFill>
                  <a:srgbClr val="C00000"/>
                </a:solidFill>
                <a:sym typeface="Wingdings" panose="05000000000000000000" pitchFamily="2" charset="2"/>
              </a:rPr>
              <a:t> </a:t>
            </a:r>
            <a:r>
              <a:rPr lang="en-US" sz="2000" b="1" i="1" dirty="0" smtClean="0">
                <a:solidFill>
                  <a:srgbClr val="C00000"/>
                </a:solidFill>
                <a:sym typeface="Wingdings" panose="05000000000000000000" pitchFamily="2" charset="2"/>
              </a:rPr>
              <a:t>(5) </a:t>
            </a:r>
            <a:r>
              <a:rPr lang="en-US" sz="2000" b="1" i="1" dirty="0" smtClean="0">
                <a:solidFill>
                  <a:srgbClr val="C00000"/>
                </a:solidFill>
              </a:rPr>
              <a:t>Specify </a:t>
            </a:r>
            <a:r>
              <a:rPr lang="en-US" sz="2000" b="1" i="1" dirty="0">
                <a:solidFill>
                  <a:srgbClr val="C00000"/>
                </a:solidFill>
              </a:rPr>
              <a:t>the </a:t>
            </a:r>
            <a:r>
              <a:rPr lang="en-US" sz="2000" b="1" i="1" dirty="0" smtClean="0">
                <a:solidFill>
                  <a:srgbClr val="C00000"/>
                </a:solidFill>
              </a:rPr>
              <a:t>column </a:t>
            </a:r>
            <a:r>
              <a:rPr lang="en-US" sz="2000" b="1" i="1" dirty="0">
                <a:solidFill>
                  <a:srgbClr val="C00000"/>
                </a:solidFill>
              </a:rPr>
              <a:t>name </a:t>
            </a:r>
            <a:r>
              <a:rPr lang="en-US" sz="2000" b="1" i="1" dirty="0" smtClean="0">
                <a:solidFill>
                  <a:srgbClr val="C00000"/>
                </a:solidFill>
              </a:rPr>
              <a:t>(ex. Course </a:t>
            </a:r>
            <a:r>
              <a:rPr lang="en-US" sz="2000" b="1" i="1" dirty="0">
                <a:solidFill>
                  <a:srgbClr val="C00000"/>
                </a:solidFill>
              </a:rPr>
              <a:t>Name</a:t>
            </a:r>
            <a:r>
              <a:rPr lang="en-US" sz="2000" b="1" i="1" dirty="0" smtClean="0">
                <a:solidFill>
                  <a:srgbClr val="C00000"/>
                </a:solidFill>
              </a:rPr>
              <a:t>) in (Sort by) option </a:t>
            </a:r>
            <a:r>
              <a:rPr lang="en-US" sz="2000" b="1" i="1" dirty="0">
                <a:solidFill>
                  <a:srgbClr val="C00000"/>
                </a:solidFill>
                <a:sym typeface="Wingdings" panose="05000000000000000000" pitchFamily="2" charset="2"/>
              </a:rPr>
              <a:t> </a:t>
            </a:r>
            <a:r>
              <a:rPr lang="en-US" sz="2000" b="1" i="1" dirty="0" smtClean="0">
                <a:solidFill>
                  <a:srgbClr val="C00000"/>
                </a:solidFill>
                <a:sym typeface="Wingdings" panose="05000000000000000000" pitchFamily="2" charset="2"/>
              </a:rPr>
              <a:t>(6) </a:t>
            </a:r>
            <a:r>
              <a:rPr lang="en-US" sz="2000" b="1" i="1" dirty="0" smtClean="0">
                <a:solidFill>
                  <a:srgbClr val="C00000"/>
                </a:solidFill>
              </a:rPr>
              <a:t>Specify </a:t>
            </a:r>
            <a:r>
              <a:rPr lang="en-US" sz="2000" b="1" i="1" dirty="0">
                <a:solidFill>
                  <a:srgbClr val="C00000"/>
                </a:solidFill>
              </a:rPr>
              <a:t>the sort method (Ascending or </a:t>
            </a:r>
            <a:r>
              <a:rPr lang="en-US" sz="2000" b="1" i="1" u="sng" dirty="0">
                <a:solidFill>
                  <a:srgbClr val="C00000"/>
                </a:solidFill>
              </a:rPr>
              <a:t>Descending</a:t>
            </a:r>
            <a:r>
              <a:rPr lang="en-US" sz="2000" b="1" i="1" dirty="0">
                <a:solidFill>
                  <a:srgbClr val="C00000"/>
                </a:solidFill>
              </a:rPr>
              <a:t>) </a:t>
            </a:r>
            <a:r>
              <a:rPr lang="en-US" sz="2000" b="1" i="1" dirty="0">
                <a:solidFill>
                  <a:srgbClr val="C00000"/>
                </a:solidFill>
                <a:sym typeface="Wingdings" panose="05000000000000000000" pitchFamily="2" charset="2"/>
              </a:rPr>
              <a:t> </a:t>
            </a:r>
            <a:r>
              <a:rPr lang="en-US" sz="2000" b="1" i="1" dirty="0" smtClean="0">
                <a:solidFill>
                  <a:srgbClr val="C00000"/>
                </a:solidFill>
                <a:sym typeface="Wingdings" panose="05000000000000000000" pitchFamily="2" charset="2"/>
              </a:rPr>
              <a:t>(7) </a:t>
            </a:r>
            <a:r>
              <a:rPr lang="en-US" sz="2000" b="1" i="1" dirty="0" smtClean="0">
                <a:solidFill>
                  <a:srgbClr val="C00000"/>
                </a:solidFill>
              </a:rPr>
              <a:t>Specify </a:t>
            </a:r>
            <a:r>
              <a:rPr lang="en-US" sz="2000" b="1" i="1" dirty="0">
                <a:solidFill>
                  <a:srgbClr val="C00000"/>
                </a:solidFill>
              </a:rPr>
              <a:t>the </a:t>
            </a:r>
            <a:r>
              <a:rPr lang="en-US" sz="2000" b="1" i="1" dirty="0" smtClean="0">
                <a:solidFill>
                  <a:srgbClr val="C00000"/>
                </a:solidFill>
              </a:rPr>
              <a:t>other column (ex. Number of students) in (Then by) option </a:t>
            </a:r>
            <a:r>
              <a:rPr lang="en-US" sz="2000" b="1" i="1" dirty="0">
                <a:solidFill>
                  <a:srgbClr val="C00000"/>
                </a:solidFill>
                <a:sym typeface="Wingdings" panose="05000000000000000000" pitchFamily="2" charset="2"/>
              </a:rPr>
              <a:t> </a:t>
            </a:r>
            <a:r>
              <a:rPr lang="en-US" sz="2000" b="1" i="1" dirty="0" smtClean="0">
                <a:solidFill>
                  <a:srgbClr val="C00000"/>
                </a:solidFill>
                <a:sym typeface="Wingdings" panose="05000000000000000000" pitchFamily="2" charset="2"/>
              </a:rPr>
              <a:t>(8) </a:t>
            </a:r>
            <a:r>
              <a:rPr lang="en-US" sz="2000" b="1" i="1" dirty="0" smtClean="0">
                <a:solidFill>
                  <a:srgbClr val="C00000"/>
                </a:solidFill>
              </a:rPr>
              <a:t>Specify </a:t>
            </a:r>
            <a:r>
              <a:rPr lang="en-US" sz="2000" b="1" i="1" dirty="0">
                <a:solidFill>
                  <a:srgbClr val="C00000"/>
                </a:solidFill>
              </a:rPr>
              <a:t>the sort method (</a:t>
            </a:r>
            <a:r>
              <a:rPr lang="en-US" sz="2000" b="1" i="1" u="sng" dirty="0">
                <a:solidFill>
                  <a:srgbClr val="C00000"/>
                </a:solidFill>
              </a:rPr>
              <a:t>Ascending</a:t>
            </a:r>
            <a:r>
              <a:rPr lang="en-US" sz="2000" b="1" i="1" dirty="0">
                <a:solidFill>
                  <a:srgbClr val="C00000"/>
                </a:solidFill>
              </a:rPr>
              <a:t> or Descending) </a:t>
            </a:r>
            <a:r>
              <a:rPr lang="en-US" sz="2000" b="1" i="1" dirty="0" smtClean="0">
                <a:solidFill>
                  <a:srgbClr val="C00000"/>
                </a:solidFill>
                <a:sym typeface="Wingdings" panose="05000000000000000000" pitchFamily="2" charset="2"/>
              </a:rPr>
              <a:t> (9) Ok</a:t>
            </a:r>
            <a:r>
              <a:rPr lang="en-US" sz="2000" b="1" i="1" dirty="0">
                <a:solidFill>
                  <a:srgbClr val="C00000"/>
                </a:solidFill>
                <a:sym typeface="Wingdings" panose="05000000000000000000" pitchFamily="2" charset="2"/>
              </a:rPr>
              <a:t>.</a:t>
            </a:r>
          </a:p>
        </p:txBody>
      </p:sp>
      <p:grpSp>
        <p:nvGrpSpPr>
          <p:cNvPr id="4" name="Group 3"/>
          <p:cNvGrpSpPr/>
          <p:nvPr/>
        </p:nvGrpSpPr>
        <p:grpSpPr>
          <a:xfrm>
            <a:off x="152400" y="2198371"/>
            <a:ext cx="8839200" cy="4126229"/>
            <a:chOff x="228600" y="1219200"/>
            <a:chExt cx="8839200" cy="426720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1219200"/>
              <a:ext cx="5696501" cy="4267200"/>
            </a:xfrm>
            <a:prstGeom prst="rect">
              <a:avLst/>
            </a:prstGeom>
            <a:ln w="28575">
              <a:solidFill>
                <a:schemeClr val="tx1"/>
              </a:solidFill>
            </a:ln>
          </p:spPr>
        </p:pic>
        <p:pic>
          <p:nvPicPr>
            <p:cNvPr id="4100"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2514600"/>
              <a:ext cx="2971800" cy="1238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Arrow Connector 4"/>
            <p:cNvCxnSpPr>
              <a:endCxn id="4100" idx="1"/>
            </p:cNvCxnSpPr>
            <p:nvPr/>
          </p:nvCxnSpPr>
          <p:spPr>
            <a:xfrm>
              <a:off x="4648200" y="3133725"/>
              <a:ext cx="1447800" cy="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sp>
        <p:nvSpPr>
          <p:cNvPr id="10" name="Slide Number Placeholder 3"/>
          <p:cNvSpPr>
            <a:spLocks noGrp="1"/>
          </p:cNvSpPr>
          <p:nvPr>
            <p:ph type="sldNum" sz="quarter" idx="12"/>
          </p:nvPr>
        </p:nvSpPr>
        <p:spPr>
          <a:xfrm>
            <a:off x="6553200" y="6477000"/>
            <a:ext cx="2133600" cy="365125"/>
          </a:xfrm>
        </p:spPr>
        <p:txBody>
          <a:bodyPr/>
          <a:lstStyle/>
          <a:p>
            <a:fld id="{B6F15528-21DE-4FAA-801E-634DDDAF4B2B}" type="slidenum">
              <a:rPr lang="en-US" sz="1600" b="1" i="1" smtClean="0">
                <a:solidFill>
                  <a:srgbClr val="002060"/>
                </a:solidFill>
              </a:rPr>
              <a:pPr/>
              <a:t>13</a:t>
            </a:fld>
            <a:endParaRPr lang="en-US" sz="1600" b="1" i="1" dirty="0">
              <a:solidFill>
                <a:srgbClr val="002060"/>
              </a:solidFill>
            </a:endParaRPr>
          </a:p>
        </p:txBody>
      </p:sp>
      <p:sp>
        <p:nvSpPr>
          <p:cNvPr id="11" name="Date Placeholder 2"/>
          <p:cNvSpPr>
            <a:spLocks noGrp="1"/>
          </p:cNvSpPr>
          <p:nvPr>
            <p:ph type="dt" sz="half" idx="10"/>
          </p:nvPr>
        </p:nvSpPr>
        <p:spPr>
          <a:xfrm>
            <a:off x="76200" y="6477000"/>
            <a:ext cx="1143000" cy="365125"/>
          </a:xfrm>
        </p:spPr>
        <p:txBody>
          <a:bodyPr/>
          <a:lstStyle/>
          <a:p>
            <a:fld id="{2701BF0C-373B-4755-8192-B4AC705A545A}" type="datetime1">
              <a:rPr lang="en-US" sz="1600" b="1" i="1" smtClean="0">
                <a:solidFill>
                  <a:srgbClr val="002060"/>
                </a:solidFill>
              </a:rPr>
              <a:t>10/3/2018</a:t>
            </a:fld>
            <a:endParaRPr lang="en-US" sz="1600" b="1" i="1" dirty="0">
              <a:solidFill>
                <a:srgbClr val="002060"/>
              </a:solidFill>
            </a:endParaRPr>
          </a:p>
        </p:txBody>
      </p:sp>
      <p:sp>
        <p:nvSpPr>
          <p:cNvPr id="12" name="Footer Placeholder 3"/>
          <p:cNvSpPr>
            <a:spLocks noGrp="1"/>
          </p:cNvSpPr>
          <p:nvPr>
            <p:ph type="ftr" sz="quarter" idx="11"/>
          </p:nvPr>
        </p:nvSpPr>
        <p:spPr>
          <a:xfrm>
            <a:off x="2438400" y="6477000"/>
            <a:ext cx="4419600" cy="365125"/>
          </a:xfrm>
        </p:spPr>
        <p:txBody>
          <a:bodyPr/>
          <a:lstStyle/>
          <a:p>
            <a:r>
              <a:rPr lang="it-IT" sz="1600" b="1" i="1" dirty="0" smtClean="0">
                <a:solidFill>
                  <a:srgbClr val="C00000"/>
                </a:solidFill>
              </a:rPr>
              <a:t>Sara Shaker Al-Aqra &amp; Montaser Mustafa Dana'a </a:t>
            </a:r>
            <a:endParaRPr lang="en-US" sz="1600" b="1" i="1" dirty="0">
              <a:solidFill>
                <a:srgbClr val="C00000"/>
              </a:solidFill>
            </a:endParaRPr>
          </a:p>
        </p:txBody>
      </p:sp>
    </p:spTree>
    <p:extLst>
      <p:ext uri="{BB962C8B-B14F-4D97-AF65-F5344CB8AC3E}">
        <p14:creationId xmlns:p14="http://schemas.microsoft.com/office/powerpoint/2010/main" val="24884572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76200"/>
            <a:ext cx="8915400" cy="1046440"/>
          </a:xfrm>
          <a:prstGeom prst="rect">
            <a:avLst/>
          </a:prstGeom>
        </p:spPr>
        <p:txBody>
          <a:bodyPr wrap="square">
            <a:spAutoFit/>
          </a:bodyPr>
          <a:lstStyle/>
          <a:p>
            <a:pPr marL="457200" indent="-457200">
              <a:buFont typeface="+mj-lt"/>
              <a:buAutoNum type="arabicPeriod" startAt="11"/>
            </a:pPr>
            <a:r>
              <a:rPr lang="en-US" sz="2200" b="1" u="sng" dirty="0">
                <a:solidFill>
                  <a:srgbClr val="002060"/>
                </a:solidFill>
              </a:rPr>
              <a:t>Converting delimited text to a table :</a:t>
            </a:r>
            <a:r>
              <a:rPr lang="ar-JO" sz="2200" b="1" u="sng" dirty="0">
                <a:solidFill>
                  <a:srgbClr val="002060"/>
                </a:solidFill>
              </a:rPr>
              <a:t>تحويل نص محدد إلى جدول </a:t>
            </a:r>
            <a:endParaRPr lang="en-US" sz="2200" b="1" u="sng" dirty="0">
              <a:solidFill>
                <a:srgbClr val="002060"/>
              </a:solidFill>
            </a:endParaRPr>
          </a:p>
          <a:p>
            <a:pPr marL="0" lvl="1" algn="just"/>
            <a:r>
              <a:rPr lang="en-US" sz="2000" b="1" i="1" dirty="0">
                <a:solidFill>
                  <a:srgbClr val="C00000"/>
                </a:solidFill>
              </a:rPr>
              <a:t>   </a:t>
            </a:r>
            <a:r>
              <a:rPr lang="en-US" sz="2000" b="1" i="1" dirty="0" smtClean="0">
                <a:solidFill>
                  <a:srgbClr val="C00000"/>
                </a:solidFill>
              </a:rPr>
              <a:t>(1) Specify </a:t>
            </a:r>
            <a:r>
              <a:rPr lang="en-US" sz="2000" b="1" i="1" dirty="0">
                <a:solidFill>
                  <a:srgbClr val="C00000"/>
                </a:solidFill>
              </a:rPr>
              <a:t>the delimited text </a:t>
            </a:r>
            <a:r>
              <a:rPr lang="en-US" sz="2000" b="1" i="1" dirty="0" smtClean="0">
                <a:solidFill>
                  <a:srgbClr val="C00000"/>
                </a:solidFill>
                <a:sym typeface="Wingdings" panose="05000000000000000000" pitchFamily="2" charset="2"/>
              </a:rPr>
              <a:t> (2) Insert tab </a:t>
            </a:r>
            <a:r>
              <a:rPr lang="en-US" sz="2000" b="1" i="1" dirty="0">
                <a:solidFill>
                  <a:srgbClr val="C00000"/>
                </a:solidFill>
                <a:sym typeface="Wingdings" panose="05000000000000000000" pitchFamily="2" charset="2"/>
              </a:rPr>
              <a:t> </a:t>
            </a:r>
            <a:r>
              <a:rPr lang="en-US" sz="2000" b="1" i="1" dirty="0" smtClean="0">
                <a:solidFill>
                  <a:srgbClr val="C00000"/>
                </a:solidFill>
                <a:sym typeface="Wingdings" panose="05000000000000000000" pitchFamily="2" charset="2"/>
              </a:rPr>
              <a:t>(3) Tables group </a:t>
            </a:r>
            <a:r>
              <a:rPr lang="en-US" sz="2000" b="1" i="1" dirty="0">
                <a:solidFill>
                  <a:srgbClr val="C00000"/>
                </a:solidFill>
                <a:sym typeface="Wingdings" panose="05000000000000000000" pitchFamily="2" charset="2"/>
              </a:rPr>
              <a:t> </a:t>
            </a:r>
            <a:r>
              <a:rPr lang="en-US" sz="2000" b="1" i="1" dirty="0" smtClean="0">
                <a:solidFill>
                  <a:srgbClr val="C00000"/>
                </a:solidFill>
                <a:sym typeface="Wingdings" panose="05000000000000000000" pitchFamily="2" charset="2"/>
              </a:rPr>
              <a:t>(4) Table (5) Convert text to table  (6) Ok</a:t>
            </a:r>
            <a:r>
              <a:rPr lang="en-US" sz="2000" b="1" i="1" dirty="0">
                <a:solidFill>
                  <a:srgbClr val="C00000"/>
                </a:solidFill>
                <a:sym typeface="Wingdings" panose="05000000000000000000" pitchFamily="2" charset="2"/>
              </a:rPr>
              <a:t>.</a:t>
            </a:r>
          </a:p>
        </p:txBody>
      </p:sp>
      <p:grpSp>
        <p:nvGrpSpPr>
          <p:cNvPr id="5" name="Group 4"/>
          <p:cNvGrpSpPr/>
          <p:nvPr/>
        </p:nvGrpSpPr>
        <p:grpSpPr>
          <a:xfrm>
            <a:off x="228600" y="1122640"/>
            <a:ext cx="8839200" cy="3449360"/>
            <a:chOff x="228600" y="885470"/>
            <a:chExt cx="8839200" cy="391513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885470"/>
              <a:ext cx="6070651" cy="3915130"/>
            </a:xfrm>
            <a:prstGeom prst="rect">
              <a:avLst/>
            </a:prstGeom>
            <a:ln w="28575">
              <a:solidFill>
                <a:schemeClr val="tx1"/>
              </a:solidFill>
            </a:ln>
          </p:spPr>
        </p:pic>
        <p:pic>
          <p:nvPicPr>
            <p:cNvPr id="5126"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77000" y="2286000"/>
              <a:ext cx="2590800" cy="1000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1" name="Straight Arrow Connector 20"/>
            <p:cNvCxnSpPr/>
            <p:nvPr/>
          </p:nvCxnSpPr>
          <p:spPr>
            <a:xfrm>
              <a:off x="4288679" y="2438400"/>
              <a:ext cx="2188321" cy="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23" name="Group 22"/>
          <p:cNvGrpSpPr/>
          <p:nvPr/>
        </p:nvGrpSpPr>
        <p:grpSpPr>
          <a:xfrm>
            <a:off x="228600" y="4724400"/>
            <a:ext cx="5105400" cy="1676400"/>
            <a:chOff x="228600" y="4972050"/>
            <a:chExt cx="5105400" cy="1733550"/>
          </a:xfrm>
        </p:grpSpPr>
        <p:grpSp>
          <p:nvGrpSpPr>
            <p:cNvPr id="19" name="Group 18"/>
            <p:cNvGrpSpPr/>
            <p:nvPr/>
          </p:nvGrpSpPr>
          <p:grpSpPr>
            <a:xfrm>
              <a:off x="228600" y="4972050"/>
              <a:ext cx="5105400" cy="1733550"/>
              <a:chOff x="228600" y="4972050"/>
              <a:chExt cx="5105400" cy="1733550"/>
            </a:xfrm>
          </p:grpSpPr>
          <p:pic>
            <p:nvPicPr>
              <p:cNvPr id="4" name="Picture 3"/>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28800" y="5719449"/>
                <a:ext cx="3485255" cy="986151"/>
              </a:xfrm>
              <a:prstGeom prst="rect">
                <a:avLst/>
              </a:prstGeom>
              <a:noFill/>
              <a:ln w="28575">
                <a:solidFill>
                  <a:schemeClr val="tx1"/>
                </a:solidFill>
              </a:ln>
            </p:spPr>
          </p:pic>
          <p:pic>
            <p:nvPicPr>
              <p:cNvPr id="5123"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12691" y="4972050"/>
                <a:ext cx="3521309" cy="70068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cxnSp>
            <p:nvCxnSpPr>
              <p:cNvPr id="8" name="Straight Arrow Connector 7"/>
              <p:cNvCxnSpPr/>
              <p:nvPr/>
            </p:nvCxnSpPr>
            <p:spPr>
              <a:xfrm flipV="1">
                <a:off x="4136279" y="5470316"/>
                <a:ext cx="889341" cy="597723"/>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5025620" y="5542523"/>
                <a:ext cx="0" cy="525516"/>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28600" y="5697379"/>
                <a:ext cx="1371600" cy="254615"/>
              </a:xfrm>
              <a:prstGeom prst="rect">
                <a:avLst/>
              </a:prstGeom>
              <a:noFill/>
              <a:ln w="28575">
                <a:solidFill>
                  <a:schemeClr val="tx1"/>
                </a:solidFill>
              </a:ln>
            </p:spPr>
            <p:txBody>
              <a:bodyPr wrap="square" rtlCol="0">
                <a:spAutoFit/>
              </a:bodyPr>
              <a:lstStyle/>
              <a:p>
                <a:pPr algn="ctr"/>
                <a:r>
                  <a:rPr lang="en-US" sz="1000" b="1" dirty="0" smtClean="0"/>
                  <a:t>Delimited Text</a:t>
                </a:r>
                <a:endParaRPr lang="en-US" sz="1000" b="1" dirty="0"/>
              </a:p>
            </p:txBody>
          </p:sp>
        </p:grpSp>
        <p:sp>
          <p:nvSpPr>
            <p:cNvPr id="22" name="TextBox 21"/>
            <p:cNvSpPr txBox="1"/>
            <p:nvPr/>
          </p:nvSpPr>
          <p:spPr>
            <a:xfrm>
              <a:off x="533400" y="5257800"/>
              <a:ext cx="762000" cy="286442"/>
            </a:xfrm>
            <a:prstGeom prst="rect">
              <a:avLst/>
            </a:prstGeom>
            <a:noFill/>
          </p:spPr>
          <p:txBody>
            <a:bodyPr wrap="square" rtlCol="0">
              <a:spAutoFit/>
            </a:bodyPr>
            <a:lstStyle/>
            <a:p>
              <a:pPr algn="ctr"/>
              <a:r>
                <a:rPr lang="en-US" sz="1200" b="1" u="sng" dirty="0" smtClean="0">
                  <a:solidFill>
                    <a:srgbClr val="C00000"/>
                  </a:solidFill>
                </a:rPr>
                <a:t>Note:</a:t>
              </a:r>
              <a:endParaRPr lang="en-US" sz="1200" b="1" u="sng" dirty="0">
                <a:solidFill>
                  <a:srgbClr val="C00000"/>
                </a:solidFill>
              </a:endParaRPr>
            </a:p>
          </p:txBody>
        </p:sp>
      </p:grpSp>
      <p:sp>
        <p:nvSpPr>
          <p:cNvPr id="18" name="Slide Number Placeholder 3"/>
          <p:cNvSpPr>
            <a:spLocks noGrp="1"/>
          </p:cNvSpPr>
          <p:nvPr>
            <p:ph type="sldNum" sz="quarter" idx="12"/>
          </p:nvPr>
        </p:nvSpPr>
        <p:spPr>
          <a:xfrm>
            <a:off x="6553200" y="6477000"/>
            <a:ext cx="2133600" cy="365125"/>
          </a:xfrm>
        </p:spPr>
        <p:txBody>
          <a:bodyPr/>
          <a:lstStyle/>
          <a:p>
            <a:fld id="{B6F15528-21DE-4FAA-801E-634DDDAF4B2B}" type="slidenum">
              <a:rPr lang="en-US" sz="1600" b="1" i="1" smtClean="0">
                <a:solidFill>
                  <a:srgbClr val="002060"/>
                </a:solidFill>
              </a:rPr>
              <a:pPr/>
              <a:t>14</a:t>
            </a:fld>
            <a:endParaRPr lang="en-US" sz="1600" b="1" i="1" dirty="0">
              <a:solidFill>
                <a:srgbClr val="002060"/>
              </a:solidFill>
            </a:endParaRPr>
          </a:p>
        </p:txBody>
      </p:sp>
      <p:sp>
        <p:nvSpPr>
          <p:cNvPr id="20" name="Date Placeholder 2"/>
          <p:cNvSpPr>
            <a:spLocks noGrp="1"/>
          </p:cNvSpPr>
          <p:nvPr>
            <p:ph type="dt" sz="half" idx="10"/>
          </p:nvPr>
        </p:nvSpPr>
        <p:spPr>
          <a:xfrm>
            <a:off x="76200" y="6477000"/>
            <a:ext cx="1143000" cy="365125"/>
          </a:xfrm>
        </p:spPr>
        <p:txBody>
          <a:bodyPr/>
          <a:lstStyle/>
          <a:p>
            <a:fld id="{2701BF0C-373B-4755-8192-B4AC705A545A}" type="datetime1">
              <a:rPr lang="en-US" sz="1600" b="1" i="1" smtClean="0">
                <a:solidFill>
                  <a:srgbClr val="002060"/>
                </a:solidFill>
              </a:rPr>
              <a:t>10/3/2018</a:t>
            </a:fld>
            <a:endParaRPr lang="en-US" sz="1600" b="1" i="1" dirty="0">
              <a:solidFill>
                <a:srgbClr val="002060"/>
              </a:solidFill>
            </a:endParaRPr>
          </a:p>
        </p:txBody>
      </p:sp>
      <p:sp>
        <p:nvSpPr>
          <p:cNvPr id="24" name="Footer Placeholder 3"/>
          <p:cNvSpPr>
            <a:spLocks noGrp="1"/>
          </p:cNvSpPr>
          <p:nvPr>
            <p:ph type="ftr" sz="quarter" idx="11"/>
          </p:nvPr>
        </p:nvSpPr>
        <p:spPr>
          <a:xfrm>
            <a:off x="2438400" y="6477000"/>
            <a:ext cx="4419600" cy="365125"/>
          </a:xfrm>
        </p:spPr>
        <p:txBody>
          <a:bodyPr/>
          <a:lstStyle/>
          <a:p>
            <a:r>
              <a:rPr lang="it-IT" sz="1600" b="1" i="1" dirty="0" smtClean="0">
                <a:solidFill>
                  <a:srgbClr val="C00000"/>
                </a:solidFill>
              </a:rPr>
              <a:t>Sara Shaker Al-Aqra &amp; Montaser Mustafa Dana'a </a:t>
            </a:r>
            <a:endParaRPr lang="en-US" sz="1600" b="1" i="1" dirty="0">
              <a:solidFill>
                <a:srgbClr val="C00000"/>
              </a:solidFill>
            </a:endParaRPr>
          </a:p>
        </p:txBody>
      </p:sp>
    </p:spTree>
    <p:extLst>
      <p:ext uri="{BB962C8B-B14F-4D97-AF65-F5344CB8AC3E}">
        <p14:creationId xmlns:p14="http://schemas.microsoft.com/office/powerpoint/2010/main" val="38082864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76200"/>
            <a:ext cx="8991600" cy="1046440"/>
          </a:xfrm>
          <a:prstGeom prst="rect">
            <a:avLst/>
          </a:prstGeom>
        </p:spPr>
        <p:txBody>
          <a:bodyPr wrap="square">
            <a:spAutoFit/>
          </a:bodyPr>
          <a:lstStyle/>
          <a:p>
            <a:pPr marL="457200" indent="-457200">
              <a:buFont typeface="+mj-lt"/>
              <a:buAutoNum type="arabicPeriod" startAt="12"/>
            </a:pPr>
            <a:r>
              <a:rPr lang="en-US" sz="2200" b="1" u="sng" dirty="0">
                <a:solidFill>
                  <a:srgbClr val="002060"/>
                </a:solidFill>
              </a:rPr>
              <a:t>Converting a table</a:t>
            </a:r>
            <a:r>
              <a:rPr lang="ar-JO" sz="2200" b="1" u="sng" dirty="0">
                <a:solidFill>
                  <a:srgbClr val="002060"/>
                </a:solidFill>
              </a:rPr>
              <a:t> </a:t>
            </a:r>
            <a:r>
              <a:rPr lang="en-US" sz="2200" b="1" u="sng" dirty="0">
                <a:solidFill>
                  <a:srgbClr val="002060"/>
                </a:solidFill>
              </a:rPr>
              <a:t>to text :</a:t>
            </a:r>
            <a:r>
              <a:rPr lang="ar-JO" sz="2200" b="1" u="sng" dirty="0">
                <a:solidFill>
                  <a:srgbClr val="002060"/>
                </a:solidFill>
              </a:rPr>
              <a:t>تحويل جدول إلى نص </a:t>
            </a:r>
          </a:p>
          <a:p>
            <a:pPr algn="just"/>
            <a:r>
              <a:rPr lang="en-US" sz="2000" b="1" i="1" dirty="0">
                <a:solidFill>
                  <a:srgbClr val="C00000"/>
                </a:solidFill>
              </a:rPr>
              <a:t> </a:t>
            </a:r>
            <a:r>
              <a:rPr lang="en-US" sz="2000" b="1" i="1" dirty="0" smtClean="0">
                <a:solidFill>
                  <a:srgbClr val="C00000"/>
                </a:solidFill>
              </a:rPr>
              <a:t>(1) Specify the table </a:t>
            </a:r>
            <a:r>
              <a:rPr lang="en-US" sz="2000" b="1" i="1" dirty="0" smtClean="0">
                <a:solidFill>
                  <a:srgbClr val="C00000"/>
                </a:solidFill>
                <a:sym typeface="Wingdings" panose="05000000000000000000" pitchFamily="2" charset="2"/>
              </a:rPr>
              <a:t> (2) Table Tools </a:t>
            </a:r>
            <a:r>
              <a:rPr lang="en-US" sz="2000" b="1" i="1" dirty="0">
                <a:solidFill>
                  <a:srgbClr val="C00000"/>
                </a:solidFill>
                <a:sym typeface="Wingdings" panose="05000000000000000000" pitchFamily="2" charset="2"/>
              </a:rPr>
              <a:t> </a:t>
            </a:r>
            <a:r>
              <a:rPr lang="en-US" sz="2000" b="1" i="1" dirty="0" smtClean="0">
                <a:solidFill>
                  <a:srgbClr val="C00000"/>
                </a:solidFill>
                <a:sym typeface="Wingdings" panose="05000000000000000000" pitchFamily="2" charset="2"/>
              </a:rPr>
              <a:t>(3) Layout tab </a:t>
            </a:r>
            <a:r>
              <a:rPr lang="en-US" sz="2000" b="1" i="1" dirty="0">
                <a:solidFill>
                  <a:srgbClr val="C00000"/>
                </a:solidFill>
                <a:sym typeface="Wingdings" panose="05000000000000000000" pitchFamily="2" charset="2"/>
              </a:rPr>
              <a:t> </a:t>
            </a:r>
            <a:r>
              <a:rPr lang="en-US" sz="2000" b="1" i="1" dirty="0" smtClean="0">
                <a:solidFill>
                  <a:srgbClr val="C00000"/>
                </a:solidFill>
                <a:sym typeface="Wingdings" panose="05000000000000000000" pitchFamily="2" charset="2"/>
              </a:rPr>
              <a:t>(4) Data group </a:t>
            </a:r>
            <a:r>
              <a:rPr lang="en-US" sz="2000" b="1" i="1" dirty="0">
                <a:solidFill>
                  <a:srgbClr val="C00000"/>
                </a:solidFill>
                <a:sym typeface="Wingdings" panose="05000000000000000000" pitchFamily="2" charset="2"/>
              </a:rPr>
              <a:t> </a:t>
            </a:r>
            <a:r>
              <a:rPr lang="en-US" sz="2000" b="1" i="1" dirty="0" smtClean="0">
                <a:solidFill>
                  <a:srgbClr val="C00000"/>
                </a:solidFill>
                <a:sym typeface="Wingdings" panose="05000000000000000000" pitchFamily="2" charset="2"/>
              </a:rPr>
              <a:t>(5) Convert to text (6) Specify the separate text sign (</a:t>
            </a:r>
            <a:r>
              <a:rPr lang="en-US" sz="2000" b="1" i="1" u="sng" dirty="0" smtClean="0">
                <a:solidFill>
                  <a:srgbClr val="C00000"/>
                </a:solidFill>
                <a:sym typeface="Wingdings" panose="05000000000000000000" pitchFamily="2" charset="2"/>
              </a:rPr>
              <a:t>Tabs</a:t>
            </a:r>
            <a:r>
              <a:rPr lang="en-US" sz="2000" b="1" i="1" dirty="0" smtClean="0">
                <a:solidFill>
                  <a:srgbClr val="C00000"/>
                </a:solidFill>
                <a:sym typeface="Wingdings" panose="05000000000000000000" pitchFamily="2" charset="2"/>
              </a:rPr>
              <a:t>, Commas, …)  (7) Ok</a:t>
            </a:r>
            <a:r>
              <a:rPr lang="en-US" sz="2000" b="1" i="1" dirty="0">
                <a:solidFill>
                  <a:srgbClr val="C00000"/>
                </a:solidFill>
                <a:sym typeface="Wingdings" panose="05000000000000000000" pitchFamily="2" charset="2"/>
              </a:rPr>
              <a:t>.</a:t>
            </a:r>
            <a:endParaRPr lang="en-US" sz="2000" b="1" i="1" dirty="0">
              <a:solidFill>
                <a:srgbClr val="C00000"/>
              </a:solidFill>
            </a:endParaRPr>
          </a:p>
        </p:txBody>
      </p:sp>
      <p:grpSp>
        <p:nvGrpSpPr>
          <p:cNvPr id="6" name="Group 5"/>
          <p:cNvGrpSpPr/>
          <p:nvPr/>
        </p:nvGrpSpPr>
        <p:grpSpPr>
          <a:xfrm>
            <a:off x="366712" y="1219200"/>
            <a:ext cx="8167688" cy="5181600"/>
            <a:chOff x="366712" y="1064589"/>
            <a:chExt cx="8167688" cy="5641011"/>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0020" y="1064589"/>
              <a:ext cx="7763959" cy="4343400"/>
            </a:xfrm>
            <a:prstGeom prst="rect">
              <a:avLst/>
            </a:prstGeom>
            <a:ln w="28575">
              <a:solidFill>
                <a:schemeClr val="tx1"/>
              </a:solidFill>
            </a:ln>
          </p:spPr>
        </p:pic>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6712" y="5743575"/>
              <a:ext cx="2224088" cy="962025"/>
            </a:xfrm>
            <a:prstGeom prst="rect">
              <a:avLst/>
            </a:prstGeom>
            <a:noFill/>
            <a:ln w="285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614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29300" y="5638800"/>
              <a:ext cx="2705100" cy="971550"/>
            </a:xfrm>
            <a:prstGeom prst="rect">
              <a:avLst/>
            </a:prstGeom>
            <a:noFill/>
            <a:ln w="285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cxnSp>
          <p:nvCxnSpPr>
            <p:cNvPr id="5" name="Straight Arrow Connector 4"/>
            <p:cNvCxnSpPr/>
            <p:nvPr/>
          </p:nvCxnSpPr>
          <p:spPr>
            <a:xfrm>
              <a:off x="2438400" y="4114800"/>
              <a:ext cx="0" cy="160020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pic>
          <p:nvPicPr>
            <p:cNvPr id="17"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71787" y="5791200"/>
              <a:ext cx="2233613" cy="781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5" name="Straight Connector 14"/>
            <p:cNvCxnSpPr/>
            <p:nvPr/>
          </p:nvCxnSpPr>
          <p:spPr>
            <a:xfrm>
              <a:off x="2514600" y="6553200"/>
              <a:ext cx="213360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4876800" y="6553200"/>
              <a:ext cx="838200" cy="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2438400" y="4495800"/>
              <a:ext cx="228600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16" name="Slide Number Placeholder 3"/>
          <p:cNvSpPr>
            <a:spLocks noGrp="1"/>
          </p:cNvSpPr>
          <p:nvPr>
            <p:ph type="sldNum" sz="quarter" idx="12"/>
          </p:nvPr>
        </p:nvSpPr>
        <p:spPr>
          <a:xfrm>
            <a:off x="6553200" y="6477000"/>
            <a:ext cx="2133600" cy="365125"/>
          </a:xfrm>
        </p:spPr>
        <p:txBody>
          <a:bodyPr/>
          <a:lstStyle/>
          <a:p>
            <a:fld id="{B6F15528-21DE-4FAA-801E-634DDDAF4B2B}" type="slidenum">
              <a:rPr lang="en-US" sz="1600" b="1" i="1" smtClean="0">
                <a:solidFill>
                  <a:srgbClr val="002060"/>
                </a:solidFill>
              </a:rPr>
              <a:pPr/>
              <a:t>15</a:t>
            </a:fld>
            <a:endParaRPr lang="en-US" sz="1600" b="1" i="1" dirty="0">
              <a:solidFill>
                <a:srgbClr val="002060"/>
              </a:solidFill>
            </a:endParaRPr>
          </a:p>
        </p:txBody>
      </p:sp>
      <p:sp>
        <p:nvSpPr>
          <p:cNvPr id="18" name="Date Placeholder 2"/>
          <p:cNvSpPr>
            <a:spLocks noGrp="1"/>
          </p:cNvSpPr>
          <p:nvPr>
            <p:ph type="dt" sz="half" idx="10"/>
          </p:nvPr>
        </p:nvSpPr>
        <p:spPr>
          <a:xfrm>
            <a:off x="76200" y="6477000"/>
            <a:ext cx="1143000" cy="365125"/>
          </a:xfrm>
        </p:spPr>
        <p:txBody>
          <a:bodyPr/>
          <a:lstStyle/>
          <a:p>
            <a:fld id="{2701BF0C-373B-4755-8192-B4AC705A545A}" type="datetime1">
              <a:rPr lang="en-US" sz="1600" b="1" i="1" smtClean="0">
                <a:solidFill>
                  <a:srgbClr val="002060"/>
                </a:solidFill>
              </a:rPr>
              <a:t>10/3/2018</a:t>
            </a:fld>
            <a:endParaRPr lang="en-US" sz="1600" b="1" i="1" dirty="0">
              <a:solidFill>
                <a:srgbClr val="002060"/>
              </a:solidFill>
            </a:endParaRPr>
          </a:p>
        </p:txBody>
      </p:sp>
      <p:sp>
        <p:nvSpPr>
          <p:cNvPr id="20" name="Footer Placeholder 3"/>
          <p:cNvSpPr>
            <a:spLocks noGrp="1"/>
          </p:cNvSpPr>
          <p:nvPr>
            <p:ph type="ftr" sz="quarter" idx="11"/>
          </p:nvPr>
        </p:nvSpPr>
        <p:spPr>
          <a:xfrm>
            <a:off x="2438400" y="6477000"/>
            <a:ext cx="4419600" cy="365125"/>
          </a:xfrm>
        </p:spPr>
        <p:txBody>
          <a:bodyPr/>
          <a:lstStyle/>
          <a:p>
            <a:r>
              <a:rPr lang="it-IT" sz="1600" b="1" i="1" dirty="0" smtClean="0">
                <a:solidFill>
                  <a:srgbClr val="C00000"/>
                </a:solidFill>
              </a:rPr>
              <a:t>Sara Shaker Al-Aqra &amp; Montaser Mustafa Dana'a </a:t>
            </a:r>
            <a:endParaRPr lang="en-US" sz="1600" b="1" i="1" dirty="0">
              <a:solidFill>
                <a:srgbClr val="C00000"/>
              </a:solidFill>
            </a:endParaRPr>
          </a:p>
        </p:txBody>
      </p:sp>
    </p:spTree>
    <p:extLst>
      <p:ext uri="{BB962C8B-B14F-4D97-AF65-F5344CB8AC3E}">
        <p14:creationId xmlns:p14="http://schemas.microsoft.com/office/powerpoint/2010/main" val="11552609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905000" y="2438400"/>
            <a:ext cx="5105400" cy="1384995"/>
          </a:xfrm>
          <a:prstGeom prst="rect">
            <a:avLst/>
          </a:prstGeom>
        </p:spPr>
        <p:txBody>
          <a:bodyPr wrap="square">
            <a:spAutoFit/>
          </a:bodyPr>
          <a:lstStyle/>
          <a:p>
            <a:pPr algn="ctr"/>
            <a:r>
              <a:rPr lang="en-US" sz="2800" b="1" i="1" dirty="0">
                <a:solidFill>
                  <a:srgbClr val="002060"/>
                </a:solidFill>
              </a:rPr>
              <a:t>Microsoft Word 2010</a:t>
            </a:r>
          </a:p>
          <a:p>
            <a:pPr algn="ctr"/>
            <a:endParaRPr lang="en-US" sz="2800" b="1" i="1" dirty="0" smtClean="0">
              <a:solidFill>
                <a:srgbClr val="002060"/>
              </a:solidFill>
            </a:endParaRPr>
          </a:p>
          <a:p>
            <a:pPr algn="ctr"/>
            <a:r>
              <a:rPr lang="en-US" sz="2800" b="1" i="1" dirty="0">
                <a:solidFill>
                  <a:srgbClr val="C00000"/>
                </a:solidFill>
              </a:rPr>
              <a:t>Hyperlinks</a:t>
            </a:r>
            <a:r>
              <a:rPr lang="ar-JO" sz="2800" b="1" i="1" dirty="0">
                <a:solidFill>
                  <a:srgbClr val="C00000"/>
                </a:solidFill>
              </a:rPr>
              <a:t> الإرتباطات التشعبية </a:t>
            </a:r>
          </a:p>
        </p:txBody>
      </p:sp>
      <p:sp>
        <p:nvSpPr>
          <p:cNvPr id="6" name="Slide Number Placeholder 3"/>
          <p:cNvSpPr>
            <a:spLocks noGrp="1"/>
          </p:cNvSpPr>
          <p:nvPr>
            <p:ph type="sldNum" sz="quarter" idx="12"/>
          </p:nvPr>
        </p:nvSpPr>
        <p:spPr>
          <a:xfrm>
            <a:off x="6553200" y="6477000"/>
            <a:ext cx="2133600" cy="365125"/>
          </a:xfrm>
        </p:spPr>
        <p:txBody>
          <a:bodyPr/>
          <a:lstStyle/>
          <a:p>
            <a:fld id="{B6F15528-21DE-4FAA-801E-634DDDAF4B2B}" type="slidenum">
              <a:rPr lang="en-US" sz="1600" b="1" i="1" smtClean="0">
                <a:solidFill>
                  <a:srgbClr val="002060"/>
                </a:solidFill>
              </a:rPr>
              <a:pPr/>
              <a:t>16</a:t>
            </a:fld>
            <a:endParaRPr lang="en-US" sz="1600" b="1" i="1" dirty="0">
              <a:solidFill>
                <a:srgbClr val="002060"/>
              </a:solidFill>
            </a:endParaRPr>
          </a:p>
        </p:txBody>
      </p:sp>
      <p:sp>
        <p:nvSpPr>
          <p:cNvPr id="7" name="Date Placeholder 2"/>
          <p:cNvSpPr>
            <a:spLocks noGrp="1"/>
          </p:cNvSpPr>
          <p:nvPr>
            <p:ph type="dt" sz="half" idx="10"/>
          </p:nvPr>
        </p:nvSpPr>
        <p:spPr>
          <a:xfrm>
            <a:off x="76200" y="6477000"/>
            <a:ext cx="1143000" cy="365125"/>
          </a:xfrm>
        </p:spPr>
        <p:txBody>
          <a:bodyPr/>
          <a:lstStyle/>
          <a:p>
            <a:fld id="{2701BF0C-373B-4755-8192-B4AC705A545A}" type="datetime1">
              <a:rPr lang="en-US" sz="1600" b="1" i="1" smtClean="0">
                <a:solidFill>
                  <a:srgbClr val="002060"/>
                </a:solidFill>
              </a:rPr>
              <a:t>10/3/2018</a:t>
            </a:fld>
            <a:endParaRPr lang="en-US" sz="1600" b="1" i="1" dirty="0">
              <a:solidFill>
                <a:srgbClr val="002060"/>
              </a:solidFill>
            </a:endParaRPr>
          </a:p>
        </p:txBody>
      </p:sp>
      <p:sp>
        <p:nvSpPr>
          <p:cNvPr id="8" name="Footer Placeholder 3"/>
          <p:cNvSpPr>
            <a:spLocks noGrp="1"/>
          </p:cNvSpPr>
          <p:nvPr>
            <p:ph type="ftr" sz="quarter" idx="11"/>
          </p:nvPr>
        </p:nvSpPr>
        <p:spPr>
          <a:xfrm>
            <a:off x="2438400" y="6477000"/>
            <a:ext cx="4419600" cy="365125"/>
          </a:xfrm>
        </p:spPr>
        <p:txBody>
          <a:bodyPr/>
          <a:lstStyle/>
          <a:p>
            <a:r>
              <a:rPr lang="it-IT" sz="1600" b="1" i="1" dirty="0" smtClean="0">
                <a:solidFill>
                  <a:srgbClr val="C00000"/>
                </a:solidFill>
              </a:rPr>
              <a:t>Sara Shaker Al-Aqra &amp; Montaser Mustafa Dana'a </a:t>
            </a:r>
            <a:endParaRPr lang="en-US" sz="1600" b="1" i="1" dirty="0">
              <a:solidFill>
                <a:srgbClr val="C00000"/>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6200" y="76200"/>
            <a:ext cx="8991600" cy="1785104"/>
          </a:xfrm>
          <a:prstGeom prst="rect">
            <a:avLst/>
          </a:prstGeom>
        </p:spPr>
        <p:txBody>
          <a:bodyPr wrap="square">
            <a:spAutoFit/>
          </a:bodyPr>
          <a:lstStyle/>
          <a:p>
            <a:pPr algn="ctr"/>
            <a:r>
              <a:rPr lang="en-US" sz="2400" b="1" i="1" u="sng" dirty="0">
                <a:solidFill>
                  <a:srgbClr val="C00000"/>
                </a:solidFill>
              </a:rPr>
              <a:t>Hyperlinks</a:t>
            </a:r>
            <a:r>
              <a:rPr lang="ar-JO" sz="2400" b="1" i="1" u="sng" dirty="0">
                <a:solidFill>
                  <a:srgbClr val="C00000"/>
                </a:solidFill>
              </a:rPr>
              <a:t>الإرتباطات التشعبية  </a:t>
            </a:r>
          </a:p>
          <a:p>
            <a:pPr algn="ctr"/>
            <a:endParaRPr lang="en-US" sz="800" b="1" i="1" u="sng" dirty="0" smtClean="0">
              <a:solidFill>
                <a:srgbClr val="002060"/>
              </a:solidFill>
            </a:endParaRPr>
          </a:p>
          <a:p>
            <a:r>
              <a:rPr lang="en-US" sz="2200" b="1" u="sng" dirty="0">
                <a:solidFill>
                  <a:srgbClr val="002060"/>
                </a:solidFill>
              </a:rPr>
              <a:t>How</a:t>
            </a:r>
            <a:r>
              <a:rPr lang="ar-JO" sz="2200" b="1" u="sng" dirty="0">
                <a:solidFill>
                  <a:srgbClr val="002060"/>
                </a:solidFill>
              </a:rPr>
              <a:t> </a:t>
            </a:r>
            <a:r>
              <a:rPr lang="en-US" sz="2200" b="1" u="sng" dirty="0" smtClean="0">
                <a:solidFill>
                  <a:srgbClr val="002060"/>
                </a:solidFill>
              </a:rPr>
              <a:t>to </a:t>
            </a:r>
            <a:r>
              <a:rPr lang="en-US" sz="2200" b="1" u="sng" dirty="0">
                <a:solidFill>
                  <a:srgbClr val="002060"/>
                </a:solidFill>
              </a:rPr>
              <a:t>create a hyperlink: </a:t>
            </a:r>
            <a:r>
              <a:rPr lang="ar-JO" sz="2200" b="1" u="sng" dirty="0">
                <a:solidFill>
                  <a:srgbClr val="002060"/>
                </a:solidFill>
              </a:rPr>
              <a:t>طريقة إنشاء إرتباط تشعبي </a:t>
            </a:r>
          </a:p>
          <a:p>
            <a:endParaRPr lang="ar-JO" sz="800" b="1" i="1" u="sng" dirty="0" smtClean="0">
              <a:solidFill>
                <a:srgbClr val="002060"/>
              </a:solidFill>
            </a:endParaRPr>
          </a:p>
          <a:p>
            <a:pPr marL="800100" lvl="1" indent="-342900" algn="just">
              <a:buFont typeface="+mj-lt"/>
              <a:buAutoNum type="alphaUcPeriod"/>
            </a:pPr>
            <a:r>
              <a:rPr lang="en-US" sz="2000" b="1" dirty="0">
                <a:solidFill>
                  <a:srgbClr val="C00000"/>
                </a:solidFill>
              </a:rPr>
              <a:t>W</a:t>
            </a:r>
            <a:r>
              <a:rPr lang="en-US" sz="2000" b="1" dirty="0" smtClean="0">
                <a:solidFill>
                  <a:srgbClr val="C00000"/>
                </a:solidFill>
              </a:rPr>
              <a:t>ith </a:t>
            </a:r>
            <a:r>
              <a:rPr lang="en-US" sz="2000" b="1" dirty="0">
                <a:solidFill>
                  <a:srgbClr val="C00000"/>
                </a:solidFill>
              </a:rPr>
              <a:t>a Bookmark: </a:t>
            </a:r>
            <a:r>
              <a:rPr lang="ar-JO" sz="2000" b="1" dirty="0">
                <a:solidFill>
                  <a:srgbClr val="C00000"/>
                </a:solidFill>
              </a:rPr>
              <a:t> مع مرجعية توضيحية </a:t>
            </a:r>
            <a:r>
              <a:rPr lang="ar-JO" sz="2000" b="1" dirty="0" smtClean="0">
                <a:solidFill>
                  <a:srgbClr val="C00000"/>
                </a:solidFill>
              </a:rPr>
              <a:t>للنص</a:t>
            </a:r>
            <a:endParaRPr lang="en-US" sz="2000" b="1" dirty="0" smtClean="0">
              <a:solidFill>
                <a:srgbClr val="C00000"/>
              </a:solidFill>
            </a:endParaRPr>
          </a:p>
          <a:p>
            <a:pPr marL="800100" lvl="1" indent="-342900">
              <a:buFont typeface="+mj-lt"/>
              <a:buAutoNum type="alphaUcPeriod"/>
            </a:pPr>
            <a:endParaRPr lang="ar-JO" sz="800" b="1" i="1" dirty="0">
              <a:solidFill>
                <a:srgbClr val="C00000"/>
              </a:solidFill>
            </a:endParaRPr>
          </a:p>
          <a:p>
            <a:pPr marL="800100" lvl="1" indent="-342900" algn="just">
              <a:buFont typeface="+mj-lt"/>
              <a:buAutoNum type="alphaUcPeriod"/>
            </a:pPr>
            <a:r>
              <a:rPr lang="en-US" sz="2000" b="1" dirty="0">
                <a:solidFill>
                  <a:srgbClr val="C00000"/>
                </a:solidFill>
              </a:rPr>
              <a:t>W</a:t>
            </a:r>
            <a:r>
              <a:rPr lang="en-US" sz="2000" b="1" dirty="0" smtClean="0">
                <a:solidFill>
                  <a:srgbClr val="C00000"/>
                </a:solidFill>
              </a:rPr>
              <a:t>ith </a:t>
            </a:r>
            <a:r>
              <a:rPr lang="en-US" sz="2000" b="1" dirty="0">
                <a:solidFill>
                  <a:srgbClr val="C00000"/>
                </a:solidFill>
              </a:rPr>
              <a:t>a Website: </a:t>
            </a:r>
            <a:r>
              <a:rPr lang="ar-JO" sz="2000" b="1" dirty="0">
                <a:solidFill>
                  <a:srgbClr val="C00000"/>
                </a:solidFill>
              </a:rPr>
              <a:t>مع موقع </a:t>
            </a:r>
            <a:r>
              <a:rPr lang="ar-JO" sz="2000" b="1" dirty="0" smtClean="0">
                <a:solidFill>
                  <a:srgbClr val="C00000"/>
                </a:solidFill>
              </a:rPr>
              <a:t>إلكتروني</a:t>
            </a:r>
            <a:endParaRPr lang="ar-JO" sz="2000" b="1" dirty="0">
              <a:solidFill>
                <a:srgbClr val="C00000"/>
              </a:solidFill>
            </a:endParaRPr>
          </a:p>
        </p:txBody>
      </p:sp>
      <p:grpSp>
        <p:nvGrpSpPr>
          <p:cNvPr id="6" name="Group 5"/>
          <p:cNvGrpSpPr/>
          <p:nvPr/>
        </p:nvGrpSpPr>
        <p:grpSpPr>
          <a:xfrm>
            <a:off x="228600" y="1828800"/>
            <a:ext cx="8763001" cy="4495800"/>
            <a:chOff x="228600" y="1905001"/>
            <a:chExt cx="8763001" cy="449580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62501" y="2258200"/>
              <a:ext cx="4229100" cy="41426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2286000"/>
              <a:ext cx="4343400" cy="4114800"/>
            </a:xfrm>
            <a:prstGeom prst="rect">
              <a:avLst/>
            </a:prstGeom>
            <a:noFill/>
            <a:ln w="285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2" name="TextBox 11"/>
            <p:cNvSpPr txBox="1"/>
            <p:nvPr/>
          </p:nvSpPr>
          <p:spPr>
            <a:xfrm>
              <a:off x="2057400" y="1905001"/>
              <a:ext cx="685800" cy="276999"/>
            </a:xfrm>
            <a:prstGeom prst="rect">
              <a:avLst/>
            </a:prstGeom>
            <a:noFill/>
            <a:ln w="28575">
              <a:solidFill>
                <a:srgbClr val="C00000"/>
              </a:solidFill>
            </a:ln>
          </p:spPr>
          <p:txBody>
            <a:bodyPr wrap="square" rtlCol="0">
              <a:spAutoFit/>
            </a:bodyPr>
            <a:lstStyle/>
            <a:p>
              <a:pPr algn="ctr"/>
              <a:r>
                <a:rPr lang="en-US" sz="1200" b="1" dirty="0" smtClean="0">
                  <a:solidFill>
                    <a:srgbClr val="002060"/>
                  </a:solidFill>
                </a:rPr>
                <a:t>A</a:t>
              </a:r>
              <a:endParaRPr lang="en-US" sz="1200" b="1" dirty="0">
                <a:solidFill>
                  <a:srgbClr val="002060"/>
                </a:solidFill>
              </a:endParaRPr>
            </a:p>
          </p:txBody>
        </p:sp>
        <p:sp>
          <p:nvSpPr>
            <p:cNvPr id="15" name="TextBox 14"/>
            <p:cNvSpPr txBox="1"/>
            <p:nvPr/>
          </p:nvSpPr>
          <p:spPr>
            <a:xfrm>
              <a:off x="6553200" y="1905001"/>
              <a:ext cx="685800" cy="276999"/>
            </a:xfrm>
            <a:prstGeom prst="rect">
              <a:avLst/>
            </a:prstGeom>
            <a:noFill/>
            <a:ln w="28575">
              <a:solidFill>
                <a:srgbClr val="C00000"/>
              </a:solidFill>
            </a:ln>
          </p:spPr>
          <p:txBody>
            <a:bodyPr wrap="square" rtlCol="0">
              <a:spAutoFit/>
            </a:bodyPr>
            <a:lstStyle/>
            <a:p>
              <a:pPr algn="ctr"/>
              <a:r>
                <a:rPr lang="en-US" sz="1200" b="1" dirty="0" smtClean="0">
                  <a:solidFill>
                    <a:srgbClr val="002060"/>
                  </a:solidFill>
                </a:rPr>
                <a:t>B</a:t>
              </a:r>
              <a:endParaRPr lang="en-US" sz="1200" b="1" dirty="0">
                <a:solidFill>
                  <a:srgbClr val="002060"/>
                </a:solidFill>
              </a:endParaRPr>
            </a:p>
          </p:txBody>
        </p:sp>
      </p:grpSp>
      <p:sp>
        <p:nvSpPr>
          <p:cNvPr id="11" name="Slide Number Placeholder 3"/>
          <p:cNvSpPr>
            <a:spLocks noGrp="1"/>
          </p:cNvSpPr>
          <p:nvPr>
            <p:ph type="sldNum" sz="quarter" idx="12"/>
          </p:nvPr>
        </p:nvSpPr>
        <p:spPr>
          <a:xfrm>
            <a:off x="6553200" y="6477000"/>
            <a:ext cx="2133600" cy="365125"/>
          </a:xfrm>
        </p:spPr>
        <p:txBody>
          <a:bodyPr/>
          <a:lstStyle/>
          <a:p>
            <a:fld id="{B6F15528-21DE-4FAA-801E-634DDDAF4B2B}" type="slidenum">
              <a:rPr lang="en-US" sz="1600" b="1" i="1" smtClean="0">
                <a:solidFill>
                  <a:srgbClr val="002060"/>
                </a:solidFill>
              </a:rPr>
              <a:pPr/>
              <a:t>17</a:t>
            </a:fld>
            <a:endParaRPr lang="en-US" sz="1600" b="1" i="1" dirty="0">
              <a:solidFill>
                <a:srgbClr val="002060"/>
              </a:solidFill>
            </a:endParaRPr>
          </a:p>
        </p:txBody>
      </p:sp>
      <p:sp>
        <p:nvSpPr>
          <p:cNvPr id="13" name="Date Placeholder 2"/>
          <p:cNvSpPr>
            <a:spLocks noGrp="1"/>
          </p:cNvSpPr>
          <p:nvPr>
            <p:ph type="dt" sz="half" idx="10"/>
          </p:nvPr>
        </p:nvSpPr>
        <p:spPr>
          <a:xfrm>
            <a:off x="76200" y="6477000"/>
            <a:ext cx="1143000" cy="365125"/>
          </a:xfrm>
        </p:spPr>
        <p:txBody>
          <a:bodyPr/>
          <a:lstStyle/>
          <a:p>
            <a:fld id="{2701BF0C-373B-4755-8192-B4AC705A545A}" type="datetime1">
              <a:rPr lang="en-US" sz="1600" b="1" i="1" smtClean="0">
                <a:solidFill>
                  <a:srgbClr val="002060"/>
                </a:solidFill>
              </a:rPr>
              <a:t>10/3/2018</a:t>
            </a:fld>
            <a:endParaRPr lang="en-US" sz="1600" b="1" i="1" dirty="0">
              <a:solidFill>
                <a:srgbClr val="002060"/>
              </a:solidFill>
            </a:endParaRPr>
          </a:p>
        </p:txBody>
      </p:sp>
      <p:sp>
        <p:nvSpPr>
          <p:cNvPr id="14" name="Footer Placeholder 3"/>
          <p:cNvSpPr>
            <a:spLocks noGrp="1"/>
          </p:cNvSpPr>
          <p:nvPr>
            <p:ph type="ftr" sz="quarter" idx="11"/>
          </p:nvPr>
        </p:nvSpPr>
        <p:spPr>
          <a:xfrm>
            <a:off x="2438400" y="6477000"/>
            <a:ext cx="4419600" cy="365125"/>
          </a:xfrm>
        </p:spPr>
        <p:txBody>
          <a:bodyPr/>
          <a:lstStyle/>
          <a:p>
            <a:r>
              <a:rPr lang="it-IT" sz="1600" b="1" i="1" dirty="0" smtClean="0">
                <a:solidFill>
                  <a:srgbClr val="C00000"/>
                </a:solidFill>
              </a:rPr>
              <a:t>Sara Shaker Al-Aqra &amp; Montaser Mustafa Dana'a </a:t>
            </a:r>
            <a:endParaRPr lang="en-US" sz="1600" b="1" i="1" dirty="0">
              <a:solidFill>
                <a:srgbClr val="C00000"/>
              </a:solidFill>
            </a:endParaRPr>
          </a:p>
        </p:txBody>
      </p:sp>
    </p:spTree>
    <p:extLst>
      <p:ext uri="{BB962C8B-B14F-4D97-AF65-F5344CB8AC3E}">
        <p14:creationId xmlns:p14="http://schemas.microsoft.com/office/powerpoint/2010/main" val="21762722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2400" y="76200"/>
            <a:ext cx="8915400" cy="1877437"/>
          </a:xfrm>
          <a:prstGeom prst="rect">
            <a:avLst/>
          </a:prstGeom>
        </p:spPr>
        <p:txBody>
          <a:bodyPr wrap="square">
            <a:spAutoFit/>
          </a:bodyPr>
          <a:lstStyle/>
          <a:p>
            <a:pPr algn="ctr"/>
            <a:r>
              <a:rPr lang="en-US" sz="2400" b="1" i="1" u="sng" dirty="0">
                <a:solidFill>
                  <a:srgbClr val="C00000"/>
                </a:solidFill>
              </a:rPr>
              <a:t>Bookmark </a:t>
            </a:r>
            <a:r>
              <a:rPr lang="ar-JO" sz="2400" b="1" i="1" u="sng" dirty="0">
                <a:solidFill>
                  <a:srgbClr val="C00000"/>
                </a:solidFill>
              </a:rPr>
              <a:t>مرجعية توضيحية للنص</a:t>
            </a:r>
            <a:r>
              <a:rPr lang="en-US" sz="2400" b="1" i="1" u="sng" dirty="0">
                <a:solidFill>
                  <a:srgbClr val="C00000"/>
                </a:solidFill>
              </a:rPr>
              <a:t> </a:t>
            </a:r>
            <a:r>
              <a:rPr lang="ar-JO" sz="2400" b="1" i="1" u="sng" dirty="0">
                <a:solidFill>
                  <a:srgbClr val="C00000"/>
                </a:solidFill>
              </a:rPr>
              <a:t> </a:t>
            </a:r>
          </a:p>
          <a:p>
            <a:pPr algn="ctr"/>
            <a:endParaRPr lang="en-US" sz="1200" dirty="0" smtClean="0">
              <a:solidFill>
                <a:srgbClr val="002060"/>
              </a:solidFill>
            </a:endParaRPr>
          </a:p>
          <a:p>
            <a:pPr algn="l"/>
            <a:r>
              <a:rPr lang="en-US" sz="2200" b="1" u="sng" dirty="0">
                <a:solidFill>
                  <a:srgbClr val="002060"/>
                </a:solidFill>
              </a:rPr>
              <a:t>How </a:t>
            </a:r>
            <a:r>
              <a:rPr lang="en-US" sz="2200" b="1" u="sng" dirty="0" smtClean="0">
                <a:solidFill>
                  <a:srgbClr val="002060"/>
                </a:solidFill>
              </a:rPr>
              <a:t>to create </a:t>
            </a:r>
            <a:r>
              <a:rPr lang="en-US" sz="2200" b="1" u="sng" dirty="0">
                <a:solidFill>
                  <a:srgbClr val="002060"/>
                </a:solidFill>
              </a:rPr>
              <a:t>a Bookmark</a:t>
            </a:r>
            <a:r>
              <a:rPr lang="ar-JO" sz="2200" b="1" u="sng" dirty="0">
                <a:solidFill>
                  <a:srgbClr val="002060"/>
                </a:solidFill>
              </a:rPr>
              <a:t> </a:t>
            </a:r>
            <a:r>
              <a:rPr lang="en-US" sz="2200" b="1" u="sng" dirty="0">
                <a:solidFill>
                  <a:srgbClr val="002060"/>
                </a:solidFill>
              </a:rPr>
              <a:t>:</a:t>
            </a:r>
            <a:r>
              <a:rPr lang="ar-JO" sz="2200" b="1" u="sng" dirty="0">
                <a:solidFill>
                  <a:srgbClr val="002060"/>
                </a:solidFill>
              </a:rPr>
              <a:t>طريقة بناء مرجعية توضيحية للنص</a:t>
            </a:r>
          </a:p>
          <a:p>
            <a:pPr algn="just"/>
            <a:r>
              <a:rPr lang="en-US" sz="2000" b="1" i="1" dirty="0">
                <a:solidFill>
                  <a:srgbClr val="C00000"/>
                </a:solidFill>
              </a:rPr>
              <a:t>(</a:t>
            </a:r>
            <a:r>
              <a:rPr lang="en-US" sz="2000" b="1" i="1" dirty="0" smtClean="0">
                <a:solidFill>
                  <a:srgbClr val="C00000"/>
                </a:solidFill>
              </a:rPr>
              <a:t>1) Select the text that you want to use as a bookmark </a:t>
            </a:r>
            <a:r>
              <a:rPr lang="en-US" sz="2000" b="1" i="1" dirty="0" smtClean="0">
                <a:solidFill>
                  <a:srgbClr val="C00000"/>
                </a:solidFill>
                <a:sym typeface="Wingdings" panose="05000000000000000000" pitchFamily="2" charset="2"/>
              </a:rPr>
              <a:t> (2) Insert tab  (3) Links group  (4) Bookmark  (5) Enter the Bookmark name (ex. </a:t>
            </a:r>
            <a:r>
              <a:rPr lang="ar-JO" sz="2000" b="1" i="1" dirty="0" smtClean="0">
                <a:solidFill>
                  <a:srgbClr val="C00000"/>
                </a:solidFill>
                <a:sym typeface="Wingdings" panose="05000000000000000000" pitchFamily="2" charset="2"/>
              </a:rPr>
              <a:t>المعايير</a:t>
            </a:r>
            <a:r>
              <a:rPr lang="en-US" sz="2000" b="1" i="1" dirty="0" smtClean="0">
                <a:solidFill>
                  <a:srgbClr val="C00000"/>
                </a:solidFill>
                <a:sym typeface="Wingdings" panose="05000000000000000000" pitchFamily="2" charset="2"/>
              </a:rPr>
              <a:t> )  (6) Add.   </a:t>
            </a:r>
            <a:endParaRPr lang="en-US" sz="2000" b="1" i="1" dirty="0">
              <a:solidFill>
                <a:srgbClr val="C00000"/>
              </a:solidFill>
            </a:endParaRPr>
          </a:p>
          <a:p>
            <a:endParaRPr lang="en-US" b="1" i="1" u="sng" dirty="0">
              <a:solidFill>
                <a:srgbClr val="C00000"/>
              </a:solidFill>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200" y="1752600"/>
            <a:ext cx="7467599" cy="4601292"/>
          </a:xfrm>
          <a:prstGeom prst="rect">
            <a:avLst/>
          </a:prstGeom>
          <a:ln w="28575">
            <a:solidFill>
              <a:schemeClr val="tx1"/>
            </a:solidFill>
          </a:ln>
        </p:spPr>
      </p:pic>
      <p:sp>
        <p:nvSpPr>
          <p:cNvPr id="7" name="Slide Number Placeholder 3"/>
          <p:cNvSpPr>
            <a:spLocks noGrp="1"/>
          </p:cNvSpPr>
          <p:nvPr>
            <p:ph type="sldNum" sz="quarter" idx="12"/>
          </p:nvPr>
        </p:nvSpPr>
        <p:spPr>
          <a:xfrm>
            <a:off x="6553200" y="6477000"/>
            <a:ext cx="2133600" cy="365125"/>
          </a:xfrm>
        </p:spPr>
        <p:txBody>
          <a:bodyPr/>
          <a:lstStyle/>
          <a:p>
            <a:fld id="{B6F15528-21DE-4FAA-801E-634DDDAF4B2B}" type="slidenum">
              <a:rPr lang="en-US" sz="1600" b="1" i="1" smtClean="0">
                <a:solidFill>
                  <a:srgbClr val="002060"/>
                </a:solidFill>
              </a:rPr>
              <a:pPr/>
              <a:t>18</a:t>
            </a:fld>
            <a:endParaRPr lang="en-US" sz="1600" b="1" i="1" dirty="0">
              <a:solidFill>
                <a:srgbClr val="002060"/>
              </a:solidFill>
            </a:endParaRPr>
          </a:p>
        </p:txBody>
      </p:sp>
      <p:sp>
        <p:nvSpPr>
          <p:cNvPr id="8" name="Date Placeholder 2"/>
          <p:cNvSpPr>
            <a:spLocks noGrp="1"/>
          </p:cNvSpPr>
          <p:nvPr>
            <p:ph type="dt" sz="half" idx="10"/>
          </p:nvPr>
        </p:nvSpPr>
        <p:spPr>
          <a:xfrm>
            <a:off x="76200" y="6477000"/>
            <a:ext cx="1143000" cy="365125"/>
          </a:xfrm>
        </p:spPr>
        <p:txBody>
          <a:bodyPr/>
          <a:lstStyle/>
          <a:p>
            <a:fld id="{2701BF0C-373B-4755-8192-B4AC705A545A}" type="datetime1">
              <a:rPr lang="en-US" sz="1600" b="1" i="1" smtClean="0">
                <a:solidFill>
                  <a:srgbClr val="002060"/>
                </a:solidFill>
              </a:rPr>
              <a:t>10/3/2018</a:t>
            </a:fld>
            <a:endParaRPr lang="en-US" sz="1600" b="1" i="1" dirty="0">
              <a:solidFill>
                <a:srgbClr val="002060"/>
              </a:solidFill>
            </a:endParaRPr>
          </a:p>
        </p:txBody>
      </p:sp>
      <p:sp>
        <p:nvSpPr>
          <p:cNvPr id="9" name="Footer Placeholder 3"/>
          <p:cNvSpPr>
            <a:spLocks noGrp="1"/>
          </p:cNvSpPr>
          <p:nvPr>
            <p:ph type="ftr" sz="quarter" idx="11"/>
          </p:nvPr>
        </p:nvSpPr>
        <p:spPr>
          <a:xfrm>
            <a:off x="2438400" y="6477000"/>
            <a:ext cx="4419600" cy="365125"/>
          </a:xfrm>
        </p:spPr>
        <p:txBody>
          <a:bodyPr/>
          <a:lstStyle/>
          <a:p>
            <a:r>
              <a:rPr lang="it-IT" sz="1600" b="1" i="1" dirty="0" smtClean="0">
                <a:solidFill>
                  <a:srgbClr val="C00000"/>
                </a:solidFill>
              </a:rPr>
              <a:t>Sara Shaker Al-Aqra &amp; Montaser Mustafa Dana'a </a:t>
            </a:r>
            <a:endParaRPr lang="en-US" sz="1600" b="1" i="1" dirty="0">
              <a:solidFill>
                <a:srgbClr val="C00000"/>
              </a:solidFill>
            </a:endParaRPr>
          </a:p>
        </p:txBody>
      </p:sp>
    </p:spTree>
    <p:extLst>
      <p:ext uri="{BB962C8B-B14F-4D97-AF65-F5344CB8AC3E}">
        <p14:creationId xmlns:p14="http://schemas.microsoft.com/office/powerpoint/2010/main" val="34703103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6200" y="92839"/>
            <a:ext cx="8991600" cy="1969770"/>
          </a:xfrm>
          <a:prstGeom prst="rect">
            <a:avLst/>
          </a:prstGeom>
        </p:spPr>
        <p:txBody>
          <a:bodyPr wrap="square">
            <a:spAutoFit/>
          </a:bodyPr>
          <a:lstStyle/>
          <a:p>
            <a:r>
              <a:rPr lang="en-US" sz="2200" b="1" u="sng" dirty="0">
                <a:solidFill>
                  <a:srgbClr val="002060"/>
                </a:solidFill>
              </a:rPr>
              <a:t>Link with a Bookmark :</a:t>
            </a:r>
            <a:r>
              <a:rPr lang="ar-JO" sz="2200" b="1" u="sng" dirty="0">
                <a:solidFill>
                  <a:srgbClr val="002060"/>
                </a:solidFill>
              </a:rPr>
              <a:t>طريقة الربط مع مرجعية توضيحية للنص </a:t>
            </a:r>
          </a:p>
          <a:p>
            <a:pPr marL="342900" indent="-342900" algn="just">
              <a:buAutoNum type="arabicParenBoth"/>
            </a:pPr>
            <a:r>
              <a:rPr lang="en-US" sz="2000" b="1" i="1" dirty="0" smtClean="0">
                <a:solidFill>
                  <a:srgbClr val="C00000"/>
                </a:solidFill>
              </a:rPr>
              <a:t>Select </a:t>
            </a:r>
            <a:r>
              <a:rPr lang="en-US" sz="2000" b="1" i="1" dirty="0">
                <a:solidFill>
                  <a:srgbClr val="C00000"/>
                </a:solidFill>
              </a:rPr>
              <a:t>the text that you want to </a:t>
            </a:r>
            <a:r>
              <a:rPr lang="en-US" sz="2000" b="1" i="1" dirty="0" smtClean="0">
                <a:solidFill>
                  <a:srgbClr val="C00000"/>
                </a:solidFill>
              </a:rPr>
              <a:t>link </a:t>
            </a:r>
            <a:r>
              <a:rPr lang="en-US" sz="2000" b="1" i="1" dirty="0" smtClean="0">
                <a:solidFill>
                  <a:srgbClr val="C00000"/>
                </a:solidFill>
                <a:sym typeface="Wingdings" panose="05000000000000000000" pitchFamily="2" charset="2"/>
              </a:rPr>
              <a:t> </a:t>
            </a:r>
            <a:r>
              <a:rPr lang="en-US" sz="2000" b="1" i="1" dirty="0">
                <a:solidFill>
                  <a:srgbClr val="C00000"/>
                </a:solidFill>
                <a:sym typeface="Wingdings" panose="05000000000000000000" pitchFamily="2" charset="2"/>
              </a:rPr>
              <a:t>(2) Insert tab  (3) Links </a:t>
            </a:r>
            <a:r>
              <a:rPr lang="en-US" sz="2000" b="1" i="1" dirty="0" smtClean="0">
                <a:solidFill>
                  <a:srgbClr val="C00000"/>
                </a:solidFill>
                <a:sym typeface="Wingdings" panose="05000000000000000000" pitchFamily="2" charset="2"/>
              </a:rPr>
              <a:t>group  </a:t>
            </a:r>
            <a:r>
              <a:rPr lang="en-US" sz="2000" b="1" i="1" dirty="0">
                <a:solidFill>
                  <a:srgbClr val="C00000"/>
                </a:solidFill>
                <a:sym typeface="Wingdings" panose="05000000000000000000" pitchFamily="2" charset="2"/>
              </a:rPr>
              <a:t>(</a:t>
            </a:r>
            <a:r>
              <a:rPr lang="en-US" sz="2000" b="1" i="1" dirty="0" smtClean="0">
                <a:solidFill>
                  <a:srgbClr val="C00000"/>
                </a:solidFill>
                <a:sym typeface="Wingdings" panose="05000000000000000000" pitchFamily="2" charset="2"/>
              </a:rPr>
              <a:t>4) Hyperlink </a:t>
            </a:r>
            <a:r>
              <a:rPr lang="en-US" sz="2000" b="1" i="1" dirty="0">
                <a:solidFill>
                  <a:srgbClr val="C00000"/>
                </a:solidFill>
                <a:sym typeface="Wingdings" panose="05000000000000000000" pitchFamily="2" charset="2"/>
              </a:rPr>
              <a:t> (5) </a:t>
            </a:r>
            <a:r>
              <a:rPr lang="en-US" sz="2000" b="1" i="1" dirty="0" smtClean="0">
                <a:solidFill>
                  <a:srgbClr val="C00000"/>
                </a:solidFill>
                <a:sym typeface="Wingdings" panose="05000000000000000000" pitchFamily="2" charset="2"/>
              </a:rPr>
              <a:t>Bookmark  (6) Select the Bookmark </a:t>
            </a:r>
            <a:r>
              <a:rPr lang="en-US" sz="2000" b="1" i="1" dirty="0">
                <a:solidFill>
                  <a:srgbClr val="C00000"/>
                </a:solidFill>
                <a:sym typeface="Wingdings" panose="05000000000000000000" pitchFamily="2" charset="2"/>
              </a:rPr>
              <a:t>(ex. </a:t>
            </a:r>
            <a:r>
              <a:rPr lang="ar-JO" sz="2000" b="1" i="1" dirty="0">
                <a:solidFill>
                  <a:srgbClr val="C00000"/>
                </a:solidFill>
                <a:sym typeface="Wingdings" panose="05000000000000000000" pitchFamily="2" charset="2"/>
              </a:rPr>
              <a:t>المعايير</a:t>
            </a:r>
            <a:r>
              <a:rPr lang="en-US" sz="2000" b="1" i="1" dirty="0">
                <a:solidFill>
                  <a:srgbClr val="C00000"/>
                </a:solidFill>
                <a:sym typeface="Wingdings" panose="05000000000000000000" pitchFamily="2" charset="2"/>
              </a:rPr>
              <a:t> )  </a:t>
            </a:r>
            <a:r>
              <a:rPr lang="en-US" sz="2000" b="1" i="1" dirty="0" smtClean="0">
                <a:solidFill>
                  <a:srgbClr val="C00000"/>
                </a:solidFill>
                <a:sym typeface="Wingdings" panose="05000000000000000000" pitchFamily="2" charset="2"/>
              </a:rPr>
              <a:t>(7) Ok.</a:t>
            </a:r>
          </a:p>
          <a:p>
            <a:r>
              <a:rPr lang="en-US" sz="2000" b="1" i="1" u="sng" dirty="0" smtClean="0">
                <a:solidFill>
                  <a:schemeClr val="tx2"/>
                </a:solidFill>
                <a:sym typeface="Wingdings" panose="05000000000000000000" pitchFamily="2" charset="2"/>
              </a:rPr>
              <a:t>Or</a:t>
            </a:r>
          </a:p>
          <a:p>
            <a:pPr algn="just"/>
            <a:r>
              <a:rPr lang="en-US" sz="2000" b="1" i="1" dirty="0" smtClean="0">
                <a:solidFill>
                  <a:srgbClr val="C00000"/>
                </a:solidFill>
              </a:rPr>
              <a:t>(1) Select the text that you want to link </a:t>
            </a:r>
            <a:r>
              <a:rPr lang="en-US" sz="2000" b="1" i="1" dirty="0" smtClean="0">
                <a:solidFill>
                  <a:srgbClr val="C00000"/>
                </a:solidFill>
                <a:sym typeface="Wingdings" panose="05000000000000000000" pitchFamily="2" charset="2"/>
              </a:rPr>
              <a:t> (2) </a:t>
            </a:r>
            <a:r>
              <a:rPr lang="en-US" sz="2000" b="1" i="1" dirty="0">
                <a:solidFill>
                  <a:srgbClr val="C00000"/>
                </a:solidFill>
              </a:rPr>
              <a:t>Click on the right button of the </a:t>
            </a:r>
            <a:r>
              <a:rPr lang="en-US" sz="2000" b="1" i="1" dirty="0" smtClean="0">
                <a:solidFill>
                  <a:srgbClr val="C00000"/>
                </a:solidFill>
              </a:rPr>
              <a:t>mouse </a:t>
            </a:r>
            <a:r>
              <a:rPr lang="en-US" sz="2000" b="1" i="1" dirty="0" smtClean="0">
                <a:solidFill>
                  <a:srgbClr val="C00000"/>
                </a:solidFill>
                <a:sym typeface="Wingdings" panose="05000000000000000000" pitchFamily="2" charset="2"/>
              </a:rPr>
              <a:t> (3) Hyperlink  (4) Bookmark  (5) Select the Bookmark (ex. </a:t>
            </a:r>
            <a:r>
              <a:rPr lang="ar-JO" sz="2000" b="1" i="1" dirty="0" smtClean="0">
                <a:solidFill>
                  <a:srgbClr val="C00000"/>
                </a:solidFill>
                <a:sym typeface="Wingdings" panose="05000000000000000000" pitchFamily="2" charset="2"/>
              </a:rPr>
              <a:t>المعايير</a:t>
            </a:r>
            <a:r>
              <a:rPr lang="en-US" sz="2000" b="1" i="1" dirty="0" smtClean="0">
                <a:solidFill>
                  <a:srgbClr val="C00000"/>
                </a:solidFill>
                <a:sym typeface="Wingdings" panose="05000000000000000000" pitchFamily="2" charset="2"/>
              </a:rPr>
              <a:t> )  (6) Ok.  </a:t>
            </a:r>
            <a:endParaRPr lang="en-US" sz="2000" b="1" i="1" dirty="0">
              <a:solidFill>
                <a:srgbClr val="C00000"/>
              </a:solidFill>
            </a:endParaRPr>
          </a:p>
        </p:txBody>
      </p:sp>
      <p:grpSp>
        <p:nvGrpSpPr>
          <p:cNvPr id="8" name="Group 7"/>
          <p:cNvGrpSpPr/>
          <p:nvPr/>
        </p:nvGrpSpPr>
        <p:grpSpPr>
          <a:xfrm>
            <a:off x="228602" y="2055407"/>
            <a:ext cx="8686800" cy="4345393"/>
            <a:chOff x="228602" y="1981201"/>
            <a:chExt cx="8686800" cy="4421593"/>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2" y="1997349"/>
              <a:ext cx="4495799" cy="4405445"/>
            </a:xfrm>
            <a:prstGeom prst="rect">
              <a:avLst/>
            </a:prstGeom>
            <a:noFill/>
            <a:ln w="285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6" name="TextBox 5"/>
            <p:cNvSpPr txBox="1"/>
            <p:nvPr/>
          </p:nvSpPr>
          <p:spPr>
            <a:xfrm>
              <a:off x="4648200" y="3657600"/>
              <a:ext cx="609600" cy="369332"/>
            </a:xfrm>
            <a:prstGeom prst="rect">
              <a:avLst/>
            </a:prstGeom>
            <a:noFill/>
          </p:spPr>
          <p:txBody>
            <a:bodyPr wrap="square" rtlCol="0">
              <a:spAutoFit/>
            </a:bodyPr>
            <a:lstStyle/>
            <a:p>
              <a:r>
                <a:rPr lang="en-US" b="1" u="sng" dirty="0" smtClean="0">
                  <a:solidFill>
                    <a:srgbClr val="C00000"/>
                  </a:solidFill>
                </a:rPr>
                <a:t>Or</a:t>
              </a:r>
              <a:endParaRPr lang="en-US" b="1" u="sng" dirty="0">
                <a:solidFill>
                  <a:srgbClr val="C00000"/>
                </a:solidFill>
              </a:endParaRPr>
            </a:p>
          </p:txBody>
        </p:sp>
        <p:grpSp>
          <p:nvGrpSpPr>
            <p:cNvPr id="7" name="Group 6"/>
            <p:cNvGrpSpPr/>
            <p:nvPr/>
          </p:nvGrpSpPr>
          <p:grpSpPr>
            <a:xfrm>
              <a:off x="5029201" y="1981201"/>
              <a:ext cx="3886201" cy="4421593"/>
              <a:chOff x="5029200" y="1981200"/>
              <a:chExt cx="3886201" cy="4421593"/>
            </a:xfrm>
          </p:grpSpPr>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29200" y="1981200"/>
                <a:ext cx="3886201" cy="4421593"/>
              </a:xfrm>
              <a:prstGeom prst="rect">
                <a:avLst/>
              </a:prstGeom>
              <a:noFill/>
              <a:ln w="285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14" name="Text Box 214"/>
              <p:cNvSpPr txBox="1">
                <a:spLocks noChangeArrowheads="1"/>
              </p:cNvSpPr>
              <p:nvPr/>
            </p:nvSpPr>
            <p:spPr bwMode="auto">
              <a:xfrm>
                <a:off x="5029200" y="2590800"/>
                <a:ext cx="1142999" cy="304800"/>
              </a:xfrm>
              <a:prstGeom prst="rect">
                <a:avLst/>
              </a:prstGeom>
              <a:solidFill>
                <a:srgbClr val="FFFFFF"/>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pPr lvl="0" algn="ctr" rtl="1" fontAlgn="base">
                  <a:spcBef>
                    <a:spcPct val="0"/>
                  </a:spcBef>
                  <a:spcAft>
                    <a:spcPts val="1000"/>
                  </a:spcAft>
                </a:pPr>
                <a:r>
                  <a:rPr lang="en-US" sz="800" b="1" i="1" dirty="0"/>
                  <a:t>Click on the right button of the mouse</a:t>
                </a:r>
                <a:endParaRPr kumimoji="0" lang="ar-JO" sz="700" b="0" i="0" u="none" strike="noStrike" cap="none" normalizeH="0" baseline="0" dirty="0" smtClean="0">
                  <a:ln>
                    <a:noFill/>
                  </a:ln>
                  <a:effectLst/>
                  <a:latin typeface="Arial" pitchFamily="34" charset="0"/>
                  <a:cs typeface="Arial" pitchFamily="34" charset="0"/>
                </a:endParaRPr>
              </a:p>
            </p:txBody>
          </p:sp>
        </p:grpSp>
      </p:grpSp>
      <p:sp>
        <p:nvSpPr>
          <p:cNvPr id="12" name="Slide Number Placeholder 3"/>
          <p:cNvSpPr>
            <a:spLocks noGrp="1"/>
          </p:cNvSpPr>
          <p:nvPr>
            <p:ph type="sldNum" sz="quarter" idx="12"/>
          </p:nvPr>
        </p:nvSpPr>
        <p:spPr>
          <a:xfrm>
            <a:off x="6553200" y="6477000"/>
            <a:ext cx="2133600" cy="365125"/>
          </a:xfrm>
        </p:spPr>
        <p:txBody>
          <a:bodyPr/>
          <a:lstStyle/>
          <a:p>
            <a:fld id="{B6F15528-21DE-4FAA-801E-634DDDAF4B2B}" type="slidenum">
              <a:rPr lang="en-US" sz="1600" b="1" i="1" smtClean="0">
                <a:solidFill>
                  <a:srgbClr val="002060"/>
                </a:solidFill>
              </a:rPr>
              <a:pPr/>
              <a:t>19</a:t>
            </a:fld>
            <a:endParaRPr lang="en-US" sz="1600" b="1" i="1" dirty="0">
              <a:solidFill>
                <a:srgbClr val="002060"/>
              </a:solidFill>
            </a:endParaRPr>
          </a:p>
        </p:txBody>
      </p:sp>
      <p:sp>
        <p:nvSpPr>
          <p:cNvPr id="13" name="Date Placeholder 2"/>
          <p:cNvSpPr>
            <a:spLocks noGrp="1"/>
          </p:cNvSpPr>
          <p:nvPr>
            <p:ph type="dt" sz="half" idx="10"/>
          </p:nvPr>
        </p:nvSpPr>
        <p:spPr>
          <a:xfrm>
            <a:off x="76200" y="6477000"/>
            <a:ext cx="1143000" cy="365125"/>
          </a:xfrm>
        </p:spPr>
        <p:txBody>
          <a:bodyPr/>
          <a:lstStyle/>
          <a:p>
            <a:fld id="{2701BF0C-373B-4755-8192-B4AC705A545A}" type="datetime1">
              <a:rPr lang="en-US" sz="1600" b="1" i="1" smtClean="0">
                <a:solidFill>
                  <a:srgbClr val="002060"/>
                </a:solidFill>
              </a:rPr>
              <a:t>10/3/2018</a:t>
            </a:fld>
            <a:endParaRPr lang="en-US" sz="1600" b="1" i="1" dirty="0">
              <a:solidFill>
                <a:srgbClr val="002060"/>
              </a:solidFill>
            </a:endParaRPr>
          </a:p>
        </p:txBody>
      </p:sp>
      <p:sp>
        <p:nvSpPr>
          <p:cNvPr id="14" name="Footer Placeholder 3"/>
          <p:cNvSpPr>
            <a:spLocks noGrp="1"/>
          </p:cNvSpPr>
          <p:nvPr>
            <p:ph type="ftr" sz="quarter" idx="11"/>
          </p:nvPr>
        </p:nvSpPr>
        <p:spPr>
          <a:xfrm>
            <a:off x="2438400" y="6477000"/>
            <a:ext cx="4419600" cy="365125"/>
          </a:xfrm>
        </p:spPr>
        <p:txBody>
          <a:bodyPr/>
          <a:lstStyle/>
          <a:p>
            <a:r>
              <a:rPr lang="it-IT" sz="1600" b="1" i="1" dirty="0" smtClean="0">
                <a:solidFill>
                  <a:srgbClr val="C00000"/>
                </a:solidFill>
              </a:rPr>
              <a:t>Sara Shaker Al-Aqra &amp; Montaser Mustafa Dana'a </a:t>
            </a:r>
            <a:endParaRPr lang="en-US" sz="1600" b="1" i="1" dirty="0">
              <a:solidFill>
                <a:srgbClr val="C00000"/>
              </a:solidFill>
            </a:endParaRPr>
          </a:p>
        </p:txBody>
      </p:sp>
    </p:spTree>
    <p:extLst>
      <p:ext uri="{BB962C8B-B14F-4D97-AF65-F5344CB8AC3E}">
        <p14:creationId xmlns:p14="http://schemas.microsoft.com/office/powerpoint/2010/main" val="15316094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167580"/>
            <a:ext cx="8382000" cy="6186309"/>
          </a:xfrm>
          <a:prstGeom prst="rect">
            <a:avLst/>
          </a:prstGeom>
          <a:noFill/>
        </p:spPr>
        <p:txBody>
          <a:bodyPr wrap="square" rtlCol="0">
            <a:spAutoFit/>
          </a:bodyPr>
          <a:lstStyle/>
          <a:p>
            <a:pPr algn="ctr"/>
            <a:r>
              <a:rPr lang="en-US" sz="2400" b="1" i="1" dirty="0" smtClean="0">
                <a:solidFill>
                  <a:srgbClr val="C00000"/>
                </a:solidFill>
                <a:latin typeface="Andalus" panose="02020603050405020304" pitchFamily="18" charset="-78"/>
                <a:cs typeface="Andalus" panose="02020603050405020304" pitchFamily="18" charset="-78"/>
              </a:rPr>
              <a:t>Course Topics</a:t>
            </a:r>
            <a:endParaRPr lang="en-US" i="1" dirty="0">
              <a:latin typeface="Andalus" panose="02020603050405020304" pitchFamily="18" charset="-78"/>
              <a:cs typeface="Andalus" panose="02020603050405020304" pitchFamily="18" charset="-78"/>
            </a:endParaRPr>
          </a:p>
          <a:p>
            <a:pPr marL="342900" indent="-342900">
              <a:buFont typeface="+mj-lt"/>
              <a:buAutoNum type="arabicPeriod"/>
            </a:pPr>
            <a:r>
              <a:rPr lang="en-US" sz="2200" b="1" i="1" dirty="0">
                <a:solidFill>
                  <a:srgbClr val="002060"/>
                </a:solidFill>
                <a:latin typeface="Andalus" panose="02020603050405020304" pitchFamily="18" charset="-78"/>
                <a:cs typeface="Andalus" panose="02020603050405020304" pitchFamily="18" charset="-78"/>
              </a:rPr>
              <a:t>Microsoft Word </a:t>
            </a:r>
            <a:r>
              <a:rPr lang="en-US" sz="2200" b="1" i="1" dirty="0" smtClean="0">
                <a:solidFill>
                  <a:srgbClr val="002060"/>
                </a:solidFill>
                <a:latin typeface="Andalus" panose="02020603050405020304" pitchFamily="18" charset="-78"/>
                <a:cs typeface="Andalus" panose="02020603050405020304" pitchFamily="18" charset="-78"/>
              </a:rPr>
              <a:t>2010  :</a:t>
            </a:r>
            <a:endParaRPr lang="en-US" sz="2200" b="1" i="1" dirty="0">
              <a:solidFill>
                <a:srgbClr val="002060"/>
              </a:solidFill>
              <a:latin typeface="Andalus" panose="02020603050405020304" pitchFamily="18" charset="-78"/>
              <a:cs typeface="Andalus" panose="02020603050405020304" pitchFamily="18" charset="-78"/>
            </a:endParaRPr>
          </a:p>
          <a:p>
            <a:pPr marL="800100" lvl="1" indent="-342900">
              <a:buFont typeface="Wingdings" panose="05000000000000000000" pitchFamily="2" charset="2"/>
              <a:buChar char="Ø"/>
            </a:pPr>
            <a:r>
              <a:rPr lang="en-US" sz="2000" dirty="0">
                <a:solidFill>
                  <a:srgbClr val="C00000"/>
                </a:solidFill>
                <a:latin typeface="Andalus" panose="02020603050405020304" pitchFamily="18" charset="-78"/>
                <a:cs typeface="Andalus" panose="02020603050405020304" pitchFamily="18" charset="-78"/>
              </a:rPr>
              <a:t>Tables.</a:t>
            </a:r>
          </a:p>
          <a:p>
            <a:pPr marL="800100" lvl="1" indent="-342900">
              <a:buFont typeface="Wingdings" panose="05000000000000000000" pitchFamily="2" charset="2"/>
              <a:buChar char="Ø"/>
            </a:pPr>
            <a:r>
              <a:rPr lang="en-US" sz="2000" dirty="0" smtClean="0">
                <a:solidFill>
                  <a:srgbClr val="C00000"/>
                </a:solidFill>
                <a:latin typeface="Andalus" panose="02020603050405020304" pitchFamily="18" charset="-78"/>
                <a:cs typeface="Andalus" panose="02020603050405020304" pitchFamily="18" charset="-78"/>
              </a:rPr>
              <a:t>Bookmark.</a:t>
            </a:r>
            <a:endParaRPr lang="en-US" sz="2000" dirty="0">
              <a:solidFill>
                <a:srgbClr val="C00000"/>
              </a:solidFill>
              <a:latin typeface="Andalus" panose="02020603050405020304" pitchFamily="18" charset="-78"/>
              <a:cs typeface="Andalus" panose="02020603050405020304" pitchFamily="18" charset="-78"/>
            </a:endParaRPr>
          </a:p>
          <a:p>
            <a:pPr marL="800100" lvl="1" indent="-342900">
              <a:buFont typeface="Wingdings" panose="05000000000000000000" pitchFamily="2" charset="2"/>
              <a:buChar char="Ø"/>
            </a:pPr>
            <a:r>
              <a:rPr lang="en-US" sz="2000" dirty="0" smtClean="0">
                <a:solidFill>
                  <a:srgbClr val="C00000"/>
                </a:solidFill>
                <a:latin typeface="Andalus" panose="02020603050405020304" pitchFamily="18" charset="-78"/>
                <a:cs typeface="Andalus" panose="02020603050405020304" pitchFamily="18" charset="-78"/>
              </a:rPr>
              <a:t>Hyperlinks.</a:t>
            </a:r>
          </a:p>
          <a:p>
            <a:pPr lvl="1"/>
            <a:endParaRPr lang="en-US" sz="800" dirty="0">
              <a:solidFill>
                <a:srgbClr val="C00000"/>
              </a:solidFill>
              <a:latin typeface="Andalus" panose="02020603050405020304" pitchFamily="18" charset="-78"/>
              <a:cs typeface="Andalus" panose="02020603050405020304" pitchFamily="18" charset="-78"/>
            </a:endParaRPr>
          </a:p>
          <a:p>
            <a:pPr marL="342900" indent="-342900">
              <a:buFont typeface="+mj-lt"/>
              <a:buAutoNum type="arabicPeriod"/>
            </a:pPr>
            <a:r>
              <a:rPr lang="en-US" sz="2200" b="1" i="1" dirty="0">
                <a:solidFill>
                  <a:srgbClr val="002060"/>
                </a:solidFill>
                <a:latin typeface="Andalus" panose="02020603050405020304" pitchFamily="18" charset="-78"/>
                <a:cs typeface="Andalus" panose="02020603050405020304" pitchFamily="18" charset="-78"/>
              </a:rPr>
              <a:t>Microsoft Excel 2010  :</a:t>
            </a:r>
          </a:p>
          <a:p>
            <a:pPr marL="800100" lvl="1" indent="-342900">
              <a:buFont typeface="Wingdings" panose="05000000000000000000" pitchFamily="2" charset="2"/>
              <a:buChar char="Ø"/>
            </a:pPr>
            <a:r>
              <a:rPr lang="en-US" sz="2000" dirty="0">
                <a:solidFill>
                  <a:srgbClr val="C00000"/>
                </a:solidFill>
                <a:latin typeface="Andalus" panose="02020603050405020304" pitchFamily="18" charset="-78"/>
                <a:cs typeface="Andalus" panose="02020603050405020304" pitchFamily="18" charset="-78"/>
              </a:rPr>
              <a:t>Functions</a:t>
            </a:r>
            <a:r>
              <a:rPr lang="en-US" sz="1600" dirty="0">
                <a:solidFill>
                  <a:srgbClr val="C00000"/>
                </a:solidFill>
                <a:latin typeface="Andalus" panose="02020603050405020304" pitchFamily="18" charset="-78"/>
                <a:cs typeface="Andalus" panose="02020603050405020304" pitchFamily="18" charset="-78"/>
              </a:rPr>
              <a:t>.</a:t>
            </a:r>
          </a:p>
          <a:p>
            <a:pPr marL="1085850" lvl="1" indent="-228600">
              <a:buFont typeface="Wingdings" panose="05000000000000000000" pitchFamily="2" charset="2"/>
              <a:buChar char="§"/>
            </a:pPr>
            <a:r>
              <a:rPr lang="en-US" dirty="0" smtClean="0">
                <a:solidFill>
                  <a:srgbClr val="C00000"/>
                </a:solidFill>
                <a:latin typeface="Andalus" panose="02020603050405020304" pitchFamily="18" charset="-78"/>
                <a:cs typeface="Andalus" panose="02020603050405020304" pitchFamily="18" charset="-78"/>
              </a:rPr>
              <a:t>Logical Functions.</a:t>
            </a:r>
            <a:endParaRPr lang="en-US" dirty="0">
              <a:solidFill>
                <a:srgbClr val="C00000"/>
              </a:solidFill>
              <a:latin typeface="Andalus" panose="02020603050405020304" pitchFamily="18" charset="-78"/>
              <a:cs typeface="Andalus" panose="02020603050405020304" pitchFamily="18" charset="-78"/>
            </a:endParaRPr>
          </a:p>
          <a:p>
            <a:pPr marL="342900" indent="-342900">
              <a:buFont typeface="+mj-lt"/>
              <a:buAutoNum type="arabicPeriod"/>
            </a:pPr>
            <a:endParaRPr lang="en-US" sz="800" dirty="0">
              <a:solidFill>
                <a:schemeClr val="tx2"/>
              </a:solidFill>
              <a:latin typeface="Andalus" panose="02020603050405020304" pitchFamily="18" charset="-78"/>
              <a:cs typeface="Andalus" panose="02020603050405020304" pitchFamily="18" charset="-78"/>
            </a:endParaRPr>
          </a:p>
          <a:p>
            <a:pPr marL="342900" indent="-342900">
              <a:buFont typeface="+mj-lt"/>
              <a:buAutoNum type="arabicPeriod"/>
            </a:pPr>
            <a:r>
              <a:rPr lang="en-US" sz="2200" b="1" i="1" dirty="0">
                <a:solidFill>
                  <a:srgbClr val="002060"/>
                </a:solidFill>
                <a:latin typeface="Andalus" panose="02020603050405020304" pitchFamily="18" charset="-78"/>
                <a:cs typeface="Andalus" panose="02020603050405020304" pitchFamily="18" charset="-78"/>
              </a:rPr>
              <a:t>Microsoft Power Point 2010  </a:t>
            </a:r>
            <a:r>
              <a:rPr lang="en-US" sz="2200" b="1" i="1" dirty="0" smtClean="0">
                <a:solidFill>
                  <a:srgbClr val="002060"/>
                </a:solidFill>
                <a:latin typeface="Andalus" panose="02020603050405020304" pitchFamily="18" charset="-78"/>
                <a:cs typeface="Andalus" panose="02020603050405020304" pitchFamily="18" charset="-78"/>
              </a:rPr>
              <a:t>:</a:t>
            </a:r>
            <a:endParaRPr lang="en-US" sz="2000" dirty="0">
              <a:solidFill>
                <a:srgbClr val="C00000"/>
              </a:solidFill>
              <a:latin typeface="Andalus" panose="02020603050405020304" pitchFamily="18" charset="-78"/>
              <a:cs typeface="Andalus" panose="02020603050405020304" pitchFamily="18" charset="-78"/>
            </a:endParaRPr>
          </a:p>
          <a:p>
            <a:pPr marL="800100" lvl="1" indent="-342900">
              <a:buFont typeface="Wingdings" panose="05000000000000000000" pitchFamily="2" charset="2"/>
              <a:buChar char="Ø"/>
            </a:pPr>
            <a:endParaRPr lang="en-US" sz="800" dirty="0" smtClean="0">
              <a:solidFill>
                <a:srgbClr val="C00000"/>
              </a:solidFill>
              <a:latin typeface="Andalus" panose="02020603050405020304" pitchFamily="18" charset="-78"/>
              <a:cs typeface="Andalus" panose="02020603050405020304" pitchFamily="18" charset="-78"/>
            </a:endParaRPr>
          </a:p>
          <a:p>
            <a:pPr marL="800100" lvl="1" indent="-342900">
              <a:buFont typeface="Wingdings" panose="05000000000000000000" pitchFamily="2" charset="2"/>
              <a:buChar char="Ø"/>
            </a:pPr>
            <a:endParaRPr lang="en-US" sz="800" dirty="0">
              <a:solidFill>
                <a:srgbClr val="C00000"/>
              </a:solidFill>
              <a:latin typeface="Andalus" panose="02020603050405020304" pitchFamily="18" charset="-78"/>
              <a:cs typeface="Andalus" panose="02020603050405020304" pitchFamily="18" charset="-78"/>
            </a:endParaRPr>
          </a:p>
          <a:p>
            <a:pPr marL="342900" indent="-342900">
              <a:buFont typeface="+mj-lt"/>
              <a:buAutoNum type="arabicPeriod"/>
            </a:pPr>
            <a:r>
              <a:rPr lang="en-US" sz="2200" b="1" i="1" dirty="0">
                <a:solidFill>
                  <a:srgbClr val="002060"/>
                </a:solidFill>
                <a:latin typeface="Andalus" panose="02020603050405020304" pitchFamily="18" charset="-78"/>
                <a:cs typeface="Andalus" panose="02020603050405020304" pitchFamily="18" charset="-78"/>
              </a:rPr>
              <a:t>Windows 7  :</a:t>
            </a:r>
          </a:p>
          <a:p>
            <a:pPr marL="800100" lvl="1" indent="-342900">
              <a:buFont typeface="Wingdings" panose="05000000000000000000" pitchFamily="2" charset="2"/>
              <a:buChar char="Ø"/>
            </a:pPr>
            <a:r>
              <a:rPr lang="en-US" sz="2000" dirty="0">
                <a:solidFill>
                  <a:srgbClr val="C00000"/>
                </a:solidFill>
                <a:latin typeface="Andalus" panose="02020603050405020304" pitchFamily="18" charset="-78"/>
                <a:cs typeface="Andalus" panose="02020603050405020304" pitchFamily="18" charset="-78"/>
              </a:rPr>
              <a:t>Files or folders </a:t>
            </a:r>
            <a:r>
              <a:rPr lang="en-US" sz="2000" dirty="0" smtClean="0">
                <a:solidFill>
                  <a:srgbClr val="C00000"/>
                </a:solidFill>
                <a:latin typeface="Andalus" panose="02020603050405020304" pitchFamily="18" charset="-78"/>
                <a:cs typeface="Andalus" panose="02020603050405020304" pitchFamily="18" charset="-78"/>
              </a:rPr>
              <a:t>encryption.</a:t>
            </a:r>
            <a:endParaRPr lang="en-US" sz="2000" dirty="0">
              <a:solidFill>
                <a:srgbClr val="C00000"/>
              </a:solidFill>
              <a:latin typeface="Andalus" panose="02020603050405020304" pitchFamily="18" charset="-78"/>
              <a:cs typeface="Andalus" panose="02020603050405020304" pitchFamily="18" charset="-78"/>
            </a:endParaRPr>
          </a:p>
          <a:p>
            <a:pPr marL="800100" lvl="1" indent="-342900">
              <a:buFont typeface="Wingdings" panose="05000000000000000000" pitchFamily="2" charset="2"/>
              <a:buChar char="Ø"/>
            </a:pPr>
            <a:r>
              <a:rPr lang="en-US" sz="2000" dirty="0">
                <a:solidFill>
                  <a:srgbClr val="C00000"/>
                </a:solidFill>
                <a:latin typeface="Andalus" panose="02020603050405020304" pitchFamily="18" charset="-78"/>
                <a:cs typeface="Andalus" panose="02020603050405020304" pitchFamily="18" charset="-78"/>
              </a:rPr>
              <a:t>Firewall</a:t>
            </a:r>
            <a:r>
              <a:rPr lang="en-US" sz="2000" dirty="0" smtClean="0">
                <a:solidFill>
                  <a:srgbClr val="C00000"/>
                </a:solidFill>
                <a:latin typeface="Andalus" panose="02020603050405020304" pitchFamily="18" charset="-78"/>
                <a:cs typeface="Andalus" panose="02020603050405020304" pitchFamily="18" charset="-78"/>
              </a:rPr>
              <a:t>.</a:t>
            </a:r>
            <a:endParaRPr lang="en-US" sz="2000" dirty="0">
              <a:solidFill>
                <a:srgbClr val="C00000"/>
              </a:solidFill>
              <a:latin typeface="Andalus" panose="02020603050405020304" pitchFamily="18" charset="-78"/>
              <a:cs typeface="Andalus" panose="02020603050405020304" pitchFamily="18" charset="-78"/>
            </a:endParaRPr>
          </a:p>
          <a:p>
            <a:pPr marL="800100" lvl="1" indent="-342900">
              <a:buFont typeface="Wingdings" panose="05000000000000000000" pitchFamily="2" charset="2"/>
              <a:buChar char="Ø"/>
            </a:pPr>
            <a:r>
              <a:rPr lang="en-US" sz="2000" dirty="0">
                <a:solidFill>
                  <a:srgbClr val="C00000"/>
                </a:solidFill>
                <a:latin typeface="Andalus" panose="02020603050405020304" pitchFamily="18" charset="-78"/>
                <a:cs typeface="Andalus" panose="02020603050405020304" pitchFamily="18" charset="-78"/>
              </a:rPr>
              <a:t>Disable or Enable Network Adapter in Windows </a:t>
            </a:r>
            <a:r>
              <a:rPr lang="en-US" sz="2000" dirty="0" smtClean="0">
                <a:solidFill>
                  <a:srgbClr val="C00000"/>
                </a:solidFill>
                <a:latin typeface="Andalus" panose="02020603050405020304" pitchFamily="18" charset="-78"/>
                <a:cs typeface="Andalus" panose="02020603050405020304" pitchFamily="18" charset="-78"/>
              </a:rPr>
              <a:t>7.</a:t>
            </a:r>
            <a:endParaRPr lang="en-US" sz="2000" dirty="0">
              <a:solidFill>
                <a:srgbClr val="C00000"/>
              </a:solidFill>
              <a:latin typeface="Andalus" panose="02020603050405020304" pitchFamily="18" charset="-78"/>
              <a:cs typeface="Andalus" panose="02020603050405020304" pitchFamily="18" charset="-78"/>
            </a:endParaRPr>
          </a:p>
          <a:p>
            <a:pPr marL="800100" lvl="1" indent="-342900">
              <a:buFont typeface="Wingdings" panose="05000000000000000000" pitchFamily="2" charset="2"/>
              <a:buChar char="Ø"/>
            </a:pPr>
            <a:r>
              <a:rPr lang="en-US" sz="2000" dirty="0">
                <a:solidFill>
                  <a:srgbClr val="C00000"/>
                </a:solidFill>
                <a:latin typeface="Andalus" panose="02020603050405020304" pitchFamily="18" charset="-78"/>
                <a:cs typeface="Andalus" panose="02020603050405020304" pitchFamily="18" charset="-78"/>
              </a:rPr>
              <a:t>Search the files</a:t>
            </a:r>
            <a:r>
              <a:rPr lang="en-US" sz="2000" dirty="0" smtClean="0">
                <a:solidFill>
                  <a:srgbClr val="C00000"/>
                </a:solidFill>
                <a:latin typeface="Andalus" panose="02020603050405020304" pitchFamily="18" charset="-78"/>
                <a:cs typeface="Andalus" panose="02020603050405020304" pitchFamily="18" charset="-78"/>
              </a:rPr>
              <a:t>.</a:t>
            </a:r>
          </a:p>
          <a:p>
            <a:pPr marL="800100" lvl="1" indent="-342900">
              <a:buFont typeface="Wingdings" panose="05000000000000000000" pitchFamily="2" charset="2"/>
              <a:buChar char="Ø"/>
            </a:pPr>
            <a:r>
              <a:rPr lang="en-US" sz="2000" dirty="0">
                <a:solidFill>
                  <a:srgbClr val="C00000"/>
                </a:solidFill>
                <a:latin typeface="Andalus" panose="02020603050405020304" pitchFamily="18" charset="-78"/>
                <a:cs typeface="Andalus" panose="02020603050405020304" pitchFamily="18" charset="-78"/>
              </a:rPr>
              <a:t>Network printer </a:t>
            </a:r>
            <a:r>
              <a:rPr lang="en-US" sz="2000" dirty="0" smtClean="0">
                <a:solidFill>
                  <a:srgbClr val="C00000"/>
                </a:solidFill>
                <a:latin typeface="Andalus" panose="02020603050405020304" pitchFamily="18" charset="-78"/>
                <a:cs typeface="Andalus" panose="02020603050405020304" pitchFamily="18" charset="-78"/>
              </a:rPr>
              <a:t>sharing.</a:t>
            </a:r>
            <a:endParaRPr lang="en-US" sz="2000" dirty="0">
              <a:solidFill>
                <a:srgbClr val="C00000"/>
              </a:solidFill>
              <a:latin typeface="Andalus" panose="02020603050405020304" pitchFamily="18" charset="-78"/>
              <a:cs typeface="Andalus" panose="02020603050405020304" pitchFamily="18" charset="-78"/>
            </a:endParaRPr>
          </a:p>
          <a:p>
            <a:pPr lvl="1"/>
            <a:endParaRPr lang="en-US" sz="800" dirty="0" smtClean="0">
              <a:solidFill>
                <a:srgbClr val="C00000"/>
              </a:solidFill>
              <a:latin typeface="Andalus" panose="02020603050405020304" pitchFamily="18" charset="-78"/>
              <a:cs typeface="Andalus" panose="02020603050405020304" pitchFamily="18" charset="-78"/>
            </a:endParaRPr>
          </a:p>
          <a:p>
            <a:pPr lvl="1"/>
            <a:endParaRPr lang="en-US" sz="800" dirty="0" smtClean="0">
              <a:solidFill>
                <a:srgbClr val="C00000"/>
              </a:solidFill>
              <a:latin typeface="Andalus" panose="02020603050405020304" pitchFamily="18" charset="-78"/>
              <a:cs typeface="Andalus" panose="02020603050405020304" pitchFamily="18" charset="-78"/>
            </a:endParaRPr>
          </a:p>
          <a:p>
            <a:pPr lvl="1" indent="-457200">
              <a:buFont typeface="+mj-lt"/>
              <a:buAutoNum type="arabicPeriod" startAt="5"/>
            </a:pPr>
            <a:r>
              <a:rPr lang="en-US" sz="2200" b="1" i="1" dirty="0">
                <a:solidFill>
                  <a:srgbClr val="002060"/>
                </a:solidFill>
                <a:latin typeface="Andalus" panose="02020603050405020304" pitchFamily="18" charset="-78"/>
                <a:cs typeface="Andalus" panose="02020603050405020304" pitchFamily="18" charset="-78"/>
              </a:rPr>
              <a:t>E-Mail  :</a:t>
            </a:r>
          </a:p>
          <a:p>
            <a:pPr lvl="1"/>
            <a:endParaRPr lang="en-US" sz="1600" dirty="0">
              <a:solidFill>
                <a:srgbClr val="C00000"/>
              </a:solidFill>
              <a:latin typeface="Andalus" panose="02020603050405020304" pitchFamily="18" charset="-78"/>
              <a:cs typeface="Andalus" panose="02020603050405020304" pitchFamily="18" charset="-78"/>
            </a:endParaRPr>
          </a:p>
        </p:txBody>
      </p:sp>
      <p:sp>
        <p:nvSpPr>
          <p:cNvPr id="4" name="Footer Placeholder 3"/>
          <p:cNvSpPr>
            <a:spLocks noGrp="1"/>
          </p:cNvSpPr>
          <p:nvPr>
            <p:ph type="ftr" sz="quarter" idx="11"/>
          </p:nvPr>
        </p:nvSpPr>
        <p:spPr>
          <a:xfrm>
            <a:off x="2438400" y="6477000"/>
            <a:ext cx="4419600" cy="365125"/>
          </a:xfrm>
        </p:spPr>
        <p:txBody>
          <a:bodyPr/>
          <a:lstStyle/>
          <a:p>
            <a:r>
              <a:rPr lang="it-IT" sz="1600" b="1" i="1" dirty="0" smtClean="0">
                <a:solidFill>
                  <a:srgbClr val="C00000"/>
                </a:solidFill>
              </a:rPr>
              <a:t>Sara Shaker Al-Aqra &amp; Montaser Mustafa Dana'a </a:t>
            </a:r>
            <a:endParaRPr lang="en-US" sz="1600" b="1" i="1" dirty="0">
              <a:solidFill>
                <a:srgbClr val="C00000"/>
              </a:solidFill>
            </a:endParaRPr>
          </a:p>
        </p:txBody>
      </p:sp>
      <p:sp>
        <p:nvSpPr>
          <p:cNvPr id="5" name="Slide Number Placeholder 4"/>
          <p:cNvSpPr>
            <a:spLocks noGrp="1"/>
          </p:cNvSpPr>
          <p:nvPr>
            <p:ph type="sldNum" sz="quarter" idx="12"/>
          </p:nvPr>
        </p:nvSpPr>
        <p:spPr>
          <a:xfrm>
            <a:off x="6553200" y="6448425"/>
            <a:ext cx="2133600" cy="365125"/>
          </a:xfrm>
        </p:spPr>
        <p:txBody>
          <a:bodyPr/>
          <a:lstStyle/>
          <a:p>
            <a:fld id="{B6F15528-21DE-4FAA-801E-634DDDAF4B2B}" type="slidenum">
              <a:rPr lang="en-US" sz="1600" b="1" i="1" smtClean="0">
                <a:solidFill>
                  <a:srgbClr val="002060"/>
                </a:solidFill>
              </a:rPr>
              <a:pPr/>
              <a:t>2</a:t>
            </a:fld>
            <a:endParaRPr lang="en-US" sz="1600" b="1" i="1" dirty="0">
              <a:solidFill>
                <a:srgbClr val="002060"/>
              </a:solidFill>
            </a:endParaRPr>
          </a:p>
        </p:txBody>
      </p:sp>
      <p:sp>
        <p:nvSpPr>
          <p:cNvPr id="6" name="Date Placeholder 2"/>
          <p:cNvSpPr>
            <a:spLocks noGrp="1"/>
          </p:cNvSpPr>
          <p:nvPr>
            <p:ph type="dt" sz="half" idx="10"/>
          </p:nvPr>
        </p:nvSpPr>
        <p:spPr>
          <a:xfrm>
            <a:off x="76200" y="6492875"/>
            <a:ext cx="1143000" cy="365125"/>
          </a:xfrm>
        </p:spPr>
        <p:txBody>
          <a:bodyPr/>
          <a:lstStyle/>
          <a:p>
            <a:fld id="{87A68F16-5AB2-425B-A921-2DA16A9C82A2}" type="datetime1">
              <a:rPr lang="en-US" sz="1600" b="1" i="1" smtClean="0">
                <a:solidFill>
                  <a:srgbClr val="002060"/>
                </a:solidFill>
              </a:rPr>
              <a:t>10/3/2018</a:t>
            </a:fld>
            <a:endParaRPr lang="en-US" sz="1600" b="1" i="1" dirty="0">
              <a:solidFill>
                <a:srgbClr val="002060"/>
              </a:solidFill>
            </a:endParaRPr>
          </a:p>
        </p:txBody>
      </p:sp>
    </p:spTree>
    <p:extLst>
      <p:ext uri="{BB962C8B-B14F-4D97-AF65-F5344CB8AC3E}">
        <p14:creationId xmlns:p14="http://schemas.microsoft.com/office/powerpoint/2010/main" val="39444240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6200" y="76200"/>
            <a:ext cx="9067800" cy="1969770"/>
          </a:xfrm>
          <a:prstGeom prst="rect">
            <a:avLst/>
          </a:prstGeom>
        </p:spPr>
        <p:txBody>
          <a:bodyPr wrap="square">
            <a:spAutoFit/>
          </a:bodyPr>
          <a:lstStyle/>
          <a:p>
            <a:r>
              <a:rPr lang="en-US" sz="2200" b="1" u="sng" dirty="0">
                <a:solidFill>
                  <a:srgbClr val="002060"/>
                </a:solidFill>
              </a:rPr>
              <a:t>Link with a Website :</a:t>
            </a:r>
            <a:r>
              <a:rPr lang="ar-JO" sz="2200" b="1" u="sng" dirty="0">
                <a:solidFill>
                  <a:srgbClr val="002060"/>
                </a:solidFill>
              </a:rPr>
              <a:t>طريقة الربط مع الموقع الإلكتروني  </a:t>
            </a:r>
          </a:p>
          <a:p>
            <a:pPr marL="342900" indent="-342900" algn="just">
              <a:buAutoNum type="arabicParenBoth"/>
            </a:pPr>
            <a:r>
              <a:rPr lang="en-US" sz="2000" b="1" i="1" dirty="0" smtClean="0">
                <a:solidFill>
                  <a:srgbClr val="C00000"/>
                </a:solidFill>
              </a:rPr>
              <a:t>Select </a:t>
            </a:r>
            <a:r>
              <a:rPr lang="en-US" sz="2000" b="1" i="1" dirty="0">
                <a:solidFill>
                  <a:srgbClr val="C00000"/>
                </a:solidFill>
              </a:rPr>
              <a:t>the text that you want to link </a:t>
            </a:r>
            <a:r>
              <a:rPr lang="en-US" sz="2000" b="1" i="1" dirty="0">
                <a:solidFill>
                  <a:srgbClr val="C00000"/>
                </a:solidFill>
                <a:sym typeface="Wingdings" panose="05000000000000000000" pitchFamily="2" charset="2"/>
              </a:rPr>
              <a:t> (2) Insert tab  (3) Links group  (4) Hyperlink  (5) </a:t>
            </a:r>
            <a:r>
              <a:rPr lang="en-US" sz="2000" b="1" i="1" dirty="0" smtClean="0">
                <a:solidFill>
                  <a:srgbClr val="C00000"/>
                </a:solidFill>
                <a:sym typeface="Wingdings" panose="05000000000000000000" pitchFamily="2" charset="2"/>
              </a:rPr>
              <a:t>Insert the Full website address(URL) in the address field </a:t>
            </a:r>
            <a:r>
              <a:rPr lang="en-US" sz="2000" b="1" i="1" dirty="0">
                <a:solidFill>
                  <a:srgbClr val="C00000"/>
                </a:solidFill>
                <a:sym typeface="Wingdings" panose="05000000000000000000" pitchFamily="2" charset="2"/>
              </a:rPr>
              <a:t>(6) </a:t>
            </a:r>
            <a:r>
              <a:rPr lang="en-US" sz="2000" b="1" i="1" dirty="0" smtClean="0">
                <a:solidFill>
                  <a:srgbClr val="C00000"/>
                </a:solidFill>
                <a:sym typeface="Wingdings" panose="05000000000000000000" pitchFamily="2" charset="2"/>
              </a:rPr>
              <a:t>Ok</a:t>
            </a:r>
            <a:r>
              <a:rPr lang="en-US" sz="2000" b="1" i="1" dirty="0">
                <a:solidFill>
                  <a:srgbClr val="C00000"/>
                </a:solidFill>
                <a:sym typeface="Wingdings" panose="05000000000000000000" pitchFamily="2" charset="2"/>
              </a:rPr>
              <a:t>.  </a:t>
            </a:r>
            <a:endParaRPr lang="en-US" sz="2000" b="1" i="1" dirty="0" smtClean="0">
              <a:solidFill>
                <a:srgbClr val="C00000"/>
              </a:solidFill>
              <a:sym typeface="Wingdings" panose="05000000000000000000" pitchFamily="2" charset="2"/>
            </a:endParaRPr>
          </a:p>
          <a:p>
            <a:pPr algn="just"/>
            <a:r>
              <a:rPr lang="en-US" sz="2000" b="1" i="1" u="sng" dirty="0" smtClean="0">
                <a:solidFill>
                  <a:schemeClr val="tx2"/>
                </a:solidFill>
                <a:sym typeface="Wingdings" panose="05000000000000000000" pitchFamily="2" charset="2"/>
              </a:rPr>
              <a:t>Or</a:t>
            </a:r>
          </a:p>
          <a:p>
            <a:pPr algn="just"/>
            <a:r>
              <a:rPr lang="en-US" sz="2000" b="1" i="1" dirty="0">
                <a:solidFill>
                  <a:srgbClr val="C00000"/>
                </a:solidFill>
                <a:sym typeface="Wingdings" panose="05000000000000000000" pitchFamily="2" charset="2"/>
              </a:rPr>
              <a:t>(</a:t>
            </a:r>
            <a:r>
              <a:rPr lang="en-US" sz="2000" b="1" i="1" dirty="0">
                <a:solidFill>
                  <a:srgbClr val="C00000"/>
                </a:solidFill>
              </a:rPr>
              <a:t>1) Select the text that you want to link </a:t>
            </a:r>
            <a:r>
              <a:rPr lang="en-US" sz="2000" b="1" i="1" dirty="0">
                <a:solidFill>
                  <a:srgbClr val="C00000"/>
                </a:solidFill>
                <a:sym typeface="Wingdings" panose="05000000000000000000" pitchFamily="2" charset="2"/>
              </a:rPr>
              <a:t> (2</a:t>
            </a:r>
            <a:r>
              <a:rPr lang="en-US" sz="2000" b="1" i="1" dirty="0" smtClean="0">
                <a:solidFill>
                  <a:srgbClr val="C00000"/>
                </a:solidFill>
                <a:sym typeface="Wingdings" panose="05000000000000000000" pitchFamily="2" charset="2"/>
              </a:rPr>
              <a:t>)</a:t>
            </a:r>
            <a:r>
              <a:rPr lang="en-US" sz="2000" b="1" i="1" dirty="0">
                <a:solidFill>
                  <a:srgbClr val="C00000"/>
                </a:solidFill>
                <a:sym typeface="Wingdings" panose="05000000000000000000" pitchFamily="2" charset="2"/>
              </a:rPr>
              <a:t> </a:t>
            </a:r>
            <a:r>
              <a:rPr lang="en-US" sz="2000" b="1" i="1" dirty="0">
                <a:solidFill>
                  <a:srgbClr val="C00000"/>
                </a:solidFill>
              </a:rPr>
              <a:t>Click on the right button of the mouse </a:t>
            </a:r>
            <a:r>
              <a:rPr lang="en-US" sz="2000" b="1" i="1" dirty="0" smtClean="0">
                <a:solidFill>
                  <a:srgbClr val="C00000"/>
                </a:solidFill>
                <a:sym typeface="Wingdings" panose="05000000000000000000" pitchFamily="2" charset="2"/>
              </a:rPr>
              <a:t> </a:t>
            </a:r>
            <a:r>
              <a:rPr lang="en-US" sz="2000" b="1" i="1" dirty="0">
                <a:solidFill>
                  <a:srgbClr val="C00000"/>
                </a:solidFill>
                <a:sym typeface="Wingdings" panose="05000000000000000000" pitchFamily="2" charset="2"/>
              </a:rPr>
              <a:t>(3) </a:t>
            </a:r>
            <a:r>
              <a:rPr lang="en-US" sz="2000" b="1" i="1" dirty="0" smtClean="0">
                <a:solidFill>
                  <a:srgbClr val="C00000"/>
                </a:solidFill>
                <a:sym typeface="Wingdings" panose="05000000000000000000" pitchFamily="2" charset="2"/>
              </a:rPr>
              <a:t>Hyperlink  (4) </a:t>
            </a:r>
            <a:r>
              <a:rPr lang="en-US" sz="2000" b="1" i="1" dirty="0">
                <a:solidFill>
                  <a:srgbClr val="C00000"/>
                </a:solidFill>
                <a:sym typeface="Wingdings" panose="05000000000000000000" pitchFamily="2" charset="2"/>
              </a:rPr>
              <a:t>Insert the website address(URL) in the address field </a:t>
            </a:r>
            <a:r>
              <a:rPr lang="en-US" sz="2000" b="1" i="1" dirty="0" smtClean="0">
                <a:solidFill>
                  <a:srgbClr val="C00000"/>
                </a:solidFill>
                <a:sym typeface="Wingdings" panose="05000000000000000000" pitchFamily="2" charset="2"/>
              </a:rPr>
              <a:t>(5) </a:t>
            </a:r>
            <a:r>
              <a:rPr lang="en-US" sz="2000" b="1" i="1" dirty="0">
                <a:solidFill>
                  <a:srgbClr val="C00000"/>
                </a:solidFill>
                <a:sym typeface="Wingdings" panose="05000000000000000000" pitchFamily="2" charset="2"/>
              </a:rPr>
              <a:t>Ok.  </a:t>
            </a:r>
            <a:endParaRPr lang="en-US" sz="2000" b="1" i="1" dirty="0">
              <a:solidFill>
                <a:srgbClr val="C00000"/>
              </a:solidFill>
            </a:endParaRPr>
          </a:p>
        </p:txBody>
      </p:sp>
      <p:grpSp>
        <p:nvGrpSpPr>
          <p:cNvPr id="11" name="Group 10"/>
          <p:cNvGrpSpPr/>
          <p:nvPr/>
        </p:nvGrpSpPr>
        <p:grpSpPr>
          <a:xfrm>
            <a:off x="152401" y="2128516"/>
            <a:ext cx="8915399" cy="4272284"/>
            <a:chOff x="152401" y="2052317"/>
            <a:chExt cx="8915399" cy="3967484"/>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1" y="2052318"/>
              <a:ext cx="4191001" cy="3967483"/>
            </a:xfrm>
            <a:prstGeom prst="rect">
              <a:avLst/>
            </a:prstGeom>
            <a:ln w="28575">
              <a:solidFill>
                <a:schemeClr val="tx1"/>
              </a:solidFill>
            </a:ln>
          </p:spPr>
        </p:pic>
        <p:sp>
          <p:nvSpPr>
            <p:cNvPr id="9" name="TextBox 8"/>
            <p:cNvSpPr txBox="1"/>
            <p:nvPr/>
          </p:nvSpPr>
          <p:spPr>
            <a:xfrm>
              <a:off x="4343400" y="3810001"/>
              <a:ext cx="457200" cy="369332"/>
            </a:xfrm>
            <a:prstGeom prst="rect">
              <a:avLst/>
            </a:prstGeom>
            <a:noFill/>
          </p:spPr>
          <p:txBody>
            <a:bodyPr wrap="square" rtlCol="0">
              <a:spAutoFit/>
            </a:bodyPr>
            <a:lstStyle/>
            <a:p>
              <a:r>
                <a:rPr lang="en-US" b="1" u="sng" dirty="0" smtClean="0">
                  <a:solidFill>
                    <a:srgbClr val="C00000"/>
                  </a:solidFill>
                </a:rPr>
                <a:t>Or</a:t>
              </a:r>
              <a:endParaRPr lang="en-US" b="1" u="sng" dirty="0">
                <a:solidFill>
                  <a:srgbClr val="C00000"/>
                </a:solidFill>
              </a:endParaRPr>
            </a:p>
          </p:txBody>
        </p:sp>
        <p:grpSp>
          <p:nvGrpSpPr>
            <p:cNvPr id="10" name="Group 9"/>
            <p:cNvGrpSpPr/>
            <p:nvPr/>
          </p:nvGrpSpPr>
          <p:grpSpPr>
            <a:xfrm>
              <a:off x="4724400" y="2052317"/>
              <a:ext cx="4343400" cy="3967483"/>
              <a:chOff x="4724400" y="2052316"/>
              <a:chExt cx="4343400" cy="3967483"/>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24400" y="2052316"/>
                <a:ext cx="4343400" cy="3967483"/>
              </a:xfrm>
              <a:prstGeom prst="rect">
                <a:avLst/>
              </a:prstGeom>
              <a:ln w="28575">
                <a:solidFill>
                  <a:schemeClr val="tx1"/>
                </a:solidFill>
              </a:ln>
            </p:spPr>
          </p:pic>
          <p:sp>
            <p:nvSpPr>
              <p:cNvPr id="5" name="TextBox 4"/>
              <p:cNvSpPr txBox="1"/>
              <p:nvPr/>
            </p:nvSpPr>
            <p:spPr>
              <a:xfrm>
                <a:off x="4724400" y="2438400"/>
                <a:ext cx="1143000" cy="346249"/>
              </a:xfrm>
              <a:prstGeom prst="rect">
                <a:avLst/>
              </a:prstGeom>
              <a:solidFill>
                <a:schemeClr val="bg1"/>
              </a:solidFill>
              <a:ln w="28575">
                <a:solidFill>
                  <a:schemeClr val="tx1"/>
                </a:solidFill>
              </a:ln>
            </p:spPr>
            <p:txBody>
              <a:bodyPr wrap="square" rtlCol="0">
                <a:spAutoFit/>
              </a:bodyPr>
              <a:lstStyle/>
              <a:p>
                <a:pPr algn="ctr"/>
                <a:r>
                  <a:rPr lang="en-US" sz="800" b="1" i="1" dirty="0"/>
                  <a:t>Click on the right button of the mouse</a:t>
                </a:r>
                <a:endParaRPr lang="en-US" sz="800" dirty="0"/>
              </a:p>
            </p:txBody>
          </p:sp>
        </p:grpSp>
      </p:grpSp>
      <p:sp>
        <p:nvSpPr>
          <p:cNvPr id="12" name="Slide Number Placeholder 3"/>
          <p:cNvSpPr>
            <a:spLocks noGrp="1"/>
          </p:cNvSpPr>
          <p:nvPr>
            <p:ph type="sldNum" sz="quarter" idx="12"/>
          </p:nvPr>
        </p:nvSpPr>
        <p:spPr>
          <a:xfrm>
            <a:off x="6553200" y="6477000"/>
            <a:ext cx="2133600" cy="365125"/>
          </a:xfrm>
        </p:spPr>
        <p:txBody>
          <a:bodyPr/>
          <a:lstStyle/>
          <a:p>
            <a:fld id="{B6F15528-21DE-4FAA-801E-634DDDAF4B2B}" type="slidenum">
              <a:rPr lang="en-US" sz="1600" b="1" i="1" smtClean="0">
                <a:solidFill>
                  <a:srgbClr val="002060"/>
                </a:solidFill>
              </a:rPr>
              <a:pPr/>
              <a:t>20</a:t>
            </a:fld>
            <a:endParaRPr lang="en-US" sz="1600" b="1" i="1" dirty="0">
              <a:solidFill>
                <a:srgbClr val="002060"/>
              </a:solidFill>
            </a:endParaRPr>
          </a:p>
        </p:txBody>
      </p:sp>
      <p:sp>
        <p:nvSpPr>
          <p:cNvPr id="13" name="Date Placeholder 2"/>
          <p:cNvSpPr>
            <a:spLocks noGrp="1"/>
          </p:cNvSpPr>
          <p:nvPr>
            <p:ph type="dt" sz="half" idx="10"/>
          </p:nvPr>
        </p:nvSpPr>
        <p:spPr>
          <a:xfrm>
            <a:off x="76200" y="6477000"/>
            <a:ext cx="1143000" cy="365125"/>
          </a:xfrm>
        </p:spPr>
        <p:txBody>
          <a:bodyPr/>
          <a:lstStyle/>
          <a:p>
            <a:fld id="{2701BF0C-373B-4755-8192-B4AC705A545A}" type="datetime1">
              <a:rPr lang="en-US" sz="1600" b="1" i="1" smtClean="0">
                <a:solidFill>
                  <a:srgbClr val="002060"/>
                </a:solidFill>
              </a:rPr>
              <a:t>10/3/2018</a:t>
            </a:fld>
            <a:endParaRPr lang="en-US" sz="1600" b="1" i="1" dirty="0">
              <a:solidFill>
                <a:srgbClr val="002060"/>
              </a:solidFill>
            </a:endParaRPr>
          </a:p>
        </p:txBody>
      </p:sp>
      <p:sp>
        <p:nvSpPr>
          <p:cNvPr id="14" name="Footer Placeholder 3"/>
          <p:cNvSpPr>
            <a:spLocks noGrp="1"/>
          </p:cNvSpPr>
          <p:nvPr>
            <p:ph type="ftr" sz="quarter" idx="11"/>
          </p:nvPr>
        </p:nvSpPr>
        <p:spPr>
          <a:xfrm>
            <a:off x="2438400" y="6477000"/>
            <a:ext cx="4419600" cy="365125"/>
          </a:xfrm>
        </p:spPr>
        <p:txBody>
          <a:bodyPr/>
          <a:lstStyle/>
          <a:p>
            <a:r>
              <a:rPr lang="it-IT" sz="1600" b="1" i="1" dirty="0" smtClean="0">
                <a:solidFill>
                  <a:srgbClr val="C00000"/>
                </a:solidFill>
              </a:rPr>
              <a:t>Sara Shaker Al-Aqra &amp; Montaser Mustafa Dana'a </a:t>
            </a:r>
            <a:endParaRPr lang="en-US" sz="1600" b="1" i="1" dirty="0">
              <a:solidFill>
                <a:srgbClr val="C00000"/>
              </a:solidFill>
            </a:endParaRPr>
          </a:p>
        </p:txBody>
      </p:sp>
    </p:spTree>
    <p:extLst>
      <p:ext uri="{BB962C8B-B14F-4D97-AF65-F5344CB8AC3E}">
        <p14:creationId xmlns:p14="http://schemas.microsoft.com/office/powerpoint/2010/main" val="40642918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676400" y="2667000"/>
            <a:ext cx="5562600" cy="1384995"/>
          </a:xfrm>
          <a:prstGeom prst="rect">
            <a:avLst/>
          </a:prstGeom>
        </p:spPr>
        <p:txBody>
          <a:bodyPr wrap="square">
            <a:spAutoFit/>
          </a:bodyPr>
          <a:lstStyle/>
          <a:p>
            <a:pPr algn="ctr"/>
            <a:r>
              <a:rPr lang="en-US" sz="2800" b="1" i="1" dirty="0" smtClean="0">
                <a:solidFill>
                  <a:srgbClr val="002060"/>
                </a:solidFill>
              </a:rPr>
              <a:t>Microsoft Excel 2010</a:t>
            </a:r>
          </a:p>
          <a:p>
            <a:pPr algn="ctr"/>
            <a:endParaRPr lang="en-US" sz="2800" b="1" i="1" dirty="0" smtClean="0">
              <a:solidFill>
                <a:srgbClr val="002060"/>
              </a:solidFill>
            </a:endParaRPr>
          </a:p>
          <a:p>
            <a:pPr algn="ctr"/>
            <a:r>
              <a:rPr lang="en-US" sz="2800" b="1" i="1" dirty="0" smtClean="0">
                <a:solidFill>
                  <a:srgbClr val="C00000"/>
                </a:solidFill>
              </a:rPr>
              <a:t>Functions </a:t>
            </a:r>
            <a:r>
              <a:rPr lang="ar-JO" sz="2800" b="1" i="1" dirty="0" smtClean="0">
                <a:solidFill>
                  <a:srgbClr val="C00000"/>
                </a:solidFill>
              </a:rPr>
              <a:t>الدوال</a:t>
            </a:r>
            <a:endParaRPr lang="ar-JO" sz="2800" dirty="0"/>
          </a:p>
        </p:txBody>
      </p:sp>
      <p:sp>
        <p:nvSpPr>
          <p:cNvPr id="6" name="Slide Number Placeholder 3"/>
          <p:cNvSpPr>
            <a:spLocks noGrp="1"/>
          </p:cNvSpPr>
          <p:nvPr>
            <p:ph type="sldNum" sz="quarter" idx="12"/>
          </p:nvPr>
        </p:nvSpPr>
        <p:spPr>
          <a:xfrm>
            <a:off x="6553200" y="6477000"/>
            <a:ext cx="2133600" cy="365125"/>
          </a:xfrm>
        </p:spPr>
        <p:txBody>
          <a:bodyPr/>
          <a:lstStyle/>
          <a:p>
            <a:fld id="{B6F15528-21DE-4FAA-801E-634DDDAF4B2B}" type="slidenum">
              <a:rPr lang="en-US" sz="1600" b="1" i="1" smtClean="0">
                <a:solidFill>
                  <a:srgbClr val="002060"/>
                </a:solidFill>
              </a:rPr>
              <a:pPr/>
              <a:t>21</a:t>
            </a:fld>
            <a:endParaRPr lang="en-US" sz="1600" b="1" i="1" dirty="0">
              <a:solidFill>
                <a:srgbClr val="002060"/>
              </a:solidFill>
            </a:endParaRPr>
          </a:p>
        </p:txBody>
      </p:sp>
      <p:sp>
        <p:nvSpPr>
          <p:cNvPr id="7" name="Date Placeholder 2"/>
          <p:cNvSpPr>
            <a:spLocks noGrp="1"/>
          </p:cNvSpPr>
          <p:nvPr>
            <p:ph type="dt" sz="half" idx="10"/>
          </p:nvPr>
        </p:nvSpPr>
        <p:spPr>
          <a:xfrm>
            <a:off x="76200" y="6477000"/>
            <a:ext cx="1143000" cy="365125"/>
          </a:xfrm>
        </p:spPr>
        <p:txBody>
          <a:bodyPr/>
          <a:lstStyle/>
          <a:p>
            <a:fld id="{2701BF0C-373B-4755-8192-B4AC705A545A}" type="datetime1">
              <a:rPr lang="en-US" sz="1600" b="1" i="1" smtClean="0">
                <a:solidFill>
                  <a:srgbClr val="002060"/>
                </a:solidFill>
              </a:rPr>
              <a:t>10/3/2018</a:t>
            </a:fld>
            <a:endParaRPr lang="en-US" sz="1600" b="1" i="1" dirty="0">
              <a:solidFill>
                <a:srgbClr val="002060"/>
              </a:solidFill>
            </a:endParaRPr>
          </a:p>
        </p:txBody>
      </p:sp>
      <p:sp>
        <p:nvSpPr>
          <p:cNvPr id="8" name="Footer Placeholder 3"/>
          <p:cNvSpPr>
            <a:spLocks noGrp="1"/>
          </p:cNvSpPr>
          <p:nvPr>
            <p:ph type="ftr" sz="quarter" idx="11"/>
          </p:nvPr>
        </p:nvSpPr>
        <p:spPr>
          <a:xfrm>
            <a:off x="2438400" y="6477000"/>
            <a:ext cx="4419600" cy="365125"/>
          </a:xfrm>
        </p:spPr>
        <p:txBody>
          <a:bodyPr/>
          <a:lstStyle/>
          <a:p>
            <a:r>
              <a:rPr lang="it-IT" sz="1600" b="1" i="1" dirty="0" smtClean="0">
                <a:solidFill>
                  <a:srgbClr val="C00000"/>
                </a:solidFill>
              </a:rPr>
              <a:t>Sara Shaker Al-Aqra &amp; Montaser Mustafa Dana'a </a:t>
            </a:r>
            <a:endParaRPr lang="en-US" sz="1600" b="1" i="1" dirty="0">
              <a:solidFill>
                <a:srgbClr val="C00000"/>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04800" y="0"/>
            <a:ext cx="8610600" cy="1138773"/>
          </a:xfrm>
          <a:prstGeom prst="rect">
            <a:avLst/>
          </a:prstGeom>
        </p:spPr>
        <p:txBody>
          <a:bodyPr wrap="square">
            <a:spAutoFit/>
          </a:bodyPr>
          <a:lstStyle/>
          <a:p>
            <a:pPr algn="ctr"/>
            <a:r>
              <a:rPr lang="en-US" sz="2400" b="1" i="1" u="sng" dirty="0" smtClean="0">
                <a:solidFill>
                  <a:srgbClr val="C00000"/>
                </a:solidFill>
              </a:rPr>
              <a:t>Functions</a:t>
            </a:r>
            <a:r>
              <a:rPr lang="ar-JO" sz="2400" b="1" i="1" u="sng" dirty="0" smtClean="0">
                <a:solidFill>
                  <a:srgbClr val="C00000"/>
                </a:solidFill>
              </a:rPr>
              <a:t> الدوال </a:t>
            </a:r>
          </a:p>
          <a:p>
            <a:pPr algn="ctr"/>
            <a:endParaRPr lang="en-US" sz="800" b="1" i="1" u="sng" dirty="0" smtClean="0">
              <a:solidFill>
                <a:srgbClr val="C00000"/>
              </a:solidFill>
            </a:endParaRPr>
          </a:p>
          <a:p>
            <a:pPr algn="just" rtl="1"/>
            <a:r>
              <a:rPr lang="ar-JO" b="1" i="1" u="sng" dirty="0" smtClean="0">
                <a:solidFill>
                  <a:srgbClr val="C00000"/>
                </a:solidFill>
              </a:rPr>
              <a:t>تعريف الدالة:</a:t>
            </a:r>
            <a:r>
              <a:rPr lang="ar-JO" b="1" dirty="0" smtClean="0">
                <a:solidFill>
                  <a:srgbClr val="C00000"/>
                </a:solidFill>
              </a:rPr>
              <a:t> </a:t>
            </a:r>
            <a:r>
              <a:rPr lang="ar-JO" b="1" dirty="0" smtClean="0">
                <a:solidFill>
                  <a:srgbClr val="002060"/>
                </a:solidFill>
              </a:rPr>
              <a:t>عبارة عن صيغة مجهزة مسبقًا تستخدم في أداء مختلف العمليات الحسابية وذلك من خلال إستخدام قيم معينة يُطلق عليها معاملات (</a:t>
            </a:r>
            <a:r>
              <a:rPr lang="en-US" b="1" dirty="0" smtClean="0">
                <a:solidFill>
                  <a:srgbClr val="002060"/>
                </a:solidFill>
              </a:rPr>
              <a:t>Arguments</a:t>
            </a:r>
            <a:r>
              <a:rPr lang="ar-JO" b="1" dirty="0" smtClean="0">
                <a:solidFill>
                  <a:srgbClr val="002060"/>
                </a:solidFill>
              </a:rPr>
              <a:t>) يمكن أن تكون نصوصًا أو أرقامًا مرتبة بنظام معين.</a:t>
            </a:r>
            <a:endParaRPr lang="ar-JO" b="1" dirty="0" smtClean="0">
              <a:solidFill>
                <a:srgbClr val="C00000"/>
              </a:solidFill>
            </a:endParaRPr>
          </a:p>
        </p:txBody>
      </p:sp>
      <p:grpSp>
        <p:nvGrpSpPr>
          <p:cNvPr id="7" name="Group 6"/>
          <p:cNvGrpSpPr/>
          <p:nvPr/>
        </p:nvGrpSpPr>
        <p:grpSpPr>
          <a:xfrm>
            <a:off x="76200" y="1089422"/>
            <a:ext cx="8991600" cy="5539978"/>
            <a:chOff x="76200" y="1165622"/>
            <a:chExt cx="8991600" cy="5539978"/>
          </a:xfrm>
        </p:grpSpPr>
        <p:sp>
          <p:nvSpPr>
            <p:cNvPr id="11" name="TextBox 10"/>
            <p:cNvSpPr txBox="1"/>
            <p:nvPr/>
          </p:nvSpPr>
          <p:spPr>
            <a:xfrm>
              <a:off x="76200" y="1165622"/>
              <a:ext cx="4953000" cy="5539978"/>
            </a:xfrm>
            <a:prstGeom prst="rect">
              <a:avLst/>
            </a:prstGeom>
            <a:noFill/>
          </p:spPr>
          <p:txBody>
            <a:bodyPr wrap="square" rtlCol="0">
              <a:spAutoFit/>
            </a:bodyPr>
            <a:lstStyle/>
            <a:p>
              <a:pPr marL="342900" indent="-342900">
                <a:buFont typeface="+mj-lt"/>
                <a:buAutoNum type="arabicPeriod"/>
              </a:pPr>
              <a:r>
                <a:rPr lang="en-US" b="1" dirty="0">
                  <a:solidFill>
                    <a:srgbClr val="002060"/>
                  </a:solidFill>
                </a:rPr>
                <a:t>Date and time functions:</a:t>
              </a:r>
              <a:r>
                <a:rPr lang="ar-JO" b="1" dirty="0">
                  <a:solidFill>
                    <a:srgbClr val="002060"/>
                  </a:solidFill>
                </a:rPr>
                <a:t> دوال الوقت والتاريخ </a:t>
              </a:r>
              <a:endParaRPr lang="en-US" b="1" dirty="0">
                <a:solidFill>
                  <a:srgbClr val="002060"/>
                </a:solidFill>
              </a:endParaRPr>
            </a:p>
            <a:p>
              <a:pPr marL="742950" lvl="1" indent="-285750">
                <a:buFont typeface="Wingdings" panose="05000000000000000000" pitchFamily="2" charset="2"/>
                <a:buChar char="Ø"/>
              </a:pPr>
              <a:r>
                <a:rPr lang="en-US" sz="1600" b="1" dirty="0">
                  <a:solidFill>
                    <a:srgbClr val="C00000"/>
                  </a:solidFill>
                </a:rPr>
                <a:t>The Date function (TODAY).</a:t>
              </a:r>
            </a:p>
            <a:p>
              <a:pPr marL="742950" lvl="1" indent="-285750">
                <a:buFont typeface="Wingdings" panose="05000000000000000000" pitchFamily="2" charset="2"/>
                <a:buChar char="Ø"/>
              </a:pPr>
              <a:r>
                <a:rPr lang="en-US" sz="1600" b="1" dirty="0">
                  <a:solidFill>
                    <a:srgbClr val="C00000"/>
                  </a:solidFill>
                </a:rPr>
                <a:t>The Date and time function (NOW).</a:t>
              </a:r>
            </a:p>
            <a:p>
              <a:pPr marL="742950" lvl="1" indent="-285750">
                <a:buFont typeface="Wingdings" panose="05000000000000000000" pitchFamily="2" charset="2"/>
                <a:buChar char="Ø"/>
              </a:pPr>
              <a:r>
                <a:rPr lang="en-US" sz="1600" b="1" dirty="0">
                  <a:solidFill>
                    <a:srgbClr val="C00000"/>
                  </a:solidFill>
                </a:rPr>
                <a:t>The Day function (DAY).</a:t>
              </a:r>
            </a:p>
            <a:p>
              <a:pPr marL="742950" lvl="1" indent="-285750">
                <a:buFont typeface="Wingdings" panose="05000000000000000000" pitchFamily="2" charset="2"/>
                <a:buChar char="Ø"/>
              </a:pPr>
              <a:r>
                <a:rPr lang="en-US" sz="1600" b="1" dirty="0">
                  <a:solidFill>
                    <a:srgbClr val="C00000"/>
                  </a:solidFill>
                </a:rPr>
                <a:t>The Month function (MONTH).</a:t>
              </a:r>
            </a:p>
            <a:p>
              <a:pPr marL="742950" lvl="1" indent="-285750">
                <a:buFont typeface="Wingdings" panose="05000000000000000000" pitchFamily="2" charset="2"/>
                <a:buChar char="Ø"/>
              </a:pPr>
              <a:r>
                <a:rPr lang="en-US" sz="1600" b="1" dirty="0">
                  <a:solidFill>
                    <a:srgbClr val="C00000"/>
                  </a:solidFill>
                </a:rPr>
                <a:t>The Year function (YEAR).</a:t>
              </a:r>
            </a:p>
            <a:p>
              <a:pPr marL="342900" indent="-342900">
                <a:buFont typeface="+mj-lt"/>
                <a:buAutoNum type="arabicPeriod"/>
              </a:pPr>
              <a:r>
                <a:rPr lang="en-US" b="1" dirty="0" smtClean="0">
                  <a:solidFill>
                    <a:srgbClr val="002060"/>
                  </a:solidFill>
                </a:rPr>
                <a:t>Text </a:t>
              </a:r>
              <a:r>
                <a:rPr lang="en-US" b="1" dirty="0">
                  <a:solidFill>
                    <a:srgbClr val="002060"/>
                  </a:solidFill>
                </a:rPr>
                <a:t>functions:</a:t>
              </a:r>
              <a:r>
                <a:rPr lang="ar-JO" b="1" dirty="0">
                  <a:solidFill>
                    <a:srgbClr val="002060"/>
                  </a:solidFill>
                </a:rPr>
                <a:t> الدوال النصية </a:t>
              </a:r>
            </a:p>
            <a:p>
              <a:pPr marL="742950" lvl="1" indent="-285750">
                <a:buFont typeface="Wingdings" panose="05000000000000000000" pitchFamily="2" charset="2"/>
                <a:buChar char="Ø"/>
              </a:pPr>
              <a:r>
                <a:rPr lang="en-US" sz="1600" b="1" dirty="0">
                  <a:solidFill>
                    <a:srgbClr val="C00000"/>
                  </a:solidFill>
                </a:rPr>
                <a:t>PROPER.</a:t>
              </a:r>
            </a:p>
            <a:p>
              <a:pPr marL="742950" lvl="1" indent="-285750">
                <a:buFont typeface="Wingdings" panose="05000000000000000000" pitchFamily="2" charset="2"/>
                <a:buChar char="Ø"/>
              </a:pPr>
              <a:r>
                <a:rPr lang="en-US" sz="1600" b="1" dirty="0">
                  <a:solidFill>
                    <a:srgbClr val="C00000"/>
                  </a:solidFill>
                </a:rPr>
                <a:t>UPPER.</a:t>
              </a:r>
            </a:p>
            <a:p>
              <a:pPr marL="742950" lvl="1" indent="-285750">
                <a:buFont typeface="Wingdings" panose="05000000000000000000" pitchFamily="2" charset="2"/>
                <a:buChar char="Ø"/>
              </a:pPr>
              <a:r>
                <a:rPr lang="en-US" sz="1600" b="1" dirty="0">
                  <a:solidFill>
                    <a:srgbClr val="C00000"/>
                  </a:solidFill>
                </a:rPr>
                <a:t>LOWER.</a:t>
              </a:r>
            </a:p>
            <a:p>
              <a:pPr marL="742950" lvl="1" indent="-285750">
                <a:buFont typeface="Wingdings" panose="05000000000000000000" pitchFamily="2" charset="2"/>
                <a:buChar char="Ø"/>
              </a:pPr>
              <a:r>
                <a:rPr lang="en-US" sz="1600" b="1" dirty="0">
                  <a:solidFill>
                    <a:srgbClr val="C00000"/>
                  </a:solidFill>
                </a:rPr>
                <a:t>LEFT.</a:t>
              </a:r>
            </a:p>
            <a:p>
              <a:pPr marL="742950" lvl="1" indent="-285750">
                <a:buFont typeface="Wingdings" panose="05000000000000000000" pitchFamily="2" charset="2"/>
                <a:buChar char="Ø"/>
              </a:pPr>
              <a:r>
                <a:rPr lang="en-US" sz="1600" b="1" dirty="0">
                  <a:solidFill>
                    <a:srgbClr val="C00000"/>
                  </a:solidFill>
                </a:rPr>
                <a:t>RIGHT.</a:t>
              </a:r>
            </a:p>
            <a:p>
              <a:pPr marL="742950" lvl="1" indent="-285750">
                <a:buFont typeface="Wingdings" panose="05000000000000000000" pitchFamily="2" charset="2"/>
                <a:buChar char="Ø"/>
              </a:pPr>
              <a:r>
                <a:rPr lang="en-US" sz="1600" b="1" dirty="0">
                  <a:solidFill>
                    <a:srgbClr val="C00000"/>
                  </a:solidFill>
                </a:rPr>
                <a:t>MID.</a:t>
              </a:r>
            </a:p>
            <a:p>
              <a:pPr marL="742950" lvl="1" indent="-285750">
                <a:buFont typeface="Wingdings" panose="05000000000000000000" pitchFamily="2" charset="2"/>
                <a:buChar char="Ø"/>
              </a:pPr>
              <a:r>
                <a:rPr lang="en-US" sz="1600" b="1" dirty="0">
                  <a:solidFill>
                    <a:srgbClr val="C00000"/>
                  </a:solidFill>
                </a:rPr>
                <a:t>TRIM.</a:t>
              </a:r>
            </a:p>
            <a:p>
              <a:pPr marL="342900" lvl="1" indent="-342900">
                <a:buFont typeface="+mj-lt"/>
                <a:buAutoNum type="arabicPeriod" startAt="3"/>
              </a:pPr>
              <a:r>
                <a:rPr lang="en-US" b="1" dirty="0" smtClean="0">
                  <a:solidFill>
                    <a:srgbClr val="002060"/>
                  </a:solidFill>
                </a:rPr>
                <a:t>Math </a:t>
              </a:r>
              <a:r>
                <a:rPr lang="en-US" b="1" dirty="0">
                  <a:solidFill>
                    <a:srgbClr val="002060"/>
                  </a:solidFill>
                </a:rPr>
                <a:t>and Trig functions:</a:t>
              </a:r>
              <a:r>
                <a:rPr lang="ar-JO" b="1" dirty="0">
                  <a:solidFill>
                    <a:srgbClr val="002060"/>
                  </a:solidFill>
                </a:rPr>
                <a:t> دوال الرياضيات والمثلثات </a:t>
              </a:r>
            </a:p>
            <a:p>
              <a:pPr marL="742950" lvl="1" indent="-285750">
                <a:buFont typeface="Wingdings" panose="05000000000000000000" pitchFamily="2" charset="2"/>
                <a:buChar char="Ø"/>
              </a:pPr>
              <a:r>
                <a:rPr lang="en-US" sz="1600" b="1" dirty="0">
                  <a:solidFill>
                    <a:srgbClr val="C00000"/>
                  </a:solidFill>
                </a:rPr>
                <a:t>SUMIF.</a:t>
              </a:r>
            </a:p>
            <a:p>
              <a:pPr marL="742950" lvl="1" indent="-285750">
                <a:buFont typeface="Wingdings" panose="05000000000000000000" pitchFamily="2" charset="2"/>
                <a:buChar char="Ø"/>
              </a:pPr>
              <a:r>
                <a:rPr lang="en-US" sz="1600" b="1" dirty="0">
                  <a:solidFill>
                    <a:srgbClr val="C00000"/>
                  </a:solidFill>
                </a:rPr>
                <a:t>ROUND.</a:t>
              </a:r>
            </a:p>
            <a:p>
              <a:pPr marL="742950" lvl="1" indent="-285750">
                <a:buFont typeface="Wingdings" panose="05000000000000000000" pitchFamily="2" charset="2"/>
                <a:buChar char="Ø"/>
              </a:pPr>
              <a:r>
                <a:rPr lang="en-US" sz="1600" b="1" dirty="0">
                  <a:solidFill>
                    <a:srgbClr val="C00000"/>
                  </a:solidFill>
                </a:rPr>
                <a:t>ROUND UP &amp;  ROUND DOWN.</a:t>
              </a:r>
              <a:endParaRPr lang="ar-JO" sz="1600" b="1" dirty="0">
                <a:solidFill>
                  <a:srgbClr val="C00000"/>
                </a:solidFill>
              </a:endParaRPr>
            </a:p>
            <a:p>
              <a:pPr marL="342900" indent="-342900">
                <a:buFont typeface="+mj-lt"/>
                <a:buAutoNum type="arabicPeriod" startAt="4"/>
              </a:pPr>
              <a:r>
                <a:rPr lang="en-US" b="1" dirty="0" smtClean="0">
                  <a:solidFill>
                    <a:srgbClr val="002060"/>
                  </a:solidFill>
                </a:rPr>
                <a:t>Lookup </a:t>
              </a:r>
              <a:r>
                <a:rPr lang="en-US" b="1" dirty="0">
                  <a:solidFill>
                    <a:srgbClr val="002060"/>
                  </a:solidFill>
                </a:rPr>
                <a:t>functions:</a:t>
              </a:r>
              <a:r>
                <a:rPr lang="ar-JO" b="1" dirty="0">
                  <a:solidFill>
                    <a:srgbClr val="002060"/>
                  </a:solidFill>
                </a:rPr>
                <a:t> دوال البحث </a:t>
              </a:r>
              <a:endParaRPr lang="en-US" b="1" dirty="0">
                <a:solidFill>
                  <a:srgbClr val="002060"/>
                </a:solidFill>
              </a:endParaRPr>
            </a:p>
            <a:p>
              <a:pPr marL="742950" lvl="1" indent="-285750">
                <a:buFont typeface="Wingdings" panose="05000000000000000000" pitchFamily="2" charset="2"/>
                <a:buChar char="Ø"/>
              </a:pPr>
              <a:r>
                <a:rPr lang="en-US" sz="1600" b="1" dirty="0">
                  <a:solidFill>
                    <a:srgbClr val="C00000"/>
                  </a:solidFill>
                </a:rPr>
                <a:t>HLOOKUP.</a:t>
              </a:r>
            </a:p>
            <a:p>
              <a:pPr marL="742950" lvl="1" indent="-285750">
                <a:buFont typeface="Wingdings" panose="05000000000000000000" pitchFamily="2" charset="2"/>
                <a:buChar char="Ø"/>
              </a:pPr>
              <a:r>
                <a:rPr lang="en-US" sz="1600" b="1" dirty="0">
                  <a:solidFill>
                    <a:srgbClr val="C00000"/>
                  </a:solidFill>
                </a:rPr>
                <a:t>VLOOKUP.</a:t>
              </a:r>
            </a:p>
          </p:txBody>
        </p:sp>
        <p:sp>
          <p:nvSpPr>
            <p:cNvPr id="12" name="TextBox 11"/>
            <p:cNvSpPr txBox="1"/>
            <p:nvPr/>
          </p:nvSpPr>
          <p:spPr>
            <a:xfrm>
              <a:off x="4876800" y="1168598"/>
              <a:ext cx="4191000" cy="5232202"/>
            </a:xfrm>
            <a:prstGeom prst="rect">
              <a:avLst/>
            </a:prstGeom>
            <a:noFill/>
          </p:spPr>
          <p:txBody>
            <a:bodyPr wrap="square" rtlCol="0">
              <a:spAutoFit/>
            </a:bodyPr>
            <a:lstStyle/>
            <a:p>
              <a:pPr marL="342900" indent="-342900">
                <a:buFont typeface="+mj-lt"/>
                <a:buAutoNum type="arabicPeriod" startAt="5"/>
              </a:pPr>
              <a:r>
                <a:rPr lang="en-US" b="1" dirty="0">
                  <a:solidFill>
                    <a:srgbClr val="002060"/>
                  </a:solidFill>
                </a:rPr>
                <a:t>Statistical functions: </a:t>
              </a:r>
              <a:r>
                <a:rPr lang="ar-JO" b="1" dirty="0">
                  <a:solidFill>
                    <a:srgbClr val="002060"/>
                  </a:solidFill>
                </a:rPr>
                <a:t>الدوال الإحصائية</a:t>
              </a:r>
            </a:p>
            <a:p>
              <a:pPr marL="742950" lvl="1" indent="-285750">
                <a:buFont typeface="Wingdings" panose="05000000000000000000" pitchFamily="2" charset="2"/>
                <a:buChar char="Ø"/>
              </a:pPr>
              <a:r>
                <a:rPr lang="en-US" sz="1600" b="1" dirty="0">
                  <a:solidFill>
                    <a:srgbClr val="C00000"/>
                  </a:solidFill>
                </a:rPr>
                <a:t>COUNT.</a:t>
              </a:r>
            </a:p>
            <a:p>
              <a:pPr marL="742950" lvl="1" indent="-285750">
                <a:buFont typeface="Wingdings" panose="05000000000000000000" pitchFamily="2" charset="2"/>
                <a:buChar char="Ø"/>
              </a:pPr>
              <a:r>
                <a:rPr lang="en-US" sz="1600" b="1" dirty="0">
                  <a:solidFill>
                    <a:srgbClr val="C00000"/>
                  </a:solidFill>
                </a:rPr>
                <a:t>COUNTBLANK.</a:t>
              </a:r>
            </a:p>
            <a:p>
              <a:pPr marL="742950" lvl="1" indent="-285750">
                <a:buFont typeface="Wingdings" panose="05000000000000000000" pitchFamily="2" charset="2"/>
                <a:buChar char="Ø"/>
              </a:pPr>
              <a:r>
                <a:rPr lang="en-US" sz="1600" b="1" dirty="0">
                  <a:solidFill>
                    <a:srgbClr val="C00000"/>
                  </a:solidFill>
                </a:rPr>
                <a:t>COUNTA.</a:t>
              </a:r>
            </a:p>
            <a:p>
              <a:pPr marL="742950" lvl="1" indent="-285750">
                <a:buFont typeface="Wingdings" panose="05000000000000000000" pitchFamily="2" charset="2"/>
                <a:buChar char="Ø"/>
              </a:pPr>
              <a:r>
                <a:rPr lang="en-US" sz="1600" b="1" dirty="0">
                  <a:solidFill>
                    <a:srgbClr val="C00000"/>
                  </a:solidFill>
                </a:rPr>
                <a:t>COUNTIF.</a:t>
              </a:r>
            </a:p>
            <a:p>
              <a:pPr marL="742950" lvl="1" indent="-285750">
                <a:buFont typeface="Wingdings" panose="05000000000000000000" pitchFamily="2" charset="2"/>
                <a:buChar char="Ø"/>
              </a:pPr>
              <a:r>
                <a:rPr lang="en-US" sz="1600" b="1" dirty="0">
                  <a:solidFill>
                    <a:srgbClr val="C00000"/>
                  </a:solidFill>
                </a:rPr>
                <a:t>RANK.</a:t>
              </a:r>
            </a:p>
            <a:p>
              <a:pPr marL="742950" lvl="1" indent="-285750">
                <a:buFont typeface="Wingdings" panose="05000000000000000000" pitchFamily="2" charset="2"/>
                <a:buChar char="Ø"/>
              </a:pPr>
              <a:r>
                <a:rPr lang="en-US" sz="1600" b="1" dirty="0">
                  <a:solidFill>
                    <a:srgbClr val="C00000"/>
                  </a:solidFill>
                </a:rPr>
                <a:t>Variance (VAR).</a:t>
              </a:r>
            </a:p>
            <a:p>
              <a:pPr marL="742950" lvl="1" indent="-285750">
                <a:buFont typeface="Wingdings" panose="05000000000000000000" pitchFamily="2" charset="2"/>
                <a:buChar char="Ø"/>
              </a:pPr>
              <a:r>
                <a:rPr lang="en-US" sz="1600" b="1" dirty="0">
                  <a:solidFill>
                    <a:srgbClr val="C00000"/>
                  </a:solidFill>
                </a:rPr>
                <a:t>Standard deviation (STDEV).</a:t>
              </a:r>
            </a:p>
            <a:p>
              <a:pPr marL="742950" lvl="1" indent="-285750">
                <a:buFont typeface="Wingdings" panose="05000000000000000000" pitchFamily="2" charset="2"/>
                <a:buChar char="Ø"/>
              </a:pPr>
              <a:r>
                <a:rPr lang="en-US" sz="1600" b="1" dirty="0">
                  <a:solidFill>
                    <a:srgbClr val="C00000"/>
                  </a:solidFill>
                </a:rPr>
                <a:t>MEDIAN.</a:t>
              </a:r>
            </a:p>
            <a:p>
              <a:pPr marL="342900" indent="-342900">
                <a:buFont typeface="+mj-lt"/>
                <a:buAutoNum type="arabicPeriod" startAt="5"/>
              </a:pPr>
              <a:r>
                <a:rPr lang="en-US" b="1" dirty="0" smtClean="0">
                  <a:solidFill>
                    <a:srgbClr val="002060"/>
                  </a:solidFill>
                </a:rPr>
                <a:t>Database functions</a:t>
              </a:r>
              <a:r>
                <a:rPr lang="en-US" b="1" dirty="0">
                  <a:solidFill>
                    <a:srgbClr val="002060"/>
                  </a:solidFill>
                </a:rPr>
                <a:t>: </a:t>
              </a:r>
              <a:r>
                <a:rPr lang="ar-JO" b="1" dirty="0" smtClean="0">
                  <a:solidFill>
                    <a:srgbClr val="002060"/>
                  </a:solidFill>
                </a:rPr>
                <a:t>دوال قواعد البيانات</a:t>
              </a:r>
              <a:endParaRPr lang="ar-JO" b="1" dirty="0">
                <a:solidFill>
                  <a:srgbClr val="002060"/>
                </a:solidFill>
              </a:endParaRPr>
            </a:p>
            <a:p>
              <a:pPr marL="742950" lvl="1" indent="-285750">
                <a:buFont typeface="Wingdings" panose="05000000000000000000" pitchFamily="2" charset="2"/>
                <a:buChar char="Ø"/>
              </a:pPr>
              <a:r>
                <a:rPr lang="en-US" sz="1600" b="1" dirty="0">
                  <a:solidFill>
                    <a:srgbClr val="C00000"/>
                  </a:solidFill>
                </a:rPr>
                <a:t>DSUM.</a:t>
              </a:r>
            </a:p>
            <a:p>
              <a:pPr marL="742950" lvl="1" indent="-285750">
                <a:buFont typeface="Wingdings" panose="05000000000000000000" pitchFamily="2" charset="2"/>
                <a:buChar char="Ø"/>
              </a:pPr>
              <a:r>
                <a:rPr lang="en-US" sz="1600" b="1" dirty="0">
                  <a:solidFill>
                    <a:srgbClr val="C00000"/>
                  </a:solidFill>
                </a:rPr>
                <a:t>DMIN.</a:t>
              </a:r>
            </a:p>
            <a:p>
              <a:pPr marL="742950" lvl="1" indent="-285750">
                <a:buFont typeface="Wingdings" panose="05000000000000000000" pitchFamily="2" charset="2"/>
                <a:buChar char="Ø"/>
              </a:pPr>
              <a:r>
                <a:rPr lang="en-US" sz="1600" b="1" dirty="0">
                  <a:solidFill>
                    <a:srgbClr val="C00000"/>
                  </a:solidFill>
                </a:rPr>
                <a:t>DMAX.</a:t>
              </a:r>
            </a:p>
            <a:p>
              <a:pPr marL="742950" lvl="1" indent="-285750">
                <a:buFont typeface="Wingdings" panose="05000000000000000000" pitchFamily="2" charset="2"/>
                <a:buChar char="Ø"/>
              </a:pPr>
              <a:r>
                <a:rPr lang="en-US" sz="1600" b="1" dirty="0">
                  <a:solidFill>
                    <a:srgbClr val="C00000"/>
                  </a:solidFill>
                </a:rPr>
                <a:t>DCOUNT.</a:t>
              </a:r>
            </a:p>
            <a:p>
              <a:pPr marL="342900" indent="-342900">
                <a:buFont typeface="+mj-lt"/>
                <a:buAutoNum type="arabicPeriod" startAt="5"/>
              </a:pPr>
              <a:r>
                <a:rPr lang="en-US" b="1" dirty="0" smtClean="0">
                  <a:solidFill>
                    <a:srgbClr val="002060"/>
                  </a:solidFill>
                </a:rPr>
                <a:t>Logical </a:t>
              </a:r>
              <a:r>
                <a:rPr lang="en-US" b="1" dirty="0">
                  <a:solidFill>
                    <a:srgbClr val="002060"/>
                  </a:solidFill>
                </a:rPr>
                <a:t>functions:</a:t>
              </a:r>
              <a:r>
                <a:rPr lang="ar-JO" b="1" dirty="0">
                  <a:solidFill>
                    <a:srgbClr val="002060"/>
                  </a:solidFill>
                </a:rPr>
                <a:t> الدوال المنطقية </a:t>
              </a:r>
            </a:p>
            <a:p>
              <a:pPr marL="742950" lvl="1" indent="-285750">
                <a:buFont typeface="Wingdings" panose="05000000000000000000" pitchFamily="2" charset="2"/>
                <a:buChar char="Ø"/>
              </a:pPr>
              <a:r>
                <a:rPr lang="en-US" sz="1600" b="1" dirty="0">
                  <a:solidFill>
                    <a:srgbClr val="C00000"/>
                  </a:solidFill>
                </a:rPr>
                <a:t>IF.</a:t>
              </a:r>
            </a:p>
            <a:p>
              <a:pPr marL="742950" lvl="1" indent="-285750">
                <a:buFont typeface="Wingdings" panose="05000000000000000000" pitchFamily="2" charset="2"/>
                <a:buChar char="Ø"/>
              </a:pPr>
              <a:r>
                <a:rPr lang="en-US" sz="1600" b="1" dirty="0">
                  <a:solidFill>
                    <a:srgbClr val="C00000"/>
                  </a:solidFill>
                </a:rPr>
                <a:t>AND.</a:t>
              </a:r>
            </a:p>
            <a:p>
              <a:pPr marL="742950" lvl="1" indent="-285750">
                <a:buFont typeface="Wingdings" panose="05000000000000000000" pitchFamily="2" charset="2"/>
                <a:buChar char="Ø"/>
              </a:pPr>
              <a:r>
                <a:rPr lang="en-US" sz="1600" b="1" dirty="0">
                  <a:solidFill>
                    <a:srgbClr val="C00000"/>
                  </a:solidFill>
                </a:rPr>
                <a:t>OR.</a:t>
              </a:r>
              <a:endParaRPr lang="ar-JO" sz="1600" b="1" dirty="0">
                <a:solidFill>
                  <a:srgbClr val="C00000"/>
                </a:solidFill>
              </a:endParaRPr>
            </a:p>
            <a:p>
              <a:pPr marL="342900" lvl="1" indent="-342900">
                <a:buFont typeface="+mj-lt"/>
                <a:buAutoNum type="arabicPeriod" startAt="8"/>
              </a:pPr>
              <a:r>
                <a:rPr lang="en-US" b="1" dirty="0" smtClean="0">
                  <a:solidFill>
                    <a:srgbClr val="002060"/>
                  </a:solidFill>
                </a:rPr>
                <a:t>Other </a:t>
              </a:r>
              <a:r>
                <a:rPr lang="en-US" b="1" dirty="0">
                  <a:solidFill>
                    <a:srgbClr val="002060"/>
                  </a:solidFill>
                </a:rPr>
                <a:t>functions:</a:t>
              </a:r>
              <a:r>
                <a:rPr lang="ar-JO" b="1" dirty="0">
                  <a:solidFill>
                    <a:srgbClr val="002060"/>
                  </a:solidFill>
                </a:rPr>
                <a:t> </a:t>
              </a:r>
              <a:r>
                <a:rPr lang="ar-JO" b="1" dirty="0" smtClean="0">
                  <a:solidFill>
                    <a:srgbClr val="002060"/>
                  </a:solidFill>
                </a:rPr>
                <a:t>دوال أخرى </a:t>
              </a:r>
              <a:endParaRPr lang="ar-JO" b="1" dirty="0">
                <a:solidFill>
                  <a:srgbClr val="002060"/>
                </a:solidFill>
              </a:endParaRPr>
            </a:p>
            <a:p>
              <a:pPr lvl="1"/>
              <a:endParaRPr lang="en-US" sz="1200" b="1" dirty="0">
                <a:solidFill>
                  <a:srgbClr val="C00000"/>
                </a:solidFill>
              </a:endParaRPr>
            </a:p>
          </p:txBody>
        </p:sp>
      </p:grpSp>
      <p:sp>
        <p:nvSpPr>
          <p:cNvPr id="9" name="Slide Number Placeholder 3"/>
          <p:cNvSpPr>
            <a:spLocks noGrp="1"/>
          </p:cNvSpPr>
          <p:nvPr>
            <p:ph type="sldNum" sz="quarter" idx="12"/>
          </p:nvPr>
        </p:nvSpPr>
        <p:spPr>
          <a:xfrm>
            <a:off x="6553200" y="6477000"/>
            <a:ext cx="2133600" cy="365125"/>
          </a:xfrm>
        </p:spPr>
        <p:txBody>
          <a:bodyPr/>
          <a:lstStyle/>
          <a:p>
            <a:fld id="{B6F15528-21DE-4FAA-801E-634DDDAF4B2B}" type="slidenum">
              <a:rPr lang="en-US" sz="1600" b="1" i="1" smtClean="0">
                <a:solidFill>
                  <a:srgbClr val="002060"/>
                </a:solidFill>
              </a:rPr>
              <a:pPr/>
              <a:t>22</a:t>
            </a:fld>
            <a:endParaRPr lang="en-US" sz="1600" b="1" i="1" dirty="0">
              <a:solidFill>
                <a:srgbClr val="002060"/>
              </a:solidFill>
            </a:endParaRPr>
          </a:p>
        </p:txBody>
      </p:sp>
      <p:sp>
        <p:nvSpPr>
          <p:cNvPr id="10" name="Date Placeholder 2"/>
          <p:cNvSpPr>
            <a:spLocks noGrp="1"/>
          </p:cNvSpPr>
          <p:nvPr>
            <p:ph type="dt" sz="half" idx="10"/>
          </p:nvPr>
        </p:nvSpPr>
        <p:spPr>
          <a:xfrm>
            <a:off x="76200" y="6477000"/>
            <a:ext cx="1143000" cy="365125"/>
          </a:xfrm>
        </p:spPr>
        <p:txBody>
          <a:bodyPr/>
          <a:lstStyle/>
          <a:p>
            <a:fld id="{2701BF0C-373B-4755-8192-B4AC705A545A}" type="datetime1">
              <a:rPr lang="en-US" sz="1600" b="1" i="1" smtClean="0">
                <a:solidFill>
                  <a:srgbClr val="002060"/>
                </a:solidFill>
              </a:rPr>
              <a:t>10/3/2018</a:t>
            </a:fld>
            <a:endParaRPr lang="en-US" sz="1600" b="1" i="1" dirty="0">
              <a:solidFill>
                <a:srgbClr val="002060"/>
              </a:solidFill>
            </a:endParaRPr>
          </a:p>
        </p:txBody>
      </p:sp>
      <p:sp>
        <p:nvSpPr>
          <p:cNvPr id="13" name="Footer Placeholder 3"/>
          <p:cNvSpPr>
            <a:spLocks noGrp="1"/>
          </p:cNvSpPr>
          <p:nvPr>
            <p:ph type="ftr" sz="quarter" idx="11"/>
          </p:nvPr>
        </p:nvSpPr>
        <p:spPr>
          <a:xfrm>
            <a:off x="2438400" y="6477000"/>
            <a:ext cx="4419600" cy="365125"/>
          </a:xfrm>
        </p:spPr>
        <p:txBody>
          <a:bodyPr/>
          <a:lstStyle/>
          <a:p>
            <a:r>
              <a:rPr lang="it-IT" sz="1600" b="1" i="1" dirty="0" smtClean="0">
                <a:solidFill>
                  <a:srgbClr val="C00000"/>
                </a:solidFill>
              </a:rPr>
              <a:t>Sara Shaker Al-Aqra &amp; Montaser Mustafa Dana'a </a:t>
            </a:r>
            <a:endParaRPr lang="en-US" sz="1600" b="1" i="1" dirty="0">
              <a:solidFill>
                <a:srgbClr val="C00000"/>
              </a:solidFill>
            </a:endParaRPr>
          </a:p>
        </p:txBody>
      </p:sp>
    </p:spTree>
    <p:extLst>
      <p:ext uri="{BB962C8B-B14F-4D97-AF65-F5344CB8AC3E}">
        <p14:creationId xmlns:p14="http://schemas.microsoft.com/office/powerpoint/2010/main" val="32282240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6200" y="152400"/>
            <a:ext cx="8991600" cy="1631216"/>
          </a:xfrm>
          <a:prstGeom prst="rect">
            <a:avLst/>
          </a:prstGeom>
        </p:spPr>
        <p:txBody>
          <a:bodyPr wrap="square">
            <a:spAutoFit/>
          </a:bodyPr>
          <a:lstStyle/>
          <a:p>
            <a:r>
              <a:rPr lang="en-US" sz="2200" b="1" u="sng" dirty="0" smtClean="0">
                <a:solidFill>
                  <a:srgbClr val="002060"/>
                </a:solidFill>
              </a:rPr>
              <a:t>How to reach functions:</a:t>
            </a:r>
            <a:r>
              <a:rPr lang="ar-JO" sz="2200" b="1" u="sng" dirty="0" smtClean="0">
                <a:solidFill>
                  <a:srgbClr val="002060"/>
                </a:solidFill>
              </a:rPr>
              <a:t>طريقة الوصول للدوال  </a:t>
            </a:r>
          </a:p>
          <a:p>
            <a:pPr algn="just"/>
            <a:r>
              <a:rPr lang="en-US" sz="2000" b="1" i="1" dirty="0">
                <a:solidFill>
                  <a:srgbClr val="C00000"/>
                </a:solidFill>
              </a:rPr>
              <a:t>(1) </a:t>
            </a:r>
            <a:r>
              <a:rPr lang="en-US" sz="2000" b="1" i="1" dirty="0" smtClean="0">
                <a:solidFill>
                  <a:srgbClr val="C00000"/>
                </a:solidFill>
              </a:rPr>
              <a:t>Specify the cell that you want to appear the result in it </a:t>
            </a:r>
            <a:r>
              <a:rPr lang="en-US" sz="2000" b="1" i="1" dirty="0">
                <a:solidFill>
                  <a:srgbClr val="C00000"/>
                </a:solidFill>
                <a:sym typeface="Wingdings" panose="05000000000000000000" pitchFamily="2" charset="2"/>
              </a:rPr>
              <a:t> (2) </a:t>
            </a:r>
            <a:r>
              <a:rPr lang="en-US" sz="2000" b="1" i="1" dirty="0" smtClean="0">
                <a:solidFill>
                  <a:srgbClr val="C00000"/>
                </a:solidFill>
                <a:sym typeface="Wingdings" panose="05000000000000000000" pitchFamily="2" charset="2"/>
              </a:rPr>
              <a:t>Formulas tab </a:t>
            </a:r>
            <a:r>
              <a:rPr lang="en-US" sz="2000" b="1" i="1" dirty="0">
                <a:solidFill>
                  <a:srgbClr val="C00000"/>
                </a:solidFill>
                <a:sym typeface="Wingdings" panose="05000000000000000000" pitchFamily="2" charset="2"/>
              </a:rPr>
              <a:t> (3) </a:t>
            </a:r>
            <a:r>
              <a:rPr lang="en-US" sz="2000" b="1" i="1" dirty="0" smtClean="0">
                <a:solidFill>
                  <a:srgbClr val="C00000"/>
                </a:solidFill>
                <a:sym typeface="Wingdings" panose="05000000000000000000" pitchFamily="2" charset="2"/>
              </a:rPr>
              <a:t>Function library group </a:t>
            </a:r>
            <a:r>
              <a:rPr lang="en-US" sz="2000" b="1" i="1" dirty="0">
                <a:solidFill>
                  <a:srgbClr val="C00000"/>
                </a:solidFill>
                <a:sym typeface="Wingdings" panose="05000000000000000000" pitchFamily="2" charset="2"/>
              </a:rPr>
              <a:t> (4</a:t>
            </a:r>
            <a:r>
              <a:rPr lang="en-US" sz="2000" b="1" i="1" dirty="0" smtClean="0">
                <a:solidFill>
                  <a:srgbClr val="C00000"/>
                </a:solidFill>
                <a:sym typeface="Wingdings" panose="05000000000000000000" pitchFamily="2" charset="2"/>
              </a:rPr>
              <a:t>) select one of the function categories (ex. Logical) </a:t>
            </a:r>
            <a:r>
              <a:rPr lang="en-US" sz="2000" b="1" i="1" dirty="0">
                <a:solidFill>
                  <a:srgbClr val="C00000"/>
                </a:solidFill>
                <a:sym typeface="Wingdings" panose="05000000000000000000" pitchFamily="2" charset="2"/>
              </a:rPr>
              <a:t> (5) Select the </a:t>
            </a:r>
            <a:r>
              <a:rPr lang="en-US" sz="2000" b="1" i="1" dirty="0" smtClean="0">
                <a:solidFill>
                  <a:srgbClr val="C00000"/>
                </a:solidFill>
                <a:sym typeface="Wingdings" panose="05000000000000000000" pitchFamily="2" charset="2"/>
              </a:rPr>
              <a:t>function that you want to apply </a:t>
            </a:r>
            <a:r>
              <a:rPr lang="en-US" sz="2000" b="1" i="1" dirty="0">
                <a:solidFill>
                  <a:srgbClr val="C00000"/>
                </a:solidFill>
                <a:sym typeface="Wingdings" panose="05000000000000000000" pitchFamily="2" charset="2"/>
              </a:rPr>
              <a:t>(ex. </a:t>
            </a:r>
            <a:r>
              <a:rPr lang="en-US" sz="2000" b="1" i="1" dirty="0" smtClean="0">
                <a:solidFill>
                  <a:srgbClr val="C00000"/>
                </a:solidFill>
                <a:sym typeface="Wingdings" panose="05000000000000000000" pitchFamily="2" charset="2"/>
              </a:rPr>
              <a:t>IF).  </a:t>
            </a:r>
            <a:endParaRPr lang="en-US" sz="2000" b="1" i="1" dirty="0">
              <a:solidFill>
                <a:srgbClr val="C00000"/>
              </a:solidFill>
            </a:endParaRPr>
          </a:p>
          <a:p>
            <a:endParaRPr lang="ar-JO" b="1" u="sng" dirty="0">
              <a:solidFill>
                <a:srgbClr val="002060"/>
              </a:solidFill>
            </a:endParaRP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1" y="1524000"/>
            <a:ext cx="7696200" cy="4876800"/>
          </a:xfrm>
          <a:prstGeom prst="rect">
            <a:avLst/>
          </a:prstGeom>
        </p:spPr>
      </p:pic>
      <p:sp>
        <p:nvSpPr>
          <p:cNvPr id="7" name="Slide Number Placeholder 3"/>
          <p:cNvSpPr>
            <a:spLocks noGrp="1"/>
          </p:cNvSpPr>
          <p:nvPr>
            <p:ph type="sldNum" sz="quarter" idx="12"/>
          </p:nvPr>
        </p:nvSpPr>
        <p:spPr>
          <a:xfrm>
            <a:off x="6553200" y="6477000"/>
            <a:ext cx="2133600" cy="365125"/>
          </a:xfrm>
        </p:spPr>
        <p:txBody>
          <a:bodyPr/>
          <a:lstStyle/>
          <a:p>
            <a:fld id="{B6F15528-21DE-4FAA-801E-634DDDAF4B2B}" type="slidenum">
              <a:rPr lang="en-US" sz="1600" b="1" i="1" smtClean="0">
                <a:solidFill>
                  <a:srgbClr val="002060"/>
                </a:solidFill>
              </a:rPr>
              <a:pPr/>
              <a:t>23</a:t>
            </a:fld>
            <a:endParaRPr lang="en-US" sz="1600" b="1" i="1" dirty="0">
              <a:solidFill>
                <a:srgbClr val="002060"/>
              </a:solidFill>
            </a:endParaRPr>
          </a:p>
        </p:txBody>
      </p:sp>
      <p:sp>
        <p:nvSpPr>
          <p:cNvPr id="8" name="Date Placeholder 2"/>
          <p:cNvSpPr>
            <a:spLocks noGrp="1"/>
          </p:cNvSpPr>
          <p:nvPr>
            <p:ph type="dt" sz="half" idx="10"/>
          </p:nvPr>
        </p:nvSpPr>
        <p:spPr>
          <a:xfrm>
            <a:off x="76200" y="6477000"/>
            <a:ext cx="1143000" cy="365125"/>
          </a:xfrm>
        </p:spPr>
        <p:txBody>
          <a:bodyPr/>
          <a:lstStyle/>
          <a:p>
            <a:fld id="{2701BF0C-373B-4755-8192-B4AC705A545A}" type="datetime1">
              <a:rPr lang="en-US" sz="1600" b="1" i="1" smtClean="0">
                <a:solidFill>
                  <a:srgbClr val="002060"/>
                </a:solidFill>
              </a:rPr>
              <a:t>10/3/2018</a:t>
            </a:fld>
            <a:endParaRPr lang="en-US" sz="1600" b="1" i="1" dirty="0">
              <a:solidFill>
                <a:srgbClr val="002060"/>
              </a:solidFill>
            </a:endParaRPr>
          </a:p>
        </p:txBody>
      </p:sp>
      <p:sp>
        <p:nvSpPr>
          <p:cNvPr id="9" name="Footer Placeholder 3"/>
          <p:cNvSpPr>
            <a:spLocks noGrp="1"/>
          </p:cNvSpPr>
          <p:nvPr>
            <p:ph type="ftr" sz="quarter" idx="11"/>
          </p:nvPr>
        </p:nvSpPr>
        <p:spPr>
          <a:xfrm>
            <a:off x="2438400" y="6477000"/>
            <a:ext cx="4419600" cy="365125"/>
          </a:xfrm>
        </p:spPr>
        <p:txBody>
          <a:bodyPr/>
          <a:lstStyle/>
          <a:p>
            <a:r>
              <a:rPr lang="it-IT" sz="1600" b="1" i="1" dirty="0" smtClean="0">
                <a:solidFill>
                  <a:srgbClr val="C00000"/>
                </a:solidFill>
              </a:rPr>
              <a:t>Sara Shaker Al-Aqra &amp; Montaser Mustafa Dana'a </a:t>
            </a:r>
            <a:endParaRPr lang="en-US" sz="1600" b="1" i="1" dirty="0">
              <a:solidFill>
                <a:srgbClr val="C00000"/>
              </a:solidFill>
            </a:endParaRPr>
          </a:p>
        </p:txBody>
      </p:sp>
    </p:spTree>
    <p:extLst>
      <p:ext uri="{BB962C8B-B14F-4D97-AF65-F5344CB8AC3E}">
        <p14:creationId xmlns:p14="http://schemas.microsoft.com/office/powerpoint/2010/main" val="32263758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81000" y="152400"/>
            <a:ext cx="8610600" cy="4924425"/>
          </a:xfrm>
          <a:prstGeom prst="rect">
            <a:avLst/>
          </a:prstGeom>
        </p:spPr>
        <p:txBody>
          <a:bodyPr wrap="square">
            <a:spAutoFit/>
          </a:bodyPr>
          <a:lstStyle/>
          <a:p>
            <a:r>
              <a:rPr lang="en-US" sz="2200" b="1" u="sng" dirty="0" smtClean="0">
                <a:solidFill>
                  <a:srgbClr val="002060"/>
                </a:solidFill>
              </a:rPr>
              <a:t>Logical functions:</a:t>
            </a:r>
            <a:r>
              <a:rPr lang="ar-JO" sz="2200" b="1" u="sng" dirty="0" smtClean="0">
                <a:solidFill>
                  <a:srgbClr val="002060"/>
                </a:solidFill>
              </a:rPr>
              <a:t>الدوال المنطقية (تُستخدم لإختبار شرط ما، حيث النتيجة صح أو خطأ)  </a:t>
            </a:r>
            <a:endParaRPr lang="en-US" sz="2200" b="1" u="sng" dirty="0" smtClean="0">
              <a:solidFill>
                <a:srgbClr val="002060"/>
              </a:solidFill>
            </a:endParaRPr>
          </a:p>
          <a:p>
            <a:endParaRPr lang="en-US" sz="800" b="1" u="sng" dirty="0" smtClean="0">
              <a:solidFill>
                <a:srgbClr val="002060"/>
              </a:solidFill>
            </a:endParaRPr>
          </a:p>
          <a:p>
            <a:pPr marL="342900" indent="-342900">
              <a:buFont typeface="+mj-lt"/>
              <a:buAutoNum type="arabicParenR"/>
            </a:pPr>
            <a:r>
              <a:rPr lang="en-US" sz="2000" b="1" i="1" u="sng" dirty="0" smtClean="0">
                <a:solidFill>
                  <a:srgbClr val="C00000"/>
                </a:solidFill>
              </a:rPr>
              <a:t>IF Function:</a:t>
            </a:r>
          </a:p>
          <a:p>
            <a:endParaRPr lang="en-US" sz="800" b="1" i="1" u="sng" dirty="0" smtClean="0">
              <a:solidFill>
                <a:srgbClr val="C00000"/>
              </a:solidFill>
            </a:endParaRPr>
          </a:p>
          <a:p>
            <a:r>
              <a:rPr lang="en-US" sz="2000" b="1" dirty="0" smtClean="0">
                <a:solidFill>
                  <a:srgbClr val="002060"/>
                </a:solidFill>
              </a:rPr>
              <a:t>         IF function checks a condition that must be either true or false.</a:t>
            </a:r>
          </a:p>
          <a:p>
            <a:endParaRPr lang="en-US" sz="800" b="1" dirty="0" smtClean="0">
              <a:solidFill>
                <a:srgbClr val="002060"/>
              </a:solidFill>
            </a:endParaRPr>
          </a:p>
          <a:p>
            <a:r>
              <a:rPr lang="en-US" sz="2000" b="1" i="1" u="sng" dirty="0" smtClean="0">
                <a:solidFill>
                  <a:srgbClr val="C00000"/>
                </a:solidFill>
              </a:rPr>
              <a:t>IF function conditions:</a:t>
            </a:r>
          </a:p>
          <a:p>
            <a:endParaRPr lang="en-US" sz="1600" b="1" u="sng" dirty="0">
              <a:solidFill>
                <a:srgbClr val="002060"/>
              </a:solidFill>
            </a:endParaRPr>
          </a:p>
          <a:p>
            <a:endParaRPr lang="en-US" sz="1600" b="1" u="sng" dirty="0" smtClean="0">
              <a:solidFill>
                <a:srgbClr val="002060"/>
              </a:solidFill>
            </a:endParaRPr>
          </a:p>
          <a:p>
            <a:endParaRPr lang="en-US" sz="1600" b="1" u="sng" dirty="0" smtClean="0">
              <a:solidFill>
                <a:srgbClr val="002060"/>
              </a:solidFill>
            </a:endParaRPr>
          </a:p>
          <a:p>
            <a:endParaRPr lang="en-US" sz="1600" b="1" u="sng" dirty="0">
              <a:solidFill>
                <a:srgbClr val="002060"/>
              </a:solidFill>
            </a:endParaRPr>
          </a:p>
          <a:p>
            <a:endParaRPr lang="en-US" sz="1600" b="1" u="sng" dirty="0" smtClean="0">
              <a:solidFill>
                <a:srgbClr val="002060"/>
              </a:solidFill>
            </a:endParaRPr>
          </a:p>
          <a:p>
            <a:endParaRPr lang="en-US" sz="1600" b="1" u="sng" dirty="0" smtClean="0">
              <a:solidFill>
                <a:srgbClr val="002060"/>
              </a:solidFill>
            </a:endParaRPr>
          </a:p>
          <a:p>
            <a:endParaRPr lang="en-US" sz="1600" b="1" u="sng" dirty="0">
              <a:solidFill>
                <a:srgbClr val="002060"/>
              </a:solidFill>
            </a:endParaRPr>
          </a:p>
          <a:p>
            <a:endParaRPr lang="en-US" sz="1600" b="1" u="sng" dirty="0" smtClean="0">
              <a:solidFill>
                <a:srgbClr val="002060"/>
              </a:solidFill>
            </a:endParaRPr>
          </a:p>
          <a:p>
            <a:endParaRPr lang="en-US" sz="1600" b="1" u="sng" dirty="0">
              <a:solidFill>
                <a:srgbClr val="002060"/>
              </a:solidFill>
            </a:endParaRPr>
          </a:p>
          <a:p>
            <a:endParaRPr lang="en-US" sz="1600" b="1" u="sng" dirty="0" smtClean="0">
              <a:solidFill>
                <a:srgbClr val="002060"/>
              </a:solidFill>
            </a:endParaRPr>
          </a:p>
          <a:p>
            <a:endParaRPr lang="en-US" sz="1600" b="1" u="sng" dirty="0">
              <a:solidFill>
                <a:srgbClr val="002060"/>
              </a:solidFill>
            </a:endParaRPr>
          </a:p>
          <a:p>
            <a:endParaRPr lang="en-US" sz="1600" b="1" u="sng" dirty="0" smtClean="0">
              <a:solidFill>
                <a:srgbClr val="002060"/>
              </a:solidFill>
            </a:endParaRPr>
          </a:p>
          <a:p>
            <a:endParaRPr lang="en-US" sz="1600" b="1" u="sng" dirty="0">
              <a:solidFill>
                <a:srgbClr val="002060"/>
              </a:solidFill>
            </a:endParaRPr>
          </a:p>
        </p:txBody>
      </p:sp>
      <p:graphicFrame>
        <p:nvGraphicFramePr>
          <p:cNvPr id="15" name="Table 14"/>
          <p:cNvGraphicFramePr>
            <a:graphicFrameLocks noGrp="1"/>
          </p:cNvGraphicFramePr>
          <p:nvPr>
            <p:extLst>
              <p:ext uri="{D42A27DB-BD31-4B8C-83A1-F6EECF244321}">
                <p14:modId xmlns:p14="http://schemas.microsoft.com/office/powerpoint/2010/main" val="4205667316"/>
              </p:ext>
            </p:extLst>
          </p:nvPr>
        </p:nvGraphicFramePr>
        <p:xfrm>
          <a:off x="762000" y="1905000"/>
          <a:ext cx="7543800" cy="4435344"/>
        </p:xfrm>
        <a:graphic>
          <a:graphicData uri="http://schemas.openxmlformats.org/drawingml/2006/table">
            <a:tbl>
              <a:tblPr firstRow="1" bandRow="1">
                <a:tableStyleId>{BC89EF96-8CEA-46FF-86C4-4CE0E7609802}</a:tableStyleId>
              </a:tblPr>
              <a:tblGrid>
                <a:gridCol w="4333672"/>
                <a:gridCol w="3210128"/>
              </a:tblGrid>
              <a:tr h="380495">
                <a:tc>
                  <a:txBody>
                    <a:bodyPr/>
                    <a:lstStyle/>
                    <a:p>
                      <a:pPr algn="ctr"/>
                      <a:r>
                        <a:rPr lang="en-US" sz="2000" dirty="0" smtClean="0"/>
                        <a:t>Condition name</a:t>
                      </a:r>
                      <a:endParaRPr lang="en-US" sz="2000" dirty="0"/>
                    </a:p>
                  </a:txBody>
                  <a:tcPr/>
                </a:tc>
                <a:tc>
                  <a:txBody>
                    <a:bodyPr/>
                    <a:lstStyle/>
                    <a:p>
                      <a:pPr algn="ctr"/>
                      <a:r>
                        <a:rPr lang="en-US" sz="2000" dirty="0" smtClean="0"/>
                        <a:t>Condition</a:t>
                      </a:r>
                      <a:r>
                        <a:rPr lang="en-US" sz="2000" baseline="0" dirty="0" smtClean="0"/>
                        <a:t> symbol</a:t>
                      </a:r>
                      <a:endParaRPr lang="en-US" sz="2000" dirty="0"/>
                    </a:p>
                  </a:txBody>
                  <a:tcPr/>
                </a:tc>
              </a:tr>
              <a:tr h="673184">
                <a:tc>
                  <a:txBody>
                    <a:bodyPr/>
                    <a:lstStyle/>
                    <a:p>
                      <a:r>
                        <a:rPr lang="en-US" sz="1900" b="1" dirty="0" smtClean="0"/>
                        <a:t>Equals </a:t>
                      </a:r>
                      <a:r>
                        <a:rPr lang="ar-JO" sz="1900" b="1" dirty="0" smtClean="0"/>
                        <a:t>يساوي                                         </a:t>
                      </a:r>
                      <a:endParaRPr lang="en-US" sz="1900" b="1" dirty="0"/>
                    </a:p>
                  </a:txBody>
                  <a:tcPr/>
                </a:tc>
                <a:tc>
                  <a:txBody>
                    <a:bodyPr/>
                    <a:lstStyle/>
                    <a:p>
                      <a:pPr algn="ctr"/>
                      <a:r>
                        <a:rPr lang="ar-JO" sz="1900" b="1" dirty="0" smtClean="0"/>
                        <a:t>=</a:t>
                      </a:r>
                      <a:endParaRPr lang="en-US" sz="1900" b="1" dirty="0"/>
                    </a:p>
                  </a:txBody>
                  <a:tcPr/>
                </a:tc>
              </a:tr>
              <a:tr h="673184">
                <a:tc>
                  <a:txBody>
                    <a:bodyPr/>
                    <a:lstStyle/>
                    <a:p>
                      <a:r>
                        <a:rPr lang="en-US" sz="1900" b="1" dirty="0" smtClean="0"/>
                        <a:t>Less than</a:t>
                      </a:r>
                      <a:r>
                        <a:rPr lang="ar-JO" sz="1900" b="1" dirty="0" smtClean="0"/>
                        <a:t> أقل من                                      </a:t>
                      </a:r>
                      <a:endParaRPr lang="en-US" sz="1900" b="1" dirty="0"/>
                    </a:p>
                  </a:txBody>
                  <a:tcPr/>
                </a:tc>
                <a:tc>
                  <a:txBody>
                    <a:bodyPr/>
                    <a:lstStyle/>
                    <a:p>
                      <a:pPr algn="ctr"/>
                      <a:r>
                        <a:rPr lang="en-US" sz="1900" b="1" dirty="0" smtClean="0"/>
                        <a:t>&lt;</a:t>
                      </a:r>
                      <a:endParaRPr lang="en-US" sz="1900" b="1" dirty="0"/>
                    </a:p>
                  </a:txBody>
                  <a:tcPr/>
                </a:tc>
              </a:tr>
              <a:tr h="673184">
                <a:tc>
                  <a:txBody>
                    <a:bodyPr/>
                    <a:lstStyle/>
                    <a:p>
                      <a:r>
                        <a:rPr lang="en-US" sz="1900" b="1" dirty="0" smtClean="0"/>
                        <a:t>Greater than</a:t>
                      </a:r>
                      <a:r>
                        <a:rPr lang="ar-JO" sz="1900" b="1" dirty="0" smtClean="0"/>
                        <a:t> أكبر من                                </a:t>
                      </a:r>
                      <a:endParaRPr lang="en-US" sz="1900" b="1" dirty="0"/>
                    </a:p>
                  </a:txBody>
                  <a:tcPr/>
                </a:tc>
                <a:tc>
                  <a:txBody>
                    <a:bodyPr/>
                    <a:lstStyle/>
                    <a:p>
                      <a:pPr algn="ctr"/>
                      <a:r>
                        <a:rPr lang="en-US" sz="1900" b="1" dirty="0" smtClean="0"/>
                        <a:t>&gt;</a:t>
                      </a:r>
                      <a:endParaRPr lang="en-US" sz="1900" b="1" dirty="0"/>
                    </a:p>
                  </a:txBody>
                  <a:tcPr/>
                </a:tc>
              </a:tr>
              <a:tr h="673184">
                <a:tc>
                  <a:txBody>
                    <a:bodyPr/>
                    <a:lstStyle/>
                    <a:p>
                      <a:r>
                        <a:rPr lang="en-US" sz="1900" b="1" dirty="0" smtClean="0"/>
                        <a:t>Not equal to</a:t>
                      </a:r>
                      <a:r>
                        <a:rPr lang="ar-JO" sz="1900" b="1" dirty="0" smtClean="0"/>
                        <a:t> لا يساوي                                </a:t>
                      </a:r>
                      <a:endParaRPr lang="en-US" sz="1900" b="1" dirty="0"/>
                    </a:p>
                  </a:txBody>
                  <a:tcPr/>
                </a:tc>
                <a:tc>
                  <a:txBody>
                    <a:bodyPr/>
                    <a:lstStyle/>
                    <a:p>
                      <a:pPr algn="ctr"/>
                      <a:r>
                        <a:rPr lang="en-US" sz="1900" b="1" dirty="0" smtClean="0"/>
                        <a:t>&lt;&gt;</a:t>
                      </a:r>
                      <a:endParaRPr lang="en-US" sz="1900" b="1" dirty="0"/>
                    </a:p>
                  </a:txBody>
                  <a:tcPr/>
                </a:tc>
              </a:tr>
              <a:tr h="673184">
                <a:tc>
                  <a:txBody>
                    <a:bodyPr/>
                    <a:lstStyle/>
                    <a:p>
                      <a:r>
                        <a:rPr lang="en-US" sz="1900" b="1" dirty="0" smtClean="0"/>
                        <a:t>Less than or equal to</a:t>
                      </a:r>
                      <a:r>
                        <a:rPr lang="ar-JO" sz="1900" b="1" dirty="0" smtClean="0"/>
                        <a:t>أقل من أو يساوي           </a:t>
                      </a:r>
                      <a:endParaRPr lang="en-US" sz="1900" b="1" dirty="0"/>
                    </a:p>
                  </a:txBody>
                  <a:tcPr/>
                </a:tc>
                <a:tc>
                  <a:txBody>
                    <a:bodyPr/>
                    <a:lstStyle/>
                    <a:p>
                      <a:pPr algn="ctr"/>
                      <a:r>
                        <a:rPr lang="en-US" sz="1900" b="1" dirty="0" smtClean="0"/>
                        <a:t>&lt;=</a:t>
                      </a:r>
                      <a:endParaRPr lang="en-US" sz="1900" b="1" dirty="0"/>
                    </a:p>
                  </a:txBody>
                  <a:tcPr/>
                </a:tc>
              </a:tr>
              <a:tr h="67318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900" b="1" dirty="0" smtClean="0"/>
                        <a:t>Greater than or equal to</a:t>
                      </a:r>
                      <a:r>
                        <a:rPr lang="ar-JO" sz="1900" b="1" dirty="0" smtClean="0"/>
                        <a:t>أكبر من أو يساوي   </a:t>
                      </a:r>
                      <a:endParaRPr lang="en-US" sz="1900" b="1" dirty="0" smtClean="0"/>
                    </a:p>
                  </a:txBody>
                  <a:tcPr/>
                </a:tc>
                <a:tc>
                  <a:txBody>
                    <a:bodyPr/>
                    <a:lstStyle/>
                    <a:p>
                      <a:pPr algn="ctr"/>
                      <a:r>
                        <a:rPr lang="en-US" sz="1900" b="1" dirty="0" smtClean="0"/>
                        <a:t>&gt;=</a:t>
                      </a:r>
                      <a:endParaRPr lang="en-US" sz="1900" b="1" dirty="0"/>
                    </a:p>
                  </a:txBody>
                  <a:tcPr/>
                </a:tc>
              </a:tr>
            </a:tbl>
          </a:graphicData>
        </a:graphic>
      </p:graphicFrame>
      <p:sp>
        <p:nvSpPr>
          <p:cNvPr id="7" name="Slide Number Placeholder 3"/>
          <p:cNvSpPr>
            <a:spLocks noGrp="1"/>
          </p:cNvSpPr>
          <p:nvPr>
            <p:ph type="sldNum" sz="quarter" idx="12"/>
          </p:nvPr>
        </p:nvSpPr>
        <p:spPr>
          <a:xfrm>
            <a:off x="6553200" y="6477000"/>
            <a:ext cx="2133600" cy="365125"/>
          </a:xfrm>
        </p:spPr>
        <p:txBody>
          <a:bodyPr/>
          <a:lstStyle/>
          <a:p>
            <a:fld id="{B6F15528-21DE-4FAA-801E-634DDDAF4B2B}" type="slidenum">
              <a:rPr lang="en-US" sz="1600" b="1" i="1" smtClean="0">
                <a:solidFill>
                  <a:srgbClr val="002060"/>
                </a:solidFill>
              </a:rPr>
              <a:pPr/>
              <a:t>24</a:t>
            </a:fld>
            <a:endParaRPr lang="en-US" sz="1600" b="1" i="1" dirty="0">
              <a:solidFill>
                <a:srgbClr val="002060"/>
              </a:solidFill>
            </a:endParaRPr>
          </a:p>
        </p:txBody>
      </p:sp>
      <p:sp>
        <p:nvSpPr>
          <p:cNvPr id="8" name="Date Placeholder 2"/>
          <p:cNvSpPr>
            <a:spLocks noGrp="1"/>
          </p:cNvSpPr>
          <p:nvPr>
            <p:ph type="dt" sz="half" idx="10"/>
          </p:nvPr>
        </p:nvSpPr>
        <p:spPr>
          <a:xfrm>
            <a:off x="76200" y="6477000"/>
            <a:ext cx="1143000" cy="365125"/>
          </a:xfrm>
        </p:spPr>
        <p:txBody>
          <a:bodyPr/>
          <a:lstStyle/>
          <a:p>
            <a:fld id="{2701BF0C-373B-4755-8192-B4AC705A545A}" type="datetime1">
              <a:rPr lang="en-US" sz="1600" b="1" i="1" smtClean="0">
                <a:solidFill>
                  <a:srgbClr val="002060"/>
                </a:solidFill>
              </a:rPr>
              <a:t>10/3/2018</a:t>
            </a:fld>
            <a:endParaRPr lang="en-US" sz="1600" b="1" i="1" dirty="0">
              <a:solidFill>
                <a:srgbClr val="002060"/>
              </a:solidFill>
            </a:endParaRPr>
          </a:p>
        </p:txBody>
      </p:sp>
      <p:sp>
        <p:nvSpPr>
          <p:cNvPr id="9" name="Footer Placeholder 3"/>
          <p:cNvSpPr>
            <a:spLocks noGrp="1"/>
          </p:cNvSpPr>
          <p:nvPr>
            <p:ph type="ftr" sz="quarter" idx="11"/>
          </p:nvPr>
        </p:nvSpPr>
        <p:spPr>
          <a:xfrm>
            <a:off x="2438400" y="6477000"/>
            <a:ext cx="4419600" cy="365125"/>
          </a:xfrm>
        </p:spPr>
        <p:txBody>
          <a:bodyPr/>
          <a:lstStyle/>
          <a:p>
            <a:r>
              <a:rPr lang="it-IT" sz="1600" b="1" i="1" dirty="0" smtClean="0">
                <a:solidFill>
                  <a:srgbClr val="C00000"/>
                </a:solidFill>
              </a:rPr>
              <a:t>Sara Shaker Al-Aqra &amp; Montaser Mustafa Dana'a </a:t>
            </a:r>
            <a:endParaRPr lang="en-US" sz="1600" b="1" i="1" dirty="0">
              <a:solidFill>
                <a:srgbClr val="C00000"/>
              </a:solidFill>
            </a:endParaRPr>
          </a:p>
        </p:txBody>
      </p:sp>
    </p:spTree>
    <p:extLst>
      <p:ext uri="{BB962C8B-B14F-4D97-AF65-F5344CB8AC3E}">
        <p14:creationId xmlns:p14="http://schemas.microsoft.com/office/powerpoint/2010/main" val="120888937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76200" y="0"/>
            <a:ext cx="8991600" cy="3046988"/>
          </a:xfrm>
          <a:prstGeom prst="rect">
            <a:avLst/>
          </a:prstGeom>
        </p:spPr>
        <p:txBody>
          <a:bodyPr wrap="square">
            <a:spAutoFit/>
          </a:bodyPr>
          <a:lstStyle/>
          <a:p>
            <a:r>
              <a:rPr lang="en-US" sz="2200" b="1" i="1" u="sng" dirty="0">
                <a:solidFill>
                  <a:srgbClr val="C00000"/>
                </a:solidFill>
              </a:rPr>
              <a:t>Example</a:t>
            </a:r>
            <a:r>
              <a:rPr lang="en-US" sz="2200" b="1" i="1" dirty="0">
                <a:solidFill>
                  <a:srgbClr val="C00000"/>
                </a:solidFill>
              </a:rPr>
              <a:t>: </a:t>
            </a:r>
            <a:endParaRPr lang="en-US" sz="2200" b="1" i="1" dirty="0" smtClean="0">
              <a:solidFill>
                <a:srgbClr val="C00000"/>
              </a:solidFill>
            </a:endParaRPr>
          </a:p>
          <a:p>
            <a:pPr algn="just"/>
            <a:r>
              <a:rPr lang="en-US" sz="2000" b="1" i="1" dirty="0">
                <a:solidFill>
                  <a:srgbClr val="002060"/>
                </a:solidFill>
              </a:rPr>
              <a:t>U</a:t>
            </a:r>
            <a:r>
              <a:rPr lang="en-US" sz="2000" b="1" i="1" dirty="0" smtClean="0">
                <a:solidFill>
                  <a:srgbClr val="002060"/>
                </a:solidFill>
              </a:rPr>
              <a:t>se </a:t>
            </a:r>
            <a:r>
              <a:rPr lang="en-US" sz="2000" b="1" i="1" dirty="0">
                <a:solidFill>
                  <a:srgbClr val="002060"/>
                </a:solidFill>
              </a:rPr>
              <a:t>the </a:t>
            </a:r>
            <a:r>
              <a:rPr lang="en-US" sz="2000" b="1" i="1" dirty="0">
                <a:solidFill>
                  <a:srgbClr val="C00000"/>
                </a:solidFill>
              </a:rPr>
              <a:t>IF function</a:t>
            </a:r>
            <a:r>
              <a:rPr lang="en-US" sz="2000" b="1" i="1" dirty="0">
                <a:solidFill>
                  <a:srgbClr val="002060"/>
                </a:solidFill>
              </a:rPr>
              <a:t> to type (</a:t>
            </a:r>
            <a:r>
              <a:rPr lang="en-US" sz="2000" b="1" i="1" dirty="0">
                <a:solidFill>
                  <a:srgbClr val="C00000"/>
                </a:solidFill>
              </a:rPr>
              <a:t>Pass</a:t>
            </a:r>
            <a:r>
              <a:rPr lang="en-US" sz="2000" b="1" i="1" dirty="0">
                <a:solidFill>
                  <a:srgbClr val="002060"/>
                </a:solidFill>
              </a:rPr>
              <a:t>) for students who </a:t>
            </a:r>
            <a:r>
              <a:rPr lang="en-US" sz="2000" b="1" i="1" dirty="0" smtClean="0">
                <a:solidFill>
                  <a:srgbClr val="002060"/>
                </a:solidFill>
              </a:rPr>
              <a:t>get </a:t>
            </a:r>
            <a:r>
              <a:rPr lang="en-US" sz="2000" b="1" i="1" dirty="0">
                <a:solidFill>
                  <a:srgbClr val="002060"/>
                </a:solidFill>
              </a:rPr>
              <a:t>the </a:t>
            </a:r>
            <a:r>
              <a:rPr lang="en-US" sz="2000" b="1" i="1" dirty="0">
                <a:solidFill>
                  <a:srgbClr val="C00000"/>
                </a:solidFill>
              </a:rPr>
              <a:t>grade 24 or more</a:t>
            </a:r>
            <a:r>
              <a:rPr lang="en-US" sz="2000" b="1" i="1" dirty="0">
                <a:solidFill>
                  <a:srgbClr val="002060"/>
                </a:solidFill>
              </a:rPr>
              <a:t>, and to type (</a:t>
            </a:r>
            <a:r>
              <a:rPr lang="en-US" sz="2000" b="1" i="1" dirty="0">
                <a:solidFill>
                  <a:srgbClr val="C00000"/>
                </a:solidFill>
              </a:rPr>
              <a:t>Fail</a:t>
            </a:r>
            <a:r>
              <a:rPr lang="en-US" sz="2000" b="1" i="1" dirty="0">
                <a:solidFill>
                  <a:srgbClr val="002060"/>
                </a:solidFill>
              </a:rPr>
              <a:t>) for students who got </a:t>
            </a:r>
            <a:r>
              <a:rPr lang="en-US" sz="2000" b="1" i="1" dirty="0">
                <a:solidFill>
                  <a:srgbClr val="C00000"/>
                </a:solidFill>
              </a:rPr>
              <a:t>less than 24</a:t>
            </a:r>
            <a:r>
              <a:rPr lang="en-US" sz="2000" b="1" i="1" dirty="0" smtClean="0">
                <a:solidFill>
                  <a:srgbClr val="C00000"/>
                </a:solidFill>
              </a:rPr>
              <a:t>.</a:t>
            </a:r>
          </a:p>
          <a:p>
            <a:endParaRPr lang="en-US" sz="800" b="1" i="1" dirty="0" smtClean="0">
              <a:solidFill>
                <a:srgbClr val="C00000"/>
              </a:solidFill>
            </a:endParaRPr>
          </a:p>
          <a:p>
            <a:r>
              <a:rPr lang="en-US" sz="2200" b="1" i="1" u="sng" dirty="0" smtClean="0">
                <a:solidFill>
                  <a:srgbClr val="002060"/>
                </a:solidFill>
              </a:rPr>
              <a:t>Solution </a:t>
            </a:r>
            <a:r>
              <a:rPr lang="en-US" sz="2200" b="1" i="1" u="sng" dirty="0">
                <a:solidFill>
                  <a:srgbClr val="002060"/>
                </a:solidFill>
              </a:rPr>
              <a:t>:</a:t>
            </a:r>
          </a:p>
          <a:p>
            <a:pPr algn="just"/>
            <a:r>
              <a:rPr lang="en-US" sz="2000" b="1" i="1" dirty="0">
                <a:solidFill>
                  <a:srgbClr val="C00000"/>
                </a:solidFill>
              </a:rPr>
              <a:t>(1) Select the cell that you want to appear the result in it </a:t>
            </a:r>
            <a:r>
              <a:rPr lang="en-US" sz="2000" b="1" i="1" dirty="0">
                <a:solidFill>
                  <a:srgbClr val="C00000"/>
                </a:solidFill>
                <a:sym typeface="Wingdings" panose="05000000000000000000" pitchFamily="2" charset="2"/>
              </a:rPr>
              <a:t> (2) Formulas tab  (3) Function library group  (4) select one of the function categories (Logical)  (5) Select the function that you want to apply (ex. </a:t>
            </a:r>
            <a:r>
              <a:rPr lang="en-US" sz="2000" b="1" i="1" dirty="0">
                <a:solidFill>
                  <a:srgbClr val="002060"/>
                </a:solidFill>
                <a:sym typeface="Wingdings" panose="05000000000000000000" pitchFamily="2" charset="2"/>
              </a:rPr>
              <a:t>IF</a:t>
            </a:r>
            <a:r>
              <a:rPr lang="en-US" sz="2000" b="1" i="1" dirty="0">
                <a:solidFill>
                  <a:srgbClr val="C00000"/>
                </a:solidFill>
                <a:sym typeface="Wingdings" panose="05000000000000000000" pitchFamily="2" charset="2"/>
              </a:rPr>
              <a:t>)  (6) In the </a:t>
            </a:r>
            <a:r>
              <a:rPr lang="en-US" sz="2000" b="1" i="1" dirty="0">
                <a:solidFill>
                  <a:srgbClr val="002060"/>
                </a:solidFill>
                <a:sym typeface="Wingdings" panose="05000000000000000000" pitchFamily="2" charset="2"/>
              </a:rPr>
              <a:t>Logical_test</a:t>
            </a:r>
            <a:r>
              <a:rPr lang="en-US" sz="2000" b="1" i="1" dirty="0">
                <a:solidFill>
                  <a:srgbClr val="C00000"/>
                </a:solidFill>
                <a:sym typeface="Wingdings" panose="05000000000000000000" pitchFamily="2" charset="2"/>
              </a:rPr>
              <a:t> field write the condition (ex. </a:t>
            </a:r>
            <a:r>
              <a:rPr lang="en-US" sz="2000" b="1" i="1" dirty="0" smtClean="0">
                <a:solidFill>
                  <a:srgbClr val="002060"/>
                </a:solidFill>
                <a:sym typeface="Wingdings" panose="05000000000000000000" pitchFamily="2" charset="2"/>
              </a:rPr>
              <a:t>D4&gt;=</a:t>
            </a:r>
            <a:r>
              <a:rPr lang="en-US" sz="2000" b="1" i="1" dirty="0">
                <a:solidFill>
                  <a:srgbClr val="002060"/>
                </a:solidFill>
                <a:sym typeface="Wingdings" panose="05000000000000000000" pitchFamily="2" charset="2"/>
              </a:rPr>
              <a:t>24</a:t>
            </a:r>
            <a:r>
              <a:rPr lang="en-US" sz="2000" b="1" i="1" dirty="0">
                <a:solidFill>
                  <a:srgbClr val="C00000"/>
                </a:solidFill>
                <a:sym typeface="Wingdings" panose="05000000000000000000" pitchFamily="2" charset="2"/>
              </a:rPr>
              <a:t>) (7) In the </a:t>
            </a:r>
            <a:r>
              <a:rPr lang="en-US" sz="2000" b="1" i="1" dirty="0">
                <a:solidFill>
                  <a:srgbClr val="002060"/>
                </a:solidFill>
                <a:sym typeface="Wingdings" panose="05000000000000000000" pitchFamily="2" charset="2"/>
              </a:rPr>
              <a:t>Value_if_true</a:t>
            </a:r>
            <a:r>
              <a:rPr lang="en-US" sz="2000" b="1" i="1" dirty="0">
                <a:solidFill>
                  <a:srgbClr val="C00000"/>
                </a:solidFill>
                <a:sym typeface="Wingdings" panose="05000000000000000000" pitchFamily="2" charset="2"/>
              </a:rPr>
              <a:t> field write the result (ex. </a:t>
            </a:r>
            <a:r>
              <a:rPr lang="en-US" sz="2000" b="1" i="1" dirty="0">
                <a:solidFill>
                  <a:srgbClr val="002060"/>
                </a:solidFill>
                <a:sym typeface="Wingdings" panose="05000000000000000000" pitchFamily="2" charset="2"/>
              </a:rPr>
              <a:t>Pass)</a:t>
            </a:r>
            <a:r>
              <a:rPr lang="en-US" sz="2000" b="1" i="1" dirty="0">
                <a:solidFill>
                  <a:srgbClr val="C00000"/>
                </a:solidFill>
                <a:sym typeface="Wingdings" panose="05000000000000000000" pitchFamily="2" charset="2"/>
              </a:rPr>
              <a:t> (8) In the </a:t>
            </a:r>
            <a:r>
              <a:rPr lang="en-US" sz="2000" b="1" i="1" dirty="0">
                <a:solidFill>
                  <a:srgbClr val="002060"/>
                </a:solidFill>
                <a:sym typeface="Wingdings" panose="05000000000000000000" pitchFamily="2" charset="2"/>
              </a:rPr>
              <a:t>Value_if_false</a:t>
            </a:r>
            <a:r>
              <a:rPr lang="en-US" sz="2000" b="1" i="1" dirty="0">
                <a:solidFill>
                  <a:srgbClr val="C00000"/>
                </a:solidFill>
                <a:sym typeface="Wingdings" panose="05000000000000000000" pitchFamily="2" charset="2"/>
              </a:rPr>
              <a:t> field write the result (ex. </a:t>
            </a:r>
            <a:r>
              <a:rPr lang="en-US" sz="2000" b="1" i="1" dirty="0">
                <a:solidFill>
                  <a:srgbClr val="002060"/>
                </a:solidFill>
                <a:sym typeface="Wingdings" panose="05000000000000000000" pitchFamily="2" charset="2"/>
              </a:rPr>
              <a:t>Fail</a:t>
            </a:r>
            <a:r>
              <a:rPr lang="en-US" sz="2000" b="1" i="1" dirty="0">
                <a:solidFill>
                  <a:srgbClr val="C00000"/>
                </a:solidFill>
                <a:sym typeface="Wingdings" panose="05000000000000000000" pitchFamily="2" charset="2"/>
              </a:rPr>
              <a:t>) (9) Ok .  </a:t>
            </a:r>
            <a:endParaRPr lang="en-US" sz="2000" b="1" i="1" dirty="0">
              <a:solidFill>
                <a:srgbClr val="C00000"/>
              </a:solidFill>
            </a:endParaRPr>
          </a:p>
        </p:txBody>
      </p:sp>
      <p:grpSp>
        <p:nvGrpSpPr>
          <p:cNvPr id="4102" name="Group 4101"/>
          <p:cNvGrpSpPr/>
          <p:nvPr/>
        </p:nvGrpSpPr>
        <p:grpSpPr>
          <a:xfrm>
            <a:off x="76201" y="3076576"/>
            <a:ext cx="8915404" cy="3324224"/>
            <a:chOff x="229436" y="2286005"/>
            <a:chExt cx="8762167" cy="4038608"/>
          </a:xfrm>
        </p:grpSpPr>
        <p:grpSp>
          <p:nvGrpSpPr>
            <p:cNvPr id="5" name="Group 4"/>
            <p:cNvGrpSpPr/>
            <p:nvPr/>
          </p:nvGrpSpPr>
          <p:grpSpPr>
            <a:xfrm>
              <a:off x="229436" y="2286005"/>
              <a:ext cx="8762167" cy="4038608"/>
              <a:chOff x="152400" y="2209800"/>
              <a:chExt cx="8762166" cy="4038601"/>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2209801"/>
                <a:ext cx="5305836" cy="4038600"/>
              </a:xfrm>
              <a:prstGeom prst="rect">
                <a:avLst/>
              </a:prstGeom>
              <a:ln w="28575">
                <a:solidFill>
                  <a:schemeClr val="tx1"/>
                </a:solidFill>
              </a:ln>
            </p:spPr>
          </p:pic>
          <p:grpSp>
            <p:nvGrpSpPr>
              <p:cNvPr id="7" name="Group 6"/>
              <p:cNvGrpSpPr/>
              <p:nvPr/>
            </p:nvGrpSpPr>
            <p:grpSpPr>
              <a:xfrm>
                <a:off x="6096000" y="2209800"/>
                <a:ext cx="2818566" cy="4038601"/>
                <a:chOff x="6249236" y="2221468"/>
                <a:chExt cx="2818566" cy="4026932"/>
              </a:xfrm>
            </p:grpSpPr>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49236" y="2316123"/>
                  <a:ext cx="2818564" cy="3932277"/>
                </a:xfrm>
                <a:prstGeom prst="rect">
                  <a:avLst/>
                </a:prstGeom>
                <a:noFill/>
                <a:ln w="285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0" name="TextBox 9"/>
                <p:cNvSpPr txBox="1"/>
                <p:nvPr/>
              </p:nvSpPr>
              <p:spPr>
                <a:xfrm>
                  <a:off x="7658519" y="2221468"/>
                  <a:ext cx="1409283" cy="368265"/>
                </a:xfrm>
                <a:prstGeom prst="rect">
                  <a:avLst/>
                </a:prstGeom>
                <a:noFill/>
                <a:ln w="28575">
                  <a:solidFill>
                    <a:srgbClr val="C00000"/>
                  </a:solidFill>
                </a:ln>
              </p:spPr>
              <p:txBody>
                <a:bodyPr wrap="square" rtlCol="0">
                  <a:spAutoFit/>
                </a:bodyPr>
                <a:lstStyle/>
                <a:p>
                  <a:endParaRPr lang="en-US" dirty="0"/>
                </a:p>
              </p:txBody>
            </p:sp>
          </p:grpSp>
          <p:cxnSp>
            <p:nvCxnSpPr>
              <p:cNvPr id="8" name="Straight Arrow Connector 7"/>
              <p:cNvCxnSpPr/>
              <p:nvPr/>
            </p:nvCxnSpPr>
            <p:spPr>
              <a:xfrm>
                <a:off x="5486400" y="4520249"/>
                <a:ext cx="534236" cy="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pic>
          <p:nvPicPr>
            <p:cNvPr id="409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0600" y="5867411"/>
              <a:ext cx="1143000" cy="257175"/>
            </a:xfrm>
            <a:prstGeom prst="rect">
              <a:avLst/>
            </a:prstGeom>
            <a:noFill/>
            <a:ln w="285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cxnSp>
          <p:nvCxnSpPr>
            <p:cNvPr id="20" name="Straight Connector 19"/>
            <p:cNvCxnSpPr/>
            <p:nvPr/>
          </p:nvCxnSpPr>
          <p:spPr>
            <a:xfrm flipH="1">
              <a:off x="2971800" y="4800608"/>
              <a:ext cx="45720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2971800" y="4953009"/>
              <a:ext cx="45720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2971800" y="4800606"/>
              <a:ext cx="0" cy="838201"/>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a:off x="2971800" y="5029206"/>
              <a:ext cx="45720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100" name="Straight Connector 4099"/>
            <p:cNvCxnSpPr/>
            <p:nvPr/>
          </p:nvCxnSpPr>
          <p:spPr>
            <a:xfrm flipH="1">
              <a:off x="2209800" y="5638799"/>
              <a:ext cx="762000" cy="352426"/>
            </a:xfrm>
            <a:prstGeom prst="line">
              <a:avLst/>
            </a:prstGeom>
            <a:ln w="28575">
              <a:solidFill>
                <a:srgbClr val="C0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sp>
        <p:nvSpPr>
          <p:cNvPr id="19" name="Slide Number Placeholder 3"/>
          <p:cNvSpPr>
            <a:spLocks noGrp="1"/>
          </p:cNvSpPr>
          <p:nvPr>
            <p:ph type="sldNum" sz="quarter" idx="12"/>
          </p:nvPr>
        </p:nvSpPr>
        <p:spPr>
          <a:xfrm>
            <a:off x="6553200" y="6477000"/>
            <a:ext cx="2133600" cy="365125"/>
          </a:xfrm>
        </p:spPr>
        <p:txBody>
          <a:bodyPr/>
          <a:lstStyle/>
          <a:p>
            <a:fld id="{B6F15528-21DE-4FAA-801E-634DDDAF4B2B}" type="slidenum">
              <a:rPr lang="en-US" sz="1600" b="1" i="1" smtClean="0">
                <a:solidFill>
                  <a:srgbClr val="002060"/>
                </a:solidFill>
              </a:rPr>
              <a:pPr/>
              <a:t>25</a:t>
            </a:fld>
            <a:endParaRPr lang="en-US" sz="1600" b="1" i="1" dirty="0">
              <a:solidFill>
                <a:srgbClr val="002060"/>
              </a:solidFill>
            </a:endParaRPr>
          </a:p>
        </p:txBody>
      </p:sp>
      <p:sp>
        <p:nvSpPr>
          <p:cNvPr id="21" name="Date Placeholder 2"/>
          <p:cNvSpPr>
            <a:spLocks noGrp="1"/>
          </p:cNvSpPr>
          <p:nvPr>
            <p:ph type="dt" sz="half" idx="10"/>
          </p:nvPr>
        </p:nvSpPr>
        <p:spPr>
          <a:xfrm>
            <a:off x="76200" y="6477000"/>
            <a:ext cx="1143000" cy="365125"/>
          </a:xfrm>
        </p:spPr>
        <p:txBody>
          <a:bodyPr/>
          <a:lstStyle/>
          <a:p>
            <a:fld id="{2701BF0C-373B-4755-8192-B4AC705A545A}" type="datetime1">
              <a:rPr lang="en-US" sz="1600" b="1" i="1" smtClean="0">
                <a:solidFill>
                  <a:srgbClr val="002060"/>
                </a:solidFill>
              </a:rPr>
              <a:t>10/3/2018</a:t>
            </a:fld>
            <a:endParaRPr lang="en-US" sz="1600" b="1" i="1" dirty="0">
              <a:solidFill>
                <a:srgbClr val="002060"/>
              </a:solidFill>
            </a:endParaRPr>
          </a:p>
        </p:txBody>
      </p:sp>
      <p:sp>
        <p:nvSpPr>
          <p:cNvPr id="22" name="Footer Placeholder 3"/>
          <p:cNvSpPr>
            <a:spLocks noGrp="1"/>
          </p:cNvSpPr>
          <p:nvPr>
            <p:ph type="ftr" sz="quarter" idx="11"/>
          </p:nvPr>
        </p:nvSpPr>
        <p:spPr>
          <a:xfrm>
            <a:off x="2438400" y="6477000"/>
            <a:ext cx="4419600" cy="365125"/>
          </a:xfrm>
        </p:spPr>
        <p:txBody>
          <a:bodyPr/>
          <a:lstStyle/>
          <a:p>
            <a:r>
              <a:rPr lang="it-IT" sz="1600" b="1" i="1" dirty="0" smtClean="0">
                <a:solidFill>
                  <a:srgbClr val="C00000"/>
                </a:solidFill>
              </a:rPr>
              <a:t>Sara Shaker Al-Aqra &amp; Montaser Mustafa Dana'a </a:t>
            </a:r>
            <a:endParaRPr lang="en-US" sz="1600" b="1" i="1" dirty="0">
              <a:solidFill>
                <a:srgbClr val="C00000"/>
              </a:solidFill>
            </a:endParaRPr>
          </a:p>
        </p:txBody>
      </p:sp>
    </p:spTree>
    <p:extLst>
      <p:ext uri="{BB962C8B-B14F-4D97-AF65-F5344CB8AC3E}">
        <p14:creationId xmlns:p14="http://schemas.microsoft.com/office/powerpoint/2010/main" val="50054279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6200" y="76200"/>
            <a:ext cx="8991600" cy="1046440"/>
          </a:xfrm>
          <a:prstGeom prst="rect">
            <a:avLst/>
          </a:prstGeom>
        </p:spPr>
        <p:txBody>
          <a:bodyPr wrap="square">
            <a:spAutoFit/>
          </a:bodyPr>
          <a:lstStyle/>
          <a:p>
            <a:r>
              <a:rPr lang="en-US" sz="2200" b="1" i="1" u="sng" dirty="0" smtClean="0">
                <a:solidFill>
                  <a:srgbClr val="C00000"/>
                </a:solidFill>
              </a:rPr>
              <a:t>Note:</a:t>
            </a:r>
            <a:r>
              <a:rPr lang="ar-JO" sz="2200" b="1" i="1" u="sng" dirty="0" smtClean="0">
                <a:solidFill>
                  <a:srgbClr val="C00000"/>
                </a:solidFill>
              </a:rPr>
              <a:t>ملاحظة هامة  </a:t>
            </a:r>
          </a:p>
          <a:p>
            <a:r>
              <a:rPr lang="en-US" sz="2000" b="1" i="1" dirty="0" smtClean="0">
                <a:solidFill>
                  <a:srgbClr val="002060"/>
                </a:solidFill>
              </a:rPr>
              <a:t>You can copy the cell E4 content, and paste it in the cells range (E5:E20), to appear the results of all students (Pass or Fail).</a:t>
            </a:r>
          </a:p>
        </p:txBody>
      </p:sp>
      <p:grpSp>
        <p:nvGrpSpPr>
          <p:cNvPr id="19" name="Group 18"/>
          <p:cNvGrpSpPr/>
          <p:nvPr/>
        </p:nvGrpSpPr>
        <p:grpSpPr>
          <a:xfrm>
            <a:off x="152400" y="1295400"/>
            <a:ext cx="8839200" cy="5029200"/>
            <a:chOff x="152400" y="1371600"/>
            <a:chExt cx="8839200" cy="502920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1371600"/>
              <a:ext cx="4876799" cy="5029200"/>
            </a:xfrm>
            <a:prstGeom prst="rect">
              <a:avLst/>
            </a:prstGeom>
            <a:ln w="28575">
              <a:solidFill>
                <a:schemeClr val="tx1"/>
              </a:solidFill>
            </a:ln>
          </p:spPr>
        </p:pic>
        <p:pic>
          <p:nvPicPr>
            <p:cNvPr id="11" name="Picture 10"/>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29275" y="1371600"/>
              <a:ext cx="3362325" cy="4953000"/>
            </a:xfrm>
            <a:prstGeom prst="rect">
              <a:avLst/>
            </a:prstGeom>
            <a:noFill/>
            <a:ln w="28575">
              <a:solidFill>
                <a:schemeClr val="tx1"/>
              </a:solidFill>
            </a:ln>
          </p:spPr>
        </p:pic>
        <p:cxnSp>
          <p:nvCxnSpPr>
            <p:cNvPr id="12" name="Straight Arrow Connector 11"/>
            <p:cNvCxnSpPr>
              <a:stCxn id="9" idx="3"/>
            </p:cNvCxnSpPr>
            <p:nvPr/>
          </p:nvCxnSpPr>
          <p:spPr>
            <a:xfrm>
              <a:off x="5029199" y="3886200"/>
              <a:ext cx="600076" cy="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sp>
        <p:nvSpPr>
          <p:cNvPr id="10" name="Slide Number Placeholder 3"/>
          <p:cNvSpPr>
            <a:spLocks noGrp="1"/>
          </p:cNvSpPr>
          <p:nvPr>
            <p:ph type="sldNum" sz="quarter" idx="12"/>
          </p:nvPr>
        </p:nvSpPr>
        <p:spPr>
          <a:xfrm>
            <a:off x="6553200" y="6477000"/>
            <a:ext cx="2133600" cy="365125"/>
          </a:xfrm>
        </p:spPr>
        <p:txBody>
          <a:bodyPr/>
          <a:lstStyle/>
          <a:p>
            <a:fld id="{B6F15528-21DE-4FAA-801E-634DDDAF4B2B}" type="slidenum">
              <a:rPr lang="en-US" sz="1600" b="1" i="1" smtClean="0">
                <a:solidFill>
                  <a:srgbClr val="002060"/>
                </a:solidFill>
              </a:rPr>
              <a:pPr/>
              <a:t>26</a:t>
            </a:fld>
            <a:endParaRPr lang="en-US" sz="1600" b="1" i="1" dirty="0">
              <a:solidFill>
                <a:srgbClr val="002060"/>
              </a:solidFill>
            </a:endParaRPr>
          </a:p>
        </p:txBody>
      </p:sp>
      <p:sp>
        <p:nvSpPr>
          <p:cNvPr id="13" name="Date Placeholder 2"/>
          <p:cNvSpPr>
            <a:spLocks noGrp="1"/>
          </p:cNvSpPr>
          <p:nvPr>
            <p:ph type="dt" sz="half" idx="10"/>
          </p:nvPr>
        </p:nvSpPr>
        <p:spPr>
          <a:xfrm>
            <a:off x="76200" y="6477000"/>
            <a:ext cx="1143000" cy="365125"/>
          </a:xfrm>
        </p:spPr>
        <p:txBody>
          <a:bodyPr/>
          <a:lstStyle/>
          <a:p>
            <a:fld id="{2701BF0C-373B-4755-8192-B4AC705A545A}" type="datetime1">
              <a:rPr lang="en-US" sz="1600" b="1" i="1" smtClean="0">
                <a:solidFill>
                  <a:srgbClr val="002060"/>
                </a:solidFill>
              </a:rPr>
              <a:t>10/3/2018</a:t>
            </a:fld>
            <a:endParaRPr lang="en-US" sz="1600" b="1" i="1" dirty="0">
              <a:solidFill>
                <a:srgbClr val="002060"/>
              </a:solidFill>
            </a:endParaRPr>
          </a:p>
        </p:txBody>
      </p:sp>
      <p:sp>
        <p:nvSpPr>
          <p:cNvPr id="14" name="Footer Placeholder 3"/>
          <p:cNvSpPr>
            <a:spLocks noGrp="1"/>
          </p:cNvSpPr>
          <p:nvPr>
            <p:ph type="ftr" sz="quarter" idx="11"/>
          </p:nvPr>
        </p:nvSpPr>
        <p:spPr>
          <a:xfrm>
            <a:off x="2438400" y="6477000"/>
            <a:ext cx="4419600" cy="365125"/>
          </a:xfrm>
        </p:spPr>
        <p:txBody>
          <a:bodyPr/>
          <a:lstStyle/>
          <a:p>
            <a:r>
              <a:rPr lang="it-IT" sz="1600" b="1" i="1" dirty="0" smtClean="0">
                <a:solidFill>
                  <a:srgbClr val="C00000"/>
                </a:solidFill>
              </a:rPr>
              <a:t>Sara Shaker Al-Aqra &amp; Montaser Mustafa Dana'a </a:t>
            </a:r>
            <a:endParaRPr lang="en-US" sz="1600" b="1" i="1" dirty="0">
              <a:solidFill>
                <a:srgbClr val="C00000"/>
              </a:solidFill>
            </a:endParaRPr>
          </a:p>
        </p:txBody>
      </p:sp>
    </p:spTree>
    <p:extLst>
      <p:ext uri="{BB962C8B-B14F-4D97-AF65-F5344CB8AC3E}">
        <p14:creationId xmlns:p14="http://schemas.microsoft.com/office/powerpoint/2010/main" val="359417960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2400" y="152400"/>
            <a:ext cx="8839200" cy="5847755"/>
          </a:xfrm>
          <a:prstGeom prst="rect">
            <a:avLst/>
          </a:prstGeom>
        </p:spPr>
        <p:txBody>
          <a:bodyPr wrap="square">
            <a:spAutoFit/>
          </a:bodyPr>
          <a:lstStyle/>
          <a:p>
            <a:pPr marL="342900" indent="-342900">
              <a:buFont typeface="+mj-lt"/>
              <a:buAutoNum type="arabicParenR" startAt="2"/>
            </a:pPr>
            <a:r>
              <a:rPr lang="en-US" sz="2200" b="1" i="1" u="sng" dirty="0">
                <a:solidFill>
                  <a:srgbClr val="C00000"/>
                </a:solidFill>
              </a:rPr>
              <a:t>AND </a:t>
            </a:r>
            <a:r>
              <a:rPr lang="en-US" sz="2200" b="1" i="1" u="sng" dirty="0" smtClean="0">
                <a:solidFill>
                  <a:srgbClr val="C00000"/>
                </a:solidFill>
              </a:rPr>
              <a:t>Function:</a:t>
            </a:r>
            <a:r>
              <a:rPr lang="ar-JO" sz="2200" b="1" i="1" u="sng" dirty="0" smtClean="0">
                <a:solidFill>
                  <a:srgbClr val="C00000"/>
                </a:solidFill>
              </a:rPr>
              <a:t>تستخدم هذه الدالة دائمًا داخل معادلة أخرى </a:t>
            </a:r>
            <a:endParaRPr lang="en-US" sz="2200" b="1" i="1" u="sng" dirty="0" smtClean="0">
              <a:solidFill>
                <a:srgbClr val="C00000"/>
              </a:solidFill>
            </a:endParaRPr>
          </a:p>
          <a:p>
            <a:endParaRPr lang="en-US" sz="800" b="1" i="1" u="sng" dirty="0">
              <a:solidFill>
                <a:srgbClr val="C00000"/>
              </a:solidFill>
            </a:endParaRPr>
          </a:p>
          <a:p>
            <a:pPr algn="just"/>
            <a:r>
              <a:rPr lang="en-US" sz="2000" b="1" dirty="0" smtClean="0">
                <a:solidFill>
                  <a:srgbClr val="002060"/>
                </a:solidFill>
              </a:rPr>
              <a:t>AND function: yields </a:t>
            </a:r>
            <a:r>
              <a:rPr lang="en-US" sz="2000" b="1" dirty="0" smtClean="0">
                <a:solidFill>
                  <a:srgbClr val="C00000"/>
                </a:solidFill>
              </a:rPr>
              <a:t>TRUE</a:t>
            </a:r>
            <a:r>
              <a:rPr lang="en-US" sz="2000" b="1" dirty="0" smtClean="0">
                <a:solidFill>
                  <a:srgbClr val="002060"/>
                </a:solidFill>
              </a:rPr>
              <a:t> when all the arguments are true. When one or more arguments are false, it yields </a:t>
            </a:r>
            <a:r>
              <a:rPr lang="en-US" sz="2000" b="1" dirty="0" smtClean="0">
                <a:solidFill>
                  <a:srgbClr val="C00000"/>
                </a:solidFill>
              </a:rPr>
              <a:t>FALSE</a:t>
            </a:r>
            <a:r>
              <a:rPr lang="en-US" sz="2000" b="1" dirty="0" smtClean="0">
                <a:solidFill>
                  <a:srgbClr val="002060"/>
                </a:solidFill>
              </a:rPr>
              <a:t>.</a:t>
            </a:r>
          </a:p>
          <a:p>
            <a:pPr algn="just"/>
            <a:endParaRPr lang="en-US" sz="800" b="1" dirty="0">
              <a:solidFill>
                <a:srgbClr val="002060"/>
              </a:solidFill>
            </a:endParaRPr>
          </a:p>
          <a:p>
            <a:pPr algn="just"/>
            <a:r>
              <a:rPr lang="en-US" sz="2000" b="1" dirty="0" smtClean="0">
                <a:solidFill>
                  <a:srgbClr val="002060"/>
                </a:solidFill>
              </a:rPr>
              <a:t>	True and True </a:t>
            </a:r>
            <a:r>
              <a:rPr lang="en-US" sz="2000" b="1" dirty="0" smtClean="0">
                <a:solidFill>
                  <a:srgbClr val="002060"/>
                </a:solidFill>
                <a:sym typeface="Wingdings" panose="05000000000000000000" pitchFamily="2" charset="2"/>
              </a:rPr>
              <a:t> </a:t>
            </a:r>
            <a:r>
              <a:rPr lang="en-US" sz="2000" b="1" dirty="0" smtClean="0">
                <a:solidFill>
                  <a:srgbClr val="C00000"/>
                </a:solidFill>
                <a:sym typeface="Wingdings" panose="05000000000000000000" pitchFamily="2" charset="2"/>
              </a:rPr>
              <a:t>True.</a:t>
            </a:r>
          </a:p>
          <a:p>
            <a:pPr algn="just"/>
            <a:endParaRPr lang="en-US" sz="800" b="1" dirty="0" smtClean="0">
              <a:solidFill>
                <a:srgbClr val="C00000"/>
              </a:solidFill>
              <a:sym typeface="Wingdings" panose="05000000000000000000" pitchFamily="2" charset="2"/>
            </a:endParaRPr>
          </a:p>
          <a:p>
            <a:pPr algn="just"/>
            <a:r>
              <a:rPr lang="en-US" sz="2000" b="1" dirty="0" smtClean="0">
                <a:solidFill>
                  <a:srgbClr val="002060"/>
                </a:solidFill>
                <a:sym typeface="Wingdings" panose="05000000000000000000" pitchFamily="2" charset="2"/>
              </a:rPr>
              <a:t>	True and False  </a:t>
            </a:r>
            <a:r>
              <a:rPr lang="en-US" sz="2000" b="1" dirty="0" smtClean="0">
                <a:solidFill>
                  <a:srgbClr val="C00000"/>
                </a:solidFill>
                <a:sym typeface="Wingdings" panose="05000000000000000000" pitchFamily="2" charset="2"/>
              </a:rPr>
              <a:t>False.</a:t>
            </a:r>
          </a:p>
          <a:p>
            <a:pPr algn="just"/>
            <a:endParaRPr lang="en-US" sz="800" b="1" dirty="0" smtClean="0">
              <a:solidFill>
                <a:srgbClr val="C00000"/>
              </a:solidFill>
              <a:sym typeface="Wingdings" panose="05000000000000000000" pitchFamily="2" charset="2"/>
            </a:endParaRPr>
          </a:p>
          <a:p>
            <a:pPr algn="just"/>
            <a:r>
              <a:rPr lang="en-US" sz="2000" b="1" dirty="0" smtClean="0">
                <a:solidFill>
                  <a:srgbClr val="002060"/>
                </a:solidFill>
                <a:sym typeface="Wingdings" panose="05000000000000000000" pitchFamily="2" charset="2"/>
              </a:rPr>
              <a:t>	False and False </a:t>
            </a:r>
            <a:r>
              <a:rPr lang="en-US" sz="2000" b="1" dirty="0" smtClean="0">
                <a:solidFill>
                  <a:srgbClr val="C00000"/>
                </a:solidFill>
                <a:sym typeface="Wingdings" panose="05000000000000000000" pitchFamily="2" charset="2"/>
              </a:rPr>
              <a:t>False.</a:t>
            </a:r>
            <a:r>
              <a:rPr lang="en-US" sz="2000" b="1" dirty="0" smtClean="0">
                <a:solidFill>
                  <a:srgbClr val="002060"/>
                </a:solidFill>
                <a:sym typeface="Wingdings" panose="05000000000000000000" pitchFamily="2" charset="2"/>
              </a:rPr>
              <a:t> </a:t>
            </a:r>
          </a:p>
          <a:p>
            <a:endParaRPr lang="ar-JO" sz="800" b="1" dirty="0" smtClean="0">
              <a:solidFill>
                <a:srgbClr val="002060"/>
              </a:solidFill>
              <a:sym typeface="Wingdings" panose="05000000000000000000" pitchFamily="2" charset="2"/>
            </a:endParaRPr>
          </a:p>
          <a:p>
            <a:r>
              <a:rPr lang="en-US" sz="2200" b="1" i="1" u="sng" dirty="0">
                <a:solidFill>
                  <a:srgbClr val="C00000"/>
                </a:solidFill>
              </a:rPr>
              <a:t>Example</a:t>
            </a:r>
            <a:r>
              <a:rPr lang="en-US" sz="2200" b="1" i="1" dirty="0">
                <a:solidFill>
                  <a:srgbClr val="C00000"/>
                </a:solidFill>
              </a:rPr>
              <a:t>: </a:t>
            </a:r>
          </a:p>
          <a:p>
            <a:pPr algn="just"/>
            <a:r>
              <a:rPr lang="en-US" sz="2000" b="1" i="1" dirty="0">
                <a:solidFill>
                  <a:srgbClr val="002060"/>
                </a:solidFill>
              </a:rPr>
              <a:t>Use the </a:t>
            </a:r>
            <a:r>
              <a:rPr lang="en-US" sz="2000" b="1" i="1" dirty="0">
                <a:solidFill>
                  <a:srgbClr val="C00000"/>
                </a:solidFill>
              </a:rPr>
              <a:t>IF function</a:t>
            </a:r>
            <a:r>
              <a:rPr lang="en-US" sz="2000" b="1" i="1" dirty="0">
                <a:solidFill>
                  <a:srgbClr val="002060"/>
                </a:solidFill>
              </a:rPr>
              <a:t> to type (</a:t>
            </a:r>
            <a:r>
              <a:rPr lang="en-US" sz="2000" b="1" i="1" dirty="0" smtClean="0">
                <a:solidFill>
                  <a:srgbClr val="C00000"/>
                </a:solidFill>
              </a:rPr>
              <a:t>Passed</a:t>
            </a:r>
            <a:r>
              <a:rPr lang="en-US" sz="2000" b="1" i="1" dirty="0" smtClean="0">
                <a:solidFill>
                  <a:srgbClr val="002060"/>
                </a:solidFill>
              </a:rPr>
              <a:t>) </a:t>
            </a:r>
            <a:r>
              <a:rPr lang="en-US" sz="2000" b="1" i="1" dirty="0">
                <a:solidFill>
                  <a:srgbClr val="002060"/>
                </a:solidFill>
              </a:rPr>
              <a:t>for students who </a:t>
            </a:r>
            <a:r>
              <a:rPr lang="en-US" sz="2000" b="1" i="1" dirty="0" smtClean="0">
                <a:solidFill>
                  <a:srgbClr val="002060"/>
                </a:solidFill>
              </a:rPr>
              <a:t>got </a:t>
            </a:r>
            <a:r>
              <a:rPr lang="en-US" sz="2000" b="1" i="1" dirty="0">
                <a:solidFill>
                  <a:srgbClr val="002060"/>
                </a:solidFill>
              </a:rPr>
              <a:t>the </a:t>
            </a:r>
            <a:r>
              <a:rPr lang="en-US" sz="2000" b="1" i="1" dirty="0">
                <a:solidFill>
                  <a:srgbClr val="C00000"/>
                </a:solidFill>
              </a:rPr>
              <a:t>grade </a:t>
            </a:r>
            <a:r>
              <a:rPr lang="en-US" sz="2000" b="1" i="1" dirty="0" smtClean="0">
                <a:solidFill>
                  <a:srgbClr val="C00000"/>
                </a:solidFill>
              </a:rPr>
              <a:t>50 or more in the 1</a:t>
            </a:r>
            <a:r>
              <a:rPr lang="en-US" sz="2000" b="1" i="1" baseline="30000" dirty="0" smtClean="0">
                <a:solidFill>
                  <a:srgbClr val="C00000"/>
                </a:solidFill>
              </a:rPr>
              <a:t>st</a:t>
            </a:r>
            <a:r>
              <a:rPr lang="en-US" sz="2000" b="1" i="1" dirty="0" smtClean="0">
                <a:solidFill>
                  <a:srgbClr val="C00000"/>
                </a:solidFill>
              </a:rPr>
              <a:t> exam </a:t>
            </a:r>
            <a:r>
              <a:rPr lang="en-US" sz="2000" b="1" i="1" u="sng" dirty="0" smtClean="0">
                <a:solidFill>
                  <a:srgbClr val="002060"/>
                </a:solidFill>
              </a:rPr>
              <a:t>and</a:t>
            </a:r>
            <a:r>
              <a:rPr lang="en-US" sz="2000" b="1" i="1" dirty="0" smtClean="0">
                <a:solidFill>
                  <a:srgbClr val="C00000"/>
                </a:solidFill>
              </a:rPr>
              <a:t> in the 2</a:t>
            </a:r>
            <a:r>
              <a:rPr lang="en-US" sz="2000" b="1" i="1" baseline="30000" dirty="0" smtClean="0">
                <a:solidFill>
                  <a:srgbClr val="C00000"/>
                </a:solidFill>
              </a:rPr>
              <a:t>nd</a:t>
            </a:r>
            <a:r>
              <a:rPr lang="en-US" sz="2000" b="1" i="1" dirty="0" smtClean="0">
                <a:solidFill>
                  <a:srgbClr val="C00000"/>
                </a:solidFill>
              </a:rPr>
              <a:t> exam</a:t>
            </a:r>
            <a:r>
              <a:rPr lang="en-US" sz="2000" b="1" i="1" dirty="0" smtClean="0">
                <a:solidFill>
                  <a:srgbClr val="002060"/>
                </a:solidFill>
              </a:rPr>
              <a:t>, otherwise type (</a:t>
            </a:r>
            <a:r>
              <a:rPr lang="en-US" sz="2000" b="1" i="1" dirty="0" smtClean="0">
                <a:solidFill>
                  <a:srgbClr val="C00000"/>
                </a:solidFill>
              </a:rPr>
              <a:t>Not passed</a:t>
            </a:r>
            <a:r>
              <a:rPr lang="en-US" sz="2000" b="1" i="1" dirty="0" smtClean="0">
                <a:solidFill>
                  <a:srgbClr val="002060"/>
                </a:solidFill>
              </a:rPr>
              <a:t>).</a:t>
            </a:r>
          </a:p>
          <a:p>
            <a:endParaRPr lang="en-US" sz="800" b="1" i="1" dirty="0" smtClean="0">
              <a:solidFill>
                <a:srgbClr val="002060"/>
              </a:solidFill>
            </a:endParaRPr>
          </a:p>
          <a:p>
            <a:r>
              <a:rPr lang="en-US" sz="2200" b="1" i="1" u="sng" dirty="0">
                <a:solidFill>
                  <a:srgbClr val="002060"/>
                </a:solidFill>
              </a:rPr>
              <a:t>Solution :</a:t>
            </a:r>
          </a:p>
          <a:p>
            <a:pPr algn="just"/>
            <a:r>
              <a:rPr lang="en-US" sz="2000" b="1" i="1" dirty="0">
                <a:solidFill>
                  <a:srgbClr val="C00000"/>
                </a:solidFill>
              </a:rPr>
              <a:t>(1) Select the cell that you want to appear the result in it </a:t>
            </a:r>
            <a:r>
              <a:rPr lang="en-US" sz="2000" b="1" i="1" dirty="0">
                <a:solidFill>
                  <a:srgbClr val="C00000"/>
                </a:solidFill>
                <a:sym typeface="Wingdings" panose="05000000000000000000" pitchFamily="2" charset="2"/>
              </a:rPr>
              <a:t> (2) Formulas tab  (3) Function library group </a:t>
            </a:r>
            <a:r>
              <a:rPr lang="en-US" sz="2000" b="1" i="1" dirty="0" smtClean="0">
                <a:solidFill>
                  <a:srgbClr val="C00000"/>
                </a:solidFill>
                <a:sym typeface="Wingdings" panose="05000000000000000000" pitchFamily="2" charset="2"/>
              </a:rPr>
              <a:t> (</a:t>
            </a:r>
            <a:r>
              <a:rPr lang="en-US" sz="2000" b="1" i="1" dirty="0">
                <a:solidFill>
                  <a:srgbClr val="C00000"/>
                </a:solidFill>
                <a:sym typeface="Wingdings" panose="05000000000000000000" pitchFamily="2" charset="2"/>
              </a:rPr>
              <a:t>4) select one of the function categories (Logical)  (5) Select the function that you want to apply (ex. </a:t>
            </a:r>
            <a:r>
              <a:rPr lang="en-US" sz="2000" b="1" i="1" dirty="0">
                <a:solidFill>
                  <a:srgbClr val="002060"/>
                </a:solidFill>
                <a:sym typeface="Wingdings" panose="05000000000000000000" pitchFamily="2" charset="2"/>
              </a:rPr>
              <a:t>IF</a:t>
            </a:r>
            <a:r>
              <a:rPr lang="en-US" sz="2000" b="1" i="1" dirty="0">
                <a:solidFill>
                  <a:srgbClr val="C00000"/>
                </a:solidFill>
                <a:sym typeface="Wingdings" panose="05000000000000000000" pitchFamily="2" charset="2"/>
              </a:rPr>
              <a:t>)  (6) In the </a:t>
            </a:r>
            <a:r>
              <a:rPr lang="en-US" sz="2000" b="1" i="1" dirty="0">
                <a:solidFill>
                  <a:srgbClr val="002060"/>
                </a:solidFill>
                <a:sym typeface="Wingdings" panose="05000000000000000000" pitchFamily="2" charset="2"/>
              </a:rPr>
              <a:t>Logical_test</a:t>
            </a:r>
            <a:r>
              <a:rPr lang="en-US" sz="2000" b="1" i="1" dirty="0">
                <a:solidFill>
                  <a:srgbClr val="C00000"/>
                </a:solidFill>
                <a:sym typeface="Wingdings" panose="05000000000000000000" pitchFamily="2" charset="2"/>
              </a:rPr>
              <a:t> field write the condition (ex. </a:t>
            </a:r>
            <a:r>
              <a:rPr lang="en-US" sz="2000" b="1" i="1" dirty="0" smtClean="0">
                <a:solidFill>
                  <a:srgbClr val="002060"/>
                </a:solidFill>
                <a:sym typeface="Wingdings" panose="05000000000000000000" pitchFamily="2" charset="2"/>
              </a:rPr>
              <a:t>AND(B5&gt;=50,C5&gt;=50)</a:t>
            </a:r>
            <a:r>
              <a:rPr lang="en-US" sz="2000" b="1" i="1" dirty="0" smtClean="0">
                <a:solidFill>
                  <a:srgbClr val="C00000"/>
                </a:solidFill>
                <a:sym typeface="Wingdings" panose="05000000000000000000" pitchFamily="2" charset="2"/>
              </a:rPr>
              <a:t>) </a:t>
            </a:r>
            <a:r>
              <a:rPr lang="en-US" sz="2000" b="1" i="1" dirty="0">
                <a:solidFill>
                  <a:srgbClr val="C00000"/>
                </a:solidFill>
                <a:sym typeface="Wingdings" panose="05000000000000000000" pitchFamily="2" charset="2"/>
              </a:rPr>
              <a:t>(7) In the </a:t>
            </a:r>
            <a:r>
              <a:rPr lang="en-US" sz="2000" b="1" i="1" dirty="0">
                <a:solidFill>
                  <a:srgbClr val="002060"/>
                </a:solidFill>
                <a:sym typeface="Wingdings" panose="05000000000000000000" pitchFamily="2" charset="2"/>
              </a:rPr>
              <a:t>Value_if_true</a:t>
            </a:r>
            <a:r>
              <a:rPr lang="en-US" sz="2000" b="1" i="1" dirty="0">
                <a:solidFill>
                  <a:srgbClr val="C00000"/>
                </a:solidFill>
                <a:sym typeface="Wingdings" panose="05000000000000000000" pitchFamily="2" charset="2"/>
              </a:rPr>
              <a:t> field write the result (ex. </a:t>
            </a:r>
            <a:r>
              <a:rPr lang="en-US" sz="2000" b="1" i="1" dirty="0" smtClean="0">
                <a:solidFill>
                  <a:srgbClr val="002060"/>
                </a:solidFill>
                <a:sym typeface="Wingdings" panose="05000000000000000000" pitchFamily="2" charset="2"/>
              </a:rPr>
              <a:t>Passed</a:t>
            </a:r>
            <a:r>
              <a:rPr lang="en-US" sz="2000" b="1" i="1" dirty="0" smtClean="0">
                <a:solidFill>
                  <a:srgbClr val="C00000"/>
                </a:solidFill>
                <a:sym typeface="Wingdings" panose="05000000000000000000" pitchFamily="2" charset="2"/>
              </a:rPr>
              <a:t>) </a:t>
            </a:r>
            <a:r>
              <a:rPr lang="en-US" sz="2000" b="1" i="1" dirty="0">
                <a:solidFill>
                  <a:srgbClr val="C00000"/>
                </a:solidFill>
                <a:sym typeface="Wingdings" panose="05000000000000000000" pitchFamily="2" charset="2"/>
              </a:rPr>
              <a:t>(8) In the </a:t>
            </a:r>
            <a:r>
              <a:rPr lang="en-US" sz="2000" b="1" i="1" dirty="0">
                <a:solidFill>
                  <a:srgbClr val="002060"/>
                </a:solidFill>
                <a:sym typeface="Wingdings" panose="05000000000000000000" pitchFamily="2" charset="2"/>
              </a:rPr>
              <a:t>Value_if_false</a:t>
            </a:r>
            <a:r>
              <a:rPr lang="en-US" sz="2000" b="1" i="1" dirty="0">
                <a:solidFill>
                  <a:srgbClr val="C00000"/>
                </a:solidFill>
                <a:sym typeface="Wingdings" panose="05000000000000000000" pitchFamily="2" charset="2"/>
              </a:rPr>
              <a:t> field write the result (ex. </a:t>
            </a:r>
            <a:r>
              <a:rPr lang="en-US" sz="2000" b="1" i="1" dirty="0" smtClean="0">
                <a:solidFill>
                  <a:srgbClr val="002060"/>
                </a:solidFill>
                <a:sym typeface="Wingdings" panose="05000000000000000000" pitchFamily="2" charset="2"/>
              </a:rPr>
              <a:t>Not passed</a:t>
            </a:r>
            <a:r>
              <a:rPr lang="en-US" sz="2000" b="1" i="1" dirty="0" smtClean="0">
                <a:solidFill>
                  <a:srgbClr val="C00000"/>
                </a:solidFill>
                <a:sym typeface="Wingdings" panose="05000000000000000000" pitchFamily="2" charset="2"/>
              </a:rPr>
              <a:t>) </a:t>
            </a:r>
            <a:r>
              <a:rPr lang="en-US" sz="2000" b="1" i="1" dirty="0">
                <a:solidFill>
                  <a:srgbClr val="C00000"/>
                </a:solidFill>
                <a:sym typeface="Wingdings" panose="05000000000000000000" pitchFamily="2" charset="2"/>
              </a:rPr>
              <a:t>(9) Ok .  </a:t>
            </a:r>
            <a:endParaRPr lang="en-US" sz="2000" b="1" i="1" dirty="0">
              <a:solidFill>
                <a:srgbClr val="C00000"/>
              </a:solidFill>
            </a:endParaRPr>
          </a:p>
        </p:txBody>
      </p:sp>
      <p:sp>
        <p:nvSpPr>
          <p:cNvPr id="7" name="Slide Number Placeholder 3"/>
          <p:cNvSpPr>
            <a:spLocks noGrp="1"/>
          </p:cNvSpPr>
          <p:nvPr>
            <p:ph type="sldNum" sz="quarter" idx="12"/>
          </p:nvPr>
        </p:nvSpPr>
        <p:spPr>
          <a:xfrm>
            <a:off x="6553200" y="6477000"/>
            <a:ext cx="2133600" cy="365125"/>
          </a:xfrm>
        </p:spPr>
        <p:txBody>
          <a:bodyPr/>
          <a:lstStyle/>
          <a:p>
            <a:fld id="{B6F15528-21DE-4FAA-801E-634DDDAF4B2B}" type="slidenum">
              <a:rPr lang="en-US" sz="1600" b="1" i="1" smtClean="0">
                <a:solidFill>
                  <a:srgbClr val="002060"/>
                </a:solidFill>
              </a:rPr>
              <a:pPr/>
              <a:t>27</a:t>
            </a:fld>
            <a:endParaRPr lang="en-US" sz="1600" b="1" i="1" dirty="0">
              <a:solidFill>
                <a:srgbClr val="002060"/>
              </a:solidFill>
            </a:endParaRPr>
          </a:p>
        </p:txBody>
      </p:sp>
      <p:sp>
        <p:nvSpPr>
          <p:cNvPr id="8" name="Date Placeholder 2"/>
          <p:cNvSpPr>
            <a:spLocks noGrp="1"/>
          </p:cNvSpPr>
          <p:nvPr>
            <p:ph type="dt" sz="half" idx="10"/>
          </p:nvPr>
        </p:nvSpPr>
        <p:spPr>
          <a:xfrm>
            <a:off x="76200" y="6477000"/>
            <a:ext cx="1143000" cy="365125"/>
          </a:xfrm>
        </p:spPr>
        <p:txBody>
          <a:bodyPr/>
          <a:lstStyle/>
          <a:p>
            <a:fld id="{2701BF0C-373B-4755-8192-B4AC705A545A}" type="datetime1">
              <a:rPr lang="en-US" sz="1600" b="1" i="1" smtClean="0">
                <a:solidFill>
                  <a:srgbClr val="002060"/>
                </a:solidFill>
              </a:rPr>
              <a:t>10/3/2018</a:t>
            </a:fld>
            <a:endParaRPr lang="en-US" sz="1600" b="1" i="1" dirty="0">
              <a:solidFill>
                <a:srgbClr val="002060"/>
              </a:solidFill>
            </a:endParaRPr>
          </a:p>
        </p:txBody>
      </p:sp>
      <p:sp>
        <p:nvSpPr>
          <p:cNvPr id="9" name="Footer Placeholder 3"/>
          <p:cNvSpPr>
            <a:spLocks noGrp="1"/>
          </p:cNvSpPr>
          <p:nvPr>
            <p:ph type="ftr" sz="quarter" idx="11"/>
          </p:nvPr>
        </p:nvSpPr>
        <p:spPr>
          <a:xfrm>
            <a:off x="2438400" y="6477000"/>
            <a:ext cx="4419600" cy="365125"/>
          </a:xfrm>
        </p:spPr>
        <p:txBody>
          <a:bodyPr/>
          <a:lstStyle/>
          <a:p>
            <a:r>
              <a:rPr lang="it-IT" sz="1600" b="1" i="1" dirty="0" smtClean="0">
                <a:solidFill>
                  <a:srgbClr val="C00000"/>
                </a:solidFill>
              </a:rPr>
              <a:t>Sara Shaker Al-Aqra &amp; Montaser Mustafa Dana'a </a:t>
            </a:r>
            <a:endParaRPr lang="en-US" sz="1600" b="1" i="1" dirty="0">
              <a:solidFill>
                <a:srgbClr val="C00000"/>
              </a:solidFill>
            </a:endParaRPr>
          </a:p>
        </p:txBody>
      </p:sp>
    </p:spTree>
    <p:extLst>
      <p:ext uri="{BB962C8B-B14F-4D97-AF65-F5344CB8AC3E}">
        <p14:creationId xmlns:p14="http://schemas.microsoft.com/office/powerpoint/2010/main" val="191104965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Group 34"/>
          <p:cNvGrpSpPr/>
          <p:nvPr/>
        </p:nvGrpSpPr>
        <p:grpSpPr>
          <a:xfrm>
            <a:off x="1066800" y="228600"/>
            <a:ext cx="7086600" cy="6189473"/>
            <a:chOff x="609600" y="95250"/>
            <a:chExt cx="7086600" cy="6189473"/>
          </a:xfrm>
        </p:grpSpPr>
        <p:pic>
          <p:nvPicPr>
            <p:cNvPr id="19" name="Picture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 y="95250"/>
              <a:ext cx="6781800" cy="4857750"/>
            </a:xfrm>
            <a:prstGeom prst="rect">
              <a:avLst/>
            </a:prstGeom>
            <a:ln w="28575">
              <a:solidFill>
                <a:schemeClr val="tx1"/>
              </a:solidFill>
            </a:ln>
          </p:spPr>
        </p:pic>
        <p:pic>
          <p:nvPicPr>
            <p:cNvPr id="3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 y="5105400"/>
              <a:ext cx="3200400" cy="1179323"/>
            </a:xfrm>
            <a:prstGeom prst="rect">
              <a:avLst/>
            </a:prstGeom>
            <a:noFill/>
            <a:ln w="285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cxnSp>
          <p:nvCxnSpPr>
            <p:cNvPr id="32" name="Straight Arrow Connector 31"/>
            <p:cNvCxnSpPr/>
            <p:nvPr/>
          </p:nvCxnSpPr>
          <p:spPr>
            <a:xfrm>
              <a:off x="4495800" y="1752600"/>
              <a:ext cx="3200400" cy="0"/>
            </a:xfrm>
            <a:prstGeom prst="straightConnector1">
              <a:avLst/>
            </a:prstGeom>
            <a:ln w="28575">
              <a:solidFill>
                <a:srgbClr val="C0000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7696200" y="1752600"/>
              <a:ext cx="0" cy="411480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H="1">
              <a:off x="4114800" y="5867400"/>
              <a:ext cx="3581400" cy="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sp>
        <p:nvSpPr>
          <p:cNvPr id="11" name="Slide Number Placeholder 3"/>
          <p:cNvSpPr>
            <a:spLocks noGrp="1"/>
          </p:cNvSpPr>
          <p:nvPr>
            <p:ph type="sldNum" sz="quarter" idx="12"/>
          </p:nvPr>
        </p:nvSpPr>
        <p:spPr>
          <a:xfrm>
            <a:off x="6553200" y="6477000"/>
            <a:ext cx="2133600" cy="365125"/>
          </a:xfrm>
        </p:spPr>
        <p:txBody>
          <a:bodyPr/>
          <a:lstStyle/>
          <a:p>
            <a:fld id="{B6F15528-21DE-4FAA-801E-634DDDAF4B2B}" type="slidenum">
              <a:rPr lang="en-US" sz="1600" b="1" i="1" smtClean="0">
                <a:solidFill>
                  <a:srgbClr val="002060"/>
                </a:solidFill>
              </a:rPr>
              <a:pPr/>
              <a:t>28</a:t>
            </a:fld>
            <a:endParaRPr lang="en-US" sz="1600" b="1" i="1" dirty="0">
              <a:solidFill>
                <a:srgbClr val="002060"/>
              </a:solidFill>
            </a:endParaRPr>
          </a:p>
        </p:txBody>
      </p:sp>
      <p:sp>
        <p:nvSpPr>
          <p:cNvPr id="12" name="Date Placeholder 2"/>
          <p:cNvSpPr>
            <a:spLocks noGrp="1"/>
          </p:cNvSpPr>
          <p:nvPr>
            <p:ph type="dt" sz="half" idx="10"/>
          </p:nvPr>
        </p:nvSpPr>
        <p:spPr>
          <a:xfrm>
            <a:off x="76200" y="6477000"/>
            <a:ext cx="1143000" cy="365125"/>
          </a:xfrm>
        </p:spPr>
        <p:txBody>
          <a:bodyPr/>
          <a:lstStyle/>
          <a:p>
            <a:fld id="{2701BF0C-373B-4755-8192-B4AC705A545A}" type="datetime1">
              <a:rPr lang="en-US" sz="1600" b="1" i="1" smtClean="0">
                <a:solidFill>
                  <a:srgbClr val="002060"/>
                </a:solidFill>
              </a:rPr>
              <a:t>10/3/2018</a:t>
            </a:fld>
            <a:endParaRPr lang="en-US" sz="1600" b="1" i="1" dirty="0">
              <a:solidFill>
                <a:srgbClr val="002060"/>
              </a:solidFill>
            </a:endParaRPr>
          </a:p>
        </p:txBody>
      </p:sp>
      <p:sp>
        <p:nvSpPr>
          <p:cNvPr id="13" name="Footer Placeholder 3"/>
          <p:cNvSpPr>
            <a:spLocks noGrp="1"/>
          </p:cNvSpPr>
          <p:nvPr>
            <p:ph type="ftr" sz="quarter" idx="11"/>
          </p:nvPr>
        </p:nvSpPr>
        <p:spPr>
          <a:xfrm>
            <a:off x="2438400" y="6477000"/>
            <a:ext cx="4419600" cy="365125"/>
          </a:xfrm>
        </p:spPr>
        <p:txBody>
          <a:bodyPr/>
          <a:lstStyle/>
          <a:p>
            <a:r>
              <a:rPr lang="it-IT" sz="1600" b="1" i="1" dirty="0" smtClean="0">
                <a:solidFill>
                  <a:srgbClr val="C00000"/>
                </a:solidFill>
              </a:rPr>
              <a:t>Sara Shaker Al-Aqra &amp; Montaser Mustafa Dana'a </a:t>
            </a:r>
            <a:endParaRPr lang="en-US" sz="1600" b="1" i="1" dirty="0">
              <a:solidFill>
                <a:srgbClr val="C00000"/>
              </a:solidFill>
            </a:endParaRPr>
          </a:p>
        </p:txBody>
      </p:sp>
    </p:spTree>
    <p:extLst>
      <p:ext uri="{BB962C8B-B14F-4D97-AF65-F5344CB8AC3E}">
        <p14:creationId xmlns:p14="http://schemas.microsoft.com/office/powerpoint/2010/main" val="337050056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2400" y="228600"/>
            <a:ext cx="8839200" cy="5847755"/>
          </a:xfrm>
          <a:prstGeom prst="rect">
            <a:avLst/>
          </a:prstGeom>
          <a:noFill/>
        </p:spPr>
        <p:txBody>
          <a:bodyPr wrap="square" rtlCol="0">
            <a:spAutoFit/>
          </a:bodyPr>
          <a:lstStyle/>
          <a:p>
            <a:pPr marL="342900" indent="-342900">
              <a:buFont typeface="+mj-lt"/>
              <a:buAutoNum type="arabicParenR" startAt="3"/>
            </a:pPr>
            <a:r>
              <a:rPr lang="en-US" sz="2200" b="1" i="1" u="sng" dirty="0">
                <a:solidFill>
                  <a:srgbClr val="C00000"/>
                </a:solidFill>
              </a:rPr>
              <a:t>OR Function:</a:t>
            </a:r>
            <a:r>
              <a:rPr lang="ar-JO" sz="2200" b="1" i="1" u="sng" dirty="0">
                <a:solidFill>
                  <a:srgbClr val="C00000"/>
                </a:solidFill>
              </a:rPr>
              <a:t>تستخدم هذه الدالة دائمًا داخل معادلة أخرى </a:t>
            </a:r>
            <a:endParaRPr lang="en-US" sz="2200" b="1" i="1" u="sng" dirty="0">
              <a:solidFill>
                <a:srgbClr val="C00000"/>
              </a:solidFill>
            </a:endParaRPr>
          </a:p>
          <a:p>
            <a:endParaRPr lang="en-US" sz="800" b="1" i="1" u="sng" dirty="0">
              <a:solidFill>
                <a:srgbClr val="C00000"/>
              </a:solidFill>
            </a:endParaRPr>
          </a:p>
          <a:p>
            <a:pPr algn="just"/>
            <a:r>
              <a:rPr lang="en-US" sz="2000" b="1" dirty="0">
                <a:solidFill>
                  <a:srgbClr val="002060"/>
                </a:solidFill>
              </a:rPr>
              <a:t>OR function: yields TRUE when any of the arguments is true. When all arguments are false, it yields FALSE.</a:t>
            </a:r>
          </a:p>
          <a:p>
            <a:pPr algn="just"/>
            <a:endParaRPr lang="en-US" sz="800" b="1" dirty="0">
              <a:solidFill>
                <a:srgbClr val="002060"/>
              </a:solidFill>
            </a:endParaRPr>
          </a:p>
          <a:p>
            <a:pPr algn="just"/>
            <a:r>
              <a:rPr lang="en-US" sz="2000" b="1" dirty="0">
                <a:solidFill>
                  <a:srgbClr val="002060"/>
                </a:solidFill>
              </a:rPr>
              <a:t>	True or True </a:t>
            </a:r>
            <a:r>
              <a:rPr lang="en-US" sz="2000" b="1" dirty="0">
                <a:solidFill>
                  <a:srgbClr val="002060"/>
                </a:solidFill>
                <a:sym typeface="Wingdings" panose="05000000000000000000" pitchFamily="2" charset="2"/>
              </a:rPr>
              <a:t> </a:t>
            </a:r>
            <a:r>
              <a:rPr lang="en-US" sz="2000" b="1" dirty="0">
                <a:solidFill>
                  <a:srgbClr val="C00000"/>
                </a:solidFill>
                <a:sym typeface="Wingdings" panose="05000000000000000000" pitchFamily="2" charset="2"/>
              </a:rPr>
              <a:t>True.</a:t>
            </a:r>
          </a:p>
          <a:p>
            <a:pPr algn="just"/>
            <a:endParaRPr lang="en-US" sz="800" b="1" i="1" u="sng" dirty="0">
              <a:solidFill>
                <a:srgbClr val="C00000"/>
              </a:solidFill>
              <a:sym typeface="Wingdings" panose="05000000000000000000" pitchFamily="2" charset="2"/>
            </a:endParaRPr>
          </a:p>
          <a:p>
            <a:pPr algn="just"/>
            <a:r>
              <a:rPr lang="en-US" sz="2000" b="1" dirty="0">
                <a:solidFill>
                  <a:srgbClr val="002060"/>
                </a:solidFill>
                <a:sym typeface="Wingdings" panose="05000000000000000000" pitchFamily="2" charset="2"/>
              </a:rPr>
              <a:t>	True or False  </a:t>
            </a:r>
            <a:r>
              <a:rPr lang="en-US" sz="2000" b="1" dirty="0">
                <a:solidFill>
                  <a:srgbClr val="C00000"/>
                </a:solidFill>
                <a:sym typeface="Wingdings" panose="05000000000000000000" pitchFamily="2" charset="2"/>
              </a:rPr>
              <a:t>True.</a:t>
            </a:r>
          </a:p>
          <a:p>
            <a:pPr algn="just"/>
            <a:endParaRPr lang="en-US" sz="800" b="1" dirty="0">
              <a:solidFill>
                <a:srgbClr val="C00000"/>
              </a:solidFill>
              <a:sym typeface="Wingdings" panose="05000000000000000000" pitchFamily="2" charset="2"/>
            </a:endParaRPr>
          </a:p>
          <a:p>
            <a:pPr algn="just"/>
            <a:r>
              <a:rPr lang="en-US" sz="2000" b="1" dirty="0">
                <a:solidFill>
                  <a:srgbClr val="002060"/>
                </a:solidFill>
                <a:sym typeface="Wingdings" panose="05000000000000000000" pitchFamily="2" charset="2"/>
              </a:rPr>
              <a:t>	False or False </a:t>
            </a:r>
            <a:r>
              <a:rPr lang="en-US" sz="2000" b="1" dirty="0">
                <a:solidFill>
                  <a:srgbClr val="C00000"/>
                </a:solidFill>
                <a:sym typeface="Wingdings" panose="05000000000000000000" pitchFamily="2" charset="2"/>
              </a:rPr>
              <a:t>False.</a:t>
            </a:r>
            <a:r>
              <a:rPr lang="en-US" sz="2000" b="1" dirty="0">
                <a:solidFill>
                  <a:srgbClr val="002060"/>
                </a:solidFill>
                <a:sym typeface="Wingdings" panose="05000000000000000000" pitchFamily="2" charset="2"/>
              </a:rPr>
              <a:t> </a:t>
            </a:r>
            <a:endParaRPr lang="en-US" sz="2000" b="1" dirty="0" smtClean="0">
              <a:solidFill>
                <a:srgbClr val="002060"/>
              </a:solidFill>
              <a:sym typeface="Wingdings" panose="05000000000000000000" pitchFamily="2" charset="2"/>
            </a:endParaRPr>
          </a:p>
          <a:p>
            <a:endParaRPr lang="ar-JO" sz="800" b="1" dirty="0">
              <a:solidFill>
                <a:srgbClr val="002060"/>
              </a:solidFill>
              <a:sym typeface="Wingdings" panose="05000000000000000000" pitchFamily="2" charset="2"/>
            </a:endParaRPr>
          </a:p>
          <a:p>
            <a:r>
              <a:rPr lang="en-US" sz="2200" b="1" i="1" u="sng" dirty="0">
                <a:solidFill>
                  <a:srgbClr val="C00000"/>
                </a:solidFill>
              </a:rPr>
              <a:t>Example</a:t>
            </a:r>
            <a:r>
              <a:rPr lang="en-US" sz="2200" b="1" i="1" dirty="0">
                <a:solidFill>
                  <a:srgbClr val="C00000"/>
                </a:solidFill>
              </a:rPr>
              <a:t>: </a:t>
            </a:r>
          </a:p>
          <a:p>
            <a:pPr algn="just"/>
            <a:r>
              <a:rPr lang="en-US" sz="2000" b="1" i="1" dirty="0">
                <a:solidFill>
                  <a:srgbClr val="002060"/>
                </a:solidFill>
              </a:rPr>
              <a:t>Use the </a:t>
            </a:r>
            <a:r>
              <a:rPr lang="en-US" sz="2000" b="1" i="1" dirty="0">
                <a:solidFill>
                  <a:srgbClr val="C00000"/>
                </a:solidFill>
              </a:rPr>
              <a:t>IF function</a:t>
            </a:r>
            <a:r>
              <a:rPr lang="en-US" sz="2000" b="1" i="1" dirty="0">
                <a:solidFill>
                  <a:srgbClr val="002060"/>
                </a:solidFill>
              </a:rPr>
              <a:t> to type (</a:t>
            </a:r>
            <a:r>
              <a:rPr lang="en-US" sz="2000" b="1" i="1" dirty="0">
                <a:solidFill>
                  <a:srgbClr val="C00000"/>
                </a:solidFill>
              </a:rPr>
              <a:t>Passed</a:t>
            </a:r>
            <a:r>
              <a:rPr lang="en-US" sz="2000" b="1" i="1" dirty="0">
                <a:solidFill>
                  <a:srgbClr val="002060"/>
                </a:solidFill>
              </a:rPr>
              <a:t>) for students who got the </a:t>
            </a:r>
            <a:r>
              <a:rPr lang="en-US" sz="2000" b="1" i="1" dirty="0">
                <a:solidFill>
                  <a:srgbClr val="C00000"/>
                </a:solidFill>
              </a:rPr>
              <a:t>grade 50 or more in the 1</a:t>
            </a:r>
            <a:r>
              <a:rPr lang="en-US" sz="2000" b="1" i="1" baseline="30000" dirty="0">
                <a:solidFill>
                  <a:srgbClr val="C00000"/>
                </a:solidFill>
              </a:rPr>
              <a:t>st</a:t>
            </a:r>
            <a:r>
              <a:rPr lang="en-US" sz="2000" b="1" i="1" dirty="0">
                <a:solidFill>
                  <a:srgbClr val="C00000"/>
                </a:solidFill>
              </a:rPr>
              <a:t> exam </a:t>
            </a:r>
            <a:r>
              <a:rPr lang="en-US" sz="2000" b="1" i="1" u="sng" dirty="0" smtClean="0">
                <a:solidFill>
                  <a:srgbClr val="002060"/>
                </a:solidFill>
              </a:rPr>
              <a:t>or </a:t>
            </a:r>
            <a:r>
              <a:rPr lang="en-US" sz="2000" b="1" i="1" dirty="0" smtClean="0">
                <a:solidFill>
                  <a:srgbClr val="C00000"/>
                </a:solidFill>
              </a:rPr>
              <a:t>in </a:t>
            </a:r>
            <a:r>
              <a:rPr lang="en-US" sz="2000" b="1" i="1" dirty="0">
                <a:solidFill>
                  <a:srgbClr val="C00000"/>
                </a:solidFill>
              </a:rPr>
              <a:t>the 2</a:t>
            </a:r>
            <a:r>
              <a:rPr lang="en-US" sz="2000" b="1" i="1" baseline="30000" dirty="0">
                <a:solidFill>
                  <a:srgbClr val="C00000"/>
                </a:solidFill>
              </a:rPr>
              <a:t>nd</a:t>
            </a:r>
            <a:r>
              <a:rPr lang="en-US" sz="2000" b="1" i="1" dirty="0">
                <a:solidFill>
                  <a:srgbClr val="C00000"/>
                </a:solidFill>
              </a:rPr>
              <a:t> exam</a:t>
            </a:r>
            <a:r>
              <a:rPr lang="en-US" sz="2000" b="1" i="1" dirty="0">
                <a:solidFill>
                  <a:srgbClr val="002060"/>
                </a:solidFill>
              </a:rPr>
              <a:t>, otherwise type (</a:t>
            </a:r>
            <a:r>
              <a:rPr lang="en-US" sz="2000" b="1" i="1" dirty="0">
                <a:solidFill>
                  <a:srgbClr val="C00000"/>
                </a:solidFill>
              </a:rPr>
              <a:t>Not passed</a:t>
            </a:r>
            <a:r>
              <a:rPr lang="en-US" sz="2000" b="1" i="1" dirty="0">
                <a:solidFill>
                  <a:srgbClr val="002060"/>
                </a:solidFill>
              </a:rPr>
              <a:t>).</a:t>
            </a:r>
          </a:p>
          <a:p>
            <a:endParaRPr lang="en-US" sz="800" b="1" i="1" dirty="0">
              <a:solidFill>
                <a:srgbClr val="002060"/>
              </a:solidFill>
            </a:endParaRPr>
          </a:p>
          <a:p>
            <a:r>
              <a:rPr lang="en-US" sz="2200" b="1" i="1" u="sng" dirty="0">
                <a:solidFill>
                  <a:srgbClr val="002060"/>
                </a:solidFill>
              </a:rPr>
              <a:t>Solution :</a:t>
            </a:r>
          </a:p>
          <a:p>
            <a:pPr algn="just"/>
            <a:r>
              <a:rPr lang="en-US" sz="2000" b="1" i="1" dirty="0">
                <a:solidFill>
                  <a:srgbClr val="C00000"/>
                </a:solidFill>
              </a:rPr>
              <a:t>(1) Select the cell that you want to appear the result in it </a:t>
            </a:r>
            <a:r>
              <a:rPr lang="en-US" sz="2000" b="1" i="1" dirty="0">
                <a:solidFill>
                  <a:srgbClr val="C00000"/>
                </a:solidFill>
                <a:sym typeface="Wingdings" panose="05000000000000000000" pitchFamily="2" charset="2"/>
              </a:rPr>
              <a:t> (2) Formulas tab  (3) Function library group  (4) select one of the function categories (Logical)  (5) Select the function that you want to apply (ex. </a:t>
            </a:r>
            <a:r>
              <a:rPr lang="en-US" sz="2000" b="1" i="1" dirty="0">
                <a:solidFill>
                  <a:srgbClr val="002060"/>
                </a:solidFill>
                <a:sym typeface="Wingdings" panose="05000000000000000000" pitchFamily="2" charset="2"/>
              </a:rPr>
              <a:t>IF</a:t>
            </a:r>
            <a:r>
              <a:rPr lang="en-US" sz="2000" b="1" i="1" dirty="0">
                <a:solidFill>
                  <a:srgbClr val="C00000"/>
                </a:solidFill>
                <a:sym typeface="Wingdings" panose="05000000000000000000" pitchFamily="2" charset="2"/>
              </a:rPr>
              <a:t>)  (6) In the </a:t>
            </a:r>
            <a:r>
              <a:rPr lang="en-US" sz="2000" b="1" i="1" dirty="0">
                <a:solidFill>
                  <a:srgbClr val="002060"/>
                </a:solidFill>
                <a:sym typeface="Wingdings" panose="05000000000000000000" pitchFamily="2" charset="2"/>
              </a:rPr>
              <a:t>Logical_test</a:t>
            </a:r>
            <a:r>
              <a:rPr lang="en-US" sz="2000" b="1" i="1" dirty="0">
                <a:solidFill>
                  <a:srgbClr val="C00000"/>
                </a:solidFill>
                <a:sym typeface="Wingdings" panose="05000000000000000000" pitchFamily="2" charset="2"/>
              </a:rPr>
              <a:t> field write the condition (ex. </a:t>
            </a:r>
            <a:r>
              <a:rPr lang="en-US" sz="2000" b="1" i="1" dirty="0" smtClean="0">
                <a:solidFill>
                  <a:srgbClr val="002060"/>
                </a:solidFill>
                <a:sym typeface="Wingdings" panose="05000000000000000000" pitchFamily="2" charset="2"/>
              </a:rPr>
              <a:t>OR (B3&gt;=50,C3&gt;=</a:t>
            </a:r>
            <a:r>
              <a:rPr lang="en-US" sz="2000" b="1" i="1" dirty="0">
                <a:solidFill>
                  <a:srgbClr val="002060"/>
                </a:solidFill>
                <a:sym typeface="Wingdings" panose="05000000000000000000" pitchFamily="2" charset="2"/>
              </a:rPr>
              <a:t>50)</a:t>
            </a:r>
            <a:r>
              <a:rPr lang="en-US" sz="2000" b="1" i="1" dirty="0">
                <a:solidFill>
                  <a:srgbClr val="C00000"/>
                </a:solidFill>
                <a:sym typeface="Wingdings" panose="05000000000000000000" pitchFamily="2" charset="2"/>
              </a:rPr>
              <a:t>) (7) In the </a:t>
            </a:r>
            <a:r>
              <a:rPr lang="en-US" sz="2000" b="1" i="1" dirty="0">
                <a:solidFill>
                  <a:srgbClr val="002060"/>
                </a:solidFill>
                <a:sym typeface="Wingdings" panose="05000000000000000000" pitchFamily="2" charset="2"/>
              </a:rPr>
              <a:t>Value_if_true</a:t>
            </a:r>
            <a:r>
              <a:rPr lang="en-US" sz="2000" b="1" i="1" dirty="0">
                <a:solidFill>
                  <a:srgbClr val="C00000"/>
                </a:solidFill>
                <a:sym typeface="Wingdings" panose="05000000000000000000" pitchFamily="2" charset="2"/>
              </a:rPr>
              <a:t> field write the result (ex. </a:t>
            </a:r>
            <a:r>
              <a:rPr lang="en-US" sz="2000" b="1" i="1" dirty="0">
                <a:solidFill>
                  <a:srgbClr val="002060"/>
                </a:solidFill>
                <a:sym typeface="Wingdings" panose="05000000000000000000" pitchFamily="2" charset="2"/>
              </a:rPr>
              <a:t>Passed</a:t>
            </a:r>
            <a:r>
              <a:rPr lang="en-US" sz="2000" b="1" i="1" dirty="0">
                <a:solidFill>
                  <a:srgbClr val="C00000"/>
                </a:solidFill>
                <a:sym typeface="Wingdings" panose="05000000000000000000" pitchFamily="2" charset="2"/>
              </a:rPr>
              <a:t>) (8) In the </a:t>
            </a:r>
            <a:r>
              <a:rPr lang="en-US" sz="2000" b="1" i="1" dirty="0">
                <a:solidFill>
                  <a:srgbClr val="002060"/>
                </a:solidFill>
                <a:sym typeface="Wingdings" panose="05000000000000000000" pitchFamily="2" charset="2"/>
              </a:rPr>
              <a:t>Value_if_false</a:t>
            </a:r>
            <a:r>
              <a:rPr lang="en-US" sz="2000" b="1" i="1" dirty="0">
                <a:solidFill>
                  <a:srgbClr val="C00000"/>
                </a:solidFill>
                <a:sym typeface="Wingdings" panose="05000000000000000000" pitchFamily="2" charset="2"/>
              </a:rPr>
              <a:t> field write the result (ex. </a:t>
            </a:r>
            <a:r>
              <a:rPr lang="en-US" sz="2000" b="1" i="1" dirty="0">
                <a:solidFill>
                  <a:srgbClr val="002060"/>
                </a:solidFill>
                <a:sym typeface="Wingdings" panose="05000000000000000000" pitchFamily="2" charset="2"/>
              </a:rPr>
              <a:t>Not passed</a:t>
            </a:r>
            <a:r>
              <a:rPr lang="en-US" sz="2000" b="1" i="1" dirty="0">
                <a:solidFill>
                  <a:srgbClr val="C00000"/>
                </a:solidFill>
                <a:sym typeface="Wingdings" panose="05000000000000000000" pitchFamily="2" charset="2"/>
              </a:rPr>
              <a:t>) (9) Ok .  </a:t>
            </a:r>
            <a:endParaRPr lang="en-US" sz="2000" b="1" i="1" dirty="0">
              <a:solidFill>
                <a:srgbClr val="C00000"/>
              </a:solidFill>
            </a:endParaRPr>
          </a:p>
        </p:txBody>
      </p:sp>
      <p:sp>
        <p:nvSpPr>
          <p:cNvPr id="6" name="Slide Number Placeholder 3"/>
          <p:cNvSpPr>
            <a:spLocks noGrp="1"/>
          </p:cNvSpPr>
          <p:nvPr>
            <p:ph type="sldNum" sz="quarter" idx="12"/>
          </p:nvPr>
        </p:nvSpPr>
        <p:spPr>
          <a:xfrm>
            <a:off x="6553200" y="6477000"/>
            <a:ext cx="2133600" cy="365125"/>
          </a:xfrm>
        </p:spPr>
        <p:txBody>
          <a:bodyPr/>
          <a:lstStyle/>
          <a:p>
            <a:fld id="{B6F15528-21DE-4FAA-801E-634DDDAF4B2B}" type="slidenum">
              <a:rPr lang="en-US" sz="1600" b="1" i="1" smtClean="0">
                <a:solidFill>
                  <a:srgbClr val="002060"/>
                </a:solidFill>
              </a:rPr>
              <a:pPr/>
              <a:t>29</a:t>
            </a:fld>
            <a:endParaRPr lang="en-US" sz="1600" b="1" i="1" dirty="0">
              <a:solidFill>
                <a:srgbClr val="002060"/>
              </a:solidFill>
            </a:endParaRPr>
          </a:p>
        </p:txBody>
      </p:sp>
      <p:sp>
        <p:nvSpPr>
          <p:cNvPr id="7" name="Date Placeholder 2"/>
          <p:cNvSpPr>
            <a:spLocks noGrp="1"/>
          </p:cNvSpPr>
          <p:nvPr>
            <p:ph type="dt" sz="half" idx="10"/>
          </p:nvPr>
        </p:nvSpPr>
        <p:spPr>
          <a:xfrm>
            <a:off x="76200" y="6477000"/>
            <a:ext cx="1143000" cy="365125"/>
          </a:xfrm>
        </p:spPr>
        <p:txBody>
          <a:bodyPr/>
          <a:lstStyle/>
          <a:p>
            <a:fld id="{2701BF0C-373B-4755-8192-B4AC705A545A}" type="datetime1">
              <a:rPr lang="en-US" sz="1600" b="1" i="1" smtClean="0">
                <a:solidFill>
                  <a:srgbClr val="002060"/>
                </a:solidFill>
              </a:rPr>
              <a:t>10/3/2018</a:t>
            </a:fld>
            <a:endParaRPr lang="en-US" sz="1600" b="1" i="1" dirty="0">
              <a:solidFill>
                <a:srgbClr val="002060"/>
              </a:solidFill>
            </a:endParaRPr>
          </a:p>
        </p:txBody>
      </p:sp>
      <p:sp>
        <p:nvSpPr>
          <p:cNvPr id="8" name="Footer Placeholder 3"/>
          <p:cNvSpPr>
            <a:spLocks noGrp="1"/>
          </p:cNvSpPr>
          <p:nvPr>
            <p:ph type="ftr" sz="quarter" idx="11"/>
          </p:nvPr>
        </p:nvSpPr>
        <p:spPr>
          <a:xfrm>
            <a:off x="2438400" y="6477000"/>
            <a:ext cx="4419600" cy="365125"/>
          </a:xfrm>
        </p:spPr>
        <p:txBody>
          <a:bodyPr/>
          <a:lstStyle/>
          <a:p>
            <a:r>
              <a:rPr lang="it-IT" sz="1600" b="1" i="1" dirty="0" smtClean="0">
                <a:solidFill>
                  <a:srgbClr val="C00000"/>
                </a:solidFill>
              </a:rPr>
              <a:t>Sara Shaker Al-Aqra &amp; Montaser Mustafa Dana'a </a:t>
            </a:r>
            <a:endParaRPr lang="en-US" sz="1600" b="1" i="1" dirty="0">
              <a:solidFill>
                <a:srgbClr val="C00000"/>
              </a:solidFill>
            </a:endParaRPr>
          </a:p>
        </p:txBody>
      </p:sp>
    </p:spTree>
    <p:extLst>
      <p:ext uri="{BB962C8B-B14F-4D97-AF65-F5344CB8AC3E}">
        <p14:creationId xmlns:p14="http://schemas.microsoft.com/office/powerpoint/2010/main" val="25731171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553200" y="6477000"/>
            <a:ext cx="2133600" cy="365125"/>
          </a:xfrm>
        </p:spPr>
        <p:txBody>
          <a:bodyPr/>
          <a:lstStyle/>
          <a:p>
            <a:fld id="{B6F15528-21DE-4FAA-801E-634DDDAF4B2B}" type="slidenum">
              <a:rPr lang="en-US" sz="1600" b="1" i="1" smtClean="0">
                <a:solidFill>
                  <a:srgbClr val="002060"/>
                </a:solidFill>
              </a:rPr>
              <a:pPr/>
              <a:t>3</a:t>
            </a:fld>
            <a:endParaRPr lang="en-US" sz="1600" b="1" i="1" dirty="0">
              <a:solidFill>
                <a:srgbClr val="002060"/>
              </a:solidFill>
            </a:endParaRPr>
          </a:p>
        </p:txBody>
      </p:sp>
      <p:sp>
        <p:nvSpPr>
          <p:cNvPr id="5" name="Rectangle 4"/>
          <p:cNvSpPr/>
          <p:nvPr/>
        </p:nvSpPr>
        <p:spPr>
          <a:xfrm>
            <a:off x="2438400" y="2501205"/>
            <a:ext cx="4572000" cy="1384995"/>
          </a:xfrm>
          <a:prstGeom prst="rect">
            <a:avLst/>
          </a:prstGeom>
        </p:spPr>
        <p:txBody>
          <a:bodyPr>
            <a:spAutoFit/>
          </a:bodyPr>
          <a:lstStyle/>
          <a:p>
            <a:pPr algn="ctr"/>
            <a:r>
              <a:rPr lang="en-US" sz="2800" b="1" i="1" dirty="0" smtClean="0">
                <a:solidFill>
                  <a:srgbClr val="002060"/>
                </a:solidFill>
              </a:rPr>
              <a:t>Microsoft Word 2010</a:t>
            </a:r>
          </a:p>
          <a:p>
            <a:pPr algn="ctr"/>
            <a:endParaRPr lang="en-US" sz="2800" b="1" i="1" dirty="0" smtClean="0">
              <a:solidFill>
                <a:srgbClr val="002060"/>
              </a:solidFill>
            </a:endParaRPr>
          </a:p>
          <a:p>
            <a:pPr algn="ctr"/>
            <a:r>
              <a:rPr lang="en-US" sz="2800" b="1" i="1" dirty="0" smtClean="0">
                <a:solidFill>
                  <a:srgbClr val="C00000"/>
                </a:solidFill>
              </a:rPr>
              <a:t>Tables </a:t>
            </a:r>
            <a:r>
              <a:rPr lang="ar-JO" sz="2800" b="1" i="1" dirty="0" smtClean="0">
                <a:solidFill>
                  <a:srgbClr val="C00000"/>
                </a:solidFill>
              </a:rPr>
              <a:t>الجداول</a:t>
            </a:r>
            <a:endParaRPr lang="ar-JO" sz="2800" dirty="0"/>
          </a:p>
        </p:txBody>
      </p:sp>
      <p:sp>
        <p:nvSpPr>
          <p:cNvPr id="7" name="Date Placeholder 2"/>
          <p:cNvSpPr>
            <a:spLocks noGrp="1"/>
          </p:cNvSpPr>
          <p:nvPr>
            <p:ph type="dt" sz="half" idx="10"/>
          </p:nvPr>
        </p:nvSpPr>
        <p:spPr>
          <a:xfrm>
            <a:off x="76200" y="6477000"/>
            <a:ext cx="1143000" cy="365125"/>
          </a:xfrm>
        </p:spPr>
        <p:txBody>
          <a:bodyPr/>
          <a:lstStyle/>
          <a:p>
            <a:fld id="{6CEA389B-9356-4541-B7ED-82CEB5B74971}" type="datetime1">
              <a:rPr lang="en-US" sz="1600" b="1" i="1" smtClean="0">
                <a:solidFill>
                  <a:srgbClr val="002060"/>
                </a:solidFill>
              </a:rPr>
              <a:t>10/3/2018</a:t>
            </a:fld>
            <a:endParaRPr lang="en-US" sz="1600" b="1" i="1" dirty="0">
              <a:solidFill>
                <a:srgbClr val="002060"/>
              </a:solidFill>
            </a:endParaRPr>
          </a:p>
        </p:txBody>
      </p:sp>
      <p:sp>
        <p:nvSpPr>
          <p:cNvPr id="8" name="Footer Placeholder 3"/>
          <p:cNvSpPr>
            <a:spLocks noGrp="1"/>
          </p:cNvSpPr>
          <p:nvPr>
            <p:ph type="ftr" sz="quarter" idx="11"/>
          </p:nvPr>
        </p:nvSpPr>
        <p:spPr>
          <a:xfrm>
            <a:off x="2438400" y="6477000"/>
            <a:ext cx="4419600" cy="365125"/>
          </a:xfrm>
        </p:spPr>
        <p:txBody>
          <a:bodyPr/>
          <a:lstStyle/>
          <a:p>
            <a:r>
              <a:rPr lang="it-IT" sz="1600" b="1" i="1" dirty="0" smtClean="0">
                <a:solidFill>
                  <a:srgbClr val="C00000"/>
                </a:solidFill>
              </a:rPr>
              <a:t>Sara Shaker Al-Aqra &amp; Montaser Mustafa Dana'a </a:t>
            </a:r>
            <a:endParaRPr lang="en-US" sz="1600" b="1" i="1" dirty="0">
              <a:solidFill>
                <a:srgbClr val="C00000"/>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95400" y="694944"/>
            <a:ext cx="6781800" cy="5468114"/>
          </a:xfrm>
          <a:prstGeom prst="rect">
            <a:avLst/>
          </a:prstGeom>
          <a:ln w="28575">
            <a:solidFill>
              <a:schemeClr val="tx1"/>
            </a:solidFill>
          </a:ln>
        </p:spPr>
      </p:pic>
      <p:sp>
        <p:nvSpPr>
          <p:cNvPr id="6" name="Slide Number Placeholder 3"/>
          <p:cNvSpPr>
            <a:spLocks noGrp="1"/>
          </p:cNvSpPr>
          <p:nvPr>
            <p:ph type="sldNum" sz="quarter" idx="12"/>
          </p:nvPr>
        </p:nvSpPr>
        <p:spPr>
          <a:xfrm>
            <a:off x="6553200" y="6477000"/>
            <a:ext cx="2133600" cy="365125"/>
          </a:xfrm>
        </p:spPr>
        <p:txBody>
          <a:bodyPr/>
          <a:lstStyle/>
          <a:p>
            <a:fld id="{B6F15528-21DE-4FAA-801E-634DDDAF4B2B}" type="slidenum">
              <a:rPr lang="en-US" sz="1600" b="1" i="1" smtClean="0">
                <a:solidFill>
                  <a:srgbClr val="002060"/>
                </a:solidFill>
              </a:rPr>
              <a:pPr/>
              <a:t>30</a:t>
            </a:fld>
            <a:endParaRPr lang="en-US" sz="1600" b="1" i="1" dirty="0">
              <a:solidFill>
                <a:srgbClr val="002060"/>
              </a:solidFill>
            </a:endParaRPr>
          </a:p>
        </p:txBody>
      </p:sp>
      <p:sp>
        <p:nvSpPr>
          <p:cNvPr id="7" name="Date Placeholder 2"/>
          <p:cNvSpPr>
            <a:spLocks noGrp="1"/>
          </p:cNvSpPr>
          <p:nvPr>
            <p:ph type="dt" sz="half" idx="10"/>
          </p:nvPr>
        </p:nvSpPr>
        <p:spPr>
          <a:xfrm>
            <a:off x="76200" y="6477000"/>
            <a:ext cx="1143000" cy="365125"/>
          </a:xfrm>
        </p:spPr>
        <p:txBody>
          <a:bodyPr/>
          <a:lstStyle/>
          <a:p>
            <a:fld id="{2701BF0C-373B-4755-8192-B4AC705A545A}" type="datetime1">
              <a:rPr lang="en-US" sz="1600" b="1" i="1" smtClean="0">
                <a:solidFill>
                  <a:srgbClr val="002060"/>
                </a:solidFill>
              </a:rPr>
              <a:t>10/3/2018</a:t>
            </a:fld>
            <a:endParaRPr lang="en-US" sz="1600" b="1" i="1" dirty="0">
              <a:solidFill>
                <a:srgbClr val="002060"/>
              </a:solidFill>
            </a:endParaRPr>
          </a:p>
        </p:txBody>
      </p:sp>
      <p:sp>
        <p:nvSpPr>
          <p:cNvPr id="8" name="Footer Placeholder 3"/>
          <p:cNvSpPr>
            <a:spLocks noGrp="1"/>
          </p:cNvSpPr>
          <p:nvPr>
            <p:ph type="ftr" sz="quarter" idx="11"/>
          </p:nvPr>
        </p:nvSpPr>
        <p:spPr>
          <a:xfrm>
            <a:off x="2438400" y="6477000"/>
            <a:ext cx="4419600" cy="365125"/>
          </a:xfrm>
        </p:spPr>
        <p:txBody>
          <a:bodyPr/>
          <a:lstStyle/>
          <a:p>
            <a:r>
              <a:rPr lang="it-IT" sz="1600" b="1" i="1" dirty="0" smtClean="0">
                <a:solidFill>
                  <a:srgbClr val="C00000"/>
                </a:solidFill>
              </a:rPr>
              <a:t>Sara Shaker Al-Aqra &amp; Montaser Mustafa Dana'a </a:t>
            </a:r>
            <a:endParaRPr lang="en-US" sz="1600" b="1" i="1" dirty="0">
              <a:solidFill>
                <a:srgbClr val="C00000"/>
              </a:solidFill>
            </a:endParaRPr>
          </a:p>
        </p:txBody>
      </p:sp>
    </p:spTree>
    <p:extLst>
      <p:ext uri="{BB962C8B-B14F-4D97-AF65-F5344CB8AC3E}">
        <p14:creationId xmlns:p14="http://schemas.microsoft.com/office/powerpoint/2010/main" val="414506651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85751" y="2995136"/>
            <a:ext cx="8610600" cy="738664"/>
          </a:xfrm>
          <a:prstGeom prst="rect">
            <a:avLst/>
          </a:prstGeom>
        </p:spPr>
        <p:txBody>
          <a:bodyPr wrap="square">
            <a:spAutoFit/>
          </a:bodyPr>
          <a:lstStyle/>
          <a:p>
            <a:pPr algn="ctr"/>
            <a:r>
              <a:rPr lang="en-US" sz="2800" b="1" i="1" dirty="0">
                <a:solidFill>
                  <a:srgbClr val="002060"/>
                </a:solidFill>
              </a:rPr>
              <a:t>Microsoft </a:t>
            </a:r>
            <a:r>
              <a:rPr lang="en-US" sz="2800" b="1" i="1" dirty="0" smtClean="0">
                <a:solidFill>
                  <a:srgbClr val="002060"/>
                </a:solidFill>
              </a:rPr>
              <a:t>PowerPoint 2010</a:t>
            </a:r>
            <a:endParaRPr lang="en-US" sz="2800" b="1" i="1" dirty="0">
              <a:solidFill>
                <a:srgbClr val="002060"/>
              </a:solidFill>
            </a:endParaRPr>
          </a:p>
          <a:p>
            <a:pPr algn="ctr"/>
            <a:endParaRPr lang="en-US" sz="1400" b="1" i="1" u="sng" dirty="0">
              <a:solidFill>
                <a:srgbClr val="002060"/>
              </a:solidFill>
            </a:endParaRPr>
          </a:p>
        </p:txBody>
      </p:sp>
      <p:sp>
        <p:nvSpPr>
          <p:cNvPr id="6" name="Slide Number Placeholder 3"/>
          <p:cNvSpPr>
            <a:spLocks noGrp="1"/>
          </p:cNvSpPr>
          <p:nvPr>
            <p:ph type="sldNum" sz="quarter" idx="12"/>
          </p:nvPr>
        </p:nvSpPr>
        <p:spPr>
          <a:xfrm>
            <a:off x="6553200" y="6477000"/>
            <a:ext cx="2133600" cy="365125"/>
          </a:xfrm>
        </p:spPr>
        <p:txBody>
          <a:bodyPr/>
          <a:lstStyle/>
          <a:p>
            <a:fld id="{B6F15528-21DE-4FAA-801E-634DDDAF4B2B}" type="slidenum">
              <a:rPr lang="en-US" sz="1600" b="1" i="1" smtClean="0">
                <a:solidFill>
                  <a:srgbClr val="002060"/>
                </a:solidFill>
              </a:rPr>
              <a:pPr/>
              <a:t>31</a:t>
            </a:fld>
            <a:endParaRPr lang="en-US" sz="1600" b="1" i="1" dirty="0">
              <a:solidFill>
                <a:srgbClr val="002060"/>
              </a:solidFill>
            </a:endParaRPr>
          </a:p>
        </p:txBody>
      </p:sp>
      <p:sp>
        <p:nvSpPr>
          <p:cNvPr id="7" name="Date Placeholder 2"/>
          <p:cNvSpPr>
            <a:spLocks noGrp="1"/>
          </p:cNvSpPr>
          <p:nvPr>
            <p:ph type="dt" sz="half" idx="10"/>
          </p:nvPr>
        </p:nvSpPr>
        <p:spPr>
          <a:xfrm>
            <a:off x="76200" y="6477000"/>
            <a:ext cx="1143000" cy="365125"/>
          </a:xfrm>
        </p:spPr>
        <p:txBody>
          <a:bodyPr/>
          <a:lstStyle/>
          <a:p>
            <a:fld id="{2701BF0C-373B-4755-8192-B4AC705A545A}" type="datetime1">
              <a:rPr lang="en-US" sz="1600" b="1" i="1" smtClean="0">
                <a:solidFill>
                  <a:srgbClr val="002060"/>
                </a:solidFill>
              </a:rPr>
              <a:t>10/3/2018</a:t>
            </a:fld>
            <a:endParaRPr lang="en-US" sz="1600" b="1" i="1" dirty="0">
              <a:solidFill>
                <a:srgbClr val="002060"/>
              </a:solidFill>
            </a:endParaRPr>
          </a:p>
        </p:txBody>
      </p:sp>
      <p:sp>
        <p:nvSpPr>
          <p:cNvPr id="8" name="Footer Placeholder 3"/>
          <p:cNvSpPr>
            <a:spLocks noGrp="1"/>
          </p:cNvSpPr>
          <p:nvPr>
            <p:ph type="ftr" sz="quarter" idx="11"/>
          </p:nvPr>
        </p:nvSpPr>
        <p:spPr>
          <a:xfrm>
            <a:off x="2438400" y="6477000"/>
            <a:ext cx="4419600" cy="365125"/>
          </a:xfrm>
        </p:spPr>
        <p:txBody>
          <a:bodyPr/>
          <a:lstStyle/>
          <a:p>
            <a:r>
              <a:rPr lang="it-IT" sz="1600" b="1" i="1" dirty="0" smtClean="0">
                <a:solidFill>
                  <a:srgbClr val="C00000"/>
                </a:solidFill>
              </a:rPr>
              <a:t>Sara Shaker Al-Aqra &amp; Montaser Mustafa Dana'a </a:t>
            </a:r>
            <a:endParaRPr lang="en-US" sz="1600" b="1" i="1" dirty="0">
              <a:solidFill>
                <a:srgbClr val="C00000"/>
              </a:solidFill>
            </a:endParaRPr>
          </a:p>
        </p:txBody>
      </p:sp>
    </p:spTree>
    <p:extLst>
      <p:ext uri="{BB962C8B-B14F-4D97-AF65-F5344CB8AC3E}">
        <p14:creationId xmlns:p14="http://schemas.microsoft.com/office/powerpoint/2010/main" val="345545505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85750" y="2470428"/>
            <a:ext cx="8610600" cy="1785104"/>
          </a:xfrm>
          <a:prstGeom prst="rect">
            <a:avLst/>
          </a:prstGeom>
        </p:spPr>
        <p:txBody>
          <a:bodyPr wrap="square">
            <a:spAutoFit/>
          </a:bodyPr>
          <a:lstStyle/>
          <a:p>
            <a:pPr algn="ctr"/>
            <a:r>
              <a:rPr lang="en-US" sz="3200" b="1" i="1" dirty="0" smtClean="0">
                <a:solidFill>
                  <a:srgbClr val="002060"/>
                </a:solidFill>
              </a:rPr>
              <a:t>Windows7</a:t>
            </a:r>
          </a:p>
          <a:p>
            <a:pPr algn="ctr"/>
            <a:endParaRPr lang="en-US" sz="3200" b="1" i="1" dirty="0" smtClean="0">
              <a:solidFill>
                <a:srgbClr val="002060"/>
              </a:solidFill>
            </a:endParaRPr>
          </a:p>
          <a:p>
            <a:pPr algn="ctr"/>
            <a:r>
              <a:rPr lang="en-US" sz="3200" b="1" i="1" dirty="0" smtClean="0">
                <a:solidFill>
                  <a:srgbClr val="C00000"/>
                </a:solidFill>
              </a:rPr>
              <a:t>Files or folders encryption</a:t>
            </a:r>
            <a:r>
              <a:rPr lang="en-US" sz="3200" b="1" i="1" dirty="0">
                <a:solidFill>
                  <a:srgbClr val="C00000"/>
                </a:solidFill>
              </a:rPr>
              <a:t> </a:t>
            </a:r>
            <a:r>
              <a:rPr lang="ar-JO" sz="3200" b="1" i="1" dirty="0" smtClean="0">
                <a:solidFill>
                  <a:srgbClr val="C00000"/>
                </a:solidFill>
              </a:rPr>
              <a:t>تشفير الملفات أو المجلدات</a:t>
            </a:r>
            <a:endParaRPr lang="en-US" sz="3200" b="1" i="1" dirty="0">
              <a:solidFill>
                <a:srgbClr val="C00000"/>
              </a:solidFill>
            </a:endParaRPr>
          </a:p>
          <a:p>
            <a:pPr algn="ctr"/>
            <a:endParaRPr lang="en-US" sz="1400" b="1" i="1" u="sng" dirty="0">
              <a:solidFill>
                <a:srgbClr val="002060"/>
              </a:solidFill>
            </a:endParaRPr>
          </a:p>
        </p:txBody>
      </p:sp>
      <p:sp>
        <p:nvSpPr>
          <p:cNvPr id="6" name="Slide Number Placeholder 3"/>
          <p:cNvSpPr>
            <a:spLocks noGrp="1"/>
          </p:cNvSpPr>
          <p:nvPr>
            <p:ph type="sldNum" sz="quarter" idx="12"/>
          </p:nvPr>
        </p:nvSpPr>
        <p:spPr>
          <a:xfrm>
            <a:off x="6553200" y="6477000"/>
            <a:ext cx="2133600" cy="365125"/>
          </a:xfrm>
        </p:spPr>
        <p:txBody>
          <a:bodyPr/>
          <a:lstStyle/>
          <a:p>
            <a:fld id="{B6F15528-21DE-4FAA-801E-634DDDAF4B2B}" type="slidenum">
              <a:rPr lang="en-US" sz="1600" b="1" i="1" smtClean="0">
                <a:solidFill>
                  <a:srgbClr val="002060"/>
                </a:solidFill>
              </a:rPr>
              <a:pPr/>
              <a:t>32</a:t>
            </a:fld>
            <a:endParaRPr lang="en-US" sz="1600" b="1" i="1" dirty="0">
              <a:solidFill>
                <a:srgbClr val="002060"/>
              </a:solidFill>
            </a:endParaRPr>
          </a:p>
        </p:txBody>
      </p:sp>
      <p:sp>
        <p:nvSpPr>
          <p:cNvPr id="7" name="Date Placeholder 2"/>
          <p:cNvSpPr>
            <a:spLocks noGrp="1"/>
          </p:cNvSpPr>
          <p:nvPr>
            <p:ph type="dt" sz="half" idx="10"/>
          </p:nvPr>
        </p:nvSpPr>
        <p:spPr>
          <a:xfrm>
            <a:off x="76200" y="6477000"/>
            <a:ext cx="1143000" cy="365125"/>
          </a:xfrm>
        </p:spPr>
        <p:txBody>
          <a:bodyPr/>
          <a:lstStyle/>
          <a:p>
            <a:fld id="{2701BF0C-373B-4755-8192-B4AC705A545A}" type="datetime1">
              <a:rPr lang="en-US" sz="1600" b="1" i="1" smtClean="0">
                <a:solidFill>
                  <a:srgbClr val="002060"/>
                </a:solidFill>
              </a:rPr>
              <a:t>10/3/2018</a:t>
            </a:fld>
            <a:endParaRPr lang="en-US" sz="1600" b="1" i="1" dirty="0">
              <a:solidFill>
                <a:srgbClr val="002060"/>
              </a:solidFill>
            </a:endParaRPr>
          </a:p>
        </p:txBody>
      </p:sp>
      <p:sp>
        <p:nvSpPr>
          <p:cNvPr id="8" name="Footer Placeholder 3"/>
          <p:cNvSpPr>
            <a:spLocks noGrp="1"/>
          </p:cNvSpPr>
          <p:nvPr>
            <p:ph type="ftr" sz="quarter" idx="11"/>
          </p:nvPr>
        </p:nvSpPr>
        <p:spPr>
          <a:xfrm>
            <a:off x="2438400" y="6477000"/>
            <a:ext cx="4419600" cy="365125"/>
          </a:xfrm>
        </p:spPr>
        <p:txBody>
          <a:bodyPr/>
          <a:lstStyle/>
          <a:p>
            <a:r>
              <a:rPr lang="it-IT" sz="1600" b="1" i="1" dirty="0" smtClean="0">
                <a:solidFill>
                  <a:srgbClr val="C00000"/>
                </a:solidFill>
              </a:rPr>
              <a:t>Sara Shaker Al-Aqra &amp; Montaser Mustafa Dana'a </a:t>
            </a:r>
            <a:endParaRPr lang="en-US" sz="1600" b="1" i="1" dirty="0">
              <a:solidFill>
                <a:srgbClr val="C00000"/>
              </a:solidFill>
            </a:endParaRPr>
          </a:p>
        </p:txBody>
      </p:sp>
    </p:spTree>
    <p:extLst>
      <p:ext uri="{BB962C8B-B14F-4D97-AF65-F5344CB8AC3E}">
        <p14:creationId xmlns:p14="http://schemas.microsoft.com/office/powerpoint/2010/main" val="315354995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8600" y="152400"/>
            <a:ext cx="8839200" cy="1815882"/>
          </a:xfrm>
          <a:prstGeom prst="rect">
            <a:avLst/>
          </a:prstGeom>
        </p:spPr>
        <p:txBody>
          <a:bodyPr wrap="square">
            <a:spAutoFit/>
          </a:bodyPr>
          <a:lstStyle/>
          <a:p>
            <a:pPr algn="ctr"/>
            <a:r>
              <a:rPr lang="en-US" sz="2400" b="1" i="1" u="sng" dirty="0">
                <a:solidFill>
                  <a:srgbClr val="C00000"/>
                </a:solidFill>
              </a:rPr>
              <a:t>Files or folders encryption </a:t>
            </a:r>
            <a:r>
              <a:rPr lang="ar-JO" sz="2400" b="1" i="1" u="sng" dirty="0">
                <a:solidFill>
                  <a:srgbClr val="C00000"/>
                </a:solidFill>
              </a:rPr>
              <a:t>تشفير الملفات أو </a:t>
            </a:r>
            <a:r>
              <a:rPr lang="ar-JO" sz="2400" b="1" i="1" u="sng" dirty="0" smtClean="0">
                <a:solidFill>
                  <a:srgbClr val="C00000"/>
                </a:solidFill>
              </a:rPr>
              <a:t>المجلدات</a:t>
            </a:r>
          </a:p>
          <a:p>
            <a:pPr algn="ctr"/>
            <a:endParaRPr lang="en-US" sz="800" b="1" i="1" u="sng" dirty="0">
              <a:solidFill>
                <a:srgbClr val="C00000"/>
              </a:solidFill>
            </a:endParaRPr>
          </a:p>
          <a:p>
            <a:r>
              <a:rPr lang="en-US" sz="2000" b="1" u="sng" dirty="0">
                <a:solidFill>
                  <a:srgbClr val="002060"/>
                </a:solidFill>
              </a:rPr>
              <a:t>How to encrypt files </a:t>
            </a:r>
            <a:r>
              <a:rPr lang="en-US" sz="2000" b="1" u="sng" dirty="0" smtClean="0">
                <a:solidFill>
                  <a:srgbClr val="002060"/>
                </a:solidFill>
              </a:rPr>
              <a:t>or folders </a:t>
            </a:r>
            <a:r>
              <a:rPr lang="en-US" sz="2000" b="1" u="sng" dirty="0">
                <a:solidFill>
                  <a:srgbClr val="002060"/>
                </a:solidFill>
              </a:rPr>
              <a:t>in Windows 10, 8, or </a:t>
            </a:r>
            <a:r>
              <a:rPr lang="en-US" sz="2000" b="1" u="sng" dirty="0" smtClean="0">
                <a:solidFill>
                  <a:srgbClr val="002060"/>
                </a:solidFill>
              </a:rPr>
              <a:t>7:</a:t>
            </a:r>
            <a:r>
              <a:rPr lang="ar-JO" sz="2000" b="1" u="sng" dirty="0" smtClean="0">
                <a:solidFill>
                  <a:srgbClr val="002060"/>
                </a:solidFill>
              </a:rPr>
              <a:t>طريقة تشفير الملفات أوالمجلدات </a:t>
            </a:r>
            <a:endParaRPr lang="en-US" sz="2000" b="1" u="sng" dirty="0">
              <a:solidFill>
                <a:srgbClr val="002060"/>
              </a:solidFill>
            </a:endParaRPr>
          </a:p>
          <a:p>
            <a:pPr marL="342900" indent="-342900" algn="just">
              <a:buFont typeface="+mj-lt"/>
              <a:buAutoNum type="arabicPeriod"/>
            </a:pPr>
            <a:r>
              <a:rPr lang="en-US" sz="2000" b="1" i="1" dirty="0">
                <a:solidFill>
                  <a:srgbClr val="C00000"/>
                </a:solidFill>
              </a:rPr>
              <a:t> </a:t>
            </a:r>
            <a:r>
              <a:rPr lang="en-US" sz="2000" b="1" i="1" dirty="0" smtClean="0">
                <a:solidFill>
                  <a:srgbClr val="C00000"/>
                </a:solidFill>
              </a:rPr>
              <a:t>In </a:t>
            </a:r>
            <a:r>
              <a:rPr lang="en-US" sz="2000" b="1" i="1" dirty="0">
                <a:solidFill>
                  <a:srgbClr val="C00000"/>
                </a:solidFill>
              </a:rPr>
              <a:t>Windows Explorer, right-click on the file or folder you wish to encrypt. </a:t>
            </a:r>
            <a:endParaRPr lang="ar-JO" sz="2000" b="1" i="1" dirty="0" smtClean="0">
              <a:solidFill>
                <a:srgbClr val="C00000"/>
              </a:solidFill>
            </a:endParaRPr>
          </a:p>
          <a:p>
            <a:pPr marL="342900" indent="-342900" algn="just">
              <a:buFont typeface="+mj-lt"/>
              <a:buAutoNum type="arabicPeriod"/>
            </a:pPr>
            <a:r>
              <a:rPr lang="en-US" sz="2000" b="1" i="1" dirty="0" smtClean="0">
                <a:solidFill>
                  <a:srgbClr val="C00000"/>
                </a:solidFill>
              </a:rPr>
              <a:t>From </a:t>
            </a:r>
            <a:r>
              <a:rPr lang="en-US" sz="2000" b="1" i="1" dirty="0">
                <a:solidFill>
                  <a:srgbClr val="C00000"/>
                </a:solidFill>
              </a:rPr>
              <a:t>the context-menu, select </a:t>
            </a:r>
            <a:r>
              <a:rPr lang="en-US" sz="2000" b="1" i="1" dirty="0" smtClean="0">
                <a:solidFill>
                  <a:srgbClr val="C00000"/>
                </a:solidFill>
              </a:rPr>
              <a:t>Properties.</a:t>
            </a:r>
            <a:endParaRPr lang="ar-JO" sz="2000" b="1" i="1" dirty="0" smtClean="0">
              <a:solidFill>
                <a:srgbClr val="C00000"/>
              </a:solidFill>
            </a:endParaRPr>
          </a:p>
          <a:p>
            <a:pPr marL="342900" indent="-342900" algn="just">
              <a:buFont typeface="+mj-lt"/>
              <a:buAutoNum type="arabicPeriod"/>
            </a:pPr>
            <a:r>
              <a:rPr lang="en-US" sz="2000" b="1" i="1" dirty="0">
                <a:solidFill>
                  <a:srgbClr val="C00000"/>
                </a:solidFill>
              </a:rPr>
              <a:t>Click on the Advanced button at the </a:t>
            </a:r>
            <a:r>
              <a:rPr lang="en-US" sz="2000" b="1" i="1" dirty="0" smtClean="0">
                <a:solidFill>
                  <a:srgbClr val="C00000"/>
                </a:solidFill>
              </a:rPr>
              <a:t>bottom </a:t>
            </a:r>
            <a:r>
              <a:rPr lang="en-US" sz="2000" b="1" i="1" dirty="0">
                <a:solidFill>
                  <a:srgbClr val="C00000"/>
                </a:solidFill>
              </a:rPr>
              <a:t>of the </a:t>
            </a:r>
            <a:r>
              <a:rPr lang="en-US" sz="2000" b="1" i="1" dirty="0" smtClean="0">
                <a:solidFill>
                  <a:srgbClr val="C00000"/>
                </a:solidFill>
              </a:rPr>
              <a:t>dialogue box.</a:t>
            </a:r>
            <a:endParaRPr lang="en-US" sz="2000" b="1" i="1" dirty="0">
              <a:solidFill>
                <a:srgbClr val="C00000"/>
              </a:solidFill>
            </a:endParaRPr>
          </a:p>
        </p:txBody>
      </p:sp>
      <p:pic>
        <p:nvPicPr>
          <p:cNvPr id="9" name="Picture 8" descr="encrypt files and folders in Windows">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2209800" y="1981200"/>
            <a:ext cx="5105400" cy="4191000"/>
          </a:xfrm>
          <a:prstGeom prst="rect">
            <a:avLst/>
          </a:prstGeom>
          <a:noFill/>
          <a:ln w="28575">
            <a:solidFill>
              <a:schemeClr val="tx1"/>
            </a:solidFill>
          </a:ln>
        </p:spPr>
      </p:pic>
      <p:sp>
        <p:nvSpPr>
          <p:cNvPr id="7" name="Slide Number Placeholder 3"/>
          <p:cNvSpPr>
            <a:spLocks noGrp="1"/>
          </p:cNvSpPr>
          <p:nvPr>
            <p:ph type="sldNum" sz="quarter" idx="12"/>
          </p:nvPr>
        </p:nvSpPr>
        <p:spPr>
          <a:xfrm>
            <a:off x="6553200" y="6477000"/>
            <a:ext cx="2133600" cy="365125"/>
          </a:xfrm>
        </p:spPr>
        <p:txBody>
          <a:bodyPr/>
          <a:lstStyle/>
          <a:p>
            <a:fld id="{B6F15528-21DE-4FAA-801E-634DDDAF4B2B}" type="slidenum">
              <a:rPr lang="en-US" sz="1600" b="1" i="1" smtClean="0">
                <a:solidFill>
                  <a:srgbClr val="002060"/>
                </a:solidFill>
              </a:rPr>
              <a:pPr/>
              <a:t>33</a:t>
            </a:fld>
            <a:endParaRPr lang="en-US" sz="1600" b="1" i="1" dirty="0">
              <a:solidFill>
                <a:srgbClr val="002060"/>
              </a:solidFill>
            </a:endParaRPr>
          </a:p>
        </p:txBody>
      </p:sp>
      <p:sp>
        <p:nvSpPr>
          <p:cNvPr id="8" name="Date Placeholder 2"/>
          <p:cNvSpPr>
            <a:spLocks noGrp="1"/>
          </p:cNvSpPr>
          <p:nvPr>
            <p:ph type="dt" sz="half" idx="10"/>
          </p:nvPr>
        </p:nvSpPr>
        <p:spPr>
          <a:xfrm>
            <a:off x="76200" y="6477000"/>
            <a:ext cx="1143000" cy="365125"/>
          </a:xfrm>
        </p:spPr>
        <p:txBody>
          <a:bodyPr/>
          <a:lstStyle/>
          <a:p>
            <a:fld id="{2701BF0C-373B-4755-8192-B4AC705A545A}" type="datetime1">
              <a:rPr lang="en-US" sz="1600" b="1" i="1" smtClean="0">
                <a:solidFill>
                  <a:srgbClr val="002060"/>
                </a:solidFill>
              </a:rPr>
              <a:t>10/3/2018</a:t>
            </a:fld>
            <a:endParaRPr lang="en-US" sz="1600" b="1" i="1" dirty="0">
              <a:solidFill>
                <a:srgbClr val="002060"/>
              </a:solidFill>
            </a:endParaRPr>
          </a:p>
        </p:txBody>
      </p:sp>
      <p:sp>
        <p:nvSpPr>
          <p:cNvPr id="10" name="Footer Placeholder 3"/>
          <p:cNvSpPr>
            <a:spLocks noGrp="1"/>
          </p:cNvSpPr>
          <p:nvPr>
            <p:ph type="ftr" sz="quarter" idx="11"/>
          </p:nvPr>
        </p:nvSpPr>
        <p:spPr>
          <a:xfrm>
            <a:off x="2438400" y="6477000"/>
            <a:ext cx="4419600" cy="365125"/>
          </a:xfrm>
        </p:spPr>
        <p:txBody>
          <a:bodyPr/>
          <a:lstStyle/>
          <a:p>
            <a:r>
              <a:rPr lang="it-IT" sz="1600" b="1" i="1" dirty="0" smtClean="0">
                <a:solidFill>
                  <a:srgbClr val="C00000"/>
                </a:solidFill>
              </a:rPr>
              <a:t>Sara Shaker Al-Aqra &amp; Montaser Mustafa Dana'a </a:t>
            </a:r>
            <a:endParaRPr lang="en-US" sz="1600" b="1" i="1" dirty="0">
              <a:solidFill>
                <a:srgbClr val="C00000"/>
              </a:solidFill>
            </a:endParaRPr>
          </a:p>
        </p:txBody>
      </p:sp>
    </p:spTree>
    <p:extLst>
      <p:ext uri="{BB962C8B-B14F-4D97-AF65-F5344CB8AC3E}">
        <p14:creationId xmlns:p14="http://schemas.microsoft.com/office/powerpoint/2010/main" val="230442228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8600" y="152400"/>
            <a:ext cx="8839200" cy="707886"/>
          </a:xfrm>
          <a:prstGeom prst="rect">
            <a:avLst/>
          </a:prstGeom>
        </p:spPr>
        <p:txBody>
          <a:bodyPr wrap="square">
            <a:spAutoFit/>
          </a:bodyPr>
          <a:lstStyle/>
          <a:p>
            <a:pPr marL="342900" lvl="0" indent="-342900" algn="just">
              <a:buFont typeface="+mj-lt"/>
              <a:buAutoNum type="arabicPeriod" startAt="4"/>
            </a:pPr>
            <a:r>
              <a:rPr lang="en-US" sz="2000" b="1" i="1" dirty="0">
                <a:solidFill>
                  <a:srgbClr val="C00000"/>
                </a:solidFill>
              </a:rPr>
              <a:t>In the Advanced Attributes dialogue box, under Compress or Encrypt Attributes, check Encrypt contents to secure data. </a:t>
            </a:r>
          </a:p>
        </p:txBody>
      </p:sp>
      <p:pic>
        <p:nvPicPr>
          <p:cNvPr id="6" name="Picture 5" descr="encrypt files and folders in Windows">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2762250" y="860286"/>
            <a:ext cx="3619500" cy="1882914"/>
          </a:xfrm>
          <a:prstGeom prst="rect">
            <a:avLst/>
          </a:prstGeom>
          <a:noFill/>
          <a:ln w="28575">
            <a:solidFill>
              <a:schemeClr val="tx1"/>
            </a:solidFill>
          </a:ln>
        </p:spPr>
      </p:pic>
      <p:sp>
        <p:nvSpPr>
          <p:cNvPr id="7" name="Rectangle 6"/>
          <p:cNvSpPr/>
          <p:nvPr/>
        </p:nvSpPr>
        <p:spPr>
          <a:xfrm>
            <a:off x="228600" y="2819400"/>
            <a:ext cx="8839200" cy="1938992"/>
          </a:xfrm>
          <a:prstGeom prst="rect">
            <a:avLst/>
          </a:prstGeom>
        </p:spPr>
        <p:txBody>
          <a:bodyPr wrap="square">
            <a:spAutoFit/>
          </a:bodyPr>
          <a:lstStyle/>
          <a:p>
            <a:pPr marL="342900" lvl="0" indent="-342900" algn="just">
              <a:buFont typeface="+mj-lt"/>
              <a:buAutoNum type="arabicPeriod" startAt="5"/>
            </a:pPr>
            <a:r>
              <a:rPr lang="en-US" sz="2000" b="1" i="1" dirty="0">
                <a:solidFill>
                  <a:srgbClr val="C00000"/>
                </a:solidFill>
              </a:rPr>
              <a:t>Click </a:t>
            </a:r>
            <a:r>
              <a:rPr lang="en-US" sz="2000" b="1" i="1" dirty="0" smtClean="0">
                <a:solidFill>
                  <a:srgbClr val="C00000"/>
                </a:solidFill>
              </a:rPr>
              <a:t>OK.</a:t>
            </a:r>
          </a:p>
          <a:p>
            <a:pPr marL="342900" lvl="0" indent="-342900" algn="just">
              <a:buFont typeface="+mj-lt"/>
              <a:buAutoNum type="arabicPeriod" startAt="5"/>
            </a:pPr>
            <a:r>
              <a:rPr lang="en-US" sz="2000" b="1" i="1" dirty="0" smtClean="0">
                <a:solidFill>
                  <a:srgbClr val="C00000"/>
                </a:solidFill>
              </a:rPr>
              <a:t>Click Apply.</a:t>
            </a:r>
          </a:p>
          <a:p>
            <a:pPr marL="342900" lvl="0" indent="-342900" algn="just">
              <a:buFont typeface="+mj-lt"/>
              <a:buAutoNum type="arabicPeriod" startAt="5"/>
            </a:pPr>
            <a:r>
              <a:rPr lang="en-US" sz="2000" b="1" i="1" dirty="0" smtClean="0">
                <a:solidFill>
                  <a:srgbClr val="C00000"/>
                </a:solidFill>
              </a:rPr>
              <a:t>If </a:t>
            </a:r>
            <a:r>
              <a:rPr lang="en-US" sz="2000" b="1" i="1" dirty="0">
                <a:solidFill>
                  <a:srgbClr val="C00000"/>
                </a:solidFill>
              </a:rPr>
              <a:t>you selected a folder to encrypt, a Confirm Attribute Change dialogue box will be displayed asking if you want to encrypt everything in the folder. Select Apply change to this folder only or Apply changes to this folder, subfolders and files, and click OK. </a:t>
            </a:r>
            <a:r>
              <a:rPr lang="en-US" sz="2000" b="1" i="1" dirty="0">
                <a:solidFill>
                  <a:srgbClr val="C00000"/>
                </a:solidFill>
                <a:hlinkClick r:id="rId4"/>
              </a:rPr>
              <a:t> </a:t>
            </a:r>
            <a:endParaRPr lang="en-US" sz="2000" b="1" i="1" dirty="0">
              <a:solidFill>
                <a:srgbClr val="C00000"/>
              </a:solidFill>
            </a:endParaRPr>
          </a:p>
        </p:txBody>
      </p:sp>
      <p:pic>
        <p:nvPicPr>
          <p:cNvPr id="8" name="Picture 7" descr="encrypt files and folders in Windows">
            <a:hlinkClick r:id="rId4"/>
          </p:cNvPr>
          <p:cNvPicPr/>
          <p:nvPr/>
        </p:nvPicPr>
        <p:blipFill>
          <a:blip r:embed="rId5">
            <a:extLst>
              <a:ext uri="{28A0092B-C50C-407E-A947-70E740481C1C}">
                <a14:useLocalDpi xmlns:a14="http://schemas.microsoft.com/office/drawing/2010/main" val="0"/>
              </a:ext>
            </a:extLst>
          </a:blip>
          <a:srcRect/>
          <a:stretch>
            <a:fillRect/>
          </a:stretch>
        </p:blipFill>
        <p:spPr bwMode="auto">
          <a:xfrm>
            <a:off x="2724150" y="4495800"/>
            <a:ext cx="3695700" cy="1828800"/>
          </a:xfrm>
          <a:prstGeom prst="rect">
            <a:avLst/>
          </a:prstGeom>
          <a:noFill/>
          <a:ln w="28575">
            <a:solidFill>
              <a:schemeClr val="tx1"/>
            </a:solidFill>
          </a:ln>
        </p:spPr>
      </p:pic>
      <p:sp>
        <p:nvSpPr>
          <p:cNvPr id="9" name="Slide Number Placeholder 3"/>
          <p:cNvSpPr>
            <a:spLocks noGrp="1"/>
          </p:cNvSpPr>
          <p:nvPr>
            <p:ph type="sldNum" sz="quarter" idx="12"/>
          </p:nvPr>
        </p:nvSpPr>
        <p:spPr>
          <a:xfrm>
            <a:off x="6553200" y="6477000"/>
            <a:ext cx="2133600" cy="365125"/>
          </a:xfrm>
        </p:spPr>
        <p:txBody>
          <a:bodyPr/>
          <a:lstStyle/>
          <a:p>
            <a:fld id="{B6F15528-21DE-4FAA-801E-634DDDAF4B2B}" type="slidenum">
              <a:rPr lang="en-US" sz="1600" b="1" i="1" smtClean="0">
                <a:solidFill>
                  <a:srgbClr val="002060"/>
                </a:solidFill>
              </a:rPr>
              <a:pPr/>
              <a:t>34</a:t>
            </a:fld>
            <a:endParaRPr lang="en-US" sz="1600" b="1" i="1" dirty="0">
              <a:solidFill>
                <a:srgbClr val="002060"/>
              </a:solidFill>
            </a:endParaRPr>
          </a:p>
        </p:txBody>
      </p:sp>
      <p:sp>
        <p:nvSpPr>
          <p:cNvPr id="10" name="Date Placeholder 2"/>
          <p:cNvSpPr>
            <a:spLocks noGrp="1"/>
          </p:cNvSpPr>
          <p:nvPr>
            <p:ph type="dt" sz="half" idx="10"/>
          </p:nvPr>
        </p:nvSpPr>
        <p:spPr>
          <a:xfrm>
            <a:off x="76200" y="6477000"/>
            <a:ext cx="1143000" cy="365125"/>
          </a:xfrm>
        </p:spPr>
        <p:txBody>
          <a:bodyPr/>
          <a:lstStyle/>
          <a:p>
            <a:fld id="{2701BF0C-373B-4755-8192-B4AC705A545A}" type="datetime1">
              <a:rPr lang="en-US" sz="1600" b="1" i="1" smtClean="0">
                <a:solidFill>
                  <a:srgbClr val="002060"/>
                </a:solidFill>
              </a:rPr>
              <a:t>10/3/2018</a:t>
            </a:fld>
            <a:endParaRPr lang="en-US" sz="1600" b="1" i="1" dirty="0">
              <a:solidFill>
                <a:srgbClr val="002060"/>
              </a:solidFill>
            </a:endParaRPr>
          </a:p>
        </p:txBody>
      </p:sp>
      <p:sp>
        <p:nvSpPr>
          <p:cNvPr id="11" name="Footer Placeholder 3"/>
          <p:cNvSpPr>
            <a:spLocks noGrp="1"/>
          </p:cNvSpPr>
          <p:nvPr>
            <p:ph type="ftr" sz="quarter" idx="11"/>
          </p:nvPr>
        </p:nvSpPr>
        <p:spPr>
          <a:xfrm>
            <a:off x="2438400" y="6477000"/>
            <a:ext cx="4419600" cy="365125"/>
          </a:xfrm>
        </p:spPr>
        <p:txBody>
          <a:bodyPr/>
          <a:lstStyle/>
          <a:p>
            <a:r>
              <a:rPr lang="it-IT" sz="1600" b="1" i="1" dirty="0" smtClean="0">
                <a:solidFill>
                  <a:srgbClr val="C00000"/>
                </a:solidFill>
              </a:rPr>
              <a:t>Sara Shaker Al-Aqra &amp; Montaser Mustafa Dana'a </a:t>
            </a:r>
            <a:endParaRPr lang="en-US" sz="1600" b="1" i="1" dirty="0">
              <a:solidFill>
                <a:srgbClr val="C00000"/>
              </a:solidFill>
            </a:endParaRPr>
          </a:p>
        </p:txBody>
      </p:sp>
    </p:spTree>
    <p:extLst>
      <p:ext uri="{BB962C8B-B14F-4D97-AF65-F5344CB8AC3E}">
        <p14:creationId xmlns:p14="http://schemas.microsoft.com/office/powerpoint/2010/main" val="107083853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ChangeArrowheads="1"/>
          </p:cNvSpPr>
          <p:nvPr/>
        </p:nvSpPr>
        <p:spPr bwMode="auto">
          <a:xfrm>
            <a:off x="457200" y="5388114"/>
            <a:ext cx="4306628"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457200" algn="l"/>
              </a:tabLst>
              <a:defRPr>
                <a:solidFill>
                  <a:schemeClr val="tx1"/>
                </a:solidFill>
                <a:latin typeface="Arial" pitchFamily="34" charset="0"/>
                <a:cs typeface="Arial" pitchFamily="34" charset="0"/>
              </a:defRPr>
            </a:lvl1pPr>
            <a:lvl2pPr fontAlgn="base">
              <a:spcBef>
                <a:spcPct val="0"/>
              </a:spcBef>
              <a:spcAft>
                <a:spcPct val="0"/>
              </a:spcAft>
              <a:tabLst>
                <a:tab pos="457200" algn="l"/>
              </a:tabLst>
              <a:defRPr>
                <a:solidFill>
                  <a:schemeClr val="tx1"/>
                </a:solidFill>
                <a:latin typeface="Arial" pitchFamily="34" charset="0"/>
                <a:cs typeface="Arial" pitchFamily="34" charset="0"/>
              </a:defRPr>
            </a:lvl2pPr>
            <a:lvl3pPr fontAlgn="base">
              <a:spcBef>
                <a:spcPct val="0"/>
              </a:spcBef>
              <a:spcAft>
                <a:spcPct val="0"/>
              </a:spcAft>
              <a:tabLst>
                <a:tab pos="457200" algn="l"/>
              </a:tabLst>
              <a:defRPr>
                <a:solidFill>
                  <a:schemeClr val="tx1"/>
                </a:solidFill>
                <a:latin typeface="Arial" pitchFamily="34" charset="0"/>
                <a:cs typeface="Arial" pitchFamily="34" charset="0"/>
              </a:defRPr>
            </a:lvl3pPr>
            <a:lvl4pPr fontAlgn="base">
              <a:spcBef>
                <a:spcPct val="0"/>
              </a:spcBef>
              <a:spcAft>
                <a:spcPct val="0"/>
              </a:spcAft>
              <a:tabLst>
                <a:tab pos="457200" algn="l"/>
              </a:tabLst>
              <a:defRPr>
                <a:solidFill>
                  <a:schemeClr val="tx1"/>
                </a:solidFill>
                <a:latin typeface="Arial" pitchFamily="34" charset="0"/>
                <a:cs typeface="Arial" pitchFamily="34" charset="0"/>
              </a:defRPr>
            </a:lvl4pPr>
            <a:lvl5pPr fontAlgn="base">
              <a:spcBef>
                <a:spcPct val="0"/>
              </a:spcBef>
              <a:spcAft>
                <a:spcPct val="0"/>
              </a:spcAft>
              <a:tabLst>
                <a:tab pos="457200" algn="l"/>
              </a:tabLst>
              <a:defRPr>
                <a:solidFill>
                  <a:schemeClr val="tx1"/>
                </a:solidFill>
                <a:latin typeface="Arial" pitchFamily="34" charset="0"/>
                <a:cs typeface="Arial" pitchFamily="34" charset="0"/>
              </a:defRPr>
            </a:lvl5pPr>
            <a:lvl6pPr fontAlgn="base">
              <a:spcBef>
                <a:spcPct val="0"/>
              </a:spcBef>
              <a:spcAft>
                <a:spcPct val="0"/>
              </a:spcAft>
              <a:tabLst>
                <a:tab pos="457200" algn="l"/>
              </a:tabLst>
              <a:defRPr>
                <a:solidFill>
                  <a:schemeClr val="tx1"/>
                </a:solidFill>
                <a:latin typeface="Arial" pitchFamily="34" charset="0"/>
                <a:cs typeface="Arial" pitchFamily="34" charset="0"/>
              </a:defRPr>
            </a:lvl6pPr>
            <a:lvl7pPr fontAlgn="base">
              <a:spcBef>
                <a:spcPct val="0"/>
              </a:spcBef>
              <a:spcAft>
                <a:spcPct val="0"/>
              </a:spcAft>
              <a:tabLst>
                <a:tab pos="457200" algn="l"/>
              </a:tabLst>
              <a:defRPr>
                <a:solidFill>
                  <a:schemeClr val="tx1"/>
                </a:solidFill>
                <a:latin typeface="Arial" pitchFamily="34" charset="0"/>
                <a:cs typeface="Arial" pitchFamily="34" charset="0"/>
              </a:defRPr>
            </a:lvl7pPr>
            <a:lvl8pPr fontAlgn="base">
              <a:spcBef>
                <a:spcPct val="0"/>
              </a:spcBef>
              <a:spcAft>
                <a:spcPct val="0"/>
              </a:spcAft>
              <a:tabLst>
                <a:tab pos="457200" algn="l"/>
              </a:tabLst>
              <a:defRPr>
                <a:solidFill>
                  <a:schemeClr val="tx1"/>
                </a:solidFill>
                <a:latin typeface="Arial" pitchFamily="34" charset="0"/>
                <a:cs typeface="Arial" pitchFamily="34" charset="0"/>
              </a:defRPr>
            </a:lvl8pPr>
            <a:lvl9pPr fontAlgn="base">
              <a:spcBef>
                <a:spcPct val="0"/>
              </a:spcBef>
              <a:spcAft>
                <a:spcPct val="0"/>
              </a:spcAft>
              <a:tabLst>
                <a:tab pos="457200" algn="l"/>
              </a:tabLst>
              <a:defRPr>
                <a:solidFill>
                  <a:schemeClr val="tx1"/>
                </a:solidFill>
                <a:latin typeface="Arial" pitchFamily="34" charset="0"/>
                <a:cs typeface="Arial" pitchFamily="34" charset="0"/>
              </a:defRPr>
            </a:lvl9pPr>
          </a:lstStyle>
          <a:p>
            <a:pPr marL="342900" indent="-342900">
              <a:buFont typeface="+mj-lt"/>
              <a:buAutoNum type="arabicPeriod" startAt="11"/>
            </a:pPr>
            <a:r>
              <a:rPr lang="en-US" altLang="en-US" sz="2000" b="1" i="1" dirty="0">
                <a:solidFill>
                  <a:srgbClr val="C00000"/>
                </a:solidFill>
                <a:latin typeface="+mn-lt"/>
                <a:cs typeface="+mn-cs"/>
              </a:rPr>
              <a:t>Click Next to continue.</a:t>
            </a:r>
            <a:r>
              <a:rPr lang="en-US" altLang="en-US" sz="2000" b="1" i="1" dirty="0">
                <a:solidFill>
                  <a:srgbClr val="C00000"/>
                </a:solidFill>
              </a:rPr>
              <a:t> </a:t>
            </a:r>
            <a:endParaRPr lang="en-US" altLang="en-US" sz="2000" b="1" i="1" dirty="0" smtClean="0">
              <a:solidFill>
                <a:srgbClr val="C00000"/>
              </a:solidFill>
            </a:endParaRPr>
          </a:p>
          <a:p>
            <a:pPr marL="342900" indent="-342900">
              <a:buFont typeface="+mj-lt"/>
              <a:buAutoNum type="arabicPeriod" startAt="11"/>
            </a:pPr>
            <a:r>
              <a:rPr lang="en-US" altLang="en-US" sz="2000" b="1" i="1" dirty="0">
                <a:solidFill>
                  <a:srgbClr val="C00000"/>
                </a:solidFill>
                <a:latin typeface="+mn-lt"/>
                <a:cs typeface="+mn-cs"/>
              </a:rPr>
              <a:t>Click Next to create your certificate.</a:t>
            </a:r>
            <a:endParaRPr lang="en-US" sz="2000" b="1" i="1" dirty="0">
              <a:solidFill>
                <a:srgbClr val="C00000"/>
              </a:solidFill>
              <a:latin typeface="+mn-lt"/>
              <a:cs typeface="+mn-cs"/>
            </a:endParaRPr>
          </a:p>
        </p:txBody>
      </p:sp>
      <p:sp>
        <p:nvSpPr>
          <p:cNvPr id="8" name="Rectangle 7"/>
          <p:cNvSpPr/>
          <p:nvPr/>
        </p:nvSpPr>
        <p:spPr>
          <a:xfrm>
            <a:off x="228600" y="202793"/>
            <a:ext cx="8839200" cy="1631216"/>
          </a:xfrm>
          <a:prstGeom prst="rect">
            <a:avLst/>
          </a:prstGeom>
        </p:spPr>
        <p:txBody>
          <a:bodyPr wrap="square">
            <a:spAutoFit/>
          </a:bodyPr>
          <a:lstStyle/>
          <a:p>
            <a:pPr marL="342900" lvl="0" indent="-342900" algn="just">
              <a:buFont typeface="+mj-lt"/>
              <a:buAutoNum type="arabicPeriod" startAt="8"/>
            </a:pPr>
            <a:r>
              <a:rPr lang="en-US" sz="2000" b="1" i="1" dirty="0">
                <a:solidFill>
                  <a:srgbClr val="C00000"/>
                </a:solidFill>
              </a:rPr>
              <a:t>Click on the Back up your file encryption key pop-up message. If the message disappears before you can click it, you can find it in the Notification Area for your </a:t>
            </a:r>
            <a:r>
              <a:rPr lang="en-US" sz="2000" b="1" i="1" dirty="0" smtClean="0">
                <a:solidFill>
                  <a:srgbClr val="C00000"/>
                </a:solidFill>
              </a:rPr>
              <a:t>OS.</a:t>
            </a:r>
          </a:p>
          <a:p>
            <a:pPr marL="342900" lvl="0" indent="-342900" algn="just">
              <a:buFont typeface="+mj-lt"/>
              <a:buAutoNum type="arabicPeriod" startAt="8"/>
            </a:pPr>
            <a:r>
              <a:rPr lang="en-US" sz="2000" b="1" i="1" dirty="0" smtClean="0">
                <a:solidFill>
                  <a:srgbClr val="C00000"/>
                </a:solidFill>
              </a:rPr>
              <a:t>Ensure </a:t>
            </a:r>
            <a:r>
              <a:rPr lang="en-US" sz="2000" b="1" i="1" dirty="0">
                <a:solidFill>
                  <a:srgbClr val="C00000"/>
                </a:solidFill>
              </a:rPr>
              <a:t>you have a USB flash drive plugged into your </a:t>
            </a:r>
            <a:r>
              <a:rPr lang="en-US" sz="2000" b="1" i="1" dirty="0" smtClean="0">
                <a:solidFill>
                  <a:srgbClr val="C00000"/>
                </a:solidFill>
              </a:rPr>
              <a:t>PC.</a:t>
            </a:r>
          </a:p>
          <a:p>
            <a:pPr marL="342900" lvl="0" indent="-342900" algn="just">
              <a:buFont typeface="+mj-lt"/>
              <a:buAutoNum type="arabicPeriod" startAt="8"/>
            </a:pPr>
            <a:r>
              <a:rPr lang="en-US" sz="2000" b="1" i="1" dirty="0" smtClean="0">
                <a:solidFill>
                  <a:srgbClr val="C00000"/>
                </a:solidFill>
              </a:rPr>
              <a:t>Click </a:t>
            </a:r>
            <a:r>
              <a:rPr lang="en-US" sz="2000" b="1" i="1" dirty="0">
                <a:solidFill>
                  <a:srgbClr val="C00000"/>
                </a:solidFill>
              </a:rPr>
              <a:t>Back up now (recommended</a:t>
            </a:r>
            <a:r>
              <a:rPr lang="en-US" sz="2000" b="1" i="1" dirty="0" smtClean="0">
                <a:solidFill>
                  <a:srgbClr val="C00000"/>
                </a:solidFill>
              </a:rPr>
              <a:t>).</a:t>
            </a:r>
          </a:p>
        </p:txBody>
      </p:sp>
      <p:pic>
        <p:nvPicPr>
          <p:cNvPr id="9" name="Picture 8" descr="encrypt files and folders in Windows">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2057400" y="1981200"/>
            <a:ext cx="5105400" cy="3276600"/>
          </a:xfrm>
          <a:prstGeom prst="rect">
            <a:avLst/>
          </a:prstGeom>
          <a:noFill/>
          <a:ln w="28575">
            <a:solidFill>
              <a:schemeClr val="tx1"/>
            </a:solidFill>
          </a:ln>
        </p:spPr>
      </p:pic>
      <p:sp>
        <p:nvSpPr>
          <p:cNvPr id="10" name="Slide Number Placeholder 3"/>
          <p:cNvSpPr>
            <a:spLocks noGrp="1"/>
          </p:cNvSpPr>
          <p:nvPr>
            <p:ph type="sldNum" sz="quarter" idx="12"/>
          </p:nvPr>
        </p:nvSpPr>
        <p:spPr>
          <a:xfrm>
            <a:off x="6553200" y="6477000"/>
            <a:ext cx="2133600" cy="365125"/>
          </a:xfrm>
        </p:spPr>
        <p:txBody>
          <a:bodyPr/>
          <a:lstStyle/>
          <a:p>
            <a:fld id="{B6F15528-21DE-4FAA-801E-634DDDAF4B2B}" type="slidenum">
              <a:rPr lang="en-US" sz="1600" b="1" i="1" smtClean="0">
                <a:solidFill>
                  <a:srgbClr val="002060"/>
                </a:solidFill>
              </a:rPr>
              <a:pPr/>
              <a:t>35</a:t>
            </a:fld>
            <a:endParaRPr lang="en-US" sz="1600" b="1" i="1" dirty="0">
              <a:solidFill>
                <a:srgbClr val="002060"/>
              </a:solidFill>
            </a:endParaRPr>
          </a:p>
        </p:txBody>
      </p:sp>
      <p:sp>
        <p:nvSpPr>
          <p:cNvPr id="11" name="Date Placeholder 2"/>
          <p:cNvSpPr>
            <a:spLocks noGrp="1"/>
          </p:cNvSpPr>
          <p:nvPr>
            <p:ph type="dt" sz="half" idx="10"/>
          </p:nvPr>
        </p:nvSpPr>
        <p:spPr>
          <a:xfrm>
            <a:off x="76200" y="6477000"/>
            <a:ext cx="1143000" cy="365125"/>
          </a:xfrm>
        </p:spPr>
        <p:txBody>
          <a:bodyPr/>
          <a:lstStyle/>
          <a:p>
            <a:fld id="{2701BF0C-373B-4755-8192-B4AC705A545A}" type="datetime1">
              <a:rPr lang="en-US" sz="1600" b="1" i="1" smtClean="0">
                <a:solidFill>
                  <a:srgbClr val="002060"/>
                </a:solidFill>
              </a:rPr>
              <a:t>10/3/2018</a:t>
            </a:fld>
            <a:endParaRPr lang="en-US" sz="1600" b="1" i="1" dirty="0">
              <a:solidFill>
                <a:srgbClr val="002060"/>
              </a:solidFill>
            </a:endParaRPr>
          </a:p>
        </p:txBody>
      </p:sp>
      <p:sp>
        <p:nvSpPr>
          <p:cNvPr id="12" name="Footer Placeholder 3"/>
          <p:cNvSpPr>
            <a:spLocks noGrp="1"/>
          </p:cNvSpPr>
          <p:nvPr>
            <p:ph type="ftr" sz="quarter" idx="11"/>
          </p:nvPr>
        </p:nvSpPr>
        <p:spPr>
          <a:xfrm>
            <a:off x="2438400" y="6477000"/>
            <a:ext cx="4419600" cy="365125"/>
          </a:xfrm>
        </p:spPr>
        <p:txBody>
          <a:bodyPr/>
          <a:lstStyle/>
          <a:p>
            <a:r>
              <a:rPr lang="it-IT" sz="1600" b="1" i="1" dirty="0" smtClean="0">
                <a:solidFill>
                  <a:srgbClr val="C00000"/>
                </a:solidFill>
              </a:rPr>
              <a:t>Sara Shaker Al-Aqra &amp; Montaser Mustafa Dana'a </a:t>
            </a:r>
            <a:endParaRPr lang="en-US" sz="1600" b="1" i="1" dirty="0">
              <a:solidFill>
                <a:srgbClr val="C00000"/>
              </a:solidFill>
            </a:endParaRPr>
          </a:p>
        </p:txBody>
      </p:sp>
    </p:spTree>
    <p:extLst>
      <p:ext uri="{BB962C8B-B14F-4D97-AF65-F5344CB8AC3E}">
        <p14:creationId xmlns:p14="http://schemas.microsoft.com/office/powerpoint/2010/main" val="125312916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85750" y="2590562"/>
            <a:ext cx="8610600" cy="1600438"/>
          </a:xfrm>
          <a:prstGeom prst="rect">
            <a:avLst/>
          </a:prstGeom>
        </p:spPr>
        <p:txBody>
          <a:bodyPr wrap="square">
            <a:spAutoFit/>
          </a:bodyPr>
          <a:lstStyle/>
          <a:p>
            <a:pPr algn="ctr"/>
            <a:r>
              <a:rPr lang="en-US" sz="2800" b="1" i="1" dirty="0" smtClean="0">
                <a:solidFill>
                  <a:srgbClr val="002060"/>
                </a:solidFill>
              </a:rPr>
              <a:t>Windows7</a:t>
            </a:r>
          </a:p>
          <a:p>
            <a:pPr algn="ctr"/>
            <a:endParaRPr lang="en-US" sz="2800" b="1" i="1" dirty="0" smtClean="0">
              <a:solidFill>
                <a:srgbClr val="002060"/>
              </a:solidFill>
            </a:endParaRPr>
          </a:p>
          <a:p>
            <a:pPr algn="ctr"/>
            <a:r>
              <a:rPr lang="en-US" sz="2800" b="1" i="1" dirty="0" smtClean="0">
                <a:solidFill>
                  <a:srgbClr val="C00000"/>
                </a:solidFill>
              </a:rPr>
              <a:t>Firewall </a:t>
            </a:r>
            <a:r>
              <a:rPr lang="ar-JO" sz="2800" b="1" i="1" dirty="0" smtClean="0">
                <a:solidFill>
                  <a:srgbClr val="C00000"/>
                </a:solidFill>
              </a:rPr>
              <a:t> الجدار الناري</a:t>
            </a:r>
            <a:endParaRPr lang="en-US" sz="2800" b="1" i="1" dirty="0">
              <a:solidFill>
                <a:srgbClr val="C00000"/>
              </a:solidFill>
            </a:endParaRPr>
          </a:p>
          <a:p>
            <a:pPr algn="ctr"/>
            <a:endParaRPr lang="en-US" sz="1400" b="1" i="1" u="sng" dirty="0">
              <a:solidFill>
                <a:srgbClr val="002060"/>
              </a:solidFill>
            </a:endParaRPr>
          </a:p>
        </p:txBody>
      </p:sp>
      <p:sp>
        <p:nvSpPr>
          <p:cNvPr id="6" name="Slide Number Placeholder 3"/>
          <p:cNvSpPr>
            <a:spLocks noGrp="1"/>
          </p:cNvSpPr>
          <p:nvPr>
            <p:ph type="sldNum" sz="quarter" idx="12"/>
          </p:nvPr>
        </p:nvSpPr>
        <p:spPr>
          <a:xfrm>
            <a:off x="6553200" y="6477000"/>
            <a:ext cx="2133600" cy="365125"/>
          </a:xfrm>
        </p:spPr>
        <p:txBody>
          <a:bodyPr/>
          <a:lstStyle/>
          <a:p>
            <a:fld id="{B6F15528-21DE-4FAA-801E-634DDDAF4B2B}" type="slidenum">
              <a:rPr lang="en-US" sz="1600" b="1" i="1" smtClean="0">
                <a:solidFill>
                  <a:srgbClr val="002060"/>
                </a:solidFill>
              </a:rPr>
              <a:pPr/>
              <a:t>36</a:t>
            </a:fld>
            <a:endParaRPr lang="en-US" sz="1600" b="1" i="1" dirty="0">
              <a:solidFill>
                <a:srgbClr val="002060"/>
              </a:solidFill>
            </a:endParaRPr>
          </a:p>
        </p:txBody>
      </p:sp>
      <p:sp>
        <p:nvSpPr>
          <p:cNvPr id="7" name="Date Placeholder 2"/>
          <p:cNvSpPr>
            <a:spLocks noGrp="1"/>
          </p:cNvSpPr>
          <p:nvPr>
            <p:ph type="dt" sz="half" idx="10"/>
          </p:nvPr>
        </p:nvSpPr>
        <p:spPr>
          <a:xfrm>
            <a:off x="76200" y="6477000"/>
            <a:ext cx="1143000" cy="365125"/>
          </a:xfrm>
        </p:spPr>
        <p:txBody>
          <a:bodyPr/>
          <a:lstStyle/>
          <a:p>
            <a:fld id="{2701BF0C-373B-4755-8192-B4AC705A545A}" type="datetime1">
              <a:rPr lang="en-US" sz="1600" b="1" i="1" smtClean="0">
                <a:solidFill>
                  <a:srgbClr val="002060"/>
                </a:solidFill>
              </a:rPr>
              <a:t>10/3/2018</a:t>
            </a:fld>
            <a:endParaRPr lang="en-US" sz="1600" b="1" i="1" dirty="0">
              <a:solidFill>
                <a:srgbClr val="002060"/>
              </a:solidFill>
            </a:endParaRPr>
          </a:p>
        </p:txBody>
      </p:sp>
      <p:sp>
        <p:nvSpPr>
          <p:cNvPr id="8" name="Footer Placeholder 3"/>
          <p:cNvSpPr>
            <a:spLocks noGrp="1"/>
          </p:cNvSpPr>
          <p:nvPr>
            <p:ph type="ftr" sz="quarter" idx="11"/>
          </p:nvPr>
        </p:nvSpPr>
        <p:spPr>
          <a:xfrm>
            <a:off x="2438400" y="6477000"/>
            <a:ext cx="4419600" cy="365125"/>
          </a:xfrm>
        </p:spPr>
        <p:txBody>
          <a:bodyPr/>
          <a:lstStyle/>
          <a:p>
            <a:r>
              <a:rPr lang="it-IT" sz="1600" b="1" i="1" dirty="0" smtClean="0">
                <a:solidFill>
                  <a:srgbClr val="C00000"/>
                </a:solidFill>
              </a:rPr>
              <a:t>Sara Shaker Al-Aqra &amp; Montaser Mustafa Dana'a </a:t>
            </a:r>
            <a:endParaRPr lang="en-US" sz="1600" b="1" i="1" dirty="0">
              <a:solidFill>
                <a:srgbClr val="C00000"/>
              </a:solidFill>
            </a:endParaRPr>
          </a:p>
        </p:txBody>
      </p:sp>
    </p:spTree>
    <p:extLst>
      <p:ext uri="{BB962C8B-B14F-4D97-AF65-F5344CB8AC3E}">
        <p14:creationId xmlns:p14="http://schemas.microsoft.com/office/powerpoint/2010/main" val="415053629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04800" y="76200"/>
            <a:ext cx="8610600" cy="1661993"/>
          </a:xfrm>
          <a:prstGeom prst="rect">
            <a:avLst/>
          </a:prstGeom>
        </p:spPr>
        <p:txBody>
          <a:bodyPr wrap="square">
            <a:spAutoFit/>
          </a:bodyPr>
          <a:lstStyle/>
          <a:p>
            <a:pPr algn="ctr"/>
            <a:r>
              <a:rPr lang="en-US" sz="2400" b="1" i="1" u="sng" dirty="0" smtClean="0">
                <a:solidFill>
                  <a:srgbClr val="C00000"/>
                </a:solidFill>
              </a:rPr>
              <a:t>Firewall </a:t>
            </a:r>
            <a:r>
              <a:rPr lang="ar-JO" sz="2400" b="1" i="1" u="sng" dirty="0" smtClean="0">
                <a:solidFill>
                  <a:srgbClr val="C00000"/>
                </a:solidFill>
              </a:rPr>
              <a:t> </a:t>
            </a:r>
            <a:r>
              <a:rPr lang="ar-JO" sz="2400" b="1" i="1" u="sng" dirty="0">
                <a:solidFill>
                  <a:srgbClr val="C00000"/>
                </a:solidFill>
              </a:rPr>
              <a:t>الجدار </a:t>
            </a:r>
            <a:r>
              <a:rPr lang="ar-JO" sz="2400" b="1" i="1" u="sng" dirty="0" smtClean="0">
                <a:solidFill>
                  <a:srgbClr val="C00000"/>
                </a:solidFill>
              </a:rPr>
              <a:t>الناري</a:t>
            </a:r>
            <a:endParaRPr lang="en-US" sz="2400" b="1" i="1" u="sng" dirty="0" smtClean="0">
              <a:solidFill>
                <a:srgbClr val="C00000"/>
              </a:solidFill>
            </a:endParaRPr>
          </a:p>
          <a:p>
            <a:pPr algn="ctr"/>
            <a:endParaRPr lang="en-US" sz="800" b="1" i="1" u="sng" dirty="0" smtClean="0">
              <a:solidFill>
                <a:srgbClr val="C00000"/>
              </a:solidFill>
            </a:endParaRPr>
          </a:p>
          <a:p>
            <a:pPr lvl="0" fontAlgn="base">
              <a:spcBef>
                <a:spcPct val="0"/>
              </a:spcBef>
              <a:spcAft>
                <a:spcPct val="0"/>
              </a:spcAft>
            </a:pPr>
            <a:r>
              <a:rPr lang="en-US" altLang="en-US" sz="2200" b="1" u="sng" dirty="0">
                <a:solidFill>
                  <a:srgbClr val="002060"/>
                </a:solidFill>
              </a:rPr>
              <a:t>Windows  </a:t>
            </a:r>
            <a:r>
              <a:rPr lang="en-US" altLang="en-US" sz="2200" b="1" u="sng" dirty="0" smtClean="0">
                <a:solidFill>
                  <a:srgbClr val="002060"/>
                </a:solidFill>
              </a:rPr>
              <a:t>Firewall:</a:t>
            </a:r>
            <a:endParaRPr lang="en-US" altLang="en-US" sz="2200" b="1" u="sng" dirty="0">
              <a:solidFill>
                <a:srgbClr val="002060"/>
              </a:solidFill>
            </a:endParaRPr>
          </a:p>
          <a:p>
            <a:pPr lvl="0" fontAlgn="base">
              <a:spcBef>
                <a:spcPct val="0"/>
              </a:spcBef>
              <a:spcAft>
                <a:spcPct val="0"/>
              </a:spcAft>
            </a:pPr>
            <a:endParaRPr lang="en-US" altLang="en-US" sz="800" dirty="0">
              <a:latin typeface="Arial" pitchFamily="34" charset="0"/>
              <a:cs typeface="Arial" pitchFamily="34" charset="0"/>
            </a:endParaRPr>
          </a:p>
          <a:p>
            <a:pPr marL="342900" lvl="0" indent="-342900" algn="just" eaLnBrk="0" fontAlgn="base" hangingPunct="0">
              <a:spcBef>
                <a:spcPct val="0"/>
              </a:spcBef>
              <a:spcAft>
                <a:spcPct val="0"/>
              </a:spcAft>
              <a:buFont typeface="+mj-lt"/>
              <a:buAutoNum type="arabicPeriod"/>
            </a:pPr>
            <a:r>
              <a:rPr lang="en-US" altLang="en-US" sz="2000" b="1" i="1" dirty="0" smtClean="0">
                <a:solidFill>
                  <a:srgbClr val="C00000"/>
                </a:solidFill>
                <a:cs typeface="Arial" pitchFamily="34" charset="0"/>
              </a:rPr>
              <a:t>Click </a:t>
            </a:r>
            <a:r>
              <a:rPr lang="en-US" altLang="en-US" sz="2000" b="1" i="1" dirty="0">
                <a:solidFill>
                  <a:srgbClr val="C00000"/>
                </a:solidFill>
                <a:cs typeface="Arial" pitchFamily="34" charset="0"/>
              </a:rPr>
              <a:t>the Start =&gt; Control Panel =&gt; System and Security =&gt; Windows Firewall =&gt; Network and Sharing Center</a:t>
            </a:r>
            <a:r>
              <a:rPr lang="en-US" altLang="en-US" sz="2000" b="1" i="1" dirty="0" smtClean="0">
                <a:solidFill>
                  <a:srgbClr val="C00000"/>
                </a:solidFill>
                <a:cs typeface="Arial" pitchFamily="34" charset="0"/>
              </a:rPr>
              <a:t>.</a:t>
            </a:r>
            <a:endParaRPr lang="en-US" altLang="en-US" sz="2000" b="1" i="1" dirty="0">
              <a:solidFill>
                <a:srgbClr val="C00000"/>
              </a:solidFill>
              <a:cs typeface="Arial" pitchFamily="34" charset="0"/>
            </a:endParaRPr>
          </a:p>
        </p:txBody>
      </p:sp>
      <p:sp>
        <p:nvSpPr>
          <p:cNvPr id="6" name="Rectangle 2"/>
          <p:cNvSpPr>
            <a:spLocks noChangeArrowheads="1"/>
          </p:cNvSpPr>
          <p:nvPr/>
        </p:nvSpPr>
        <p:spPr bwMode="auto">
          <a:xfrm>
            <a:off x="0" y="-33010"/>
            <a:ext cx="21352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smtClean="0">
                <a:ln>
                  <a:noFill/>
                </a:ln>
                <a:solidFill>
                  <a:srgbClr val="675E6E"/>
                </a:solidFill>
                <a:effectLst/>
                <a:latin typeface="Calibri"/>
                <a:ea typeface="Calibri" pitchFamily="34" charset="0"/>
                <a:cs typeface="Arial" pitchFamily="34" charset="0"/>
              </a:rPr>
              <a:t> </a:t>
            </a:r>
            <a:endParaRPr kumimoji="0" lang="en-US" alt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049" name="Picture 24" descr="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4882" y="1752600"/>
            <a:ext cx="4674235" cy="1981200"/>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sp>
        <p:nvSpPr>
          <p:cNvPr id="7" name="Rectangle 3"/>
          <p:cNvSpPr>
            <a:spLocks noChangeArrowheads="1"/>
          </p:cNvSpPr>
          <p:nvPr/>
        </p:nvSpPr>
        <p:spPr bwMode="auto">
          <a:xfrm>
            <a:off x="0" y="3886200"/>
            <a:ext cx="914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675E6E"/>
                </a:solidFill>
                <a:effectLst/>
                <a:latin typeface="Calibri"/>
                <a:ea typeface="Calibri"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8"/>
          <p:cNvSpPr/>
          <p:nvPr/>
        </p:nvSpPr>
        <p:spPr>
          <a:xfrm>
            <a:off x="304800" y="3810000"/>
            <a:ext cx="8610600" cy="707886"/>
          </a:xfrm>
          <a:prstGeom prst="rect">
            <a:avLst/>
          </a:prstGeom>
        </p:spPr>
        <p:txBody>
          <a:bodyPr wrap="square">
            <a:spAutoFit/>
          </a:bodyPr>
          <a:lstStyle/>
          <a:p>
            <a:pPr marL="342900" indent="-342900" algn="just" eaLnBrk="0" fontAlgn="base" hangingPunct="0">
              <a:spcBef>
                <a:spcPct val="0"/>
              </a:spcBef>
              <a:spcAft>
                <a:spcPct val="0"/>
              </a:spcAft>
              <a:buFont typeface="+mj-lt"/>
              <a:buAutoNum type="arabicPeriod" startAt="2"/>
            </a:pPr>
            <a:r>
              <a:rPr lang="en-US" sz="2000" b="1" i="1" dirty="0" smtClean="0">
                <a:solidFill>
                  <a:srgbClr val="C00000"/>
                </a:solidFill>
                <a:cs typeface="Arial" pitchFamily="34" charset="0"/>
              </a:rPr>
              <a:t>Check </a:t>
            </a:r>
            <a:r>
              <a:rPr lang="en-US" sz="2000" b="1" i="1" dirty="0">
                <a:solidFill>
                  <a:srgbClr val="C00000"/>
                </a:solidFill>
                <a:cs typeface="Arial" pitchFamily="34" charset="0"/>
              </a:rPr>
              <a:t>your network location which is shown in the View your </a:t>
            </a:r>
            <a:r>
              <a:rPr lang="en-US" sz="2000" b="1" i="1" dirty="0" smtClean="0">
                <a:solidFill>
                  <a:srgbClr val="C00000"/>
                </a:solidFill>
                <a:cs typeface="Arial" pitchFamily="34" charset="0"/>
              </a:rPr>
              <a:t>active networks</a:t>
            </a:r>
            <a:r>
              <a:rPr lang="en-US" sz="2000" b="1" i="1" dirty="0">
                <a:solidFill>
                  <a:srgbClr val="C00000"/>
                </a:solidFill>
                <a:cs typeface="Arial" pitchFamily="34" charset="0"/>
              </a:rPr>
              <a:t> section.</a:t>
            </a:r>
          </a:p>
        </p:txBody>
      </p:sp>
      <p:pic>
        <p:nvPicPr>
          <p:cNvPr id="10" name="Picture 9" descr="Image"/>
          <p:cNvPicPr/>
          <p:nvPr/>
        </p:nvPicPr>
        <p:blipFill>
          <a:blip r:embed="rId3">
            <a:extLst>
              <a:ext uri="{28A0092B-C50C-407E-A947-70E740481C1C}">
                <a14:useLocalDpi xmlns:a14="http://schemas.microsoft.com/office/drawing/2010/main" val="0"/>
              </a:ext>
            </a:extLst>
          </a:blip>
          <a:srcRect/>
          <a:stretch>
            <a:fillRect/>
          </a:stretch>
        </p:blipFill>
        <p:spPr bwMode="auto">
          <a:xfrm>
            <a:off x="2234882" y="4495800"/>
            <a:ext cx="4674235" cy="1905000"/>
          </a:xfrm>
          <a:prstGeom prst="rect">
            <a:avLst/>
          </a:prstGeom>
          <a:noFill/>
          <a:ln w="28575">
            <a:solidFill>
              <a:schemeClr val="tx1"/>
            </a:solidFill>
          </a:ln>
        </p:spPr>
      </p:pic>
      <p:sp>
        <p:nvSpPr>
          <p:cNvPr id="11" name="Slide Number Placeholder 3"/>
          <p:cNvSpPr>
            <a:spLocks noGrp="1"/>
          </p:cNvSpPr>
          <p:nvPr>
            <p:ph type="sldNum" sz="quarter" idx="12"/>
          </p:nvPr>
        </p:nvSpPr>
        <p:spPr>
          <a:xfrm>
            <a:off x="6553200" y="6477000"/>
            <a:ext cx="2133600" cy="365125"/>
          </a:xfrm>
        </p:spPr>
        <p:txBody>
          <a:bodyPr/>
          <a:lstStyle/>
          <a:p>
            <a:fld id="{B6F15528-21DE-4FAA-801E-634DDDAF4B2B}" type="slidenum">
              <a:rPr lang="en-US" sz="1600" b="1" i="1" smtClean="0">
                <a:solidFill>
                  <a:srgbClr val="002060"/>
                </a:solidFill>
              </a:rPr>
              <a:pPr/>
              <a:t>37</a:t>
            </a:fld>
            <a:endParaRPr lang="en-US" sz="1600" b="1" i="1" dirty="0">
              <a:solidFill>
                <a:srgbClr val="002060"/>
              </a:solidFill>
            </a:endParaRPr>
          </a:p>
        </p:txBody>
      </p:sp>
      <p:sp>
        <p:nvSpPr>
          <p:cNvPr id="12" name="Date Placeholder 2"/>
          <p:cNvSpPr>
            <a:spLocks noGrp="1"/>
          </p:cNvSpPr>
          <p:nvPr>
            <p:ph type="dt" sz="half" idx="10"/>
          </p:nvPr>
        </p:nvSpPr>
        <p:spPr>
          <a:xfrm>
            <a:off x="76200" y="6477000"/>
            <a:ext cx="1143000" cy="365125"/>
          </a:xfrm>
        </p:spPr>
        <p:txBody>
          <a:bodyPr/>
          <a:lstStyle/>
          <a:p>
            <a:fld id="{2701BF0C-373B-4755-8192-B4AC705A545A}" type="datetime1">
              <a:rPr lang="en-US" sz="1600" b="1" i="1" smtClean="0">
                <a:solidFill>
                  <a:srgbClr val="002060"/>
                </a:solidFill>
              </a:rPr>
              <a:t>10/3/2018</a:t>
            </a:fld>
            <a:endParaRPr lang="en-US" sz="1600" b="1" i="1" dirty="0">
              <a:solidFill>
                <a:srgbClr val="002060"/>
              </a:solidFill>
            </a:endParaRPr>
          </a:p>
        </p:txBody>
      </p:sp>
      <p:sp>
        <p:nvSpPr>
          <p:cNvPr id="13" name="Footer Placeholder 3"/>
          <p:cNvSpPr>
            <a:spLocks noGrp="1"/>
          </p:cNvSpPr>
          <p:nvPr>
            <p:ph type="ftr" sz="quarter" idx="11"/>
          </p:nvPr>
        </p:nvSpPr>
        <p:spPr>
          <a:xfrm>
            <a:off x="2438400" y="6477000"/>
            <a:ext cx="4419600" cy="365125"/>
          </a:xfrm>
        </p:spPr>
        <p:txBody>
          <a:bodyPr/>
          <a:lstStyle/>
          <a:p>
            <a:r>
              <a:rPr lang="it-IT" sz="1600" b="1" i="1" dirty="0" smtClean="0">
                <a:solidFill>
                  <a:srgbClr val="C00000"/>
                </a:solidFill>
              </a:rPr>
              <a:t>Sara Shaker Al-Aqra &amp; Montaser Mustafa Dana'a </a:t>
            </a:r>
            <a:endParaRPr lang="en-US" sz="1600" b="1" i="1" dirty="0">
              <a:solidFill>
                <a:srgbClr val="C00000"/>
              </a:solidFill>
            </a:endParaRPr>
          </a:p>
        </p:txBody>
      </p:sp>
    </p:spTree>
    <p:extLst>
      <p:ext uri="{BB962C8B-B14F-4D97-AF65-F5344CB8AC3E}">
        <p14:creationId xmlns:p14="http://schemas.microsoft.com/office/powerpoint/2010/main" val="310827432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76200" y="76200"/>
            <a:ext cx="8991600" cy="1169551"/>
          </a:xfrm>
          <a:prstGeom prst="rect">
            <a:avLst/>
          </a:prstGeom>
        </p:spPr>
        <p:txBody>
          <a:bodyPr wrap="square">
            <a:spAutoFit/>
          </a:bodyPr>
          <a:lstStyle/>
          <a:p>
            <a:pPr fontAlgn="base">
              <a:spcBef>
                <a:spcPct val="0"/>
              </a:spcBef>
              <a:spcAft>
                <a:spcPct val="0"/>
              </a:spcAft>
            </a:pPr>
            <a:r>
              <a:rPr lang="en-US" sz="2200" b="1" u="sng" dirty="0" smtClean="0">
                <a:solidFill>
                  <a:srgbClr val="002060"/>
                </a:solidFill>
              </a:rPr>
              <a:t>Disable </a:t>
            </a:r>
            <a:r>
              <a:rPr lang="en-US" sz="2200" b="1" u="sng" dirty="0">
                <a:solidFill>
                  <a:srgbClr val="002060"/>
                </a:solidFill>
              </a:rPr>
              <a:t>the Firewall </a:t>
            </a:r>
            <a:r>
              <a:rPr lang="en-US" sz="2200" b="1" u="sng" dirty="0" smtClean="0">
                <a:solidFill>
                  <a:srgbClr val="002060"/>
                </a:solidFill>
              </a:rPr>
              <a:t>settings:</a:t>
            </a:r>
            <a:r>
              <a:rPr lang="ar-JO" sz="2200" b="1" u="sng" dirty="0" smtClean="0">
                <a:solidFill>
                  <a:srgbClr val="002060"/>
                </a:solidFill>
              </a:rPr>
              <a:t> تعطيل إعدادات الجدار الناري </a:t>
            </a:r>
            <a:endParaRPr lang="en-US" sz="2200" b="1" u="sng" dirty="0" smtClean="0">
              <a:solidFill>
                <a:srgbClr val="002060"/>
              </a:solidFill>
            </a:endParaRPr>
          </a:p>
          <a:p>
            <a:pPr fontAlgn="base">
              <a:spcBef>
                <a:spcPct val="0"/>
              </a:spcBef>
              <a:spcAft>
                <a:spcPct val="0"/>
              </a:spcAft>
            </a:pPr>
            <a:endParaRPr lang="en-US" sz="800" b="1" u="sng" dirty="0" smtClean="0">
              <a:solidFill>
                <a:srgbClr val="002060"/>
              </a:solidFill>
            </a:endParaRPr>
          </a:p>
          <a:p>
            <a:pPr marL="342900" indent="-342900" algn="just" eaLnBrk="0" fontAlgn="base" hangingPunct="0">
              <a:spcBef>
                <a:spcPct val="0"/>
              </a:spcBef>
              <a:spcAft>
                <a:spcPct val="0"/>
              </a:spcAft>
              <a:buFont typeface="+mj-lt"/>
              <a:buAutoNum type="arabicPeriod"/>
            </a:pPr>
            <a:r>
              <a:rPr lang="en-US" sz="2000" b="1" i="1" dirty="0" smtClean="0">
                <a:solidFill>
                  <a:srgbClr val="C00000"/>
                </a:solidFill>
                <a:cs typeface="Arial" pitchFamily="34" charset="0"/>
              </a:rPr>
              <a:t>Click </a:t>
            </a:r>
            <a:r>
              <a:rPr lang="en-US" sz="2000" b="1" i="1" dirty="0">
                <a:solidFill>
                  <a:srgbClr val="C00000"/>
                </a:solidFill>
                <a:cs typeface="Arial" pitchFamily="34" charset="0"/>
              </a:rPr>
              <a:t>the Start button =&gt; Control Panel =&gt; System and Security =&gt; Windows Firewall =&gt; Turn Windows Firewall on or off</a:t>
            </a:r>
            <a:r>
              <a:rPr lang="en-US" sz="2000" b="1" i="1" dirty="0" smtClean="0">
                <a:solidFill>
                  <a:srgbClr val="C00000"/>
                </a:solidFill>
                <a:cs typeface="Arial" pitchFamily="34" charset="0"/>
              </a:rPr>
              <a:t>.</a:t>
            </a:r>
            <a:endParaRPr lang="en-US" sz="2000" b="1" i="1" dirty="0">
              <a:solidFill>
                <a:srgbClr val="C00000"/>
              </a:solidFill>
              <a:cs typeface="Arial" pitchFamily="34" charset="0"/>
            </a:endParaRPr>
          </a:p>
        </p:txBody>
      </p:sp>
      <p:pic>
        <p:nvPicPr>
          <p:cNvPr id="9" name="Picture 8" descr="Image"/>
          <p:cNvPicPr/>
          <p:nvPr/>
        </p:nvPicPr>
        <p:blipFill>
          <a:blip r:embed="rId2">
            <a:extLst>
              <a:ext uri="{28A0092B-C50C-407E-A947-70E740481C1C}">
                <a14:useLocalDpi xmlns:a14="http://schemas.microsoft.com/office/drawing/2010/main" val="0"/>
              </a:ext>
            </a:extLst>
          </a:blip>
          <a:srcRect/>
          <a:stretch>
            <a:fillRect/>
          </a:stretch>
        </p:blipFill>
        <p:spPr bwMode="auto">
          <a:xfrm>
            <a:off x="2209800" y="1269365"/>
            <a:ext cx="3992245" cy="1931035"/>
          </a:xfrm>
          <a:prstGeom prst="rect">
            <a:avLst/>
          </a:prstGeom>
          <a:noFill/>
          <a:ln w="28575">
            <a:solidFill>
              <a:schemeClr val="tx1"/>
            </a:solidFill>
          </a:ln>
        </p:spPr>
      </p:pic>
      <p:sp>
        <p:nvSpPr>
          <p:cNvPr id="10" name="Rectangle 9"/>
          <p:cNvSpPr/>
          <p:nvPr/>
        </p:nvSpPr>
        <p:spPr>
          <a:xfrm>
            <a:off x="304800" y="3254514"/>
            <a:ext cx="8686800" cy="707886"/>
          </a:xfrm>
          <a:prstGeom prst="rect">
            <a:avLst/>
          </a:prstGeom>
        </p:spPr>
        <p:txBody>
          <a:bodyPr wrap="square">
            <a:spAutoFit/>
          </a:bodyPr>
          <a:lstStyle/>
          <a:p>
            <a:pPr marL="342900" indent="-342900" algn="just" eaLnBrk="0" fontAlgn="base" hangingPunct="0">
              <a:spcBef>
                <a:spcPct val="0"/>
              </a:spcBef>
              <a:spcAft>
                <a:spcPct val="0"/>
              </a:spcAft>
              <a:buFont typeface="+mj-lt"/>
              <a:buAutoNum type="arabicPeriod" startAt="2"/>
            </a:pPr>
            <a:r>
              <a:rPr lang="en-US" sz="2000" b="1" i="1" dirty="0">
                <a:solidFill>
                  <a:srgbClr val="C00000"/>
                </a:solidFill>
                <a:cs typeface="Arial" pitchFamily="34" charset="0"/>
              </a:rPr>
              <a:t>C</a:t>
            </a:r>
            <a:r>
              <a:rPr lang="en-US" sz="2000" b="1" i="1" dirty="0" smtClean="0">
                <a:solidFill>
                  <a:srgbClr val="C00000"/>
                </a:solidFill>
                <a:cs typeface="Arial" pitchFamily="34" charset="0"/>
              </a:rPr>
              <a:t>hoose</a:t>
            </a:r>
            <a:r>
              <a:rPr lang="en-US" sz="2000" b="1" i="1" dirty="0">
                <a:solidFill>
                  <a:srgbClr val="C00000"/>
                </a:solidFill>
                <a:cs typeface="Arial" pitchFamily="34" charset="0"/>
              </a:rPr>
              <a:t> Turn off Windows Firewall (not recommended) for your network location, and click OK.</a:t>
            </a:r>
          </a:p>
        </p:txBody>
      </p:sp>
      <p:pic>
        <p:nvPicPr>
          <p:cNvPr id="11" name="Picture 10" descr="Image"/>
          <p:cNvPicPr/>
          <p:nvPr/>
        </p:nvPicPr>
        <p:blipFill>
          <a:blip r:embed="rId3">
            <a:extLst>
              <a:ext uri="{28A0092B-C50C-407E-A947-70E740481C1C}">
                <a14:useLocalDpi xmlns:a14="http://schemas.microsoft.com/office/drawing/2010/main" val="0"/>
              </a:ext>
            </a:extLst>
          </a:blip>
          <a:srcRect/>
          <a:stretch>
            <a:fillRect/>
          </a:stretch>
        </p:blipFill>
        <p:spPr bwMode="auto">
          <a:xfrm>
            <a:off x="2133600" y="3962400"/>
            <a:ext cx="4132897" cy="2438400"/>
          </a:xfrm>
          <a:prstGeom prst="rect">
            <a:avLst/>
          </a:prstGeom>
          <a:noFill/>
          <a:ln w="28575">
            <a:solidFill>
              <a:schemeClr val="tx1"/>
            </a:solidFill>
          </a:ln>
        </p:spPr>
      </p:pic>
      <p:sp>
        <p:nvSpPr>
          <p:cNvPr id="12" name="Slide Number Placeholder 3"/>
          <p:cNvSpPr>
            <a:spLocks noGrp="1"/>
          </p:cNvSpPr>
          <p:nvPr>
            <p:ph type="sldNum" sz="quarter" idx="12"/>
          </p:nvPr>
        </p:nvSpPr>
        <p:spPr>
          <a:xfrm>
            <a:off x="6553200" y="6477000"/>
            <a:ext cx="2133600" cy="365125"/>
          </a:xfrm>
        </p:spPr>
        <p:txBody>
          <a:bodyPr/>
          <a:lstStyle/>
          <a:p>
            <a:fld id="{B6F15528-21DE-4FAA-801E-634DDDAF4B2B}" type="slidenum">
              <a:rPr lang="en-US" sz="1600" b="1" i="1" smtClean="0">
                <a:solidFill>
                  <a:srgbClr val="002060"/>
                </a:solidFill>
              </a:rPr>
              <a:pPr/>
              <a:t>38</a:t>
            </a:fld>
            <a:endParaRPr lang="en-US" sz="1600" b="1" i="1" dirty="0">
              <a:solidFill>
                <a:srgbClr val="002060"/>
              </a:solidFill>
            </a:endParaRPr>
          </a:p>
        </p:txBody>
      </p:sp>
      <p:sp>
        <p:nvSpPr>
          <p:cNvPr id="13" name="Date Placeholder 2"/>
          <p:cNvSpPr>
            <a:spLocks noGrp="1"/>
          </p:cNvSpPr>
          <p:nvPr>
            <p:ph type="dt" sz="half" idx="10"/>
          </p:nvPr>
        </p:nvSpPr>
        <p:spPr>
          <a:xfrm>
            <a:off x="76200" y="6477000"/>
            <a:ext cx="1143000" cy="365125"/>
          </a:xfrm>
        </p:spPr>
        <p:txBody>
          <a:bodyPr/>
          <a:lstStyle/>
          <a:p>
            <a:fld id="{2701BF0C-373B-4755-8192-B4AC705A545A}" type="datetime1">
              <a:rPr lang="en-US" sz="1600" b="1" i="1" smtClean="0">
                <a:solidFill>
                  <a:srgbClr val="002060"/>
                </a:solidFill>
              </a:rPr>
              <a:t>10/3/2018</a:t>
            </a:fld>
            <a:endParaRPr lang="en-US" sz="1600" b="1" i="1" dirty="0">
              <a:solidFill>
                <a:srgbClr val="002060"/>
              </a:solidFill>
            </a:endParaRPr>
          </a:p>
        </p:txBody>
      </p:sp>
      <p:sp>
        <p:nvSpPr>
          <p:cNvPr id="14" name="Footer Placeholder 3"/>
          <p:cNvSpPr>
            <a:spLocks noGrp="1"/>
          </p:cNvSpPr>
          <p:nvPr>
            <p:ph type="ftr" sz="quarter" idx="11"/>
          </p:nvPr>
        </p:nvSpPr>
        <p:spPr>
          <a:xfrm>
            <a:off x="2438400" y="6477000"/>
            <a:ext cx="4419600" cy="365125"/>
          </a:xfrm>
        </p:spPr>
        <p:txBody>
          <a:bodyPr/>
          <a:lstStyle/>
          <a:p>
            <a:r>
              <a:rPr lang="it-IT" sz="1600" b="1" i="1" dirty="0" smtClean="0">
                <a:solidFill>
                  <a:srgbClr val="C00000"/>
                </a:solidFill>
              </a:rPr>
              <a:t>Sara Shaker Al-Aqra &amp; Montaser Mustafa Dana'a </a:t>
            </a:r>
            <a:endParaRPr lang="en-US" sz="1600" b="1" i="1" dirty="0">
              <a:solidFill>
                <a:srgbClr val="C00000"/>
              </a:solidFill>
            </a:endParaRPr>
          </a:p>
        </p:txBody>
      </p:sp>
    </p:spTree>
    <p:extLst>
      <p:ext uri="{BB962C8B-B14F-4D97-AF65-F5344CB8AC3E}">
        <p14:creationId xmlns:p14="http://schemas.microsoft.com/office/powerpoint/2010/main" val="169549778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85750" y="2209800"/>
            <a:ext cx="8610600" cy="2462213"/>
          </a:xfrm>
          <a:prstGeom prst="rect">
            <a:avLst/>
          </a:prstGeom>
        </p:spPr>
        <p:txBody>
          <a:bodyPr wrap="square">
            <a:spAutoFit/>
          </a:bodyPr>
          <a:lstStyle/>
          <a:p>
            <a:pPr algn="ctr"/>
            <a:r>
              <a:rPr lang="en-US" sz="2800" b="1" i="1" dirty="0" smtClean="0">
                <a:solidFill>
                  <a:srgbClr val="002060"/>
                </a:solidFill>
              </a:rPr>
              <a:t>Windows7</a:t>
            </a:r>
          </a:p>
          <a:p>
            <a:pPr algn="ctr"/>
            <a:endParaRPr lang="en-US" sz="2800" b="1" i="1" dirty="0" smtClean="0">
              <a:solidFill>
                <a:srgbClr val="002060"/>
              </a:solidFill>
            </a:endParaRPr>
          </a:p>
          <a:p>
            <a:pPr algn="ctr"/>
            <a:r>
              <a:rPr lang="en-US" sz="2800" b="1" i="1" dirty="0" smtClean="0">
                <a:solidFill>
                  <a:srgbClr val="C00000"/>
                </a:solidFill>
              </a:rPr>
              <a:t>Disable </a:t>
            </a:r>
            <a:r>
              <a:rPr lang="en-US" sz="2800" b="1" i="1" dirty="0">
                <a:solidFill>
                  <a:srgbClr val="C00000"/>
                </a:solidFill>
              </a:rPr>
              <a:t>or Enable Network Adapter in Windows </a:t>
            </a:r>
            <a:r>
              <a:rPr lang="en-US" sz="2800" b="1" i="1" dirty="0" smtClean="0">
                <a:solidFill>
                  <a:srgbClr val="C00000"/>
                </a:solidFill>
              </a:rPr>
              <a:t>7</a:t>
            </a:r>
            <a:endParaRPr lang="ar-JO" sz="2800" b="1" i="1" dirty="0" smtClean="0">
              <a:solidFill>
                <a:srgbClr val="C00000"/>
              </a:solidFill>
            </a:endParaRPr>
          </a:p>
          <a:p>
            <a:pPr algn="ctr"/>
            <a:endParaRPr lang="en-US" sz="2800" b="1" i="1" dirty="0" smtClean="0">
              <a:solidFill>
                <a:srgbClr val="C00000"/>
              </a:solidFill>
            </a:endParaRPr>
          </a:p>
          <a:p>
            <a:pPr algn="ctr"/>
            <a:r>
              <a:rPr lang="ar-JO" sz="2800" b="1" i="1" dirty="0" smtClean="0">
                <a:solidFill>
                  <a:srgbClr val="C00000"/>
                </a:solidFill>
              </a:rPr>
              <a:t>تعطيل أو تشغيل محول الشبكة في ويندوز 7 </a:t>
            </a:r>
            <a:endParaRPr lang="en-US" sz="2800" b="1" i="1" dirty="0" smtClean="0">
              <a:solidFill>
                <a:srgbClr val="C00000"/>
              </a:solidFill>
            </a:endParaRPr>
          </a:p>
          <a:p>
            <a:pPr algn="ctr"/>
            <a:endParaRPr lang="en-US" sz="1400" b="1" i="1" u="sng" dirty="0">
              <a:solidFill>
                <a:srgbClr val="002060"/>
              </a:solidFill>
            </a:endParaRPr>
          </a:p>
        </p:txBody>
      </p:sp>
      <p:sp>
        <p:nvSpPr>
          <p:cNvPr id="6" name="Slide Number Placeholder 3"/>
          <p:cNvSpPr>
            <a:spLocks noGrp="1"/>
          </p:cNvSpPr>
          <p:nvPr>
            <p:ph type="sldNum" sz="quarter" idx="12"/>
          </p:nvPr>
        </p:nvSpPr>
        <p:spPr>
          <a:xfrm>
            <a:off x="6553200" y="6477000"/>
            <a:ext cx="2133600" cy="365125"/>
          </a:xfrm>
        </p:spPr>
        <p:txBody>
          <a:bodyPr/>
          <a:lstStyle/>
          <a:p>
            <a:fld id="{B6F15528-21DE-4FAA-801E-634DDDAF4B2B}" type="slidenum">
              <a:rPr lang="en-US" sz="1600" b="1" i="1" smtClean="0">
                <a:solidFill>
                  <a:srgbClr val="002060"/>
                </a:solidFill>
              </a:rPr>
              <a:pPr/>
              <a:t>39</a:t>
            </a:fld>
            <a:endParaRPr lang="en-US" sz="1600" b="1" i="1" dirty="0">
              <a:solidFill>
                <a:srgbClr val="002060"/>
              </a:solidFill>
            </a:endParaRPr>
          </a:p>
        </p:txBody>
      </p:sp>
      <p:sp>
        <p:nvSpPr>
          <p:cNvPr id="7" name="Date Placeholder 2"/>
          <p:cNvSpPr>
            <a:spLocks noGrp="1"/>
          </p:cNvSpPr>
          <p:nvPr>
            <p:ph type="dt" sz="half" idx="10"/>
          </p:nvPr>
        </p:nvSpPr>
        <p:spPr>
          <a:xfrm>
            <a:off x="76200" y="6477000"/>
            <a:ext cx="1143000" cy="365125"/>
          </a:xfrm>
        </p:spPr>
        <p:txBody>
          <a:bodyPr/>
          <a:lstStyle/>
          <a:p>
            <a:fld id="{2701BF0C-373B-4755-8192-B4AC705A545A}" type="datetime1">
              <a:rPr lang="en-US" sz="1600" b="1" i="1" smtClean="0">
                <a:solidFill>
                  <a:srgbClr val="002060"/>
                </a:solidFill>
              </a:rPr>
              <a:t>10/3/2018</a:t>
            </a:fld>
            <a:endParaRPr lang="en-US" sz="1600" b="1" i="1" dirty="0">
              <a:solidFill>
                <a:srgbClr val="002060"/>
              </a:solidFill>
            </a:endParaRPr>
          </a:p>
        </p:txBody>
      </p:sp>
      <p:sp>
        <p:nvSpPr>
          <p:cNvPr id="8" name="Footer Placeholder 3"/>
          <p:cNvSpPr>
            <a:spLocks noGrp="1"/>
          </p:cNvSpPr>
          <p:nvPr>
            <p:ph type="ftr" sz="quarter" idx="11"/>
          </p:nvPr>
        </p:nvSpPr>
        <p:spPr>
          <a:xfrm>
            <a:off x="2438400" y="6477000"/>
            <a:ext cx="4419600" cy="365125"/>
          </a:xfrm>
        </p:spPr>
        <p:txBody>
          <a:bodyPr/>
          <a:lstStyle/>
          <a:p>
            <a:r>
              <a:rPr lang="it-IT" sz="1600" b="1" i="1" dirty="0" smtClean="0">
                <a:solidFill>
                  <a:srgbClr val="C00000"/>
                </a:solidFill>
              </a:rPr>
              <a:t>Sara Shaker Al-Aqra &amp; Montaser Mustafa Dana'a </a:t>
            </a:r>
            <a:endParaRPr lang="en-US" sz="1600" b="1" i="1" dirty="0">
              <a:solidFill>
                <a:srgbClr val="C00000"/>
              </a:solidFill>
            </a:endParaRPr>
          </a:p>
        </p:txBody>
      </p:sp>
    </p:spTree>
    <p:extLst>
      <p:ext uri="{BB962C8B-B14F-4D97-AF65-F5344CB8AC3E}">
        <p14:creationId xmlns:p14="http://schemas.microsoft.com/office/powerpoint/2010/main" val="31234928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 y="76201"/>
            <a:ext cx="8991600" cy="1538883"/>
          </a:xfrm>
          <a:prstGeom prst="rect">
            <a:avLst/>
          </a:prstGeom>
          <a:noFill/>
        </p:spPr>
        <p:txBody>
          <a:bodyPr wrap="square" rtlCol="0">
            <a:spAutoFit/>
          </a:bodyPr>
          <a:lstStyle/>
          <a:p>
            <a:pPr algn="ctr"/>
            <a:r>
              <a:rPr lang="en-US" sz="2400" b="1" i="1" u="sng" dirty="0" smtClean="0">
                <a:solidFill>
                  <a:srgbClr val="C00000"/>
                </a:solidFill>
              </a:rPr>
              <a:t>Tables </a:t>
            </a:r>
            <a:r>
              <a:rPr lang="ar-JO" sz="2400" b="1" i="1" u="sng" dirty="0" smtClean="0">
                <a:solidFill>
                  <a:srgbClr val="C00000"/>
                </a:solidFill>
              </a:rPr>
              <a:t>الجداول</a:t>
            </a:r>
            <a:endParaRPr lang="en-US" sz="2400" b="1" i="1" u="sng" dirty="0" smtClean="0">
              <a:solidFill>
                <a:srgbClr val="C00000"/>
              </a:solidFill>
            </a:endParaRPr>
          </a:p>
          <a:p>
            <a:endParaRPr lang="en-US" sz="800" b="1" i="1" u="sng" dirty="0" smtClean="0">
              <a:solidFill>
                <a:srgbClr val="C00000"/>
              </a:solidFill>
            </a:endParaRPr>
          </a:p>
          <a:p>
            <a:pPr marL="342900" indent="-342900">
              <a:buFont typeface="+mj-lt"/>
              <a:buAutoNum type="arabicPeriod"/>
            </a:pPr>
            <a:r>
              <a:rPr lang="en-US" sz="2200" b="1" u="sng" dirty="0" smtClean="0">
                <a:solidFill>
                  <a:srgbClr val="002060"/>
                </a:solidFill>
              </a:rPr>
              <a:t>Table styles:</a:t>
            </a:r>
            <a:r>
              <a:rPr lang="ar-JO" sz="2200" b="1" u="sng" dirty="0" smtClean="0">
                <a:solidFill>
                  <a:srgbClr val="002060"/>
                </a:solidFill>
              </a:rPr>
              <a:t>أنماط الجدول </a:t>
            </a:r>
            <a:endParaRPr lang="en-US" sz="2200" b="1" u="sng" dirty="0" smtClean="0">
              <a:solidFill>
                <a:srgbClr val="002060"/>
              </a:solidFill>
            </a:endParaRPr>
          </a:p>
          <a:p>
            <a:pPr lvl="1" algn="just"/>
            <a:r>
              <a:rPr lang="en-US" sz="2000" b="1" i="1" dirty="0" smtClean="0">
                <a:solidFill>
                  <a:srgbClr val="C00000"/>
                </a:solidFill>
              </a:rPr>
              <a:t>(1) Select the Table </a:t>
            </a:r>
            <a:r>
              <a:rPr lang="en-US" sz="2000" b="1" i="1" dirty="0" smtClean="0">
                <a:solidFill>
                  <a:srgbClr val="C00000"/>
                </a:solidFill>
                <a:sym typeface="Wingdings" panose="05000000000000000000" pitchFamily="2" charset="2"/>
              </a:rPr>
              <a:t></a:t>
            </a:r>
            <a:r>
              <a:rPr lang="en-US" sz="2000" b="1" i="1" dirty="0" smtClean="0">
                <a:solidFill>
                  <a:srgbClr val="C00000"/>
                </a:solidFill>
              </a:rPr>
              <a:t> (2) Table tools </a:t>
            </a:r>
            <a:r>
              <a:rPr lang="en-US" sz="2000" b="1" i="1" dirty="0" smtClean="0">
                <a:solidFill>
                  <a:srgbClr val="C00000"/>
                </a:solidFill>
                <a:sym typeface="Wingdings" panose="05000000000000000000" pitchFamily="2" charset="2"/>
              </a:rPr>
              <a:t> (3) Design tab  (4) Table styles group  (5) Select the style you want to apply.</a:t>
            </a:r>
          </a:p>
        </p:txBody>
      </p:sp>
      <p:grpSp>
        <p:nvGrpSpPr>
          <p:cNvPr id="3" name="Group 2"/>
          <p:cNvGrpSpPr/>
          <p:nvPr/>
        </p:nvGrpSpPr>
        <p:grpSpPr>
          <a:xfrm>
            <a:off x="228600" y="1676400"/>
            <a:ext cx="8763000" cy="4572000"/>
            <a:chOff x="228600" y="2209800"/>
            <a:chExt cx="8763000" cy="345011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2209800"/>
              <a:ext cx="6286500" cy="3440585"/>
            </a:xfrm>
            <a:prstGeom prst="rect">
              <a:avLst/>
            </a:prstGeom>
            <a:ln w="28575">
              <a:solidFill>
                <a:schemeClr val="tx1"/>
              </a:solidFill>
            </a:ln>
          </p:spPr>
        </p:pic>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1800" y="4231160"/>
              <a:ext cx="2209800" cy="1428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 name="Straight Arrow Connector 3"/>
            <p:cNvCxnSpPr/>
            <p:nvPr/>
          </p:nvCxnSpPr>
          <p:spPr>
            <a:xfrm>
              <a:off x="6096000" y="4945535"/>
              <a:ext cx="685800" cy="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sp>
        <p:nvSpPr>
          <p:cNvPr id="10" name="Slide Number Placeholder 3"/>
          <p:cNvSpPr>
            <a:spLocks noGrp="1"/>
          </p:cNvSpPr>
          <p:nvPr>
            <p:ph type="sldNum" sz="quarter" idx="12"/>
          </p:nvPr>
        </p:nvSpPr>
        <p:spPr>
          <a:xfrm>
            <a:off x="6553200" y="6477000"/>
            <a:ext cx="2133600" cy="365125"/>
          </a:xfrm>
        </p:spPr>
        <p:txBody>
          <a:bodyPr/>
          <a:lstStyle/>
          <a:p>
            <a:fld id="{B6F15528-21DE-4FAA-801E-634DDDAF4B2B}" type="slidenum">
              <a:rPr lang="en-US" sz="1600" b="1" i="1" smtClean="0">
                <a:solidFill>
                  <a:srgbClr val="002060"/>
                </a:solidFill>
              </a:rPr>
              <a:pPr/>
              <a:t>4</a:t>
            </a:fld>
            <a:endParaRPr lang="en-US" sz="1600" b="1" i="1" dirty="0">
              <a:solidFill>
                <a:srgbClr val="002060"/>
              </a:solidFill>
            </a:endParaRPr>
          </a:p>
        </p:txBody>
      </p:sp>
      <p:sp>
        <p:nvSpPr>
          <p:cNvPr id="12" name="Date Placeholder 2"/>
          <p:cNvSpPr>
            <a:spLocks noGrp="1"/>
          </p:cNvSpPr>
          <p:nvPr>
            <p:ph type="dt" sz="half" idx="10"/>
          </p:nvPr>
        </p:nvSpPr>
        <p:spPr>
          <a:xfrm>
            <a:off x="76200" y="6477000"/>
            <a:ext cx="1143000" cy="365125"/>
          </a:xfrm>
        </p:spPr>
        <p:txBody>
          <a:bodyPr/>
          <a:lstStyle/>
          <a:p>
            <a:fld id="{2EA9F620-24DA-4077-9083-E23E8FA0901B}" type="datetime1">
              <a:rPr lang="en-US" sz="1600" b="1" i="1" smtClean="0">
                <a:solidFill>
                  <a:srgbClr val="002060"/>
                </a:solidFill>
              </a:rPr>
              <a:t>10/3/2018</a:t>
            </a:fld>
            <a:endParaRPr lang="en-US" sz="1600" b="1" i="1" dirty="0">
              <a:solidFill>
                <a:srgbClr val="002060"/>
              </a:solidFill>
            </a:endParaRPr>
          </a:p>
        </p:txBody>
      </p:sp>
      <p:sp>
        <p:nvSpPr>
          <p:cNvPr id="13" name="Footer Placeholder 3"/>
          <p:cNvSpPr>
            <a:spLocks noGrp="1"/>
          </p:cNvSpPr>
          <p:nvPr>
            <p:ph type="ftr" sz="quarter" idx="11"/>
          </p:nvPr>
        </p:nvSpPr>
        <p:spPr>
          <a:xfrm>
            <a:off x="2438400" y="6477000"/>
            <a:ext cx="4419600" cy="365125"/>
          </a:xfrm>
        </p:spPr>
        <p:txBody>
          <a:bodyPr/>
          <a:lstStyle/>
          <a:p>
            <a:r>
              <a:rPr lang="it-IT" sz="1600" b="1" i="1" dirty="0" smtClean="0">
                <a:solidFill>
                  <a:srgbClr val="C00000"/>
                </a:solidFill>
              </a:rPr>
              <a:t>Sara Shaker Al-Aqra &amp; Montaser Mustafa Dana'a </a:t>
            </a:r>
            <a:endParaRPr lang="en-US" sz="1600" b="1" i="1" dirty="0">
              <a:solidFill>
                <a:srgbClr val="C00000"/>
              </a:solidFill>
            </a:endParaRPr>
          </a:p>
        </p:txBody>
      </p:sp>
    </p:spTree>
    <p:extLst>
      <p:ext uri="{BB962C8B-B14F-4D97-AF65-F5344CB8AC3E}">
        <p14:creationId xmlns:p14="http://schemas.microsoft.com/office/powerpoint/2010/main" val="187341409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6200" y="76200"/>
            <a:ext cx="8991600" cy="4216539"/>
          </a:xfrm>
          <a:prstGeom prst="rect">
            <a:avLst/>
          </a:prstGeom>
        </p:spPr>
        <p:txBody>
          <a:bodyPr wrap="square">
            <a:spAutoFit/>
          </a:bodyPr>
          <a:lstStyle/>
          <a:p>
            <a:pPr algn="ctr"/>
            <a:r>
              <a:rPr lang="en-US" sz="2400" b="1" i="1" u="sng" dirty="0">
                <a:solidFill>
                  <a:srgbClr val="C00000"/>
                </a:solidFill>
              </a:rPr>
              <a:t>Disable or Enable Network Adapter in Windows </a:t>
            </a:r>
            <a:r>
              <a:rPr lang="ar-JO" sz="2400" b="1" i="1" u="sng" dirty="0" smtClean="0">
                <a:solidFill>
                  <a:srgbClr val="C00000"/>
                </a:solidFill>
              </a:rPr>
              <a:t>7</a:t>
            </a:r>
            <a:endParaRPr lang="en-US" sz="2400" b="1" i="1" u="sng" dirty="0" smtClean="0">
              <a:solidFill>
                <a:srgbClr val="C00000"/>
              </a:solidFill>
            </a:endParaRPr>
          </a:p>
          <a:p>
            <a:pPr algn="ctr"/>
            <a:r>
              <a:rPr lang="en-US" sz="2400" b="1" i="1" u="sng" dirty="0" smtClean="0">
                <a:solidFill>
                  <a:srgbClr val="C00000"/>
                </a:solidFill>
              </a:rPr>
              <a:t>  </a:t>
            </a:r>
            <a:r>
              <a:rPr lang="ar-JO" sz="2400" b="1" i="1" u="sng" dirty="0" smtClean="0">
                <a:solidFill>
                  <a:srgbClr val="C00000"/>
                </a:solidFill>
              </a:rPr>
              <a:t>تعطيل </a:t>
            </a:r>
            <a:r>
              <a:rPr lang="ar-JO" sz="2400" b="1" i="1" u="sng" dirty="0">
                <a:solidFill>
                  <a:srgbClr val="C00000"/>
                </a:solidFill>
              </a:rPr>
              <a:t>أو تشغيل محول الشبكة في ويندوز7</a:t>
            </a:r>
            <a:endParaRPr lang="en-US" sz="2400" b="1" i="1" u="sng" dirty="0">
              <a:solidFill>
                <a:srgbClr val="C00000"/>
              </a:solidFill>
            </a:endParaRPr>
          </a:p>
          <a:p>
            <a:endParaRPr lang="ar-JO" sz="800" b="1" i="1" u="sng" dirty="0" smtClean="0">
              <a:solidFill>
                <a:srgbClr val="C00000"/>
              </a:solidFill>
            </a:endParaRPr>
          </a:p>
          <a:p>
            <a:pPr fontAlgn="base">
              <a:spcBef>
                <a:spcPct val="0"/>
              </a:spcBef>
              <a:spcAft>
                <a:spcPct val="0"/>
              </a:spcAft>
            </a:pPr>
            <a:r>
              <a:rPr lang="en-US" sz="2200" b="1" u="sng" dirty="0">
                <a:solidFill>
                  <a:srgbClr val="002060"/>
                </a:solidFill>
              </a:rPr>
              <a:t>How to Disable or Enable Network Adapter in Windows </a:t>
            </a:r>
            <a:r>
              <a:rPr lang="en-US" sz="2200" b="1" u="sng" dirty="0" smtClean="0">
                <a:solidFill>
                  <a:srgbClr val="002060"/>
                </a:solidFill>
              </a:rPr>
              <a:t>7:</a:t>
            </a:r>
          </a:p>
          <a:p>
            <a:pPr algn="r" fontAlgn="base">
              <a:spcBef>
                <a:spcPct val="0"/>
              </a:spcBef>
              <a:spcAft>
                <a:spcPct val="0"/>
              </a:spcAft>
            </a:pPr>
            <a:r>
              <a:rPr lang="en-US" sz="2200" b="1" u="sng" dirty="0" smtClean="0">
                <a:solidFill>
                  <a:srgbClr val="002060"/>
                </a:solidFill>
              </a:rPr>
              <a:t> </a:t>
            </a:r>
            <a:r>
              <a:rPr lang="ar-JO" sz="2200" b="1" u="sng" dirty="0">
                <a:solidFill>
                  <a:srgbClr val="002060"/>
                </a:solidFill>
              </a:rPr>
              <a:t>طريقة تعطيل أو تشغيل محول الشبكة في ويندوز7</a:t>
            </a:r>
            <a:endParaRPr lang="en-US" sz="2200" b="1" u="sng" dirty="0">
              <a:solidFill>
                <a:srgbClr val="002060"/>
              </a:solidFill>
            </a:endParaRPr>
          </a:p>
          <a:p>
            <a:pPr algn="just"/>
            <a:r>
              <a:rPr lang="en-US" sz="2000" b="1" i="1" dirty="0">
                <a:solidFill>
                  <a:srgbClr val="C00000"/>
                </a:solidFill>
                <a:cs typeface="Arial" pitchFamily="34" charset="0"/>
              </a:rPr>
              <a:t>- Disable and re-enable network adapter can be used to reconnect your computer to network sometimes if suddenly it fails connecting to network. This approach especially works on wireless adapter if it fails to detect any available wireless network </a:t>
            </a:r>
            <a:r>
              <a:rPr lang="en-US" sz="2000" b="1" i="1" dirty="0" smtClean="0">
                <a:solidFill>
                  <a:srgbClr val="C00000"/>
                </a:solidFill>
                <a:cs typeface="Arial" pitchFamily="34" charset="0"/>
              </a:rPr>
              <a:t>initially.</a:t>
            </a:r>
          </a:p>
          <a:p>
            <a:pPr algn="just"/>
            <a:r>
              <a:rPr lang="en-US" sz="2000" b="1" i="1" dirty="0">
                <a:solidFill>
                  <a:srgbClr val="C00000"/>
                </a:solidFill>
                <a:cs typeface="Arial" pitchFamily="34" charset="0"/>
              </a:rPr>
              <a:t>- Enable the network adapter (wireless or wired) in order to connect that adapter to the network if it’s in disable mode</a:t>
            </a:r>
            <a:r>
              <a:rPr lang="en-US" sz="2000" b="1" i="1" dirty="0" smtClean="0">
                <a:solidFill>
                  <a:srgbClr val="C00000"/>
                </a:solidFill>
                <a:cs typeface="Arial" pitchFamily="34" charset="0"/>
              </a:rPr>
              <a:t>.</a:t>
            </a:r>
          </a:p>
          <a:p>
            <a:pPr algn="just"/>
            <a:r>
              <a:rPr lang="en-US" sz="2000" b="1" i="1" dirty="0" smtClean="0">
                <a:solidFill>
                  <a:srgbClr val="C00000"/>
                </a:solidFill>
                <a:cs typeface="Arial" pitchFamily="34" charset="0"/>
              </a:rPr>
              <a:t>- </a:t>
            </a:r>
            <a:r>
              <a:rPr lang="en-US" sz="2000" b="1" i="1" dirty="0">
                <a:solidFill>
                  <a:srgbClr val="C00000"/>
                </a:solidFill>
                <a:cs typeface="Arial" pitchFamily="34" charset="0"/>
              </a:rPr>
              <a:t>Disable unused network adapter if there are different network adapters (wireless or wired) installed on your computer or laptop.</a:t>
            </a:r>
          </a:p>
          <a:p>
            <a:pPr marL="285750" indent="-285750">
              <a:buFontTx/>
              <a:buChar char="-"/>
            </a:pPr>
            <a:endParaRPr lang="en-US" sz="800" b="1" i="1" dirty="0">
              <a:solidFill>
                <a:srgbClr val="C00000"/>
              </a:solidFill>
              <a:latin typeface="Arial" pitchFamily="34" charset="0"/>
              <a:cs typeface="Arial" pitchFamily="34" charset="0"/>
            </a:endParaRPr>
          </a:p>
        </p:txBody>
      </p:sp>
      <p:sp>
        <p:nvSpPr>
          <p:cNvPr id="7" name="Slide Number Placeholder 3"/>
          <p:cNvSpPr>
            <a:spLocks noGrp="1"/>
          </p:cNvSpPr>
          <p:nvPr>
            <p:ph type="sldNum" sz="quarter" idx="12"/>
          </p:nvPr>
        </p:nvSpPr>
        <p:spPr>
          <a:xfrm>
            <a:off x="6553200" y="6477000"/>
            <a:ext cx="2133600" cy="365125"/>
          </a:xfrm>
        </p:spPr>
        <p:txBody>
          <a:bodyPr/>
          <a:lstStyle/>
          <a:p>
            <a:fld id="{B6F15528-21DE-4FAA-801E-634DDDAF4B2B}" type="slidenum">
              <a:rPr lang="en-US" sz="1600" b="1" i="1" smtClean="0">
                <a:solidFill>
                  <a:srgbClr val="002060"/>
                </a:solidFill>
              </a:rPr>
              <a:pPr/>
              <a:t>40</a:t>
            </a:fld>
            <a:endParaRPr lang="en-US" sz="1600" b="1" i="1" dirty="0">
              <a:solidFill>
                <a:srgbClr val="002060"/>
              </a:solidFill>
            </a:endParaRPr>
          </a:p>
        </p:txBody>
      </p:sp>
      <p:sp>
        <p:nvSpPr>
          <p:cNvPr id="8" name="Date Placeholder 2"/>
          <p:cNvSpPr>
            <a:spLocks noGrp="1"/>
          </p:cNvSpPr>
          <p:nvPr>
            <p:ph type="dt" sz="half" idx="10"/>
          </p:nvPr>
        </p:nvSpPr>
        <p:spPr>
          <a:xfrm>
            <a:off x="76200" y="6477000"/>
            <a:ext cx="1143000" cy="365125"/>
          </a:xfrm>
        </p:spPr>
        <p:txBody>
          <a:bodyPr/>
          <a:lstStyle/>
          <a:p>
            <a:fld id="{2701BF0C-373B-4755-8192-B4AC705A545A}" type="datetime1">
              <a:rPr lang="en-US" sz="1600" b="1" i="1" smtClean="0">
                <a:solidFill>
                  <a:srgbClr val="002060"/>
                </a:solidFill>
              </a:rPr>
              <a:t>10/3/2018</a:t>
            </a:fld>
            <a:endParaRPr lang="en-US" sz="1600" b="1" i="1" dirty="0">
              <a:solidFill>
                <a:srgbClr val="002060"/>
              </a:solidFill>
            </a:endParaRPr>
          </a:p>
        </p:txBody>
      </p:sp>
      <p:sp>
        <p:nvSpPr>
          <p:cNvPr id="9" name="Footer Placeholder 3"/>
          <p:cNvSpPr>
            <a:spLocks noGrp="1"/>
          </p:cNvSpPr>
          <p:nvPr>
            <p:ph type="ftr" sz="quarter" idx="11"/>
          </p:nvPr>
        </p:nvSpPr>
        <p:spPr>
          <a:xfrm>
            <a:off x="2438400" y="6477000"/>
            <a:ext cx="4419600" cy="365125"/>
          </a:xfrm>
        </p:spPr>
        <p:txBody>
          <a:bodyPr/>
          <a:lstStyle/>
          <a:p>
            <a:r>
              <a:rPr lang="it-IT" sz="1600" b="1" i="1" dirty="0" smtClean="0">
                <a:solidFill>
                  <a:srgbClr val="C00000"/>
                </a:solidFill>
              </a:rPr>
              <a:t>Sara Shaker Al-Aqra &amp; Montaser Mustafa Dana'a </a:t>
            </a:r>
            <a:endParaRPr lang="en-US" sz="1600" b="1" i="1" dirty="0">
              <a:solidFill>
                <a:srgbClr val="C00000"/>
              </a:solidFill>
            </a:endParaRPr>
          </a:p>
        </p:txBody>
      </p:sp>
      <p:pic>
        <p:nvPicPr>
          <p:cNvPr id="10" name="Picture 9" descr="Windows 7 network icon"/>
          <p:cNvPicPr/>
          <p:nvPr/>
        </p:nvPicPr>
        <p:blipFill>
          <a:blip r:embed="rId2">
            <a:extLst>
              <a:ext uri="{28A0092B-C50C-407E-A947-70E740481C1C}">
                <a14:useLocalDpi xmlns:a14="http://schemas.microsoft.com/office/drawing/2010/main" val="0"/>
              </a:ext>
            </a:extLst>
          </a:blip>
          <a:srcRect/>
          <a:stretch>
            <a:fillRect/>
          </a:stretch>
        </p:blipFill>
        <p:spPr bwMode="auto">
          <a:xfrm>
            <a:off x="5257800" y="3962400"/>
            <a:ext cx="2514600" cy="2438400"/>
          </a:xfrm>
          <a:prstGeom prst="rect">
            <a:avLst/>
          </a:prstGeom>
          <a:noFill/>
          <a:ln w="28575">
            <a:solidFill>
              <a:schemeClr val="tx1"/>
            </a:solidFill>
          </a:ln>
        </p:spPr>
      </p:pic>
    </p:spTree>
    <p:extLst>
      <p:ext uri="{BB962C8B-B14F-4D97-AF65-F5344CB8AC3E}">
        <p14:creationId xmlns:p14="http://schemas.microsoft.com/office/powerpoint/2010/main" val="230824351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6200" y="313253"/>
            <a:ext cx="8991600" cy="2277547"/>
          </a:xfrm>
          <a:prstGeom prst="rect">
            <a:avLst/>
          </a:prstGeom>
        </p:spPr>
        <p:txBody>
          <a:bodyPr wrap="square">
            <a:spAutoFit/>
          </a:bodyPr>
          <a:lstStyle/>
          <a:p>
            <a:r>
              <a:rPr lang="en-US" sz="2200" b="1" i="1" u="sng" dirty="0">
                <a:solidFill>
                  <a:srgbClr val="002060"/>
                </a:solidFill>
                <a:cs typeface="Arial" pitchFamily="34" charset="0"/>
              </a:rPr>
              <a:t>Let’s explore how to disable and enable network adapter here:</a:t>
            </a:r>
          </a:p>
          <a:p>
            <a:pPr marL="342900" indent="-342900" algn="just">
              <a:buFont typeface="+mj-lt"/>
              <a:buAutoNum type="arabicPeriod"/>
            </a:pPr>
            <a:r>
              <a:rPr lang="en-US" sz="2000" b="1" i="1" dirty="0">
                <a:solidFill>
                  <a:srgbClr val="C00000"/>
                </a:solidFill>
                <a:cs typeface="Arial" pitchFamily="34" charset="0"/>
              </a:rPr>
              <a:t>Locate the network icon which is located at lower right corner as shown below, click on it and proceed to click Open Network and Sharing Center.</a:t>
            </a:r>
          </a:p>
          <a:p>
            <a:pPr algn="just"/>
            <a:r>
              <a:rPr lang="en-US" sz="2000" b="1" i="1" u="sng" dirty="0">
                <a:solidFill>
                  <a:schemeClr val="tx2"/>
                </a:solidFill>
                <a:cs typeface="Arial" pitchFamily="34" charset="0"/>
              </a:rPr>
              <a:t>Note: </a:t>
            </a:r>
            <a:r>
              <a:rPr lang="en-US" sz="2000" b="1" i="1" dirty="0">
                <a:solidFill>
                  <a:srgbClr val="C00000"/>
                </a:solidFill>
                <a:cs typeface="Arial" pitchFamily="34" charset="0"/>
              </a:rPr>
              <a:t>You can also open this Network and Sharing Center by clicking on Start -&gt; Control Panel -&gt; View network status and tasks</a:t>
            </a:r>
            <a:r>
              <a:rPr lang="en-US" sz="2000" b="1" i="1" dirty="0" smtClean="0">
                <a:solidFill>
                  <a:srgbClr val="C00000"/>
                </a:solidFill>
                <a:cs typeface="Arial" pitchFamily="34" charset="0"/>
              </a:rPr>
              <a:t>.</a:t>
            </a:r>
          </a:p>
          <a:p>
            <a:pPr marL="457200" indent="-457200" algn="just">
              <a:buFont typeface="+mj-lt"/>
              <a:buAutoNum type="arabicPeriod" startAt="2"/>
            </a:pPr>
            <a:r>
              <a:rPr lang="en-US" sz="2000" b="1" i="1" dirty="0">
                <a:solidFill>
                  <a:srgbClr val="C00000"/>
                </a:solidFill>
                <a:cs typeface="Arial" pitchFamily="34" charset="0"/>
              </a:rPr>
              <a:t>Once Network and Sharing Center windows is opened, click on Change adapter settings</a:t>
            </a:r>
            <a:r>
              <a:rPr lang="en-US" sz="2000" b="1" i="1" dirty="0" smtClean="0">
                <a:solidFill>
                  <a:srgbClr val="C00000"/>
                </a:solidFill>
                <a:cs typeface="Arial" pitchFamily="34" charset="0"/>
              </a:rPr>
              <a:t>.</a:t>
            </a:r>
            <a:endParaRPr lang="en-US" sz="2000" b="1" i="1" dirty="0">
              <a:solidFill>
                <a:srgbClr val="C00000"/>
              </a:solidFill>
              <a:cs typeface="Arial" pitchFamily="34" charset="0"/>
            </a:endParaRPr>
          </a:p>
        </p:txBody>
      </p:sp>
      <p:sp>
        <p:nvSpPr>
          <p:cNvPr id="6" name="Slide Number Placeholder 3"/>
          <p:cNvSpPr>
            <a:spLocks noGrp="1"/>
          </p:cNvSpPr>
          <p:nvPr>
            <p:ph type="sldNum" sz="quarter" idx="12"/>
          </p:nvPr>
        </p:nvSpPr>
        <p:spPr>
          <a:xfrm>
            <a:off x="6553200" y="6477000"/>
            <a:ext cx="2133600" cy="365125"/>
          </a:xfrm>
        </p:spPr>
        <p:txBody>
          <a:bodyPr/>
          <a:lstStyle/>
          <a:p>
            <a:fld id="{B6F15528-21DE-4FAA-801E-634DDDAF4B2B}" type="slidenum">
              <a:rPr lang="en-US" sz="1600" b="1" i="1" smtClean="0">
                <a:solidFill>
                  <a:srgbClr val="002060"/>
                </a:solidFill>
              </a:rPr>
              <a:pPr/>
              <a:t>41</a:t>
            </a:fld>
            <a:endParaRPr lang="en-US" sz="1600" b="1" i="1" dirty="0">
              <a:solidFill>
                <a:srgbClr val="002060"/>
              </a:solidFill>
            </a:endParaRPr>
          </a:p>
        </p:txBody>
      </p:sp>
      <p:sp>
        <p:nvSpPr>
          <p:cNvPr id="7" name="Date Placeholder 2"/>
          <p:cNvSpPr>
            <a:spLocks noGrp="1"/>
          </p:cNvSpPr>
          <p:nvPr>
            <p:ph type="dt" sz="half" idx="10"/>
          </p:nvPr>
        </p:nvSpPr>
        <p:spPr>
          <a:xfrm>
            <a:off x="76200" y="6477000"/>
            <a:ext cx="1143000" cy="365125"/>
          </a:xfrm>
        </p:spPr>
        <p:txBody>
          <a:bodyPr/>
          <a:lstStyle/>
          <a:p>
            <a:fld id="{2701BF0C-373B-4755-8192-B4AC705A545A}" type="datetime1">
              <a:rPr lang="en-US" sz="1600" b="1" i="1" smtClean="0">
                <a:solidFill>
                  <a:srgbClr val="002060"/>
                </a:solidFill>
              </a:rPr>
              <a:t>10/3/2018</a:t>
            </a:fld>
            <a:endParaRPr lang="en-US" sz="1600" b="1" i="1" dirty="0">
              <a:solidFill>
                <a:srgbClr val="002060"/>
              </a:solidFill>
            </a:endParaRPr>
          </a:p>
        </p:txBody>
      </p:sp>
      <p:sp>
        <p:nvSpPr>
          <p:cNvPr id="8" name="Footer Placeholder 3"/>
          <p:cNvSpPr>
            <a:spLocks noGrp="1"/>
          </p:cNvSpPr>
          <p:nvPr>
            <p:ph type="ftr" sz="quarter" idx="11"/>
          </p:nvPr>
        </p:nvSpPr>
        <p:spPr>
          <a:xfrm>
            <a:off x="2438400" y="6477000"/>
            <a:ext cx="4419600" cy="365125"/>
          </a:xfrm>
        </p:spPr>
        <p:txBody>
          <a:bodyPr/>
          <a:lstStyle/>
          <a:p>
            <a:r>
              <a:rPr lang="it-IT" sz="1600" b="1" i="1" dirty="0" smtClean="0">
                <a:solidFill>
                  <a:srgbClr val="C00000"/>
                </a:solidFill>
              </a:rPr>
              <a:t>Sara Shaker Al-Aqra &amp; Montaser Mustafa Dana'a </a:t>
            </a:r>
            <a:endParaRPr lang="en-US" sz="1600" b="1" i="1" dirty="0">
              <a:solidFill>
                <a:srgbClr val="C00000"/>
              </a:solidFill>
            </a:endParaRPr>
          </a:p>
        </p:txBody>
      </p:sp>
      <p:pic>
        <p:nvPicPr>
          <p:cNvPr id="10" name="Picture 9" descr="change adapter settings in Network and Sharing Center Windows 7"/>
          <p:cNvPicPr/>
          <p:nvPr/>
        </p:nvPicPr>
        <p:blipFill>
          <a:blip r:embed="rId2">
            <a:extLst>
              <a:ext uri="{28A0092B-C50C-407E-A947-70E740481C1C}">
                <a14:useLocalDpi xmlns:a14="http://schemas.microsoft.com/office/drawing/2010/main" val="0"/>
              </a:ext>
            </a:extLst>
          </a:blip>
          <a:srcRect/>
          <a:stretch>
            <a:fillRect/>
          </a:stretch>
        </p:blipFill>
        <p:spPr bwMode="auto">
          <a:xfrm>
            <a:off x="2610167" y="2590800"/>
            <a:ext cx="3923665" cy="2133600"/>
          </a:xfrm>
          <a:prstGeom prst="rect">
            <a:avLst/>
          </a:prstGeom>
          <a:noFill/>
          <a:ln w="28575">
            <a:solidFill>
              <a:schemeClr val="tx1"/>
            </a:solidFill>
          </a:ln>
        </p:spPr>
      </p:pic>
      <p:sp>
        <p:nvSpPr>
          <p:cNvPr id="11" name="Rectangle 10"/>
          <p:cNvSpPr/>
          <p:nvPr/>
        </p:nvSpPr>
        <p:spPr>
          <a:xfrm>
            <a:off x="76200" y="4851737"/>
            <a:ext cx="8991600" cy="1015663"/>
          </a:xfrm>
          <a:prstGeom prst="rect">
            <a:avLst/>
          </a:prstGeom>
        </p:spPr>
        <p:txBody>
          <a:bodyPr wrap="square">
            <a:spAutoFit/>
          </a:bodyPr>
          <a:lstStyle/>
          <a:p>
            <a:pPr marL="342900" indent="-342900" algn="just">
              <a:buFont typeface="+mj-lt"/>
              <a:buAutoNum type="arabicPeriod" startAt="3"/>
            </a:pPr>
            <a:r>
              <a:rPr lang="en-US" sz="2000" b="1" i="1" dirty="0">
                <a:solidFill>
                  <a:srgbClr val="C00000"/>
                </a:solidFill>
                <a:cs typeface="Arial" pitchFamily="34" charset="0"/>
              </a:rPr>
              <a:t>Here you will be able to locate wired or wireless network adapters available on your computer, you can go ahead to right click the adapter icon to enable or disable it. That’s it and you're done</a:t>
            </a:r>
            <a:r>
              <a:rPr lang="en-US" sz="2000" b="1" i="1" dirty="0" smtClean="0">
                <a:solidFill>
                  <a:srgbClr val="C00000"/>
                </a:solidFill>
                <a:cs typeface="Arial" pitchFamily="34" charset="0"/>
              </a:rPr>
              <a:t>!</a:t>
            </a:r>
            <a:endParaRPr lang="en-US" sz="2000" b="1" i="1" dirty="0">
              <a:solidFill>
                <a:srgbClr val="C00000"/>
              </a:solidFill>
              <a:cs typeface="Arial" pitchFamily="34" charset="0"/>
            </a:endParaRPr>
          </a:p>
        </p:txBody>
      </p:sp>
    </p:spTree>
    <p:extLst>
      <p:ext uri="{BB962C8B-B14F-4D97-AF65-F5344CB8AC3E}">
        <p14:creationId xmlns:p14="http://schemas.microsoft.com/office/powerpoint/2010/main" val="178365573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disable network adapter"/>
          <p:cNvPicPr/>
          <p:nvPr/>
        </p:nvPicPr>
        <p:blipFill>
          <a:blip r:embed="rId2">
            <a:extLst>
              <a:ext uri="{28A0092B-C50C-407E-A947-70E740481C1C}">
                <a14:useLocalDpi xmlns:a14="http://schemas.microsoft.com/office/drawing/2010/main" val="0"/>
              </a:ext>
            </a:extLst>
          </a:blip>
          <a:srcRect/>
          <a:stretch>
            <a:fillRect/>
          </a:stretch>
        </p:blipFill>
        <p:spPr bwMode="auto">
          <a:xfrm>
            <a:off x="2460625" y="1143000"/>
            <a:ext cx="4196715" cy="1905001"/>
          </a:xfrm>
          <a:prstGeom prst="rect">
            <a:avLst/>
          </a:prstGeom>
          <a:noFill/>
          <a:ln w="28575">
            <a:solidFill>
              <a:schemeClr val="tx1"/>
            </a:solidFill>
          </a:ln>
        </p:spPr>
      </p:pic>
      <p:sp>
        <p:nvSpPr>
          <p:cNvPr id="9" name="Slide Number Placeholder 3"/>
          <p:cNvSpPr>
            <a:spLocks noGrp="1"/>
          </p:cNvSpPr>
          <p:nvPr>
            <p:ph type="sldNum" sz="quarter" idx="12"/>
          </p:nvPr>
        </p:nvSpPr>
        <p:spPr>
          <a:xfrm>
            <a:off x="6553200" y="6477000"/>
            <a:ext cx="2133600" cy="365125"/>
          </a:xfrm>
        </p:spPr>
        <p:txBody>
          <a:bodyPr/>
          <a:lstStyle/>
          <a:p>
            <a:fld id="{B6F15528-21DE-4FAA-801E-634DDDAF4B2B}" type="slidenum">
              <a:rPr lang="en-US" sz="1600" b="1" i="1" smtClean="0">
                <a:solidFill>
                  <a:srgbClr val="002060"/>
                </a:solidFill>
              </a:rPr>
              <a:pPr/>
              <a:t>42</a:t>
            </a:fld>
            <a:endParaRPr lang="en-US" sz="1600" b="1" i="1" dirty="0">
              <a:solidFill>
                <a:srgbClr val="002060"/>
              </a:solidFill>
            </a:endParaRPr>
          </a:p>
        </p:txBody>
      </p:sp>
      <p:sp>
        <p:nvSpPr>
          <p:cNvPr id="10" name="Date Placeholder 2"/>
          <p:cNvSpPr>
            <a:spLocks noGrp="1"/>
          </p:cNvSpPr>
          <p:nvPr>
            <p:ph type="dt" sz="half" idx="10"/>
          </p:nvPr>
        </p:nvSpPr>
        <p:spPr>
          <a:xfrm>
            <a:off x="76200" y="6477000"/>
            <a:ext cx="1143000" cy="365125"/>
          </a:xfrm>
        </p:spPr>
        <p:txBody>
          <a:bodyPr/>
          <a:lstStyle/>
          <a:p>
            <a:fld id="{2701BF0C-373B-4755-8192-B4AC705A545A}" type="datetime1">
              <a:rPr lang="en-US" sz="1600" b="1" i="1" smtClean="0">
                <a:solidFill>
                  <a:srgbClr val="002060"/>
                </a:solidFill>
              </a:rPr>
              <a:t>10/3/2018</a:t>
            </a:fld>
            <a:endParaRPr lang="en-US" sz="1600" b="1" i="1" dirty="0">
              <a:solidFill>
                <a:srgbClr val="002060"/>
              </a:solidFill>
            </a:endParaRPr>
          </a:p>
        </p:txBody>
      </p:sp>
      <p:sp>
        <p:nvSpPr>
          <p:cNvPr id="11" name="Footer Placeholder 3"/>
          <p:cNvSpPr>
            <a:spLocks noGrp="1"/>
          </p:cNvSpPr>
          <p:nvPr>
            <p:ph type="ftr" sz="quarter" idx="11"/>
          </p:nvPr>
        </p:nvSpPr>
        <p:spPr>
          <a:xfrm>
            <a:off x="2438400" y="6477000"/>
            <a:ext cx="4419600" cy="365125"/>
          </a:xfrm>
        </p:spPr>
        <p:txBody>
          <a:bodyPr/>
          <a:lstStyle/>
          <a:p>
            <a:r>
              <a:rPr lang="it-IT" sz="1600" b="1" i="1" dirty="0" smtClean="0">
                <a:solidFill>
                  <a:srgbClr val="C00000"/>
                </a:solidFill>
              </a:rPr>
              <a:t>Sara Shaker Al-Aqra &amp; Montaser Mustafa Dana'a </a:t>
            </a:r>
            <a:endParaRPr lang="en-US" sz="1600" b="1" i="1" dirty="0">
              <a:solidFill>
                <a:srgbClr val="C00000"/>
              </a:solidFill>
            </a:endParaRPr>
          </a:p>
        </p:txBody>
      </p:sp>
      <p:sp>
        <p:nvSpPr>
          <p:cNvPr id="12" name="Rectangle 11"/>
          <p:cNvSpPr/>
          <p:nvPr/>
        </p:nvSpPr>
        <p:spPr>
          <a:xfrm>
            <a:off x="228600" y="152400"/>
            <a:ext cx="8839200" cy="1015663"/>
          </a:xfrm>
          <a:prstGeom prst="rect">
            <a:avLst/>
          </a:prstGeom>
        </p:spPr>
        <p:txBody>
          <a:bodyPr wrap="square">
            <a:spAutoFit/>
          </a:bodyPr>
          <a:lstStyle/>
          <a:p>
            <a:pPr algn="just"/>
            <a:r>
              <a:rPr lang="en-US" sz="2000" b="1" i="1" u="sng" dirty="0">
                <a:solidFill>
                  <a:schemeClr val="tx2"/>
                </a:solidFill>
                <a:cs typeface="Arial" pitchFamily="34" charset="0"/>
              </a:rPr>
              <a:t>Example 1:</a:t>
            </a:r>
            <a:r>
              <a:rPr lang="en-US" sz="2000" b="1" i="1" dirty="0">
                <a:solidFill>
                  <a:srgbClr val="C00000"/>
                </a:solidFill>
                <a:cs typeface="Arial" pitchFamily="34" charset="0"/>
              </a:rPr>
              <a:t> Let say if you wish to connect your computer to wireless network only, and so you can right click your wired network adapter (Local Area Connection) and click on </a:t>
            </a:r>
            <a:r>
              <a:rPr lang="en-US" sz="2000" b="1" i="1" u="sng" dirty="0">
                <a:solidFill>
                  <a:srgbClr val="C00000"/>
                </a:solidFill>
                <a:cs typeface="Arial" pitchFamily="34" charset="0"/>
              </a:rPr>
              <a:t>Disable</a:t>
            </a:r>
            <a:r>
              <a:rPr lang="en-US" sz="2000" b="1" i="1" dirty="0">
                <a:solidFill>
                  <a:srgbClr val="C00000"/>
                </a:solidFill>
                <a:cs typeface="Arial" pitchFamily="34" charset="0"/>
              </a:rPr>
              <a:t> to disable it since you are not going to use it.</a:t>
            </a:r>
          </a:p>
        </p:txBody>
      </p:sp>
      <p:sp>
        <p:nvSpPr>
          <p:cNvPr id="13" name="Rectangle 12"/>
          <p:cNvSpPr/>
          <p:nvPr/>
        </p:nvSpPr>
        <p:spPr>
          <a:xfrm>
            <a:off x="152400" y="3048000"/>
            <a:ext cx="8915400" cy="1323439"/>
          </a:xfrm>
          <a:prstGeom prst="rect">
            <a:avLst/>
          </a:prstGeom>
        </p:spPr>
        <p:txBody>
          <a:bodyPr wrap="square">
            <a:spAutoFit/>
          </a:bodyPr>
          <a:lstStyle/>
          <a:p>
            <a:pPr algn="just"/>
            <a:r>
              <a:rPr lang="en-US" sz="2000" b="1" i="1" u="sng" dirty="0">
                <a:solidFill>
                  <a:srgbClr val="002060"/>
                </a:solidFill>
                <a:cs typeface="Arial" pitchFamily="34" charset="0"/>
              </a:rPr>
              <a:t>Example 2: </a:t>
            </a:r>
            <a:r>
              <a:rPr lang="en-US" sz="2000" b="1" i="1" dirty="0">
                <a:solidFill>
                  <a:srgbClr val="C00000"/>
                </a:solidFill>
                <a:cs typeface="Arial" pitchFamily="34" charset="0"/>
              </a:rPr>
              <a:t>If you need to connect your computer to network with wired connection later, come back to this network adapter window, right click your wired network adapter (Local Area Connection) again and click on </a:t>
            </a:r>
            <a:r>
              <a:rPr lang="en-US" sz="2000" b="1" i="1" u="sng" dirty="0">
                <a:solidFill>
                  <a:srgbClr val="C00000"/>
                </a:solidFill>
                <a:cs typeface="Arial" pitchFamily="34" charset="0"/>
              </a:rPr>
              <a:t>Enable</a:t>
            </a:r>
            <a:r>
              <a:rPr lang="en-US" sz="2000" b="1" i="1" dirty="0">
                <a:solidFill>
                  <a:srgbClr val="C00000"/>
                </a:solidFill>
                <a:cs typeface="Arial" pitchFamily="34" charset="0"/>
              </a:rPr>
              <a:t> to enable it. You might also notice that </a:t>
            </a:r>
            <a:r>
              <a:rPr lang="en-US" sz="2000" b="1" i="1" u="sng" dirty="0">
                <a:solidFill>
                  <a:srgbClr val="C00000"/>
                </a:solidFill>
                <a:cs typeface="Arial" pitchFamily="34" charset="0"/>
              </a:rPr>
              <a:t>Disabled</a:t>
            </a:r>
            <a:r>
              <a:rPr lang="en-US" sz="2000" b="1" i="1" dirty="0">
                <a:solidFill>
                  <a:srgbClr val="C00000"/>
                </a:solidFill>
                <a:cs typeface="Arial" pitchFamily="34" charset="0"/>
              </a:rPr>
              <a:t> wording is tied to the adapter if it’s in disable mode.</a:t>
            </a:r>
          </a:p>
        </p:txBody>
      </p:sp>
      <p:pic>
        <p:nvPicPr>
          <p:cNvPr id="14" name="Picture 13" descr="enable network adapter"/>
          <p:cNvPicPr/>
          <p:nvPr/>
        </p:nvPicPr>
        <p:blipFill>
          <a:blip r:embed="rId3">
            <a:extLst>
              <a:ext uri="{28A0092B-C50C-407E-A947-70E740481C1C}">
                <a14:useLocalDpi xmlns:a14="http://schemas.microsoft.com/office/drawing/2010/main" val="0"/>
              </a:ext>
            </a:extLst>
          </a:blip>
          <a:srcRect/>
          <a:stretch>
            <a:fillRect/>
          </a:stretch>
        </p:blipFill>
        <p:spPr bwMode="auto">
          <a:xfrm>
            <a:off x="2438400" y="4419600"/>
            <a:ext cx="4218940" cy="1953162"/>
          </a:xfrm>
          <a:prstGeom prst="rect">
            <a:avLst/>
          </a:prstGeom>
          <a:noFill/>
          <a:ln w="28575">
            <a:solidFill>
              <a:schemeClr val="tx1"/>
            </a:solidFill>
          </a:ln>
        </p:spPr>
      </p:pic>
    </p:spTree>
    <p:extLst>
      <p:ext uri="{BB962C8B-B14F-4D97-AF65-F5344CB8AC3E}">
        <p14:creationId xmlns:p14="http://schemas.microsoft.com/office/powerpoint/2010/main" val="185120540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85750" y="2373630"/>
            <a:ext cx="8610600" cy="1969770"/>
          </a:xfrm>
          <a:prstGeom prst="rect">
            <a:avLst/>
          </a:prstGeom>
        </p:spPr>
        <p:txBody>
          <a:bodyPr wrap="square">
            <a:spAutoFit/>
          </a:bodyPr>
          <a:lstStyle/>
          <a:p>
            <a:pPr algn="ctr"/>
            <a:r>
              <a:rPr lang="en-US" sz="2800" b="1" i="1" dirty="0" smtClean="0">
                <a:solidFill>
                  <a:srgbClr val="002060"/>
                </a:solidFill>
              </a:rPr>
              <a:t>Windows7</a:t>
            </a:r>
          </a:p>
          <a:p>
            <a:pPr algn="ctr"/>
            <a:endParaRPr lang="en-US" sz="2800" b="1" i="1" dirty="0" smtClean="0">
              <a:solidFill>
                <a:srgbClr val="002060"/>
              </a:solidFill>
            </a:endParaRPr>
          </a:p>
          <a:p>
            <a:pPr algn="ctr"/>
            <a:r>
              <a:rPr lang="en-US" sz="2800" b="1" i="1" dirty="0" smtClean="0">
                <a:solidFill>
                  <a:srgbClr val="C00000"/>
                </a:solidFill>
              </a:rPr>
              <a:t>Search the files </a:t>
            </a:r>
            <a:r>
              <a:rPr lang="ar-JO" sz="2800" b="1" i="1" dirty="0" smtClean="0">
                <a:solidFill>
                  <a:srgbClr val="C00000"/>
                </a:solidFill>
              </a:rPr>
              <a:t>البحث عن الملفات</a:t>
            </a:r>
          </a:p>
          <a:p>
            <a:pPr algn="ctr"/>
            <a:endParaRPr lang="en-US" sz="2400" b="1" i="1" dirty="0" smtClean="0">
              <a:solidFill>
                <a:srgbClr val="C00000"/>
              </a:solidFill>
            </a:endParaRPr>
          </a:p>
          <a:p>
            <a:pPr algn="ctr"/>
            <a:endParaRPr lang="en-US" sz="1400" b="1" i="1" u="sng" dirty="0">
              <a:solidFill>
                <a:srgbClr val="002060"/>
              </a:solidFill>
            </a:endParaRPr>
          </a:p>
        </p:txBody>
      </p:sp>
      <p:sp>
        <p:nvSpPr>
          <p:cNvPr id="6" name="Slide Number Placeholder 3"/>
          <p:cNvSpPr>
            <a:spLocks noGrp="1"/>
          </p:cNvSpPr>
          <p:nvPr>
            <p:ph type="sldNum" sz="quarter" idx="12"/>
          </p:nvPr>
        </p:nvSpPr>
        <p:spPr>
          <a:xfrm>
            <a:off x="6553200" y="6477000"/>
            <a:ext cx="2133600" cy="365125"/>
          </a:xfrm>
        </p:spPr>
        <p:txBody>
          <a:bodyPr/>
          <a:lstStyle/>
          <a:p>
            <a:fld id="{B6F15528-21DE-4FAA-801E-634DDDAF4B2B}" type="slidenum">
              <a:rPr lang="en-US" sz="1600" b="1" i="1" smtClean="0">
                <a:solidFill>
                  <a:srgbClr val="002060"/>
                </a:solidFill>
              </a:rPr>
              <a:pPr/>
              <a:t>43</a:t>
            </a:fld>
            <a:endParaRPr lang="en-US" sz="1600" b="1" i="1" dirty="0">
              <a:solidFill>
                <a:srgbClr val="002060"/>
              </a:solidFill>
            </a:endParaRPr>
          </a:p>
        </p:txBody>
      </p:sp>
      <p:sp>
        <p:nvSpPr>
          <p:cNvPr id="7" name="Date Placeholder 2"/>
          <p:cNvSpPr>
            <a:spLocks noGrp="1"/>
          </p:cNvSpPr>
          <p:nvPr>
            <p:ph type="dt" sz="half" idx="10"/>
          </p:nvPr>
        </p:nvSpPr>
        <p:spPr>
          <a:xfrm>
            <a:off x="76200" y="6477000"/>
            <a:ext cx="1143000" cy="365125"/>
          </a:xfrm>
        </p:spPr>
        <p:txBody>
          <a:bodyPr/>
          <a:lstStyle/>
          <a:p>
            <a:fld id="{2701BF0C-373B-4755-8192-B4AC705A545A}" type="datetime1">
              <a:rPr lang="en-US" sz="1600" b="1" i="1" smtClean="0">
                <a:solidFill>
                  <a:srgbClr val="002060"/>
                </a:solidFill>
              </a:rPr>
              <a:t>10/3/2018</a:t>
            </a:fld>
            <a:endParaRPr lang="en-US" sz="1600" b="1" i="1" dirty="0">
              <a:solidFill>
                <a:srgbClr val="002060"/>
              </a:solidFill>
            </a:endParaRPr>
          </a:p>
        </p:txBody>
      </p:sp>
      <p:sp>
        <p:nvSpPr>
          <p:cNvPr id="8" name="Footer Placeholder 3"/>
          <p:cNvSpPr>
            <a:spLocks noGrp="1"/>
          </p:cNvSpPr>
          <p:nvPr>
            <p:ph type="ftr" sz="quarter" idx="11"/>
          </p:nvPr>
        </p:nvSpPr>
        <p:spPr>
          <a:xfrm>
            <a:off x="2438400" y="6477000"/>
            <a:ext cx="4419600" cy="365125"/>
          </a:xfrm>
        </p:spPr>
        <p:txBody>
          <a:bodyPr/>
          <a:lstStyle/>
          <a:p>
            <a:r>
              <a:rPr lang="it-IT" sz="1600" b="1" i="1" dirty="0" smtClean="0">
                <a:solidFill>
                  <a:srgbClr val="C00000"/>
                </a:solidFill>
              </a:rPr>
              <a:t>Sara Shaker Al-Aqra &amp; Montaser Mustafa Dana'a </a:t>
            </a:r>
            <a:endParaRPr lang="en-US" sz="1600" b="1" i="1" dirty="0">
              <a:solidFill>
                <a:srgbClr val="C00000"/>
              </a:solidFill>
            </a:endParaRPr>
          </a:p>
        </p:txBody>
      </p:sp>
    </p:spTree>
    <p:extLst>
      <p:ext uri="{BB962C8B-B14F-4D97-AF65-F5344CB8AC3E}">
        <p14:creationId xmlns:p14="http://schemas.microsoft.com/office/powerpoint/2010/main" val="4831647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6200" y="152400"/>
            <a:ext cx="8991600" cy="2769989"/>
          </a:xfrm>
          <a:prstGeom prst="rect">
            <a:avLst/>
          </a:prstGeom>
        </p:spPr>
        <p:txBody>
          <a:bodyPr wrap="square">
            <a:spAutoFit/>
          </a:bodyPr>
          <a:lstStyle/>
          <a:p>
            <a:pPr algn="ctr"/>
            <a:r>
              <a:rPr lang="en-US" sz="2400" b="1" i="1" u="sng" dirty="0">
                <a:solidFill>
                  <a:srgbClr val="C00000"/>
                </a:solidFill>
              </a:rPr>
              <a:t>Search </a:t>
            </a:r>
            <a:r>
              <a:rPr lang="en-US" sz="2400" b="1" i="1" u="sng" dirty="0" smtClean="0">
                <a:solidFill>
                  <a:srgbClr val="C00000"/>
                </a:solidFill>
              </a:rPr>
              <a:t>the files </a:t>
            </a:r>
            <a:r>
              <a:rPr lang="ar-JO" sz="2400" b="1" i="1" u="sng" dirty="0">
                <a:solidFill>
                  <a:srgbClr val="C00000"/>
                </a:solidFill>
              </a:rPr>
              <a:t>البحث عن </a:t>
            </a:r>
            <a:r>
              <a:rPr lang="ar-JO" sz="2400" b="1" i="1" u="sng" dirty="0" smtClean="0">
                <a:solidFill>
                  <a:srgbClr val="C00000"/>
                </a:solidFill>
              </a:rPr>
              <a:t>الملفات</a:t>
            </a:r>
            <a:endParaRPr lang="en-US" sz="2400" b="1" i="1" u="sng" dirty="0" smtClean="0">
              <a:solidFill>
                <a:srgbClr val="C00000"/>
              </a:solidFill>
            </a:endParaRPr>
          </a:p>
          <a:p>
            <a:pPr algn="ctr"/>
            <a:endParaRPr lang="ar-JO" sz="800" b="1" i="1" u="sng" dirty="0" smtClean="0">
              <a:solidFill>
                <a:srgbClr val="C00000"/>
              </a:solidFill>
            </a:endParaRPr>
          </a:p>
          <a:p>
            <a:r>
              <a:rPr lang="en-US" sz="2200" b="1" u="sng" dirty="0">
                <a:solidFill>
                  <a:srgbClr val="002060"/>
                </a:solidFill>
              </a:rPr>
              <a:t>How to search </a:t>
            </a:r>
            <a:r>
              <a:rPr lang="en-US" sz="2200" b="1" u="sng" dirty="0" smtClean="0">
                <a:solidFill>
                  <a:srgbClr val="002060"/>
                </a:solidFill>
              </a:rPr>
              <a:t>the files </a:t>
            </a:r>
            <a:r>
              <a:rPr lang="en-US" sz="2200" b="1" u="sng" dirty="0">
                <a:solidFill>
                  <a:srgbClr val="002060"/>
                </a:solidFill>
              </a:rPr>
              <a:t>in windows7</a:t>
            </a:r>
            <a:r>
              <a:rPr lang="en-US" sz="2200" b="1" u="sng" dirty="0" smtClean="0">
                <a:solidFill>
                  <a:srgbClr val="002060"/>
                </a:solidFill>
              </a:rPr>
              <a:t>: </a:t>
            </a:r>
            <a:r>
              <a:rPr lang="ar-JO" sz="2200" b="1" u="sng" dirty="0" smtClean="0">
                <a:solidFill>
                  <a:srgbClr val="002060"/>
                </a:solidFill>
              </a:rPr>
              <a:t>طريقة البحث عن الملفات في ويندوز7 </a:t>
            </a:r>
            <a:endParaRPr lang="en-US" sz="2200" b="1" u="sng" dirty="0" smtClean="0">
              <a:solidFill>
                <a:srgbClr val="002060"/>
              </a:solidFill>
            </a:endParaRPr>
          </a:p>
          <a:p>
            <a:pPr marL="342900" lvl="0" indent="-342900" algn="just">
              <a:buFont typeface="+mj-lt"/>
              <a:buAutoNum type="arabicPeriod"/>
            </a:pPr>
            <a:r>
              <a:rPr lang="en-US" sz="2000" b="1" i="1" dirty="0">
                <a:solidFill>
                  <a:srgbClr val="C00000"/>
                </a:solidFill>
                <a:cs typeface="Arial" pitchFamily="34" charset="0"/>
              </a:rPr>
              <a:t>Open Windows Explorer and click on the Alt key to display the Explorer menu tab.</a:t>
            </a:r>
            <a:r>
              <a:rPr lang="en-US" sz="2000" b="1" i="1" dirty="0">
                <a:solidFill>
                  <a:srgbClr val="C00000"/>
                </a:solidFill>
                <a:cs typeface="Arial" pitchFamily="34" charset="0"/>
                <a:hlinkClick r:id="rId2"/>
              </a:rPr>
              <a:t> </a:t>
            </a:r>
            <a:endParaRPr lang="en-US" sz="2000" b="1" i="1" dirty="0" smtClean="0">
              <a:solidFill>
                <a:srgbClr val="C00000"/>
              </a:solidFill>
              <a:cs typeface="Arial" pitchFamily="34" charset="0"/>
            </a:endParaRPr>
          </a:p>
          <a:p>
            <a:pPr marL="342900" indent="-342900" algn="just">
              <a:buFont typeface="+mj-lt"/>
              <a:buAutoNum type="arabicPeriod"/>
            </a:pPr>
            <a:r>
              <a:rPr lang="en-US" sz="2000" b="1" i="1" dirty="0">
                <a:solidFill>
                  <a:srgbClr val="C00000"/>
                </a:solidFill>
                <a:cs typeface="Arial" pitchFamily="34" charset="0"/>
              </a:rPr>
              <a:t>Click on Tools and select Folder </a:t>
            </a:r>
            <a:r>
              <a:rPr lang="en-US" sz="2000" b="1" i="1" dirty="0" smtClean="0">
                <a:solidFill>
                  <a:srgbClr val="C00000"/>
                </a:solidFill>
                <a:cs typeface="Arial" pitchFamily="34" charset="0"/>
              </a:rPr>
              <a:t>Options.</a:t>
            </a:r>
          </a:p>
          <a:p>
            <a:pPr marL="342900" indent="-342900" algn="just">
              <a:buFont typeface="+mj-lt"/>
              <a:buAutoNum type="arabicPeriod"/>
            </a:pPr>
            <a:r>
              <a:rPr lang="en-US" sz="2000" b="1" i="1" dirty="0">
                <a:solidFill>
                  <a:srgbClr val="C00000"/>
                </a:solidFill>
                <a:cs typeface="Arial" pitchFamily="34" charset="0"/>
              </a:rPr>
              <a:t>On the Folder Options Windows click on the Search </a:t>
            </a:r>
            <a:r>
              <a:rPr lang="en-US" sz="2000" b="1" i="1" dirty="0" smtClean="0">
                <a:solidFill>
                  <a:srgbClr val="C00000"/>
                </a:solidFill>
                <a:cs typeface="Arial" pitchFamily="34" charset="0"/>
              </a:rPr>
              <a:t>tab.</a:t>
            </a:r>
          </a:p>
          <a:p>
            <a:pPr marL="342900" lvl="0" indent="-342900" algn="just">
              <a:buFont typeface="+mj-lt"/>
              <a:buAutoNum type="arabicPeriod"/>
            </a:pPr>
            <a:r>
              <a:rPr lang="en-US" sz="2000" b="1" i="1" dirty="0">
                <a:solidFill>
                  <a:srgbClr val="C00000"/>
                </a:solidFill>
                <a:cs typeface="Arial" pitchFamily="34" charset="0"/>
              </a:rPr>
              <a:t>Enable Search File Content by selecting Always search file names and contents (this might take several minutes</a:t>
            </a:r>
            <a:r>
              <a:rPr lang="en-US" sz="2000" b="1" i="1" dirty="0" smtClean="0">
                <a:solidFill>
                  <a:srgbClr val="C00000"/>
                </a:solidFill>
                <a:cs typeface="Arial" pitchFamily="34" charset="0"/>
              </a:rPr>
              <a:t>).</a:t>
            </a:r>
            <a:endParaRPr lang="en-US" sz="2000" b="1" i="1" dirty="0">
              <a:solidFill>
                <a:srgbClr val="C00000"/>
              </a:solidFill>
              <a:cs typeface="Arial" pitchFamily="34" charset="0"/>
            </a:endParaRPr>
          </a:p>
        </p:txBody>
      </p:sp>
      <p:sp>
        <p:nvSpPr>
          <p:cNvPr id="12" name="Rectangle 7"/>
          <p:cNvSpPr>
            <a:spLocks noChangeArrowheads="1"/>
          </p:cNvSpPr>
          <p:nvPr/>
        </p:nvSpPr>
        <p:spPr bwMode="auto">
          <a:xfrm>
            <a:off x="228600" y="50577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457200" algn="l"/>
              </a:tabLst>
              <a:defRPr>
                <a:solidFill>
                  <a:schemeClr val="tx1"/>
                </a:solidFill>
                <a:latin typeface="Arial" pitchFamily="34" charset="0"/>
                <a:cs typeface="Arial" pitchFamily="34" charset="0"/>
              </a:defRPr>
            </a:lvl1pPr>
            <a:lvl2pPr fontAlgn="base">
              <a:spcBef>
                <a:spcPct val="0"/>
              </a:spcBef>
              <a:spcAft>
                <a:spcPct val="0"/>
              </a:spcAft>
              <a:tabLst>
                <a:tab pos="457200" algn="l"/>
              </a:tabLst>
              <a:defRPr>
                <a:solidFill>
                  <a:schemeClr val="tx1"/>
                </a:solidFill>
                <a:latin typeface="Arial" pitchFamily="34" charset="0"/>
                <a:cs typeface="Arial" pitchFamily="34" charset="0"/>
              </a:defRPr>
            </a:lvl2pPr>
            <a:lvl3pPr fontAlgn="base">
              <a:spcBef>
                <a:spcPct val="0"/>
              </a:spcBef>
              <a:spcAft>
                <a:spcPct val="0"/>
              </a:spcAft>
              <a:tabLst>
                <a:tab pos="457200" algn="l"/>
              </a:tabLst>
              <a:defRPr>
                <a:solidFill>
                  <a:schemeClr val="tx1"/>
                </a:solidFill>
                <a:latin typeface="Arial" pitchFamily="34" charset="0"/>
                <a:cs typeface="Arial" pitchFamily="34" charset="0"/>
              </a:defRPr>
            </a:lvl3pPr>
            <a:lvl4pPr fontAlgn="base">
              <a:spcBef>
                <a:spcPct val="0"/>
              </a:spcBef>
              <a:spcAft>
                <a:spcPct val="0"/>
              </a:spcAft>
              <a:tabLst>
                <a:tab pos="457200" algn="l"/>
              </a:tabLst>
              <a:defRPr>
                <a:solidFill>
                  <a:schemeClr val="tx1"/>
                </a:solidFill>
                <a:latin typeface="Arial" pitchFamily="34" charset="0"/>
                <a:cs typeface="Arial" pitchFamily="34" charset="0"/>
              </a:defRPr>
            </a:lvl4pPr>
            <a:lvl5pPr fontAlgn="base">
              <a:spcBef>
                <a:spcPct val="0"/>
              </a:spcBef>
              <a:spcAft>
                <a:spcPct val="0"/>
              </a:spcAft>
              <a:tabLst>
                <a:tab pos="457200" algn="l"/>
              </a:tabLst>
              <a:defRPr>
                <a:solidFill>
                  <a:schemeClr val="tx1"/>
                </a:solidFill>
                <a:latin typeface="Arial" pitchFamily="34" charset="0"/>
                <a:cs typeface="Arial" pitchFamily="34" charset="0"/>
              </a:defRPr>
            </a:lvl5pPr>
            <a:lvl6pPr fontAlgn="base">
              <a:spcBef>
                <a:spcPct val="0"/>
              </a:spcBef>
              <a:spcAft>
                <a:spcPct val="0"/>
              </a:spcAft>
              <a:tabLst>
                <a:tab pos="457200" algn="l"/>
              </a:tabLst>
              <a:defRPr>
                <a:solidFill>
                  <a:schemeClr val="tx1"/>
                </a:solidFill>
                <a:latin typeface="Arial" pitchFamily="34" charset="0"/>
                <a:cs typeface="Arial" pitchFamily="34" charset="0"/>
              </a:defRPr>
            </a:lvl6pPr>
            <a:lvl7pPr fontAlgn="base">
              <a:spcBef>
                <a:spcPct val="0"/>
              </a:spcBef>
              <a:spcAft>
                <a:spcPct val="0"/>
              </a:spcAft>
              <a:tabLst>
                <a:tab pos="457200" algn="l"/>
              </a:tabLst>
              <a:defRPr>
                <a:solidFill>
                  <a:schemeClr val="tx1"/>
                </a:solidFill>
                <a:latin typeface="Arial" pitchFamily="34" charset="0"/>
                <a:cs typeface="Arial" pitchFamily="34" charset="0"/>
              </a:defRPr>
            </a:lvl7pPr>
            <a:lvl8pPr fontAlgn="base">
              <a:spcBef>
                <a:spcPct val="0"/>
              </a:spcBef>
              <a:spcAft>
                <a:spcPct val="0"/>
              </a:spcAft>
              <a:tabLst>
                <a:tab pos="457200" algn="l"/>
              </a:tabLst>
              <a:defRPr>
                <a:solidFill>
                  <a:schemeClr val="tx1"/>
                </a:solidFill>
                <a:latin typeface="Arial" pitchFamily="34" charset="0"/>
                <a:cs typeface="Arial" pitchFamily="34" charset="0"/>
              </a:defRPr>
            </a:lvl8pPr>
            <a:lvl9pPr fontAlgn="base">
              <a:spcBef>
                <a:spcPct val="0"/>
              </a:spcBef>
              <a:spcAft>
                <a:spcPct val="0"/>
              </a:spcAft>
              <a:tabLst>
                <a:tab pos="457200" algn="l"/>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19" name="Group 18"/>
          <p:cNvGrpSpPr/>
          <p:nvPr/>
        </p:nvGrpSpPr>
        <p:grpSpPr>
          <a:xfrm>
            <a:off x="533400" y="3043997"/>
            <a:ext cx="8267700" cy="3280603"/>
            <a:chOff x="685800" y="2057400"/>
            <a:chExt cx="8267700" cy="4118803"/>
          </a:xfrm>
        </p:grpSpPr>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2057400"/>
              <a:ext cx="3771900" cy="1685925"/>
            </a:xfrm>
            <a:prstGeom prst="rect">
              <a:avLst/>
            </a:prstGeom>
            <a:noFill/>
            <a:ln w="285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3077" name="Picture 29" descr="http://mail2.inetnj.com/wp-content/uploads/2010/10/search-content.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600" y="3252028"/>
              <a:ext cx="3771900" cy="2924175"/>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cxnSp>
          <p:nvCxnSpPr>
            <p:cNvPr id="16" name="Straight Arrow Connector 15"/>
            <p:cNvCxnSpPr/>
            <p:nvPr/>
          </p:nvCxnSpPr>
          <p:spPr>
            <a:xfrm>
              <a:off x="3810000" y="3657600"/>
              <a:ext cx="1295400" cy="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sp>
        <p:nvSpPr>
          <p:cNvPr id="11" name="Slide Number Placeholder 3"/>
          <p:cNvSpPr>
            <a:spLocks noGrp="1"/>
          </p:cNvSpPr>
          <p:nvPr>
            <p:ph type="sldNum" sz="quarter" idx="12"/>
          </p:nvPr>
        </p:nvSpPr>
        <p:spPr>
          <a:xfrm>
            <a:off x="6553200" y="6477000"/>
            <a:ext cx="2133600" cy="365125"/>
          </a:xfrm>
        </p:spPr>
        <p:txBody>
          <a:bodyPr/>
          <a:lstStyle/>
          <a:p>
            <a:fld id="{B6F15528-21DE-4FAA-801E-634DDDAF4B2B}" type="slidenum">
              <a:rPr lang="en-US" sz="1600" b="1" i="1" smtClean="0">
                <a:solidFill>
                  <a:srgbClr val="002060"/>
                </a:solidFill>
              </a:rPr>
              <a:pPr/>
              <a:t>44</a:t>
            </a:fld>
            <a:endParaRPr lang="en-US" sz="1600" b="1" i="1" dirty="0">
              <a:solidFill>
                <a:srgbClr val="002060"/>
              </a:solidFill>
            </a:endParaRPr>
          </a:p>
        </p:txBody>
      </p:sp>
      <p:sp>
        <p:nvSpPr>
          <p:cNvPr id="13" name="Date Placeholder 2"/>
          <p:cNvSpPr>
            <a:spLocks noGrp="1"/>
          </p:cNvSpPr>
          <p:nvPr>
            <p:ph type="dt" sz="half" idx="10"/>
          </p:nvPr>
        </p:nvSpPr>
        <p:spPr>
          <a:xfrm>
            <a:off x="76200" y="6477000"/>
            <a:ext cx="1143000" cy="365125"/>
          </a:xfrm>
        </p:spPr>
        <p:txBody>
          <a:bodyPr/>
          <a:lstStyle/>
          <a:p>
            <a:fld id="{2701BF0C-373B-4755-8192-B4AC705A545A}" type="datetime1">
              <a:rPr lang="en-US" sz="1600" b="1" i="1" smtClean="0">
                <a:solidFill>
                  <a:srgbClr val="002060"/>
                </a:solidFill>
              </a:rPr>
              <a:t>10/3/2018</a:t>
            </a:fld>
            <a:endParaRPr lang="en-US" sz="1600" b="1" i="1" dirty="0">
              <a:solidFill>
                <a:srgbClr val="002060"/>
              </a:solidFill>
            </a:endParaRPr>
          </a:p>
        </p:txBody>
      </p:sp>
      <p:sp>
        <p:nvSpPr>
          <p:cNvPr id="14" name="Footer Placeholder 3"/>
          <p:cNvSpPr>
            <a:spLocks noGrp="1"/>
          </p:cNvSpPr>
          <p:nvPr>
            <p:ph type="ftr" sz="quarter" idx="11"/>
          </p:nvPr>
        </p:nvSpPr>
        <p:spPr>
          <a:xfrm>
            <a:off x="2438400" y="6477000"/>
            <a:ext cx="4419600" cy="365125"/>
          </a:xfrm>
        </p:spPr>
        <p:txBody>
          <a:bodyPr/>
          <a:lstStyle/>
          <a:p>
            <a:r>
              <a:rPr lang="it-IT" sz="1600" b="1" i="1" dirty="0" smtClean="0">
                <a:solidFill>
                  <a:srgbClr val="C00000"/>
                </a:solidFill>
              </a:rPr>
              <a:t>Sara Shaker Al-Aqra &amp; Montaser Mustafa Dana'a </a:t>
            </a:r>
            <a:endParaRPr lang="en-US" sz="1600" b="1" i="1" dirty="0">
              <a:solidFill>
                <a:srgbClr val="C00000"/>
              </a:solidFill>
            </a:endParaRPr>
          </a:p>
        </p:txBody>
      </p:sp>
    </p:spTree>
    <p:extLst>
      <p:ext uri="{BB962C8B-B14F-4D97-AF65-F5344CB8AC3E}">
        <p14:creationId xmlns:p14="http://schemas.microsoft.com/office/powerpoint/2010/main" val="189683857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85750" y="2526030"/>
            <a:ext cx="8610600" cy="1969770"/>
          </a:xfrm>
          <a:prstGeom prst="rect">
            <a:avLst/>
          </a:prstGeom>
        </p:spPr>
        <p:txBody>
          <a:bodyPr wrap="square">
            <a:spAutoFit/>
          </a:bodyPr>
          <a:lstStyle/>
          <a:p>
            <a:pPr algn="ctr"/>
            <a:r>
              <a:rPr lang="en-US" sz="2800" b="1" i="1" dirty="0" smtClean="0">
                <a:solidFill>
                  <a:srgbClr val="002060"/>
                </a:solidFill>
              </a:rPr>
              <a:t>Windows7</a:t>
            </a:r>
          </a:p>
          <a:p>
            <a:pPr algn="ctr"/>
            <a:endParaRPr lang="en-US" sz="2800" b="1" i="1" dirty="0" smtClean="0">
              <a:solidFill>
                <a:srgbClr val="002060"/>
              </a:solidFill>
            </a:endParaRPr>
          </a:p>
          <a:p>
            <a:pPr algn="ctr"/>
            <a:r>
              <a:rPr lang="en-US" sz="2800" b="1" i="1" dirty="0">
                <a:solidFill>
                  <a:srgbClr val="C00000"/>
                </a:solidFill>
              </a:rPr>
              <a:t>N</a:t>
            </a:r>
            <a:r>
              <a:rPr lang="en-US" sz="2800" b="1" i="1" dirty="0" smtClean="0">
                <a:solidFill>
                  <a:srgbClr val="C00000"/>
                </a:solidFill>
              </a:rPr>
              <a:t>etwork printer sharing </a:t>
            </a:r>
            <a:r>
              <a:rPr lang="ar-JO" sz="2800" b="1" i="1" dirty="0" smtClean="0">
                <a:solidFill>
                  <a:srgbClr val="C00000"/>
                </a:solidFill>
              </a:rPr>
              <a:t>مشاركة طابعة معرفة على الشبكة</a:t>
            </a:r>
          </a:p>
          <a:p>
            <a:pPr algn="ctr"/>
            <a:endParaRPr lang="en-US" sz="2400" b="1" i="1" dirty="0" smtClean="0">
              <a:solidFill>
                <a:srgbClr val="C00000"/>
              </a:solidFill>
            </a:endParaRPr>
          </a:p>
          <a:p>
            <a:pPr algn="ctr"/>
            <a:endParaRPr lang="en-US" sz="1400" b="1" i="1" u="sng" dirty="0">
              <a:solidFill>
                <a:srgbClr val="002060"/>
              </a:solidFill>
            </a:endParaRPr>
          </a:p>
        </p:txBody>
      </p:sp>
      <p:sp>
        <p:nvSpPr>
          <p:cNvPr id="6" name="Slide Number Placeholder 3"/>
          <p:cNvSpPr>
            <a:spLocks noGrp="1"/>
          </p:cNvSpPr>
          <p:nvPr>
            <p:ph type="sldNum" sz="quarter" idx="12"/>
          </p:nvPr>
        </p:nvSpPr>
        <p:spPr>
          <a:xfrm>
            <a:off x="6553200" y="6477000"/>
            <a:ext cx="2133600" cy="365125"/>
          </a:xfrm>
        </p:spPr>
        <p:txBody>
          <a:bodyPr/>
          <a:lstStyle/>
          <a:p>
            <a:fld id="{B6F15528-21DE-4FAA-801E-634DDDAF4B2B}" type="slidenum">
              <a:rPr lang="en-US" sz="1600" b="1" i="1" smtClean="0">
                <a:solidFill>
                  <a:srgbClr val="002060"/>
                </a:solidFill>
              </a:rPr>
              <a:pPr/>
              <a:t>45</a:t>
            </a:fld>
            <a:endParaRPr lang="en-US" sz="1600" b="1" i="1" dirty="0">
              <a:solidFill>
                <a:srgbClr val="002060"/>
              </a:solidFill>
            </a:endParaRPr>
          </a:p>
        </p:txBody>
      </p:sp>
      <p:sp>
        <p:nvSpPr>
          <p:cNvPr id="7" name="Date Placeholder 2"/>
          <p:cNvSpPr>
            <a:spLocks noGrp="1"/>
          </p:cNvSpPr>
          <p:nvPr>
            <p:ph type="dt" sz="half" idx="10"/>
          </p:nvPr>
        </p:nvSpPr>
        <p:spPr>
          <a:xfrm>
            <a:off x="76200" y="6477000"/>
            <a:ext cx="1143000" cy="365125"/>
          </a:xfrm>
        </p:spPr>
        <p:txBody>
          <a:bodyPr/>
          <a:lstStyle/>
          <a:p>
            <a:fld id="{2701BF0C-373B-4755-8192-B4AC705A545A}" type="datetime1">
              <a:rPr lang="en-US" sz="1600" b="1" i="1" smtClean="0">
                <a:solidFill>
                  <a:srgbClr val="002060"/>
                </a:solidFill>
              </a:rPr>
              <a:t>10/3/2018</a:t>
            </a:fld>
            <a:endParaRPr lang="en-US" sz="1600" b="1" i="1" dirty="0">
              <a:solidFill>
                <a:srgbClr val="002060"/>
              </a:solidFill>
            </a:endParaRPr>
          </a:p>
        </p:txBody>
      </p:sp>
      <p:sp>
        <p:nvSpPr>
          <p:cNvPr id="8" name="Footer Placeholder 3"/>
          <p:cNvSpPr>
            <a:spLocks noGrp="1"/>
          </p:cNvSpPr>
          <p:nvPr>
            <p:ph type="ftr" sz="quarter" idx="11"/>
          </p:nvPr>
        </p:nvSpPr>
        <p:spPr>
          <a:xfrm>
            <a:off x="2438400" y="6477000"/>
            <a:ext cx="4419600" cy="365125"/>
          </a:xfrm>
        </p:spPr>
        <p:txBody>
          <a:bodyPr/>
          <a:lstStyle/>
          <a:p>
            <a:r>
              <a:rPr lang="it-IT" sz="1600" b="1" i="1" dirty="0" smtClean="0">
                <a:solidFill>
                  <a:srgbClr val="C00000"/>
                </a:solidFill>
              </a:rPr>
              <a:t>Sara Shaker Al-Aqra &amp; Montaser Mustafa Dana'a </a:t>
            </a:r>
            <a:endParaRPr lang="en-US" sz="1600" b="1" i="1" dirty="0">
              <a:solidFill>
                <a:srgbClr val="C00000"/>
              </a:solidFill>
            </a:endParaRPr>
          </a:p>
        </p:txBody>
      </p:sp>
    </p:spTree>
    <p:extLst>
      <p:ext uri="{BB962C8B-B14F-4D97-AF65-F5344CB8AC3E}">
        <p14:creationId xmlns:p14="http://schemas.microsoft.com/office/powerpoint/2010/main" val="265853158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6200" y="304800"/>
            <a:ext cx="8991600" cy="3385542"/>
          </a:xfrm>
          <a:prstGeom prst="rect">
            <a:avLst/>
          </a:prstGeom>
        </p:spPr>
        <p:txBody>
          <a:bodyPr wrap="square">
            <a:spAutoFit/>
          </a:bodyPr>
          <a:lstStyle/>
          <a:p>
            <a:pPr algn="ctr"/>
            <a:r>
              <a:rPr lang="en-US" sz="2400" b="1" i="1" u="sng" dirty="0">
                <a:solidFill>
                  <a:srgbClr val="C00000"/>
                </a:solidFill>
              </a:rPr>
              <a:t>Network printer sharing </a:t>
            </a:r>
            <a:r>
              <a:rPr lang="ar-JO" sz="2400" b="1" i="1" u="sng" dirty="0">
                <a:solidFill>
                  <a:srgbClr val="C00000"/>
                </a:solidFill>
              </a:rPr>
              <a:t>مشاركة طابعة معرفة على </a:t>
            </a:r>
            <a:r>
              <a:rPr lang="ar-JO" sz="2400" b="1" i="1" u="sng" dirty="0" smtClean="0">
                <a:solidFill>
                  <a:srgbClr val="C00000"/>
                </a:solidFill>
              </a:rPr>
              <a:t>الشبكة</a:t>
            </a:r>
          </a:p>
          <a:p>
            <a:pPr algn="ctr"/>
            <a:endParaRPr lang="ar-JO" sz="800" b="1" i="1" u="sng" dirty="0" smtClean="0">
              <a:solidFill>
                <a:srgbClr val="C00000"/>
              </a:solidFill>
            </a:endParaRPr>
          </a:p>
          <a:p>
            <a:r>
              <a:rPr lang="en-US" sz="2200" b="1" u="sng" dirty="0">
                <a:solidFill>
                  <a:srgbClr val="002060"/>
                </a:solidFill>
              </a:rPr>
              <a:t>How to share a network printer:</a:t>
            </a:r>
            <a:r>
              <a:rPr lang="ar-JO" sz="2200" b="1" u="sng" dirty="0">
                <a:solidFill>
                  <a:srgbClr val="002060"/>
                </a:solidFill>
              </a:rPr>
              <a:t> طريقة مشاركة طابعة معرفة على الشبكة </a:t>
            </a:r>
            <a:endParaRPr lang="ar-JO" sz="2200" b="1" u="sng" dirty="0" smtClean="0">
              <a:solidFill>
                <a:srgbClr val="002060"/>
              </a:solidFill>
            </a:endParaRPr>
          </a:p>
          <a:p>
            <a:pPr algn="just" fontAlgn="base"/>
            <a:r>
              <a:rPr lang="en-US" sz="2000" b="1" i="1" dirty="0">
                <a:solidFill>
                  <a:srgbClr val="C00000"/>
                </a:solidFill>
                <a:cs typeface="Arial" pitchFamily="34" charset="0"/>
              </a:rPr>
              <a:t>If you only have one printer and two Windows 7 computers, you’ll want to be able to share it. Here’s how to share a printer between two Windows 7 systems.</a:t>
            </a:r>
          </a:p>
          <a:p>
            <a:pPr algn="just" fontAlgn="base"/>
            <a:r>
              <a:rPr lang="en-US" sz="2000" b="1" i="1" u="sng" dirty="0">
                <a:solidFill>
                  <a:srgbClr val="002060"/>
                </a:solidFill>
                <a:cs typeface="Arial" pitchFamily="34" charset="0"/>
              </a:rPr>
              <a:t>In this example</a:t>
            </a:r>
            <a:r>
              <a:rPr lang="en-US" sz="2000" b="1" i="1" dirty="0">
                <a:solidFill>
                  <a:srgbClr val="C00000"/>
                </a:solidFill>
                <a:cs typeface="Arial" pitchFamily="34" charset="0"/>
              </a:rPr>
              <a:t>, a Cannon MP495 series printer is connected to a PC running Windows 7 in a home office upstairs. The other machine is downstairs in another room.</a:t>
            </a:r>
          </a:p>
          <a:p>
            <a:pPr marL="342900" indent="-342900" algn="just" fontAlgn="base">
              <a:buFont typeface="+mj-lt"/>
              <a:buAutoNum type="arabicPeriod"/>
            </a:pPr>
            <a:r>
              <a:rPr lang="en-US" sz="2000" b="1" i="1" dirty="0" smtClean="0">
                <a:solidFill>
                  <a:srgbClr val="C00000"/>
                </a:solidFill>
                <a:cs typeface="Arial" pitchFamily="34" charset="0"/>
              </a:rPr>
              <a:t>First start </a:t>
            </a:r>
            <a:r>
              <a:rPr lang="en-US" sz="2000" b="1" i="1" dirty="0">
                <a:solidFill>
                  <a:srgbClr val="C00000"/>
                </a:solidFill>
                <a:cs typeface="Arial" pitchFamily="34" charset="0"/>
              </a:rPr>
              <a:t>with the computer the printer is connected </a:t>
            </a:r>
            <a:r>
              <a:rPr lang="en-US" sz="2000" b="1" i="1" dirty="0" smtClean="0">
                <a:solidFill>
                  <a:srgbClr val="C00000"/>
                </a:solidFill>
                <a:cs typeface="Arial" pitchFamily="34" charset="0"/>
              </a:rPr>
              <a:t>to.</a:t>
            </a:r>
          </a:p>
          <a:p>
            <a:pPr marL="342900" indent="-342900" algn="just" fontAlgn="base">
              <a:buFont typeface="+mj-lt"/>
              <a:buAutoNum type="arabicPeriod"/>
            </a:pPr>
            <a:r>
              <a:rPr lang="en-US" sz="2000" b="1" i="1" dirty="0" smtClean="0">
                <a:solidFill>
                  <a:srgbClr val="C00000"/>
                </a:solidFill>
                <a:cs typeface="Arial" pitchFamily="34" charset="0"/>
              </a:rPr>
              <a:t>Make </a:t>
            </a:r>
            <a:r>
              <a:rPr lang="en-US" sz="2000" b="1" i="1" dirty="0">
                <a:solidFill>
                  <a:srgbClr val="C00000"/>
                </a:solidFill>
                <a:cs typeface="Arial" pitchFamily="34" charset="0"/>
              </a:rPr>
              <a:t>sure it’s installed correctly with the latest </a:t>
            </a:r>
            <a:r>
              <a:rPr lang="en-US" sz="2000" b="1" i="1" dirty="0" smtClean="0">
                <a:solidFill>
                  <a:srgbClr val="C00000"/>
                </a:solidFill>
                <a:cs typeface="Arial" pitchFamily="34" charset="0"/>
              </a:rPr>
              <a:t>drivers.</a:t>
            </a:r>
          </a:p>
          <a:p>
            <a:pPr marL="342900" indent="-342900" algn="just" fontAlgn="base">
              <a:buFont typeface="+mj-lt"/>
              <a:buAutoNum type="arabicPeriod"/>
            </a:pPr>
            <a:r>
              <a:rPr lang="en-US" sz="2000" b="1" i="1" dirty="0" smtClean="0">
                <a:solidFill>
                  <a:srgbClr val="C00000"/>
                </a:solidFill>
                <a:cs typeface="Arial" pitchFamily="34" charset="0"/>
              </a:rPr>
              <a:t>Then </a:t>
            </a:r>
            <a:r>
              <a:rPr lang="en-US" sz="2000" b="1" i="1" dirty="0">
                <a:solidFill>
                  <a:srgbClr val="C00000"/>
                </a:solidFill>
                <a:cs typeface="Arial" pitchFamily="34" charset="0"/>
              </a:rPr>
              <a:t>click Start &gt;&gt; Devices and Printers</a:t>
            </a:r>
            <a:r>
              <a:rPr lang="en-US" sz="2000" b="1" i="1" dirty="0" smtClean="0">
                <a:solidFill>
                  <a:srgbClr val="C00000"/>
                </a:solidFill>
                <a:cs typeface="Arial" pitchFamily="34" charset="0"/>
              </a:rPr>
              <a:t>.</a:t>
            </a:r>
            <a:endParaRPr lang="en-US" sz="2000" b="1" i="1" dirty="0">
              <a:solidFill>
                <a:srgbClr val="C00000"/>
              </a:solidFill>
              <a:cs typeface="Arial" pitchFamily="34" charset="0"/>
            </a:endParaRPr>
          </a:p>
        </p:txBody>
      </p:sp>
      <p:pic>
        <p:nvPicPr>
          <p:cNvPr id="7" name="Picture 6" descr="Start Menu"/>
          <p:cNvPicPr/>
          <p:nvPr/>
        </p:nvPicPr>
        <p:blipFill>
          <a:blip r:embed="rId2">
            <a:extLst>
              <a:ext uri="{28A0092B-C50C-407E-A947-70E740481C1C}">
                <a14:useLocalDpi xmlns:a14="http://schemas.microsoft.com/office/drawing/2010/main" val="0"/>
              </a:ext>
            </a:extLst>
          </a:blip>
          <a:srcRect/>
          <a:stretch>
            <a:fillRect/>
          </a:stretch>
        </p:blipFill>
        <p:spPr bwMode="auto">
          <a:xfrm>
            <a:off x="2438400" y="3702050"/>
            <a:ext cx="4162425" cy="2698750"/>
          </a:xfrm>
          <a:prstGeom prst="rect">
            <a:avLst/>
          </a:prstGeom>
          <a:noFill/>
          <a:ln w="28575">
            <a:solidFill>
              <a:schemeClr val="tx1"/>
            </a:solidFill>
          </a:ln>
        </p:spPr>
      </p:pic>
      <p:sp>
        <p:nvSpPr>
          <p:cNvPr id="8" name="Slide Number Placeholder 3"/>
          <p:cNvSpPr>
            <a:spLocks noGrp="1"/>
          </p:cNvSpPr>
          <p:nvPr>
            <p:ph type="sldNum" sz="quarter" idx="12"/>
          </p:nvPr>
        </p:nvSpPr>
        <p:spPr>
          <a:xfrm>
            <a:off x="6553200" y="6477000"/>
            <a:ext cx="2133600" cy="365125"/>
          </a:xfrm>
        </p:spPr>
        <p:txBody>
          <a:bodyPr/>
          <a:lstStyle/>
          <a:p>
            <a:fld id="{B6F15528-21DE-4FAA-801E-634DDDAF4B2B}" type="slidenum">
              <a:rPr lang="en-US" sz="1600" b="1" i="1" smtClean="0">
                <a:solidFill>
                  <a:srgbClr val="002060"/>
                </a:solidFill>
              </a:rPr>
              <a:pPr/>
              <a:t>46</a:t>
            </a:fld>
            <a:endParaRPr lang="en-US" sz="1600" b="1" i="1" dirty="0">
              <a:solidFill>
                <a:srgbClr val="002060"/>
              </a:solidFill>
            </a:endParaRPr>
          </a:p>
        </p:txBody>
      </p:sp>
      <p:sp>
        <p:nvSpPr>
          <p:cNvPr id="9" name="Date Placeholder 2"/>
          <p:cNvSpPr>
            <a:spLocks noGrp="1"/>
          </p:cNvSpPr>
          <p:nvPr>
            <p:ph type="dt" sz="half" idx="10"/>
          </p:nvPr>
        </p:nvSpPr>
        <p:spPr>
          <a:xfrm>
            <a:off x="76200" y="6477000"/>
            <a:ext cx="1143000" cy="365125"/>
          </a:xfrm>
        </p:spPr>
        <p:txBody>
          <a:bodyPr/>
          <a:lstStyle/>
          <a:p>
            <a:fld id="{2701BF0C-373B-4755-8192-B4AC705A545A}" type="datetime1">
              <a:rPr lang="en-US" sz="1600" b="1" i="1" smtClean="0">
                <a:solidFill>
                  <a:srgbClr val="002060"/>
                </a:solidFill>
              </a:rPr>
              <a:t>10/3/2018</a:t>
            </a:fld>
            <a:endParaRPr lang="en-US" sz="1600" b="1" i="1" dirty="0">
              <a:solidFill>
                <a:srgbClr val="002060"/>
              </a:solidFill>
            </a:endParaRPr>
          </a:p>
        </p:txBody>
      </p:sp>
      <p:sp>
        <p:nvSpPr>
          <p:cNvPr id="10" name="Footer Placeholder 3"/>
          <p:cNvSpPr>
            <a:spLocks noGrp="1"/>
          </p:cNvSpPr>
          <p:nvPr>
            <p:ph type="ftr" sz="quarter" idx="11"/>
          </p:nvPr>
        </p:nvSpPr>
        <p:spPr>
          <a:xfrm>
            <a:off x="2438400" y="6477000"/>
            <a:ext cx="4419600" cy="365125"/>
          </a:xfrm>
        </p:spPr>
        <p:txBody>
          <a:bodyPr/>
          <a:lstStyle/>
          <a:p>
            <a:r>
              <a:rPr lang="it-IT" sz="1600" b="1" i="1" dirty="0" smtClean="0">
                <a:solidFill>
                  <a:srgbClr val="C00000"/>
                </a:solidFill>
              </a:rPr>
              <a:t>Sara Shaker Al-Aqra &amp; Montaser Mustafa Dana'a </a:t>
            </a:r>
            <a:endParaRPr lang="en-US" sz="1600" b="1" i="1" dirty="0">
              <a:solidFill>
                <a:srgbClr val="C00000"/>
              </a:solidFill>
            </a:endParaRPr>
          </a:p>
        </p:txBody>
      </p:sp>
    </p:spTree>
    <p:extLst>
      <p:ext uri="{BB962C8B-B14F-4D97-AF65-F5344CB8AC3E}">
        <p14:creationId xmlns:p14="http://schemas.microsoft.com/office/powerpoint/2010/main" val="427777495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2400" y="152400"/>
            <a:ext cx="8839200" cy="400110"/>
          </a:xfrm>
          <a:prstGeom prst="rect">
            <a:avLst/>
          </a:prstGeom>
        </p:spPr>
        <p:txBody>
          <a:bodyPr wrap="square">
            <a:spAutoFit/>
          </a:bodyPr>
          <a:lstStyle/>
          <a:p>
            <a:pPr marL="342900" indent="-342900" fontAlgn="base">
              <a:buFont typeface="+mj-lt"/>
              <a:buAutoNum type="arabicPeriod" startAt="4"/>
            </a:pPr>
            <a:r>
              <a:rPr lang="en-US" sz="2000" b="1" i="1" dirty="0">
                <a:solidFill>
                  <a:srgbClr val="C00000"/>
                </a:solidFill>
                <a:cs typeface="Arial" pitchFamily="34" charset="0"/>
              </a:rPr>
              <a:t>Next, right-click on the printer you want to share and select Printer Properties</a:t>
            </a:r>
            <a:r>
              <a:rPr lang="en-US" sz="2000" b="1" i="1" dirty="0" smtClean="0">
                <a:solidFill>
                  <a:srgbClr val="C00000"/>
                </a:solidFill>
                <a:cs typeface="Arial" pitchFamily="34" charset="0"/>
              </a:rPr>
              <a:t>.</a:t>
            </a:r>
            <a:endParaRPr lang="en-US" sz="2000" b="1" i="1" dirty="0">
              <a:solidFill>
                <a:srgbClr val="C00000"/>
              </a:solidFill>
              <a:cs typeface="Arial" pitchFamily="34" charset="0"/>
            </a:endParaRPr>
          </a:p>
        </p:txBody>
      </p:sp>
      <p:pic>
        <p:nvPicPr>
          <p:cNvPr id="6" name="Picture 5" descr="Printer Properties"/>
          <p:cNvPicPr/>
          <p:nvPr/>
        </p:nvPicPr>
        <p:blipFill>
          <a:blip r:embed="rId2">
            <a:extLst>
              <a:ext uri="{28A0092B-C50C-407E-A947-70E740481C1C}">
                <a14:useLocalDpi xmlns:a14="http://schemas.microsoft.com/office/drawing/2010/main" val="0"/>
              </a:ext>
            </a:extLst>
          </a:blip>
          <a:srcRect/>
          <a:stretch>
            <a:fillRect/>
          </a:stretch>
        </p:blipFill>
        <p:spPr bwMode="auto">
          <a:xfrm>
            <a:off x="1782445" y="609600"/>
            <a:ext cx="6066155" cy="2160905"/>
          </a:xfrm>
          <a:prstGeom prst="rect">
            <a:avLst/>
          </a:prstGeom>
          <a:noFill/>
          <a:ln w="28575">
            <a:solidFill>
              <a:schemeClr val="tx1"/>
            </a:solidFill>
          </a:ln>
        </p:spPr>
      </p:pic>
      <p:sp>
        <p:nvSpPr>
          <p:cNvPr id="7" name="Rectangle 6"/>
          <p:cNvSpPr/>
          <p:nvPr/>
        </p:nvSpPr>
        <p:spPr>
          <a:xfrm>
            <a:off x="152400" y="2870537"/>
            <a:ext cx="8839200" cy="1015663"/>
          </a:xfrm>
          <a:prstGeom prst="rect">
            <a:avLst/>
          </a:prstGeom>
        </p:spPr>
        <p:txBody>
          <a:bodyPr wrap="square">
            <a:spAutoFit/>
          </a:bodyPr>
          <a:lstStyle/>
          <a:p>
            <a:pPr marL="342900" indent="-342900" algn="just" fontAlgn="base">
              <a:buFont typeface="+mj-lt"/>
              <a:buAutoNum type="arabicPeriod" startAt="5"/>
            </a:pPr>
            <a:r>
              <a:rPr lang="en-US" sz="2000" b="1" i="1" dirty="0">
                <a:solidFill>
                  <a:srgbClr val="C00000"/>
                </a:solidFill>
                <a:cs typeface="Arial" pitchFamily="34" charset="0"/>
              </a:rPr>
              <a:t>Click the Sharing tab. Make sure Share this Printer is checked and give it an easy to remember share </a:t>
            </a:r>
            <a:r>
              <a:rPr lang="en-US" sz="2000" b="1" i="1" dirty="0" smtClean="0">
                <a:solidFill>
                  <a:srgbClr val="C00000"/>
                </a:solidFill>
                <a:cs typeface="Arial" pitchFamily="34" charset="0"/>
              </a:rPr>
              <a:t>name.</a:t>
            </a:r>
          </a:p>
          <a:p>
            <a:pPr marL="342900" indent="-342900" algn="just" fontAlgn="base">
              <a:buFont typeface="+mj-lt"/>
              <a:buAutoNum type="arabicPeriod" startAt="5"/>
            </a:pPr>
            <a:r>
              <a:rPr lang="en-US" sz="2000" b="1" i="1" dirty="0" smtClean="0">
                <a:solidFill>
                  <a:srgbClr val="C00000"/>
                </a:solidFill>
                <a:cs typeface="Arial" pitchFamily="34" charset="0"/>
              </a:rPr>
              <a:t>Click </a:t>
            </a:r>
            <a:r>
              <a:rPr lang="en-US" sz="2000" b="1" i="1" dirty="0">
                <a:solidFill>
                  <a:srgbClr val="C00000"/>
                </a:solidFill>
                <a:cs typeface="Arial" pitchFamily="34" charset="0"/>
              </a:rPr>
              <a:t>OK.</a:t>
            </a:r>
          </a:p>
        </p:txBody>
      </p:sp>
      <p:pic>
        <p:nvPicPr>
          <p:cNvPr id="9" name="Picture 8" descr="sshot-3"/>
          <p:cNvPicPr/>
          <p:nvPr/>
        </p:nvPicPr>
        <p:blipFill>
          <a:blip r:embed="rId3">
            <a:extLst>
              <a:ext uri="{28A0092B-C50C-407E-A947-70E740481C1C}">
                <a14:useLocalDpi xmlns:a14="http://schemas.microsoft.com/office/drawing/2010/main" val="0"/>
              </a:ext>
            </a:extLst>
          </a:blip>
          <a:srcRect/>
          <a:stretch>
            <a:fillRect/>
          </a:stretch>
        </p:blipFill>
        <p:spPr bwMode="auto">
          <a:xfrm>
            <a:off x="1782445" y="3810000"/>
            <a:ext cx="6066155" cy="2514600"/>
          </a:xfrm>
          <a:prstGeom prst="rect">
            <a:avLst/>
          </a:prstGeom>
          <a:noFill/>
          <a:ln w="28575">
            <a:solidFill>
              <a:schemeClr val="tx1"/>
            </a:solidFill>
          </a:ln>
        </p:spPr>
      </p:pic>
      <p:sp>
        <p:nvSpPr>
          <p:cNvPr id="10" name="Slide Number Placeholder 3"/>
          <p:cNvSpPr>
            <a:spLocks noGrp="1"/>
          </p:cNvSpPr>
          <p:nvPr>
            <p:ph type="sldNum" sz="quarter" idx="12"/>
          </p:nvPr>
        </p:nvSpPr>
        <p:spPr>
          <a:xfrm>
            <a:off x="6553200" y="6477000"/>
            <a:ext cx="2133600" cy="365125"/>
          </a:xfrm>
        </p:spPr>
        <p:txBody>
          <a:bodyPr/>
          <a:lstStyle/>
          <a:p>
            <a:fld id="{B6F15528-21DE-4FAA-801E-634DDDAF4B2B}" type="slidenum">
              <a:rPr lang="en-US" sz="1600" b="1" i="1" smtClean="0">
                <a:solidFill>
                  <a:srgbClr val="002060"/>
                </a:solidFill>
              </a:rPr>
              <a:pPr/>
              <a:t>47</a:t>
            </a:fld>
            <a:endParaRPr lang="en-US" sz="1600" b="1" i="1" dirty="0">
              <a:solidFill>
                <a:srgbClr val="002060"/>
              </a:solidFill>
            </a:endParaRPr>
          </a:p>
        </p:txBody>
      </p:sp>
      <p:sp>
        <p:nvSpPr>
          <p:cNvPr id="11" name="Date Placeholder 2"/>
          <p:cNvSpPr>
            <a:spLocks noGrp="1"/>
          </p:cNvSpPr>
          <p:nvPr>
            <p:ph type="dt" sz="half" idx="10"/>
          </p:nvPr>
        </p:nvSpPr>
        <p:spPr>
          <a:xfrm>
            <a:off x="76200" y="6477000"/>
            <a:ext cx="1143000" cy="365125"/>
          </a:xfrm>
        </p:spPr>
        <p:txBody>
          <a:bodyPr/>
          <a:lstStyle/>
          <a:p>
            <a:fld id="{2701BF0C-373B-4755-8192-B4AC705A545A}" type="datetime1">
              <a:rPr lang="en-US" sz="1600" b="1" i="1" smtClean="0">
                <a:solidFill>
                  <a:srgbClr val="002060"/>
                </a:solidFill>
              </a:rPr>
              <a:t>10/3/2018</a:t>
            </a:fld>
            <a:endParaRPr lang="en-US" sz="1600" b="1" i="1" dirty="0">
              <a:solidFill>
                <a:srgbClr val="002060"/>
              </a:solidFill>
            </a:endParaRPr>
          </a:p>
        </p:txBody>
      </p:sp>
      <p:sp>
        <p:nvSpPr>
          <p:cNvPr id="12" name="Footer Placeholder 3"/>
          <p:cNvSpPr>
            <a:spLocks noGrp="1"/>
          </p:cNvSpPr>
          <p:nvPr>
            <p:ph type="ftr" sz="quarter" idx="11"/>
          </p:nvPr>
        </p:nvSpPr>
        <p:spPr>
          <a:xfrm>
            <a:off x="2438400" y="6477000"/>
            <a:ext cx="4419600" cy="365125"/>
          </a:xfrm>
        </p:spPr>
        <p:txBody>
          <a:bodyPr/>
          <a:lstStyle/>
          <a:p>
            <a:r>
              <a:rPr lang="it-IT" sz="1600" b="1" i="1" dirty="0" smtClean="0">
                <a:solidFill>
                  <a:srgbClr val="C00000"/>
                </a:solidFill>
              </a:rPr>
              <a:t>Sara Shaker Al-Aqra &amp; Montaser Mustafa Dana'a </a:t>
            </a:r>
            <a:endParaRPr lang="en-US" sz="1600" b="1" i="1" dirty="0">
              <a:solidFill>
                <a:srgbClr val="C00000"/>
              </a:solidFill>
            </a:endParaRPr>
          </a:p>
        </p:txBody>
      </p:sp>
    </p:spTree>
    <p:extLst>
      <p:ext uri="{BB962C8B-B14F-4D97-AF65-F5344CB8AC3E}">
        <p14:creationId xmlns:p14="http://schemas.microsoft.com/office/powerpoint/2010/main" val="149122382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8600" y="152400"/>
            <a:ext cx="8839200" cy="1323439"/>
          </a:xfrm>
          <a:prstGeom prst="rect">
            <a:avLst/>
          </a:prstGeom>
        </p:spPr>
        <p:txBody>
          <a:bodyPr wrap="square">
            <a:spAutoFit/>
          </a:bodyPr>
          <a:lstStyle/>
          <a:p>
            <a:pPr algn="just" fontAlgn="base"/>
            <a:r>
              <a:rPr lang="en-US" sz="2000" b="1" i="1" dirty="0">
                <a:solidFill>
                  <a:srgbClr val="002060"/>
                </a:solidFill>
                <a:cs typeface="Arial" pitchFamily="34" charset="0"/>
              </a:rPr>
              <a:t>The computer the printer is attached to will need to be powered on to find and print to it.</a:t>
            </a:r>
          </a:p>
          <a:p>
            <a:pPr marL="342900" indent="-342900" algn="just" fontAlgn="base">
              <a:buFont typeface="+mj-lt"/>
              <a:buAutoNum type="arabicPeriod" startAt="7"/>
            </a:pPr>
            <a:r>
              <a:rPr lang="en-US" sz="2000" b="1" i="1" dirty="0">
                <a:solidFill>
                  <a:srgbClr val="C00000"/>
                </a:solidFill>
                <a:cs typeface="Arial" pitchFamily="34" charset="0"/>
              </a:rPr>
              <a:t>Now go to the other computer you want to print </a:t>
            </a:r>
            <a:r>
              <a:rPr lang="en-US" sz="2000" b="1" i="1" dirty="0" smtClean="0">
                <a:solidFill>
                  <a:srgbClr val="C00000"/>
                </a:solidFill>
                <a:cs typeface="Arial" pitchFamily="34" charset="0"/>
              </a:rPr>
              <a:t>from.</a:t>
            </a:r>
          </a:p>
          <a:p>
            <a:pPr marL="342900" indent="-342900" algn="just" fontAlgn="base">
              <a:buFont typeface="+mj-lt"/>
              <a:buAutoNum type="arabicPeriod" startAt="7"/>
            </a:pPr>
            <a:r>
              <a:rPr lang="en-US" sz="2000" b="1" i="1" dirty="0" smtClean="0">
                <a:solidFill>
                  <a:srgbClr val="C00000"/>
                </a:solidFill>
                <a:cs typeface="Arial" pitchFamily="34" charset="0"/>
              </a:rPr>
              <a:t>Click</a:t>
            </a:r>
            <a:r>
              <a:rPr lang="en-US" sz="2000" b="1" i="1" dirty="0">
                <a:solidFill>
                  <a:srgbClr val="C00000"/>
                </a:solidFill>
                <a:cs typeface="Arial" pitchFamily="34" charset="0"/>
              </a:rPr>
              <a:t> Start &gt;&gt; Devices and Printers.</a:t>
            </a:r>
          </a:p>
        </p:txBody>
      </p:sp>
      <p:pic>
        <p:nvPicPr>
          <p:cNvPr id="7" name="Picture 6" descr="Devices and Printers"/>
          <p:cNvPicPr/>
          <p:nvPr/>
        </p:nvPicPr>
        <p:blipFill>
          <a:blip r:embed="rId2">
            <a:extLst>
              <a:ext uri="{28A0092B-C50C-407E-A947-70E740481C1C}">
                <a14:useLocalDpi xmlns:a14="http://schemas.microsoft.com/office/drawing/2010/main" val="0"/>
              </a:ext>
            </a:extLst>
          </a:blip>
          <a:srcRect/>
          <a:stretch>
            <a:fillRect/>
          </a:stretch>
        </p:blipFill>
        <p:spPr bwMode="auto">
          <a:xfrm>
            <a:off x="1905000" y="1523999"/>
            <a:ext cx="5410200" cy="2009745"/>
          </a:xfrm>
          <a:prstGeom prst="rect">
            <a:avLst/>
          </a:prstGeom>
          <a:noFill/>
          <a:ln w="28575">
            <a:solidFill>
              <a:schemeClr val="tx1"/>
            </a:solidFill>
          </a:ln>
        </p:spPr>
      </p:pic>
      <p:sp>
        <p:nvSpPr>
          <p:cNvPr id="8" name="Rectangle 7"/>
          <p:cNvSpPr/>
          <p:nvPr/>
        </p:nvSpPr>
        <p:spPr>
          <a:xfrm>
            <a:off x="304800" y="3638490"/>
            <a:ext cx="8610600" cy="400110"/>
          </a:xfrm>
          <a:prstGeom prst="rect">
            <a:avLst/>
          </a:prstGeom>
        </p:spPr>
        <p:txBody>
          <a:bodyPr wrap="square">
            <a:spAutoFit/>
          </a:bodyPr>
          <a:lstStyle/>
          <a:p>
            <a:pPr marL="342900" indent="-342900" algn="just" fontAlgn="base">
              <a:buFont typeface="+mj-lt"/>
              <a:buAutoNum type="arabicPeriod" startAt="9"/>
            </a:pPr>
            <a:r>
              <a:rPr lang="en-US" sz="2000" b="1" i="1" dirty="0">
                <a:solidFill>
                  <a:srgbClr val="C00000"/>
                </a:solidFill>
                <a:cs typeface="Arial" pitchFamily="34" charset="0"/>
              </a:rPr>
              <a:t>Click Add a Printer.</a:t>
            </a:r>
          </a:p>
        </p:txBody>
      </p:sp>
      <p:pic>
        <p:nvPicPr>
          <p:cNvPr id="9" name="Picture 8" descr="sshot-2011-11-30-[17-39-23]"/>
          <p:cNvPicPr/>
          <p:nvPr/>
        </p:nvPicPr>
        <p:blipFill>
          <a:blip r:embed="rId3">
            <a:extLst>
              <a:ext uri="{28A0092B-C50C-407E-A947-70E740481C1C}">
                <a14:useLocalDpi xmlns:a14="http://schemas.microsoft.com/office/drawing/2010/main" val="0"/>
              </a:ext>
            </a:extLst>
          </a:blip>
          <a:srcRect/>
          <a:stretch>
            <a:fillRect/>
          </a:stretch>
        </p:blipFill>
        <p:spPr bwMode="auto">
          <a:xfrm>
            <a:off x="1905000" y="4086255"/>
            <a:ext cx="5410200" cy="2314545"/>
          </a:xfrm>
          <a:prstGeom prst="rect">
            <a:avLst/>
          </a:prstGeom>
          <a:noFill/>
          <a:ln w="28575">
            <a:solidFill>
              <a:schemeClr val="tx1"/>
            </a:solidFill>
          </a:ln>
        </p:spPr>
      </p:pic>
      <p:sp>
        <p:nvSpPr>
          <p:cNvPr id="10" name="Slide Number Placeholder 3"/>
          <p:cNvSpPr>
            <a:spLocks noGrp="1"/>
          </p:cNvSpPr>
          <p:nvPr>
            <p:ph type="sldNum" sz="quarter" idx="12"/>
          </p:nvPr>
        </p:nvSpPr>
        <p:spPr>
          <a:xfrm>
            <a:off x="6553200" y="6477000"/>
            <a:ext cx="2133600" cy="365125"/>
          </a:xfrm>
        </p:spPr>
        <p:txBody>
          <a:bodyPr/>
          <a:lstStyle/>
          <a:p>
            <a:fld id="{B6F15528-21DE-4FAA-801E-634DDDAF4B2B}" type="slidenum">
              <a:rPr lang="en-US" sz="1600" b="1" i="1" smtClean="0">
                <a:solidFill>
                  <a:srgbClr val="002060"/>
                </a:solidFill>
              </a:rPr>
              <a:pPr/>
              <a:t>48</a:t>
            </a:fld>
            <a:endParaRPr lang="en-US" sz="1600" b="1" i="1" dirty="0">
              <a:solidFill>
                <a:srgbClr val="002060"/>
              </a:solidFill>
            </a:endParaRPr>
          </a:p>
        </p:txBody>
      </p:sp>
      <p:sp>
        <p:nvSpPr>
          <p:cNvPr id="11" name="Date Placeholder 2"/>
          <p:cNvSpPr>
            <a:spLocks noGrp="1"/>
          </p:cNvSpPr>
          <p:nvPr>
            <p:ph type="dt" sz="half" idx="10"/>
          </p:nvPr>
        </p:nvSpPr>
        <p:spPr>
          <a:xfrm>
            <a:off x="76200" y="6477000"/>
            <a:ext cx="1143000" cy="365125"/>
          </a:xfrm>
        </p:spPr>
        <p:txBody>
          <a:bodyPr/>
          <a:lstStyle/>
          <a:p>
            <a:fld id="{2701BF0C-373B-4755-8192-B4AC705A545A}" type="datetime1">
              <a:rPr lang="en-US" sz="1600" b="1" i="1" smtClean="0">
                <a:solidFill>
                  <a:srgbClr val="002060"/>
                </a:solidFill>
              </a:rPr>
              <a:t>10/3/2018</a:t>
            </a:fld>
            <a:endParaRPr lang="en-US" sz="1600" b="1" i="1" dirty="0">
              <a:solidFill>
                <a:srgbClr val="002060"/>
              </a:solidFill>
            </a:endParaRPr>
          </a:p>
        </p:txBody>
      </p:sp>
      <p:sp>
        <p:nvSpPr>
          <p:cNvPr id="12" name="Footer Placeholder 3"/>
          <p:cNvSpPr>
            <a:spLocks noGrp="1"/>
          </p:cNvSpPr>
          <p:nvPr>
            <p:ph type="ftr" sz="quarter" idx="11"/>
          </p:nvPr>
        </p:nvSpPr>
        <p:spPr>
          <a:xfrm>
            <a:off x="2438400" y="6477000"/>
            <a:ext cx="4419600" cy="365125"/>
          </a:xfrm>
        </p:spPr>
        <p:txBody>
          <a:bodyPr/>
          <a:lstStyle/>
          <a:p>
            <a:r>
              <a:rPr lang="it-IT" sz="1600" b="1" i="1" dirty="0" smtClean="0">
                <a:solidFill>
                  <a:srgbClr val="C00000"/>
                </a:solidFill>
              </a:rPr>
              <a:t>Sara Shaker Al-Aqra &amp; Montaser Mustafa Dana'a </a:t>
            </a:r>
            <a:endParaRPr lang="en-US" sz="1600" b="1" i="1" dirty="0">
              <a:solidFill>
                <a:srgbClr val="C00000"/>
              </a:solidFill>
            </a:endParaRPr>
          </a:p>
        </p:txBody>
      </p:sp>
    </p:spTree>
    <p:extLst>
      <p:ext uri="{BB962C8B-B14F-4D97-AF65-F5344CB8AC3E}">
        <p14:creationId xmlns:p14="http://schemas.microsoft.com/office/powerpoint/2010/main" val="134971413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6200" y="241012"/>
            <a:ext cx="8915400" cy="400110"/>
          </a:xfrm>
          <a:prstGeom prst="rect">
            <a:avLst/>
          </a:prstGeom>
        </p:spPr>
        <p:txBody>
          <a:bodyPr wrap="square">
            <a:spAutoFit/>
          </a:bodyPr>
          <a:lstStyle/>
          <a:p>
            <a:pPr marL="342900" indent="-342900" algn="just" fontAlgn="base">
              <a:buFont typeface="+mj-lt"/>
              <a:buAutoNum type="arabicPeriod" startAt="10"/>
            </a:pPr>
            <a:r>
              <a:rPr lang="en-US" sz="2000" b="1" i="1" dirty="0">
                <a:solidFill>
                  <a:srgbClr val="C00000"/>
                </a:solidFill>
                <a:cs typeface="Arial" pitchFamily="34" charset="0"/>
              </a:rPr>
              <a:t>Next, click Add a Network, Wireless or Bluetooth Printer.</a:t>
            </a:r>
          </a:p>
        </p:txBody>
      </p:sp>
      <p:pic>
        <p:nvPicPr>
          <p:cNvPr id="6" name="Picture 5" descr="sshot-2011-11-30-[17-40-29]"/>
          <p:cNvPicPr/>
          <p:nvPr/>
        </p:nvPicPr>
        <p:blipFill>
          <a:blip r:embed="rId2">
            <a:extLst>
              <a:ext uri="{28A0092B-C50C-407E-A947-70E740481C1C}">
                <a14:useLocalDpi xmlns:a14="http://schemas.microsoft.com/office/drawing/2010/main" val="0"/>
              </a:ext>
            </a:extLst>
          </a:blip>
          <a:srcRect/>
          <a:stretch>
            <a:fillRect/>
          </a:stretch>
        </p:blipFill>
        <p:spPr bwMode="auto">
          <a:xfrm>
            <a:off x="1428750" y="685801"/>
            <a:ext cx="5800090" cy="2514599"/>
          </a:xfrm>
          <a:prstGeom prst="rect">
            <a:avLst/>
          </a:prstGeom>
          <a:noFill/>
          <a:ln w="28575">
            <a:solidFill>
              <a:schemeClr val="tx1"/>
            </a:solidFill>
          </a:ln>
        </p:spPr>
      </p:pic>
      <p:sp>
        <p:nvSpPr>
          <p:cNvPr id="7" name="Rectangle 6"/>
          <p:cNvSpPr/>
          <p:nvPr/>
        </p:nvSpPr>
        <p:spPr>
          <a:xfrm>
            <a:off x="76200" y="3241357"/>
            <a:ext cx="8915400" cy="707886"/>
          </a:xfrm>
          <a:prstGeom prst="rect">
            <a:avLst/>
          </a:prstGeom>
        </p:spPr>
        <p:txBody>
          <a:bodyPr wrap="square">
            <a:spAutoFit/>
          </a:bodyPr>
          <a:lstStyle/>
          <a:p>
            <a:pPr marL="342900" indent="-342900" algn="just" fontAlgn="base">
              <a:buFont typeface="+mj-lt"/>
              <a:buAutoNum type="arabicPeriod" startAt="11"/>
            </a:pPr>
            <a:r>
              <a:rPr lang="en-US" sz="2000" b="1" i="1" dirty="0">
                <a:solidFill>
                  <a:srgbClr val="C00000"/>
                </a:solidFill>
                <a:cs typeface="Arial" pitchFamily="34" charset="0"/>
              </a:rPr>
              <a:t>The system will search your network for the shared printer. When it finds the printer, highlight it and click Next.</a:t>
            </a:r>
          </a:p>
        </p:txBody>
      </p:sp>
      <p:pic>
        <p:nvPicPr>
          <p:cNvPr id="8" name="Picture 7" descr="sshot-2011-11-30-[23-24-21]"/>
          <p:cNvPicPr/>
          <p:nvPr/>
        </p:nvPicPr>
        <p:blipFill>
          <a:blip r:embed="rId3">
            <a:extLst>
              <a:ext uri="{28A0092B-C50C-407E-A947-70E740481C1C}">
                <a14:useLocalDpi xmlns:a14="http://schemas.microsoft.com/office/drawing/2010/main" val="0"/>
              </a:ext>
            </a:extLst>
          </a:blip>
          <a:srcRect/>
          <a:stretch>
            <a:fillRect/>
          </a:stretch>
        </p:blipFill>
        <p:spPr bwMode="auto">
          <a:xfrm>
            <a:off x="1428750" y="3962400"/>
            <a:ext cx="5800090" cy="2438400"/>
          </a:xfrm>
          <a:prstGeom prst="rect">
            <a:avLst/>
          </a:prstGeom>
          <a:noFill/>
          <a:ln w="28575">
            <a:solidFill>
              <a:schemeClr val="tx1"/>
            </a:solidFill>
          </a:ln>
        </p:spPr>
      </p:pic>
      <p:sp>
        <p:nvSpPr>
          <p:cNvPr id="9" name="Slide Number Placeholder 3"/>
          <p:cNvSpPr>
            <a:spLocks noGrp="1"/>
          </p:cNvSpPr>
          <p:nvPr>
            <p:ph type="sldNum" sz="quarter" idx="12"/>
          </p:nvPr>
        </p:nvSpPr>
        <p:spPr>
          <a:xfrm>
            <a:off x="6553200" y="6477000"/>
            <a:ext cx="2133600" cy="365125"/>
          </a:xfrm>
        </p:spPr>
        <p:txBody>
          <a:bodyPr/>
          <a:lstStyle/>
          <a:p>
            <a:fld id="{B6F15528-21DE-4FAA-801E-634DDDAF4B2B}" type="slidenum">
              <a:rPr lang="en-US" sz="1600" b="1" i="1" smtClean="0">
                <a:solidFill>
                  <a:srgbClr val="002060"/>
                </a:solidFill>
              </a:rPr>
              <a:pPr/>
              <a:t>49</a:t>
            </a:fld>
            <a:endParaRPr lang="en-US" sz="1600" b="1" i="1" dirty="0">
              <a:solidFill>
                <a:srgbClr val="002060"/>
              </a:solidFill>
            </a:endParaRPr>
          </a:p>
        </p:txBody>
      </p:sp>
      <p:sp>
        <p:nvSpPr>
          <p:cNvPr id="10" name="Date Placeholder 2"/>
          <p:cNvSpPr>
            <a:spLocks noGrp="1"/>
          </p:cNvSpPr>
          <p:nvPr>
            <p:ph type="dt" sz="half" idx="10"/>
          </p:nvPr>
        </p:nvSpPr>
        <p:spPr>
          <a:xfrm>
            <a:off x="76200" y="6477000"/>
            <a:ext cx="1143000" cy="365125"/>
          </a:xfrm>
        </p:spPr>
        <p:txBody>
          <a:bodyPr/>
          <a:lstStyle/>
          <a:p>
            <a:fld id="{2701BF0C-373B-4755-8192-B4AC705A545A}" type="datetime1">
              <a:rPr lang="en-US" sz="1600" b="1" i="1" smtClean="0">
                <a:solidFill>
                  <a:srgbClr val="002060"/>
                </a:solidFill>
              </a:rPr>
              <a:t>10/3/2018</a:t>
            </a:fld>
            <a:endParaRPr lang="en-US" sz="1600" b="1" i="1" dirty="0">
              <a:solidFill>
                <a:srgbClr val="002060"/>
              </a:solidFill>
            </a:endParaRPr>
          </a:p>
        </p:txBody>
      </p:sp>
      <p:sp>
        <p:nvSpPr>
          <p:cNvPr id="11" name="Footer Placeholder 3"/>
          <p:cNvSpPr>
            <a:spLocks noGrp="1"/>
          </p:cNvSpPr>
          <p:nvPr>
            <p:ph type="ftr" sz="quarter" idx="11"/>
          </p:nvPr>
        </p:nvSpPr>
        <p:spPr>
          <a:xfrm>
            <a:off x="2438400" y="6477000"/>
            <a:ext cx="4419600" cy="365125"/>
          </a:xfrm>
        </p:spPr>
        <p:txBody>
          <a:bodyPr/>
          <a:lstStyle/>
          <a:p>
            <a:r>
              <a:rPr lang="it-IT" sz="1600" b="1" i="1" dirty="0" smtClean="0">
                <a:solidFill>
                  <a:srgbClr val="C00000"/>
                </a:solidFill>
              </a:rPr>
              <a:t>Sara Shaker Al-Aqra &amp; Montaser Mustafa Dana'a </a:t>
            </a:r>
            <a:endParaRPr lang="en-US" sz="1600" b="1" i="1" dirty="0">
              <a:solidFill>
                <a:srgbClr val="C00000"/>
              </a:solidFill>
            </a:endParaRPr>
          </a:p>
        </p:txBody>
      </p:sp>
    </p:spTree>
    <p:extLst>
      <p:ext uri="{BB962C8B-B14F-4D97-AF65-F5344CB8AC3E}">
        <p14:creationId xmlns:p14="http://schemas.microsoft.com/office/powerpoint/2010/main" val="41965614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 y="76200"/>
            <a:ext cx="9067800" cy="1969770"/>
          </a:xfrm>
          <a:prstGeom prst="rect">
            <a:avLst/>
          </a:prstGeom>
          <a:noFill/>
        </p:spPr>
        <p:txBody>
          <a:bodyPr wrap="square" rtlCol="0">
            <a:spAutoFit/>
          </a:bodyPr>
          <a:lstStyle/>
          <a:p>
            <a:pPr marL="457200" indent="-457200">
              <a:buFont typeface="+mj-lt"/>
              <a:buAutoNum type="arabicPeriod" startAt="2"/>
            </a:pPr>
            <a:r>
              <a:rPr lang="en-US" sz="2200" b="1" u="sng" dirty="0">
                <a:solidFill>
                  <a:srgbClr val="002060"/>
                </a:solidFill>
              </a:rPr>
              <a:t>Merging cells within a table:</a:t>
            </a:r>
            <a:r>
              <a:rPr lang="ar-JO" sz="2200" b="1" u="sng" dirty="0">
                <a:solidFill>
                  <a:srgbClr val="002060"/>
                </a:solidFill>
              </a:rPr>
              <a:t>دمج الخلايا داخل الجدول </a:t>
            </a:r>
            <a:endParaRPr lang="en-US" sz="2200" b="1" u="sng" dirty="0">
              <a:solidFill>
                <a:srgbClr val="002060"/>
              </a:solidFill>
            </a:endParaRPr>
          </a:p>
          <a:p>
            <a:pPr algn="just"/>
            <a:r>
              <a:rPr lang="en-US" sz="2000" b="1" i="1" dirty="0" smtClean="0">
                <a:solidFill>
                  <a:srgbClr val="C00000"/>
                </a:solidFill>
              </a:rPr>
              <a:t>(1) Select the cells you want to merge </a:t>
            </a:r>
            <a:r>
              <a:rPr lang="en-US" sz="2000" b="1" i="1" dirty="0" smtClean="0">
                <a:solidFill>
                  <a:srgbClr val="C00000"/>
                </a:solidFill>
                <a:sym typeface="Wingdings" panose="05000000000000000000" pitchFamily="2" charset="2"/>
              </a:rPr>
              <a:t> (2) Table Tools  (3) Layout tab  (4) Merge group  (5) Merge Cells.</a:t>
            </a:r>
          </a:p>
          <a:p>
            <a:r>
              <a:rPr lang="en-US" sz="2000" b="1" i="1" u="sng" dirty="0" smtClean="0">
                <a:solidFill>
                  <a:schemeClr val="tx2"/>
                </a:solidFill>
                <a:sym typeface="Wingdings" panose="05000000000000000000" pitchFamily="2" charset="2"/>
              </a:rPr>
              <a:t>Or</a:t>
            </a:r>
          </a:p>
          <a:p>
            <a:pPr marL="0" lvl="1" algn="just"/>
            <a:r>
              <a:rPr lang="en-US" sz="2000" b="1" i="1" dirty="0" smtClean="0">
                <a:solidFill>
                  <a:srgbClr val="C00000"/>
                </a:solidFill>
              </a:rPr>
              <a:t> (1) Select </a:t>
            </a:r>
            <a:r>
              <a:rPr lang="en-US" sz="2000" b="1" i="1" dirty="0">
                <a:solidFill>
                  <a:srgbClr val="C00000"/>
                </a:solidFill>
              </a:rPr>
              <a:t>the cells </a:t>
            </a:r>
            <a:r>
              <a:rPr lang="en-US" sz="2000" b="1" i="1" dirty="0" smtClean="0">
                <a:solidFill>
                  <a:srgbClr val="C00000"/>
                </a:solidFill>
              </a:rPr>
              <a:t>you </a:t>
            </a:r>
            <a:r>
              <a:rPr lang="en-US" sz="2000" b="1" i="1" dirty="0">
                <a:solidFill>
                  <a:srgbClr val="C00000"/>
                </a:solidFill>
              </a:rPr>
              <a:t>want to merge </a:t>
            </a:r>
            <a:r>
              <a:rPr lang="en-US" sz="2000" b="1" i="1" dirty="0">
                <a:solidFill>
                  <a:srgbClr val="C00000"/>
                </a:solidFill>
                <a:sym typeface="Wingdings" panose="05000000000000000000" pitchFamily="2" charset="2"/>
              </a:rPr>
              <a:t> </a:t>
            </a:r>
            <a:r>
              <a:rPr lang="en-US" sz="2000" b="1" i="1" dirty="0" smtClean="0">
                <a:solidFill>
                  <a:srgbClr val="C00000"/>
                </a:solidFill>
                <a:sym typeface="Wingdings" panose="05000000000000000000" pitchFamily="2" charset="2"/>
              </a:rPr>
              <a:t>(2) </a:t>
            </a:r>
            <a:r>
              <a:rPr lang="en-US" sz="2000" b="1" i="1" dirty="0" smtClean="0">
                <a:solidFill>
                  <a:srgbClr val="C00000"/>
                </a:solidFill>
              </a:rPr>
              <a:t>Click on the right button of the mouse</a:t>
            </a:r>
            <a:r>
              <a:rPr lang="en-US" sz="2000" b="1" i="1" dirty="0" smtClean="0">
                <a:solidFill>
                  <a:srgbClr val="C00000"/>
                </a:solidFill>
                <a:sym typeface="Wingdings" panose="05000000000000000000" pitchFamily="2" charset="2"/>
              </a:rPr>
              <a:t> (3) Merge </a:t>
            </a:r>
            <a:r>
              <a:rPr lang="en-US" sz="2000" b="1" i="1" dirty="0">
                <a:solidFill>
                  <a:srgbClr val="C00000"/>
                </a:solidFill>
                <a:sym typeface="Wingdings" panose="05000000000000000000" pitchFamily="2" charset="2"/>
              </a:rPr>
              <a:t>Cells</a:t>
            </a:r>
            <a:r>
              <a:rPr lang="en-US" sz="2000" b="1" i="1" dirty="0" smtClean="0">
                <a:solidFill>
                  <a:srgbClr val="C00000"/>
                </a:solidFill>
                <a:sym typeface="Wingdings" panose="05000000000000000000" pitchFamily="2" charset="2"/>
              </a:rPr>
              <a:t>.</a:t>
            </a:r>
            <a:endParaRPr lang="en-US" sz="2000" b="1" i="1" dirty="0">
              <a:solidFill>
                <a:srgbClr val="C00000"/>
              </a:solidFill>
              <a:sym typeface="Wingdings" panose="05000000000000000000" pitchFamily="2" charset="2"/>
            </a:endParaRPr>
          </a:p>
        </p:txBody>
      </p:sp>
      <p:grpSp>
        <p:nvGrpSpPr>
          <p:cNvPr id="17" name="Group 16"/>
          <p:cNvGrpSpPr/>
          <p:nvPr/>
        </p:nvGrpSpPr>
        <p:grpSpPr>
          <a:xfrm>
            <a:off x="304800" y="2133600"/>
            <a:ext cx="8686800" cy="4267200"/>
            <a:chOff x="304800" y="1600201"/>
            <a:chExt cx="8686800" cy="4800599"/>
          </a:xfrm>
        </p:grpSpPr>
        <p:grpSp>
          <p:nvGrpSpPr>
            <p:cNvPr id="9" name="Group 8"/>
            <p:cNvGrpSpPr/>
            <p:nvPr/>
          </p:nvGrpSpPr>
          <p:grpSpPr>
            <a:xfrm>
              <a:off x="304800" y="1600201"/>
              <a:ext cx="8686800" cy="4800599"/>
              <a:chOff x="228600" y="1600201"/>
              <a:chExt cx="8686800" cy="4800599"/>
            </a:xfrm>
          </p:grpSpPr>
          <p:sp>
            <p:nvSpPr>
              <p:cNvPr id="21" name="TextBox 20"/>
              <p:cNvSpPr txBox="1"/>
              <p:nvPr/>
            </p:nvSpPr>
            <p:spPr>
              <a:xfrm>
                <a:off x="228600" y="4343400"/>
                <a:ext cx="990600" cy="415498"/>
              </a:xfrm>
              <a:prstGeom prst="rect">
                <a:avLst/>
              </a:prstGeom>
              <a:noFill/>
            </p:spPr>
            <p:txBody>
              <a:bodyPr wrap="square" rtlCol="0">
                <a:spAutoFit/>
              </a:bodyPr>
              <a:lstStyle/>
              <a:p>
                <a:r>
                  <a:rPr lang="en-US" b="1" u="sng" dirty="0" smtClean="0">
                    <a:solidFill>
                      <a:srgbClr val="C00000"/>
                    </a:solidFill>
                  </a:rPr>
                  <a:t>Or</a:t>
                </a:r>
                <a:endParaRPr lang="en-US" b="1" u="sng" dirty="0">
                  <a:solidFill>
                    <a:srgbClr val="C00000"/>
                  </a:solidFill>
                </a:endParaRPr>
              </a:p>
            </p:txBody>
          </p:sp>
          <p:grpSp>
            <p:nvGrpSpPr>
              <p:cNvPr id="3" name="Group 2"/>
              <p:cNvGrpSpPr/>
              <p:nvPr/>
            </p:nvGrpSpPr>
            <p:grpSpPr>
              <a:xfrm>
                <a:off x="228600" y="1600201"/>
                <a:ext cx="8686800" cy="2457450"/>
                <a:chOff x="228600" y="1600200"/>
                <a:chExt cx="8686800" cy="2548353"/>
              </a:xfrm>
            </p:grpSpPr>
            <p:pic>
              <p:nvPicPr>
                <p:cNvPr id="19" name="Picture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1600200"/>
                  <a:ext cx="5315873" cy="2548353"/>
                </a:xfrm>
                <a:prstGeom prst="rect">
                  <a:avLst/>
                </a:prstGeom>
                <a:ln w="28575">
                  <a:solidFill>
                    <a:schemeClr val="tx1"/>
                  </a:solidFill>
                </a:ln>
              </p:spPr>
            </p:pic>
            <p:cxnSp>
              <p:nvCxnSpPr>
                <p:cNvPr id="4" name="Straight Arrow Connector 3"/>
                <p:cNvCxnSpPr/>
                <p:nvPr/>
              </p:nvCxnSpPr>
              <p:spPr>
                <a:xfrm>
                  <a:off x="4953000" y="3581400"/>
                  <a:ext cx="847725" cy="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56952" y="2857500"/>
                  <a:ext cx="3058448" cy="1200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5" name="Group 4"/>
              <p:cNvGrpSpPr/>
              <p:nvPr/>
            </p:nvGrpSpPr>
            <p:grpSpPr>
              <a:xfrm>
                <a:off x="762000" y="4191000"/>
                <a:ext cx="8077200" cy="2209800"/>
                <a:chOff x="838200" y="4267200"/>
                <a:chExt cx="8077200" cy="2514600"/>
              </a:xfrm>
            </p:grpSpPr>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8200" y="4267200"/>
                  <a:ext cx="4428202" cy="2514600"/>
                </a:xfrm>
                <a:prstGeom prst="rect">
                  <a:avLst/>
                </a:prstGeom>
                <a:ln w="28575">
                  <a:solidFill>
                    <a:schemeClr val="tx1"/>
                  </a:solidFill>
                </a:ln>
              </p:spPr>
            </p:pic>
            <p:pic>
              <p:nvPicPr>
                <p:cNvPr id="4100"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43600" y="4724400"/>
                  <a:ext cx="2971800" cy="1276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1" name="Straight Arrow Connector 10"/>
                <p:cNvCxnSpPr/>
                <p:nvPr/>
              </p:nvCxnSpPr>
              <p:spPr>
                <a:xfrm>
                  <a:off x="5105400" y="5029200"/>
                  <a:ext cx="847725" cy="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grpSp>
        <p:sp>
          <p:nvSpPr>
            <p:cNvPr id="16" name="Text Box 214"/>
            <p:cNvSpPr txBox="1">
              <a:spLocks noChangeArrowheads="1"/>
            </p:cNvSpPr>
            <p:nvPr/>
          </p:nvSpPr>
          <p:spPr bwMode="auto">
            <a:xfrm>
              <a:off x="914400" y="5257800"/>
              <a:ext cx="1447800" cy="304800"/>
            </a:xfrm>
            <a:prstGeom prst="rect">
              <a:avLst/>
            </a:prstGeom>
            <a:solidFill>
              <a:srgbClr val="FFFFFF"/>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ts val="1000"/>
                </a:spcAft>
                <a:buClrTx/>
                <a:buSzTx/>
                <a:buFontTx/>
                <a:buNone/>
                <a:tabLst/>
              </a:pPr>
              <a:r>
                <a:rPr kumimoji="0" lang="en-US" sz="700" b="1" i="1" u="none" strike="noStrike" cap="none" normalizeH="0" baseline="0" dirty="0" smtClean="0">
                  <a:ln>
                    <a:noFill/>
                  </a:ln>
                  <a:solidFill>
                    <a:schemeClr val="tx1"/>
                  </a:solidFill>
                  <a:effectLst/>
                  <a:latin typeface="Arial" pitchFamily="34" charset="0"/>
                  <a:ea typeface="Arial" pitchFamily="34" charset="0"/>
                  <a:cs typeface="Arial" pitchFamily="34" charset="0"/>
                </a:rPr>
                <a:t>Click on the right button of the mouse</a:t>
              </a:r>
              <a:endParaRPr kumimoji="0" lang="ar-JO" sz="700" b="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18" name="Slide Number Placeholder 3"/>
          <p:cNvSpPr>
            <a:spLocks noGrp="1"/>
          </p:cNvSpPr>
          <p:nvPr>
            <p:ph type="sldNum" sz="quarter" idx="12"/>
          </p:nvPr>
        </p:nvSpPr>
        <p:spPr>
          <a:xfrm>
            <a:off x="6553200" y="6477000"/>
            <a:ext cx="2133600" cy="365125"/>
          </a:xfrm>
        </p:spPr>
        <p:txBody>
          <a:bodyPr/>
          <a:lstStyle/>
          <a:p>
            <a:fld id="{B6F15528-21DE-4FAA-801E-634DDDAF4B2B}" type="slidenum">
              <a:rPr lang="en-US" sz="1600" b="1" i="1" smtClean="0">
                <a:solidFill>
                  <a:srgbClr val="002060"/>
                </a:solidFill>
              </a:rPr>
              <a:pPr/>
              <a:t>5</a:t>
            </a:fld>
            <a:endParaRPr lang="en-US" sz="1600" b="1" i="1" dirty="0">
              <a:solidFill>
                <a:srgbClr val="002060"/>
              </a:solidFill>
            </a:endParaRPr>
          </a:p>
        </p:txBody>
      </p:sp>
      <p:sp>
        <p:nvSpPr>
          <p:cNvPr id="23" name="Date Placeholder 2"/>
          <p:cNvSpPr>
            <a:spLocks noGrp="1"/>
          </p:cNvSpPr>
          <p:nvPr>
            <p:ph type="dt" sz="half" idx="10"/>
          </p:nvPr>
        </p:nvSpPr>
        <p:spPr>
          <a:xfrm>
            <a:off x="76200" y="6477000"/>
            <a:ext cx="1143000" cy="365125"/>
          </a:xfrm>
        </p:spPr>
        <p:txBody>
          <a:bodyPr/>
          <a:lstStyle/>
          <a:p>
            <a:fld id="{2701BF0C-373B-4755-8192-B4AC705A545A}" type="datetime1">
              <a:rPr lang="en-US" sz="1600" b="1" i="1" smtClean="0">
                <a:solidFill>
                  <a:srgbClr val="002060"/>
                </a:solidFill>
              </a:rPr>
              <a:t>10/3/2018</a:t>
            </a:fld>
            <a:endParaRPr lang="en-US" sz="1600" b="1" i="1" dirty="0">
              <a:solidFill>
                <a:srgbClr val="002060"/>
              </a:solidFill>
            </a:endParaRPr>
          </a:p>
        </p:txBody>
      </p:sp>
      <p:sp>
        <p:nvSpPr>
          <p:cNvPr id="24" name="Footer Placeholder 3"/>
          <p:cNvSpPr>
            <a:spLocks noGrp="1"/>
          </p:cNvSpPr>
          <p:nvPr>
            <p:ph type="ftr" sz="quarter" idx="11"/>
          </p:nvPr>
        </p:nvSpPr>
        <p:spPr>
          <a:xfrm>
            <a:off x="2438400" y="6477000"/>
            <a:ext cx="4419600" cy="365125"/>
          </a:xfrm>
        </p:spPr>
        <p:txBody>
          <a:bodyPr/>
          <a:lstStyle/>
          <a:p>
            <a:r>
              <a:rPr lang="it-IT" sz="1600" b="1" i="1" dirty="0" smtClean="0">
                <a:solidFill>
                  <a:srgbClr val="C00000"/>
                </a:solidFill>
              </a:rPr>
              <a:t>Sara Shaker Al-Aqra &amp; Montaser Mustafa Dana'a </a:t>
            </a:r>
            <a:endParaRPr lang="en-US" sz="1600" b="1" i="1" dirty="0">
              <a:solidFill>
                <a:srgbClr val="C00000"/>
              </a:solidFill>
            </a:endParaRPr>
          </a:p>
        </p:txBody>
      </p:sp>
    </p:spTree>
    <p:extLst>
      <p:ext uri="{BB962C8B-B14F-4D97-AF65-F5344CB8AC3E}">
        <p14:creationId xmlns:p14="http://schemas.microsoft.com/office/powerpoint/2010/main" val="111970176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2400" y="152400"/>
            <a:ext cx="8839200" cy="400110"/>
          </a:xfrm>
          <a:prstGeom prst="rect">
            <a:avLst/>
          </a:prstGeom>
        </p:spPr>
        <p:txBody>
          <a:bodyPr wrap="square">
            <a:spAutoFit/>
          </a:bodyPr>
          <a:lstStyle/>
          <a:p>
            <a:pPr marL="342900" indent="-342900" algn="just" fontAlgn="base">
              <a:buFont typeface="+mj-lt"/>
              <a:buAutoNum type="arabicPeriod" startAt="12"/>
            </a:pPr>
            <a:r>
              <a:rPr lang="en-US" sz="2000" b="1" i="1" dirty="0">
                <a:solidFill>
                  <a:srgbClr val="C00000"/>
                </a:solidFill>
                <a:cs typeface="Arial" pitchFamily="34" charset="0"/>
              </a:rPr>
              <a:t>When </a:t>
            </a:r>
            <a:r>
              <a:rPr lang="en-US" sz="2000" b="1" i="1" dirty="0" smtClean="0">
                <a:solidFill>
                  <a:srgbClr val="C00000"/>
                </a:solidFill>
                <a:cs typeface="Arial" pitchFamily="34" charset="0"/>
              </a:rPr>
              <a:t>Success, click </a:t>
            </a:r>
            <a:r>
              <a:rPr lang="en-US" sz="2000" b="1" i="1" dirty="0">
                <a:solidFill>
                  <a:srgbClr val="C00000"/>
                </a:solidFill>
                <a:cs typeface="Arial" pitchFamily="34" charset="0"/>
              </a:rPr>
              <a:t>Next.</a:t>
            </a:r>
          </a:p>
        </p:txBody>
      </p:sp>
      <p:pic>
        <p:nvPicPr>
          <p:cNvPr id="6" name="Picture 5" descr="Success"/>
          <p:cNvPicPr/>
          <p:nvPr/>
        </p:nvPicPr>
        <p:blipFill>
          <a:blip r:embed="rId2">
            <a:extLst>
              <a:ext uri="{28A0092B-C50C-407E-A947-70E740481C1C}">
                <a14:useLocalDpi xmlns:a14="http://schemas.microsoft.com/office/drawing/2010/main" val="0"/>
              </a:ext>
            </a:extLst>
          </a:blip>
          <a:srcRect/>
          <a:stretch>
            <a:fillRect/>
          </a:stretch>
        </p:blipFill>
        <p:spPr bwMode="auto">
          <a:xfrm>
            <a:off x="1525270" y="685800"/>
            <a:ext cx="6093460" cy="2286000"/>
          </a:xfrm>
          <a:prstGeom prst="rect">
            <a:avLst/>
          </a:prstGeom>
          <a:noFill/>
          <a:ln w="28575">
            <a:solidFill>
              <a:schemeClr val="tx1"/>
            </a:solidFill>
          </a:ln>
        </p:spPr>
      </p:pic>
      <p:sp>
        <p:nvSpPr>
          <p:cNvPr id="7" name="Rectangle 6"/>
          <p:cNvSpPr/>
          <p:nvPr/>
        </p:nvSpPr>
        <p:spPr>
          <a:xfrm>
            <a:off x="152400" y="3088957"/>
            <a:ext cx="8839200" cy="707886"/>
          </a:xfrm>
          <a:prstGeom prst="rect">
            <a:avLst/>
          </a:prstGeom>
        </p:spPr>
        <p:txBody>
          <a:bodyPr wrap="square">
            <a:spAutoFit/>
          </a:bodyPr>
          <a:lstStyle/>
          <a:p>
            <a:pPr marL="342900" indent="-342900" algn="just" fontAlgn="base">
              <a:buFont typeface="+mj-lt"/>
              <a:buAutoNum type="arabicPeriod" startAt="13"/>
            </a:pPr>
            <a:r>
              <a:rPr lang="en-US" sz="2000" b="1" i="1" dirty="0">
                <a:solidFill>
                  <a:srgbClr val="C00000"/>
                </a:solidFill>
                <a:cs typeface="Arial" pitchFamily="34" charset="0"/>
              </a:rPr>
              <a:t>Back in Devices and Printers, you’ll find the printer listed. Send a test page to the printer to verify it’s working.</a:t>
            </a:r>
          </a:p>
        </p:txBody>
      </p:sp>
      <p:pic>
        <p:nvPicPr>
          <p:cNvPr id="8" name="Picture 7" descr="sshot-2011-11-30-[23-02-42]"/>
          <p:cNvPicPr/>
          <p:nvPr/>
        </p:nvPicPr>
        <p:blipFill>
          <a:blip r:embed="rId3">
            <a:extLst>
              <a:ext uri="{28A0092B-C50C-407E-A947-70E740481C1C}">
                <a14:useLocalDpi xmlns:a14="http://schemas.microsoft.com/office/drawing/2010/main" val="0"/>
              </a:ext>
            </a:extLst>
          </a:blip>
          <a:srcRect/>
          <a:stretch>
            <a:fillRect/>
          </a:stretch>
        </p:blipFill>
        <p:spPr bwMode="auto">
          <a:xfrm>
            <a:off x="1524000" y="3949243"/>
            <a:ext cx="6093460" cy="2375357"/>
          </a:xfrm>
          <a:prstGeom prst="rect">
            <a:avLst/>
          </a:prstGeom>
          <a:noFill/>
          <a:ln w="28575">
            <a:solidFill>
              <a:schemeClr val="tx1"/>
            </a:solidFill>
          </a:ln>
        </p:spPr>
      </p:pic>
      <p:sp>
        <p:nvSpPr>
          <p:cNvPr id="9" name="Slide Number Placeholder 3"/>
          <p:cNvSpPr>
            <a:spLocks noGrp="1"/>
          </p:cNvSpPr>
          <p:nvPr>
            <p:ph type="sldNum" sz="quarter" idx="12"/>
          </p:nvPr>
        </p:nvSpPr>
        <p:spPr>
          <a:xfrm>
            <a:off x="6553200" y="6477000"/>
            <a:ext cx="2133600" cy="365125"/>
          </a:xfrm>
        </p:spPr>
        <p:txBody>
          <a:bodyPr/>
          <a:lstStyle/>
          <a:p>
            <a:fld id="{B6F15528-21DE-4FAA-801E-634DDDAF4B2B}" type="slidenum">
              <a:rPr lang="en-US" sz="1600" b="1" i="1" smtClean="0">
                <a:solidFill>
                  <a:srgbClr val="002060"/>
                </a:solidFill>
              </a:rPr>
              <a:pPr/>
              <a:t>50</a:t>
            </a:fld>
            <a:endParaRPr lang="en-US" sz="1600" b="1" i="1" dirty="0">
              <a:solidFill>
                <a:srgbClr val="002060"/>
              </a:solidFill>
            </a:endParaRPr>
          </a:p>
        </p:txBody>
      </p:sp>
      <p:sp>
        <p:nvSpPr>
          <p:cNvPr id="10" name="Date Placeholder 2"/>
          <p:cNvSpPr>
            <a:spLocks noGrp="1"/>
          </p:cNvSpPr>
          <p:nvPr>
            <p:ph type="dt" sz="half" idx="10"/>
          </p:nvPr>
        </p:nvSpPr>
        <p:spPr>
          <a:xfrm>
            <a:off x="76200" y="6477000"/>
            <a:ext cx="1143000" cy="365125"/>
          </a:xfrm>
        </p:spPr>
        <p:txBody>
          <a:bodyPr/>
          <a:lstStyle/>
          <a:p>
            <a:fld id="{2701BF0C-373B-4755-8192-B4AC705A545A}" type="datetime1">
              <a:rPr lang="en-US" sz="1600" b="1" i="1" smtClean="0">
                <a:solidFill>
                  <a:srgbClr val="002060"/>
                </a:solidFill>
              </a:rPr>
              <a:t>10/3/2018</a:t>
            </a:fld>
            <a:endParaRPr lang="en-US" sz="1600" b="1" i="1" dirty="0">
              <a:solidFill>
                <a:srgbClr val="002060"/>
              </a:solidFill>
            </a:endParaRPr>
          </a:p>
        </p:txBody>
      </p:sp>
      <p:sp>
        <p:nvSpPr>
          <p:cNvPr id="11" name="Footer Placeholder 3"/>
          <p:cNvSpPr>
            <a:spLocks noGrp="1"/>
          </p:cNvSpPr>
          <p:nvPr>
            <p:ph type="ftr" sz="quarter" idx="11"/>
          </p:nvPr>
        </p:nvSpPr>
        <p:spPr>
          <a:xfrm>
            <a:off x="2438400" y="6477000"/>
            <a:ext cx="4419600" cy="365125"/>
          </a:xfrm>
        </p:spPr>
        <p:txBody>
          <a:bodyPr/>
          <a:lstStyle/>
          <a:p>
            <a:r>
              <a:rPr lang="it-IT" sz="1600" b="1" i="1" dirty="0" smtClean="0">
                <a:solidFill>
                  <a:srgbClr val="C00000"/>
                </a:solidFill>
              </a:rPr>
              <a:t>Sara Shaker Al-Aqra &amp; Montaser Mustafa Dana'a </a:t>
            </a:r>
            <a:endParaRPr lang="en-US" sz="1600" b="1" i="1" dirty="0">
              <a:solidFill>
                <a:srgbClr val="C00000"/>
              </a:solidFill>
            </a:endParaRPr>
          </a:p>
        </p:txBody>
      </p:sp>
    </p:spTree>
    <p:extLst>
      <p:ext uri="{BB962C8B-B14F-4D97-AF65-F5344CB8AC3E}">
        <p14:creationId xmlns:p14="http://schemas.microsoft.com/office/powerpoint/2010/main" val="339167282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04800" y="228600"/>
            <a:ext cx="8610600" cy="707886"/>
          </a:xfrm>
          <a:prstGeom prst="rect">
            <a:avLst/>
          </a:prstGeom>
        </p:spPr>
        <p:txBody>
          <a:bodyPr wrap="square">
            <a:spAutoFit/>
          </a:bodyPr>
          <a:lstStyle/>
          <a:p>
            <a:pPr marL="342900" indent="-342900" algn="just" fontAlgn="base">
              <a:buFont typeface="+mj-lt"/>
              <a:buAutoNum type="arabicPeriod" startAt="14"/>
            </a:pPr>
            <a:r>
              <a:rPr lang="en-US" sz="2000" b="1" i="1" dirty="0">
                <a:solidFill>
                  <a:srgbClr val="C00000"/>
                </a:solidFill>
                <a:cs typeface="Arial" pitchFamily="34" charset="0"/>
              </a:rPr>
              <a:t>I</a:t>
            </a:r>
            <a:r>
              <a:rPr lang="en-US" sz="2000" b="1" i="1" dirty="0" smtClean="0">
                <a:solidFill>
                  <a:srgbClr val="C00000"/>
                </a:solidFill>
                <a:cs typeface="Arial" pitchFamily="34" charset="0"/>
              </a:rPr>
              <a:t>f </a:t>
            </a:r>
            <a:r>
              <a:rPr lang="en-US" sz="2000" b="1" i="1" dirty="0">
                <a:solidFill>
                  <a:srgbClr val="C00000"/>
                </a:solidFill>
                <a:cs typeface="Arial" pitchFamily="34" charset="0"/>
              </a:rPr>
              <a:t>Windows doesn’t automatically find the printer, click The Printer That I Want Isn’t Listed.</a:t>
            </a:r>
          </a:p>
        </p:txBody>
      </p:sp>
      <p:pic>
        <p:nvPicPr>
          <p:cNvPr id="6" name="Picture 5" descr="sshot-2011-11-30-[19-14-41]"/>
          <p:cNvPicPr/>
          <p:nvPr/>
        </p:nvPicPr>
        <p:blipFill>
          <a:blip r:embed="rId2">
            <a:extLst>
              <a:ext uri="{28A0092B-C50C-407E-A947-70E740481C1C}">
                <a14:useLocalDpi xmlns:a14="http://schemas.microsoft.com/office/drawing/2010/main" val="0"/>
              </a:ext>
            </a:extLst>
          </a:blip>
          <a:srcRect/>
          <a:stretch>
            <a:fillRect/>
          </a:stretch>
        </p:blipFill>
        <p:spPr bwMode="auto">
          <a:xfrm>
            <a:off x="1671955" y="978932"/>
            <a:ext cx="5800090" cy="2450068"/>
          </a:xfrm>
          <a:prstGeom prst="rect">
            <a:avLst/>
          </a:prstGeom>
          <a:noFill/>
          <a:ln w="28575">
            <a:solidFill>
              <a:schemeClr val="tx1"/>
            </a:solidFill>
          </a:ln>
        </p:spPr>
      </p:pic>
      <p:sp>
        <p:nvSpPr>
          <p:cNvPr id="7" name="Rectangle 6"/>
          <p:cNvSpPr/>
          <p:nvPr/>
        </p:nvSpPr>
        <p:spPr>
          <a:xfrm>
            <a:off x="304800" y="3505200"/>
            <a:ext cx="8610600" cy="400110"/>
          </a:xfrm>
          <a:prstGeom prst="rect">
            <a:avLst/>
          </a:prstGeom>
        </p:spPr>
        <p:txBody>
          <a:bodyPr wrap="square">
            <a:spAutoFit/>
          </a:bodyPr>
          <a:lstStyle/>
          <a:p>
            <a:pPr marL="342900" indent="-342900" algn="just" fontAlgn="base">
              <a:buFont typeface="+mj-lt"/>
              <a:buAutoNum type="arabicPeriod" startAt="15"/>
            </a:pPr>
            <a:r>
              <a:rPr lang="en-US" sz="2000" b="1" i="1" dirty="0">
                <a:solidFill>
                  <a:srgbClr val="C00000"/>
                </a:solidFill>
                <a:cs typeface="Arial" pitchFamily="34" charset="0"/>
              </a:rPr>
              <a:t>Check Select a Shared Printer by Name and type the path in directly.</a:t>
            </a:r>
          </a:p>
        </p:txBody>
      </p:sp>
      <p:pic>
        <p:nvPicPr>
          <p:cNvPr id="8" name="Picture 7" descr="sshot-2011-11-30-[23-02-12]"/>
          <p:cNvPicPr/>
          <p:nvPr/>
        </p:nvPicPr>
        <p:blipFill>
          <a:blip r:embed="rId3">
            <a:extLst>
              <a:ext uri="{28A0092B-C50C-407E-A947-70E740481C1C}">
                <a14:useLocalDpi xmlns:a14="http://schemas.microsoft.com/office/drawing/2010/main" val="0"/>
              </a:ext>
            </a:extLst>
          </a:blip>
          <a:srcRect/>
          <a:stretch>
            <a:fillRect/>
          </a:stretch>
        </p:blipFill>
        <p:spPr bwMode="auto">
          <a:xfrm>
            <a:off x="1676400" y="3962400"/>
            <a:ext cx="5800090" cy="2438400"/>
          </a:xfrm>
          <a:prstGeom prst="rect">
            <a:avLst/>
          </a:prstGeom>
          <a:noFill/>
          <a:ln w="28575">
            <a:solidFill>
              <a:schemeClr val="tx1"/>
            </a:solidFill>
          </a:ln>
        </p:spPr>
      </p:pic>
      <p:sp>
        <p:nvSpPr>
          <p:cNvPr id="9" name="Slide Number Placeholder 3"/>
          <p:cNvSpPr>
            <a:spLocks noGrp="1"/>
          </p:cNvSpPr>
          <p:nvPr>
            <p:ph type="sldNum" sz="quarter" idx="12"/>
          </p:nvPr>
        </p:nvSpPr>
        <p:spPr>
          <a:xfrm>
            <a:off x="6553200" y="6477000"/>
            <a:ext cx="2133600" cy="365125"/>
          </a:xfrm>
        </p:spPr>
        <p:txBody>
          <a:bodyPr/>
          <a:lstStyle/>
          <a:p>
            <a:fld id="{B6F15528-21DE-4FAA-801E-634DDDAF4B2B}" type="slidenum">
              <a:rPr lang="en-US" sz="1600" b="1" i="1" smtClean="0">
                <a:solidFill>
                  <a:srgbClr val="002060"/>
                </a:solidFill>
              </a:rPr>
              <a:pPr/>
              <a:t>51</a:t>
            </a:fld>
            <a:endParaRPr lang="en-US" sz="1600" b="1" i="1" dirty="0">
              <a:solidFill>
                <a:srgbClr val="002060"/>
              </a:solidFill>
            </a:endParaRPr>
          </a:p>
        </p:txBody>
      </p:sp>
      <p:sp>
        <p:nvSpPr>
          <p:cNvPr id="10" name="Date Placeholder 2"/>
          <p:cNvSpPr>
            <a:spLocks noGrp="1"/>
          </p:cNvSpPr>
          <p:nvPr>
            <p:ph type="dt" sz="half" idx="10"/>
          </p:nvPr>
        </p:nvSpPr>
        <p:spPr>
          <a:xfrm>
            <a:off x="76200" y="6477000"/>
            <a:ext cx="1143000" cy="365125"/>
          </a:xfrm>
        </p:spPr>
        <p:txBody>
          <a:bodyPr/>
          <a:lstStyle/>
          <a:p>
            <a:fld id="{2701BF0C-373B-4755-8192-B4AC705A545A}" type="datetime1">
              <a:rPr lang="en-US" sz="1600" b="1" i="1" smtClean="0">
                <a:solidFill>
                  <a:srgbClr val="002060"/>
                </a:solidFill>
              </a:rPr>
              <a:t>10/3/2018</a:t>
            </a:fld>
            <a:endParaRPr lang="en-US" sz="1600" b="1" i="1" dirty="0">
              <a:solidFill>
                <a:srgbClr val="002060"/>
              </a:solidFill>
            </a:endParaRPr>
          </a:p>
        </p:txBody>
      </p:sp>
      <p:sp>
        <p:nvSpPr>
          <p:cNvPr id="11" name="Footer Placeholder 3"/>
          <p:cNvSpPr>
            <a:spLocks noGrp="1"/>
          </p:cNvSpPr>
          <p:nvPr>
            <p:ph type="ftr" sz="quarter" idx="11"/>
          </p:nvPr>
        </p:nvSpPr>
        <p:spPr>
          <a:xfrm>
            <a:off x="2438400" y="6477000"/>
            <a:ext cx="4419600" cy="365125"/>
          </a:xfrm>
        </p:spPr>
        <p:txBody>
          <a:bodyPr/>
          <a:lstStyle/>
          <a:p>
            <a:r>
              <a:rPr lang="it-IT" sz="1600" b="1" i="1" dirty="0" smtClean="0">
                <a:solidFill>
                  <a:srgbClr val="C00000"/>
                </a:solidFill>
              </a:rPr>
              <a:t>Sara Shaker Al-Aqra &amp; Montaser Mustafa Dana'a </a:t>
            </a:r>
            <a:endParaRPr lang="en-US" sz="1600" b="1" i="1" dirty="0">
              <a:solidFill>
                <a:srgbClr val="C00000"/>
              </a:solidFill>
            </a:endParaRPr>
          </a:p>
        </p:txBody>
      </p:sp>
    </p:spTree>
    <p:extLst>
      <p:ext uri="{BB962C8B-B14F-4D97-AF65-F5344CB8AC3E}">
        <p14:creationId xmlns:p14="http://schemas.microsoft.com/office/powerpoint/2010/main" val="92043172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8600" y="228600"/>
            <a:ext cx="8686800" cy="400110"/>
          </a:xfrm>
          <a:prstGeom prst="rect">
            <a:avLst/>
          </a:prstGeom>
        </p:spPr>
        <p:txBody>
          <a:bodyPr wrap="square">
            <a:spAutoFit/>
          </a:bodyPr>
          <a:lstStyle/>
          <a:p>
            <a:pPr marL="342900" indent="-342900" algn="just" fontAlgn="base">
              <a:buFont typeface="+mj-lt"/>
              <a:buAutoNum type="arabicPeriod" startAt="16"/>
            </a:pPr>
            <a:r>
              <a:rPr lang="en-US" sz="2000" b="1" i="1" dirty="0">
                <a:solidFill>
                  <a:srgbClr val="C00000"/>
                </a:solidFill>
                <a:cs typeface="Arial" pitchFamily="34" charset="0"/>
              </a:rPr>
              <a:t>Or click Browse to find the printer and select it.</a:t>
            </a:r>
          </a:p>
        </p:txBody>
      </p:sp>
      <p:pic>
        <p:nvPicPr>
          <p:cNvPr id="6" name="Picture 5" descr="sshot-2011-11-30-[23-01-36]"/>
          <p:cNvPicPr/>
          <p:nvPr/>
        </p:nvPicPr>
        <p:blipFill>
          <a:blip r:embed="rId2">
            <a:extLst>
              <a:ext uri="{28A0092B-C50C-407E-A947-70E740481C1C}">
                <a14:useLocalDpi xmlns:a14="http://schemas.microsoft.com/office/drawing/2010/main" val="0"/>
              </a:ext>
            </a:extLst>
          </a:blip>
          <a:srcRect/>
          <a:stretch>
            <a:fillRect/>
          </a:stretch>
        </p:blipFill>
        <p:spPr bwMode="auto">
          <a:xfrm>
            <a:off x="1538922" y="668503"/>
            <a:ext cx="6066155" cy="2514600"/>
          </a:xfrm>
          <a:prstGeom prst="rect">
            <a:avLst/>
          </a:prstGeom>
          <a:noFill/>
          <a:ln w="28575">
            <a:solidFill>
              <a:schemeClr val="tx1"/>
            </a:solidFill>
          </a:ln>
        </p:spPr>
      </p:pic>
      <p:sp>
        <p:nvSpPr>
          <p:cNvPr id="7" name="Rectangle 6"/>
          <p:cNvSpPr/>
          <p:nvPr/>
        </p:nvSpPr>
        <p:spPr>
          <a:xfrm>
            <a:off x="228600" y="3200400"/>
            <a:ext cx="8686800" cy="707886"/>
          </a:xfrm>
          <a:prstGeom prst="rect">
            <a:avLst/>
          </a:prstGeom>
        </p:spPr>
        <p:txBody>
          <a:bodyPr wrap="square">
            <a:spAutoFit/>
          </a:bodyPr>
          <a:lstStyle/>
          <a:p>
            <a:pPr marL="342900" indent="-342900" algn="just" fontAlgn="base">
              <a:buFont typeface="+mj-lt"/>
              <a:buAutoNum type="arabicPeriod" startAt="17"/>
            </a:pPr>
            <a:r>
              <a:rPr lang="en-US" sz="2000" b="1" i="1" dirty="0">
                <a:solidFill>
                  <a:srgbClr val="C00000"/>
                </a:solidFill>
                <a:cs typeface="Arial" pitchFamily="34" charset="0"/>
              </a:rPr>
              <a:t>After the shared printer has been added to your system, right-click on the icon and set it as the default printer.</a:t>
            </a:r>
          </a:p>
        </p:txBody>
      </p:sp>
      <p:pic>
        <p:nvPicPr>
          <p:cNvPr id="8" name="Picture 7" descr="sshot-2011-11-30-[23-05-10]"/>
          <p:cNvPicPr/>
          <p:nvPr/>
        </p:nvPicPr>
        <p:blipFill>
          <a:blip r:embed="rId3">
            <a:extLst>
              <a:ext uri="{28A0092B-C50C-407E-A947-70E740481C1C}">
                <a14:useLocalDpi xmlns:a14="http://schemas.microsoft.com/office/drawing/2010/main" val="0"/>
              </a:ext>
            </a:extLst>
          </a:blip>
          <a:srcRect/>
          <a:stretch>
            <a:fillRect/>
          </a:stretch>
        </p:blipFill>
        <p:spPr bwMode="auto">
          <a:xfrm>
            <a:off x="1538923" y="3907151"/>
            <a:ext cx="6081077" cy="2493649"/>
          </a:xfrm>
          <a:prstGeom prst="rect">
            <a:avLst/>
          </a:prstGeom>
          <a:noFill/>
          <a:ln w="28575">
            <a:solidFill>
              <a:schemeClr val="tx1"/>
            </a:solidFill>
          </a:ln>
        </p:spPr>
      </p:pic>
      <p:sp>
        <p:nvSpPr>
          <p:cNvPr id="9" name="Slide Number Placeholder 3"/>
          <p:cNvSpPr>
            <a:spLocks noGrp="1"/>
          </p:cNvSpPr>
          <p:nvPr>
            <p:ph type="sldNum" sz="quarter" idx="12"/>
          </p:nvPr>
        </p:nvSpPr>
        <p:spPr>
          <a:xfrm>
            <a:off x="6553200" y="6477000"/>
            <a:ext cx="2133600" cy="365125"/>
          </a:xfrm>
        </p:spPr>
        <p:txBody>
          <a:bodyPr/>
          <a:lstStyle/>
          <a:p>
            <a:fld id="{B6F15528-21DE-4FAA-801E-634DDDAF4B2B}" type="slidenum">
              <a:rPr lang="en-US" sz="1600" b="1" i="1" smtClean="0">
                <a:solidFill>
                  <a:srgbClr val="002060"/>
                </a:solidFill>
              </a:rPr>
              <a:pPr/>
              <a:t>52</a:t>
            </a:fld>
            <a:endParaRPr lang="en-US" sz="1600" b="1" i="1" dirty="0">
              <a:solidFill>
                <a:srgbClr val="002060"/>
              </a:solidFill>
            </a:endParaRPr>
          </a:p>
        </p:txBody>
      </p:sp>
      <p:sp>
        <p:nvSpPr>
          <p:cNvPr id="10" name="Date Placeholder 2"/>
          <p:cNvSpPr>
            <a:spLocks noGrp="1"/>
          </p:cNvSpPr>
          <p:nvPr>
            <p:ph type="dt" sz="half" idx="10"/>
          </p:nvPr>
        </p:nvSpPr>
        <p:spPr>
          <a:xfrm>
            <a:off x="76200" y="6477000"/>
            <a:ext cx="1143000" cy="365125"/>
          </a:xfrm>
        </p:spPr>
        <p:txBody>
          <a:bodyPr/>
          <a:lstStyle/>
          <a:p>
            <a:fld id="{2701BF0C-373B-4755-8192-B4AC705A545A}" type="datetime1">
              <a:rPr lang="en-US" sz="1600" b="1" i="1" smtClean="0">
                <a:solidFill>
                  <a:srgbClr val="002060"/>
                </a:solidFill>
              </a:rPr>
              <a:t>10/3/2018</a:t>
            </a:fld>
            <a:endParaRPr lang="en-US" sz="1600" b="1" i="1" dirty="0">
              <a:solidFill>
                <a:srgbClr val="002060"/>
              </a:solidFill>
            </a:endParaRPr>
          </a:p>
        </p:txBody>
      </p:sp>
      <p:sp>
        <p:nvSpPr>
          <p:cNvPr id="11" name="Footer Placeholder 3"/>
          <p:cNvSpPr>
            <a:spLocks noGrp="1"/>
          </p:cNvSpPr>
          <p:nvPr>
            <p:ph type="ftr" sz="quarter" idx="11"/>
          </p:nvPr>
        </p:nvSpPr>
        <p:spPr>
          <a:xfrm>
            <a:off x="2438400" y="6477000"/>
            <a:ext cx="4419600" cy="365125"/>
          </a:xfrm>
        </p:spPr>
        <p:txBody>
          <a:bodyPr/>
          <a:lstStyle/>
          <a:p>
            <a:r>
              <a:rPr lang="it-IT" sz="1600" b="1" i="1" dirty="0" smtClean="0">
                <a:solidFill>
                  <a:srgbClr val="C00000"/>
                </a:solidFill>
              </a:rPr>
              <a:t>Sara Shaker Al-Aqra &amp; Montaser Mustafa Dana'a </a:t>
            </a:r>
            <a:endParaRPr lang="en-US" sz="1600" b="1" i="1" dirty="0">
              <a:solidFill>
                <a:srgbClr val="C00000"/>
              </a:solidFill>
            </a:endParaRPr>
          </a:p>
        </p:txBody>
      </p:sp>
    </p:spTree>
    <p:extLst>
      <p:ext uri="{BB962C8B-B14F-4D97-AF65-F5344CB8AC3E}">
        <p14:creationId xmlns:p14="http://schemas.microsoft.com/office/powerpoint/2010/main" val="347754914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19075" y="859572"/>
            <a:ext cx="8848725" cy="4093428"/>
          </a:xfrm>
          <a:prstGeom prst="rect">
            <a:avLst/>
          </a:prstGeom>
        </p:spPr>
        <p:txBody>
          <a:bodyPr wrap="square">
            <a:spAutoFit/>
          </a:bodyPr>
          <a:lstStyle/>
          <a:p>
            <a:pPr algn="just" fontAlgn="base"/>
            <a:r>
              <a:rPr lang="en-US" sz="2000" b="1" i="1" u="sng" dirty="0" smtClean="0">
                <a:solidFill>
                  <a:srgbClr val="002060"/>
                </a:solidFill>
                <a:cs typeface="Arial" pitchFamily="34" charset="0"/>
              </a:rPr>
              <a:t>Note:</a:t>
            </a:r>
          </a:p>
          <a:p>
            <a:pPr algn="just" fontAlgn="base"/>
            <a:r>
              <a:rPr lang="en-US" sz="2000" b="1" i="1" dirty="0" smtClean="0">
                <a:solidFill>
                  <a:srgbClr val="C00000"/>
                </a:solidFill>
                <a:cs typeface="Arial" pitchFamily="34" charset="0"/>
              </a:rPr>
              <a:t>Each </a:t>
            </a:r>
            <a:r>
              <a:rPr lang="en-US" sz="2000" b="1" i="1" dirty="0">
                <a:solidFill>
                  <a:srgbClr val="C00000"/>
                </a:solidFill>
                <a:cs typeface="Arial" pitchFamily="34" charset="0"/>
              </a:rPr>
              <a:t>printer is different and having the latest drivers is key. Especially when sharing between Windows 7 64 &amp; 32-bit systems</a:t>
            </a:r>
            <a:r>
              <a:rPr lang="en-US" sz="2000" b="1" i="1" dirty="0" smtClean="0">
                <a:solidFill>
                  <a:srgbClr val="C00000"/>
                </a:solidFill>
                <a:cs typeface="Arial" pitchFamily="34" charset="0"/>
              </a:rPr>
              <a:t>.</a:t>
            </a:r>
          </a:p>
          <a:p>
            <a:pPr algn="just" fontAlgn="base"/>
            <a:endParaRPr lang="en-US" sz="2000" b="1" i="1" dirty="0">
              <a:solidFill>
                <a:srgbClr val="C00000"/>
              </a:solidFill>
              <a:cs typeface="Arial" pitchFamily="34" charset="0"/>
            </a:endParaRPr>
          </a:p>
          <a:p>
            <a:pPr algn="just" fontAlgn="base"/>
            <a:r>
              <a:rPr lang="en-US" sz="2200" b="1" u="sng" dirty="0">
                <a:solidFill>
                  <a:srgbClr val="002060"/>
                </a:solidFill>
              </a:rPr>
              <a:t>If you can’t get sharing to work, here’s troubleshooting steps to </a:t>
            </a:r>
            <a:r>
              <a:rPr lang="en-US" sz="2200" b="1" u="sng" dirty="0" smtClean="0">
                <a:solidFill>
                  <a:srgbClr val="002060"/>
                </a:solidFill>
              </a:rPr>
              <a:t>take:</a:t>
            </a:r>
            <a:endParaRPr lang="en-US" sz="2200" b="1" u="sng" dirty="0">
              <a:solidFill>
                <a:srgbClr val="002060"/>
              </a:solidFill>
            </a:endParaRPr>
          </a:p>
          <a:p>
            <a:pPr marL="285750" lvl="0" indent="-285750" algn="just" fontAlgn="base">
              <a:buFont typeface="Wingdings" panose="05000000000000000000" pitchFamily="2" charset="2"/>
              <a:buChar char="§"/>
            </a:pPr>
            <a:r>
              <a:rPr lang="en-US" sz="2000" b="1" i="1" dirty="0">
                <a:solidFill>
                  <a:srgbClr val="C00000"/>
                </a:solidFill>
                <a:cs typeface="Arial" pitchFamily="34" charset="0"/>
              </a:rPr>
              <a:t>Verify the computer the printer is connected to is powered </a:t>
            </a:r>
            <a:r>
              <a:rPr lang="en-US" sz="2000" b="1" i="1" dirty="0" smtClean="0">
                <a:solidFill>
                  <a:srgbClr val="C00000"/>
                </a:solidFill>
                <a:cs typeface="Arial" pitchFamily="34" charset="0"/>
              </a:rPr>
              <a:t>on.</a:t>
            </a:r>
          </a:p>
          <a:p>
            <a:pPr marL="285750" lvl="0" indent="-285750" algn="just" fontAlgn="base">
              <a:buFont typeface="Wingdings" panose="05000000000000000000" pitchFamily="2" charset="2"/>
              <a:buChar char="§"/>
            </a:pPr>
            <a:r>
              <a:rPr lang="en-US" sz="2000" b="1" i="1" dirty="0" smtClean="0">
                <a:solidFill>
                  <a:srgbClr val="C00000"/>
                </a:solidFill>
                <a:cs typeface="Arial" pitchFamily="34" charset="0"/>
              </a:rPr>
              <a:t>Verify </a:t>
            </a:r>
            <a:r>
              <a:rPr lang="en-US" sz="2000" b="1" i="1" dirty="0">
                <a:solidFill>
                  <a:srgbClr val="C00000"/>
                </a:solidFill>
                <a:cs typeface="Arial" pitchFamily="34" charset="0"/>
              </a:rPr>
              <a:t>the USB cable is connected properly. Reseat the cable and verify the printer is recognized by </a:t>
            </a:r>
            <a:r>
              <a:rPr lang="en-US" sz="2000" b="1" i="1" dirty="0" smtClean="0">
                <a:solidFill>
                  <a:srgbClr val="C00000"/>
                </a:solidFill>
                <a:cs typeface="Arial" pitchFamily="34" charset="0"/>
              </a:rPr>
              <a:t>Windows.</a:t>
            </a:r>
          </a:p>
          <a:p>
            <a:pPr marL="285750" lvl="0" indent="-285750" algn="just" fontAlgn="base">
              <a:buFont typeface="Wingdings" panose="05000000000000000000" pitchFamily="2" charset="2"/>
              <a:buChar char="§"/>
            </a:pPr>
            <a:r>
              <a:rPr lang="en-US" sz="2000" b="1" i="1" dirty="0" smtClean="0">
                <a:solidFill>
                  <a:srgbClr val="C00000"/>
                </a:solidFill>
                <a:cs typeface="Arial" pitchFamily="34" charset="0"/>
              </a:rPr>
              <a:t>Verify </a:t>
            </a:r>
            <a:r>
              <a:rPr lang="en-US" sz="2000" b="1" i="1" dirty="0">
                <a:solidFill>
                  <a:srgbClr val="C00000"/>
                </a:solidFill>
                <a:cs typeface="Arial" pitchFamily="34" charset="0"/>
              </a:rPr>
              <a:t>the printer is shared, with the correct share </a:t>
            </a:r>
            <a:r>
              <a:rPr lang="en-US" sz="2000" b="1" i="1" dirty="0" smtClean="0">
                <a:solidFill>
                  <a:srgbClr val="C00000"/>
                </a:solidFill>
                <a:cs typeface="Arial" pitchFamily="34" charset="0"/>
              </a:rPr>
              <a:t>name.</a:t>
            </a:r>
          </a:p>
          <a:p>
            <a:pPr marL="285750" lvl="0" indent="-285750" algn="just" fontAlgn="base">
              <a:buFont typeface="Wingdings" panose="05000000000000000000" pitchFamily="2" charset="2"/>
              <a:buChar char="§"/>
            </a:pPr>
            <a:r>
              <a:rPr lang="en-US" sz="2000" b="1" i="1" dirty="0" smtClean="0">
                <a:solidFill>
                  <a:srgbClr val="C00000"/>
                </a:solidFill>
                <a:cs typeface="Arial" pitchFamily="34" charset="0"/>
              </a:rPr>
              <a:t>Make </a:t>
            </a:r>
            <a:r>
              <a:rPr lang="en-US" sz="2000" b="1" i="1" dirty="0">
                <a:solidFill>
                  <a:srgbClr val="C00000"/>
                </a:solidFill>
                <a:cs typeface="Arial" pitchFamily="34" charset="0"/>
              </a:rPr>
              <a:t>sure both computers are hardwired into your network, if one is on </a:t>
            </a:r>
            <a:r>
              <a:rPr lang="en-US" sz="2000" b="1" i="1" dirty="0" err="1">
                <a:solidFill>
                  <a:srgbClr val="C00000"/>
                </a:solidFill>
                <a:cs typeface="Arial" pitchFamily="34" charset="0"/>
              </a:rPr>
              <a:t>WiFi</a:t>
            </a:r>
            <a:r>
              <a:rPr lang="en-US" sz="2000" b="1" i="1" dirty="0">
                <a:solidFill>
                  <a:srgbClr val="C00000"/>
                </a:solidFill>
                <a:cs typeface="Arial" pitchFamily="34" charset="0"/>
              </a:rPr>
              <a:t> – it can cause connection </a:t>
            </a:r>
            <a:r>
              <a:rPr lang="en-US" sz="2000" b="1" i="1" dirty="0" smtClean="0">
                <a:solidFill>
                  <a:srgbClr val="C00000"/>
                </a:solidFill>
                <a:cs typeface="Arial" pitchFamily="34" charset="0"/>
              </a:rPr>
              <a:t>problems.</a:t>
            </a:r>
          </a:p>
          <a:p>
            <a:pPr marL="285750" lvl="0" indent="-285750" algn="just" fontAlgn="base">
              <a:buFont typeface="Wingdings" panose="05000000000000000000" pitchFamily="2" charset="2"/>
              <a:buChar char="§"/>
            </a:pPr>
            <a:r>
              <a:rPr lang="en-US" sz="2000" b="1" i="1" dirty="0" smtClean="0">
                <a:solidFill>
                  <a:srgbClr val="C00000"/>
                </a:solidFill>
                <a:cs typeface="Arial" pitchFamily="34" charset="0"/>
              </a:rPr>
              <a:t>Make </a:t>
            </a:r>
            <a:r>
              <a:rPr lang="en-US" sz="2000" b="1" i="1" dirty="0">
                <a:solidFill>
                  <a:srgbClr val="C00000"/>
                </a:solidFill>
                <a:cs typeface="Arial" pitchFamily="34" charset="0"/>
              </a:rPr>
              <a:t>sure you have the latest drivers installed for the printer on each </a:t>
            </a:r>
            <a:r>
              <a:rPr lang="en-US" sz="2000" b="1" i="1" dirty="0" smtClean="0">
                <a:solidFill>
                  <a:srgbClr val="C00000"/>
                </a:solidFill>
                <a:cs typeface="Arial" pitchFamily="34" charset="0"/>
              </a:rPr>
              <a:t>machine.</a:t>
            </a:r>
          </a:p>
          <a:p>
            <a:pPr marL="285750" lvl="0" indent="-285750" algn="just" fontAlgn="base">
              <a:buFont typeface="Wingdings" panose="05000000000000000000" pitchFamily="2" charset="2"/>
              <a:buChar char="§"/>
            </a:pPr>
            <a:r>
              <a:rPr lang="en-US" sz="2000" b="1" i="1" dirty="0" smtClean="0">
                <a:solidFill>
                  <a:srgbClr val="C00000"/>
                </a:solidFill>
                <a:cs typeface="Arial" pitchFamily="34" charset="0"/>
              </a:rPr>
              <a:t>If </a:t>
            </a:r>
            <a:r>
              <a:rPr lang="en-US" sz="2000" b="1" i="1" dirty="0">
                <a:solidFill>
                  <a:srgbClr val="C00000"/>
                </a:solidFill>
                <a:cs typeface="Arial" pitchFamily="34" charset="0"/>
              </a:rPr>
              <a:t>you have any additional tips to share, leave a comment and let us know.</a:t>
            </a:r>
          </a:p>
        </p:txBody>
      </p:sp>
      <p:sp>
        <p:nvSpPr>
          <p:cNvPr id="6" name="Slide Number Placeholder 3"/>
          <p:cNvSpPr>
            <a:spLocks noGrp="1"/>
          </p:cNvSpPr>
          <p:nvPr>
            <p:ph type="sldNum" sz="quarter" idx="12"/>
          </p:nvPr>
        </p:nvSpPr>
        <p:spPr>
          <a:xfrm>
            <a:off x="6553200" y="6477000"/>
            <a:ext cx="2133600" cy="365125"/>
          </a:xfrm>
        </p:spPr>
        <p:txBody>
          <a:bodyPr/>
          <a:lstStyle/>
          <a:p>
            <a:fld id="{B6F15528-21DE-4FAA-801E-634DDDAF4B2B}" type="slidenum">
              <a:rPr lang="en-US" sz="1600" b="1" i="1" smtClean="0">
                <a:solidFill>
                  <a:srgbClr val="002060"/>
                </a:solidFill>
              </a:rPr>
              <a:pPr/>
              <a:t>53</a:t>
            </a:fld>
            <a:endParaRPr lang="en-US" sz="1600" b="1" i="1" dirty="0">
              <a:solidFill>
                <a:srgbClr val="002060"/>
              </a:solidFill>
            </a:endParaRPr>
          </a:p>
        </p:txBody>
      </p:sp>
      <p:sp>
        <p:nvSpPr>
          <p:cNvPr id="7" name="Date Placeholder 2"/>
          <p:cNvSpPr>
            <a:spLocks noGrp="1"/>
          </p:cNvSpPr>
          <p:nvPr>
            <p:ph type="dt" sz="half" idx="10"/>
          </p:nvPr>
        </p:nvSpPr>
        <p:spPr>
          <a:xfrm>
            <a:off x="76200" y="6477000"/>
            <a:ext cx="1143000" cy="365125"/>
          </a:xfrm>
        </p:spPr>
        <p:txBody>
          <a:bodyPr/>
          <a:lstStyle/>
          <a:p>
            <a:fld id="{2701BF0C-373B-4755-8192-B4AC705A545A}" type="datetime1">
              <a:rPr lang="en-US" sz="1600" b="1" i="1" smtClean="0">
                <a:solidFill>
                  <a:srgbClr val="002060"/>
                </a:solidFill>
              </a:rPr>
              <a:t>10/3/2018</a:t>
            </a:fld>
            <a:endParaRPr lang="en-US" sz="1600" b="1" i="1" dirty="0">
              <a:solidFill>
                <a:srgbClr val="002060"/>
              </a:solidFill>
            </a:endParaRPr>
          </a:p>
        </p:txBody>
      </p:sp>
      <p:sp>
        <p:nvSpPr>
          <p:cNvPr id="8" name="Footer Placeholder 3"/>
          <p:cNvSpPr>
            <a:spLocks noGrp="1"/>
          </p:cNvSpPr>
          <p:nvPr>
            <p:ph type="ftr" sz="quarter" idx="11"/>
          </p:nvPr>
        </p:nvSpPr>
        <p:spPr>
          <a:xfrm>
            <a:off x="2438400" y="6477000"/>
            <a:ext cx="4419600" cy="365125"/>
          </a:xfrm>
        </p:spPr>
        <p:txBody>
          <a:bodyPr/>
          <a:lstStyle/>
          <a:p>
            <a:r>
              <a:rPr lang="it-IT" sz="1600" b="1" i="1" dirty="0" smtClean="0">
                <a:solidFill>
                  <a:srgbClr val="C00000"/>
                </a:solidFill>
              </a:rPr>
              <a:t>Sara Shaker Al-Aqra &amp; Montaser Mustafa Dana'a </a:t>
            </a:r>
            <a:endParaRPr lang="en-US" sz="1600" b="1" i="1" dirty="0">
              <a:solidFill>
                <a:srgbClr val="C00000"/>
              </a:solidFill>
            </a:endParaRPr>
          </a:p>
        </p:txBody>
      </p:sp>
    </p:spTree>
    <p:extLst>
      <p:ext uri="{BB962C8B-B14F-4D97-AF65-F5344CB8AC3E}">
        <p14:creationId xmlns:p14="http://schemas.microsoft.com/office/powerpoint/2010/main" val="153070809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85750" y="2993648"/>
            <a:ext cx="8610600" cy="892552"/>
          </a:xfrm>
          <a:prstGeom prst="rect">
            <a:avLst/>
          </a:prstGeom>
        </p:spPr>
        <p:txBody>
          <a:bodyPr wrap="square">
            <a:spAutoFit/>
          </a:bodyPr>
          <a:lstStyle/>
          <a:p>
            <a:pPr algn="ctr"/>
            <a:r>
              <a:rPr lang="en-US" sz="2800" b="1" i="1" dirty="0" smtClean="0">
                <a:solidFill>
                  <a:srgbClr val="002060"/>
                </a:solidFill>
              </a:rPr>
              <a:t>E-mail</a:t>
            </a:r>
            <a:r>
              <a:rPr lang="en-US" sz="2800" b="1" i="1" dirty="0">
                <a:solidFill>
                  <a:srgbClr val="002060"/>
                </a:solidFill>
              </a:rPr>
              <a:t> </a:t>
            </a:r>
            <a:r>
              <a:rPr lang="ar-JO" sz="2800" b="1" i="1" dirty="0" smtClean="0">
                <a:solidFill>
                  <a:srgbClr val="002060"/>
                </a:solidFill>
              </a:rPr>
              <a:t>البريد الإلكتروني </a:t>
            </a:r>
            <a:endParaRPr lang="en-US" sz="2800" b="1" i="1" dirty="0" smtClean="0">
              <a:solidFill>
                <a:srgbClr val="002060"/>
              </a:solidFill>
            </a:endParaRPr>
          </a:p>
          <a:p>
            <a:pPr algn="ctr"/>
            <a:endParaRPr lang="en-US" sz="2400" b="1" i="1" dirty="0" smtClean="0">
              <a:solidFill>
                <a:srgbClr val="002060"/>
              </a:solidFill>
            </a:endParaRPr>
          </a:p>
        </p:txBody>
      </p:sp>
      <p:sp>
        <p:nvSpPr>
          <p:cNvPr id="6" name="Slide Number Placeholder 3"/>
          <p:cNvSpPr>
            <a:spLocks noGrp="1"/>
          </p:cNvSpPr>
          <p:nvPr>
            <p:ph type="sldNum" sz="quarter" idx="12"/>
          </p:nvPr>
        </p:nvSpPr>
        <p:spPr>
          <a:xfrm>
            <a:off x="6553200" y="6477000"/>
            <a:ext cx="2133600" cy="365125"/>
          </a:xfrm>
        </p:spPr>
        <p:txBody>
          <a:bodyPr/>
          <a:lstStyle/>
          <a:p>
            <a:fld id="{B6F15528-21DE-4FAA-801E-634DDDAF4B2B}" type="slidenum">
              <a:rPr lang="en-US" sz="1600" b="1" i="1" smtClean="0">
                <a:solidFill>
                  <a:srgbClr val="002060"/>
                </a:solidFill>
              </a:rPr>
              <a:pPr/>
              <a:t>54</a:t>
            </a:fld>
            <a:endParaRPr lang="en-US" sz="1600" b="1" i="1" dirty="0">
              <a:solidFill>
                <a:srgbClr val="002060"/>
              </a:solidFill>
            </a:endParaRPr>
          </a:p>
        </p:txBody>
      </p:sp>
      <p:sp>
        <p:nvSpPr>
          <p:cNvPr id="7" name="Date Placeholder 2"/>
          <p:cNvSpPr>
            <a:spLocks noGrp="1"/>
          </p:cNvSpPr>
          <p:nvPr>
            <p:ph type="dt" sz="half" idx="10"/>
          </p:nvPr>
        </p:nvSpPr>
        <p:spPr>
          <a:xfrm>
            <a:off x="76200" y="6477000"/>
            <a:ext cx="1143000" cy="365125"/>
          </a:xfrm>
        </p:spPr>
        <p:txBody>
          <a:bodyPr/>
          <a:lstStyle/>
          <a:p>
            <a:fld id="{2701BF0C-373B-4755-8192-B4AC705A545A}" type="datetime1">
              <a:rPr lang="en-US" sz="1600" b="1" i="1" smtClean="0">
                <a:solidFill>
                  <a:srgbClr val="002060"/>
                </a:solidFill>
              </a:rPr>
              <a:t>10/3/2018</a:t>
            </a:fld>
            <a:endParaRPr lang="en-US" sz="1600" b="1" i="1" dirty="0">
              <a:solidFill>
                <a:srgbClr val="002060"/>
              </a:solidFill>
            </a:endParaRPr>
          </a:p>
        </p:txBody>
      </p:sp>
      <p:sp>
        <p:nvSpPr>
          <p:cNvPr id="8" name="Footer Placeholder 3"/>
          <p:cNvSpPr>
            <a:spLocks noGrp="1"/>
          </p:cNvSpPr>
          <p:nvPr>
            <p:ph type="ftr" sz="quarter" idx="11"/>
          </p:nvPr>
        </p:nvSpPr>
        <p:spPr>
          <a:xfrm>
            <a:off x="2438400" y="6477000"/>
            <a:ext cx="4419600" cy="365125"/>
          </a:xfrm>
        </p:spPr>
        <p:txBody>
          <a:bodyPr/>
          <a:lstStyle/>
          <a:p>
            <a:r>
              <a:rPr lang="it-IT" sz="1600" b="1" i="1" dirty="0" smtClean="0">
                <a:solidFill>
                  <a:srgbClr val="C00000"/>
                </a:solidFill>
              </a:rPr>
              <a:t>Sara Shaker Al-Aqra &amp; Montaser Mustafa Dana'a </a:t>
            </a:r>
            <a:endParaRPr lang="en-US" sz="1600" b="1" i="1" dirty="0">
              <a:solidFill>
                <a:srgbClr val="C00000"/>
              </a:solidFill>
            </a:endParaRPr>
          </a:p>
        </p:txBody>
      </p:sp>
    </p:spTree>
    <p:extLst>
      <p:ext uri="{BB962C8B-B14F-4D97-AF65-F5344CB8AC3E}">
        <p14:creationId xmlns:p14="http://schemas.microsoft.com/office/powerpoint/2010/main" val="16829627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76201"/>
            <a:ext cx="8991599" cy="1969770"/>
          </a:xfrm>
          <a:prstGeom prst="rect">
            <a:avLst/>
          </a:prstGeom>
        </p:spPr>
        <p:txBody>
          <a:bodyPr wrap="square">
            <a:spAutoFit/>
          </a:bodyPr>
          <a:lstStyle/>
          <a:p>
            <a:pPr marL="457200" indent="-457200">
              <a:buFont typeface="+mj-lt"/>
              <a:buAutoNum type="arabicPeriod" startAt="3"/>
            </a:pPr>
            <a:r>
              <a:rPr lang="en-US" sz="2200" b="1" u="sng" dirty="0">
                <a:solidFill>
                  <a:srgbClr val="002060"/>
                </a:solidFill>
              </a:rPr>
              <a:t>Splitting cells within a table:</a:t>
            </a:r>
            <a:r>
              <a:rPr lang="ar-JO" sz="2200" b="1" u="sng" dirty="0">
                <a:solidFill>
                  <a:srgbClr val="002060"/>
                </a:solidFill>
              </a:rPr>
              <a:t>تقسيم الخلايا داخل الجدول </a:t>
            </a:r>
            <a:endParaRPr lang="en-US" sz="2200" b="1" u="sng" dirty="0" smtClean="0">
              <a:solidFill>
                <a:srgbClr val="002060"/>
              </a:solidFill>
            </a:endParaRPr>
          </a:p>
          <a:p>
            <a:pPr algn="just"/>
            <a:r>
              <a:rPr lang="en-US" sz="2000" b="1" i="1" dirty="0" smtClean="0">
                <a:solidFill>
                  <a:srgbClr val="C00000"/>
                </a:solidFill>
              </a:rPr>
              <a:t>  (1) Select the cell you want to split </a:t>
            </a:r>
            <a:r>
              <a:rPr lang="en-US" sz="2000" b="1" i="1" dirty="0" smtClean="0">
                <a:solidFill>
                  <a:srgbClr val="C00000"/>
                </a:solidFill>
                <a:sym typeface="Wingdings" panose="05000000000000000000" pitchFamily="2" charset="2"/>
              </a:rPr>
              <a:t> (2) Table Tools  (3) Layout tab  (4) Merge group  (5) Split Cells  (6) Specify the </a:t>
            </a:r>
            <a:r>
              <a:rPr lang="en-US" sz="2000" b="1" i="1" dirty="0">
                <a:solidFill>
                  <a:srgbClr val="C00000"/>
                </a:solidFill>
                <a:sym typeface="Wingdings" panose="05000000000000000000" pitchFamily="2" charset="2"/>
              </a:rPr>
              <a:t>number </a:t>
            </a:r>
            <a:r>
              <a:rPr lang="en-US" sz="2000" b="1" i="1" dirty="0" smtClean="0">
                <a:solidFill>
                  <a:srgbClr val="C00000"/>
                </a:solidFill>
                <a:sym typeface="Wingdings" panose="05000000000000000000" pitchFamily="2" charset="2"/>
              </a:rPr>
              <a:t>of columns and rows.</a:t>
            </a:r>
            <a:endParaRPr lang="en-US" sz="2000" b="1" i="1" dirty="0">
              <a:solidFill>
                <a:srgbClr val="C00000"/>
              </a:solidFill>
              <a:sym typeface="Wingdings" panose="05000000000000000000" pitchFamily="2" charset="2"/>
            </a:endParaRPr>
          </a:p>
          <a:p>
            <a:r>
              <a:rPr lang="en-US" sz="2000" b="1" i="1" u="sng" dirty="0">
                <a:solidFill>
                  <a:schemeClr val="tx2"/>
                </a:solidFill>
                <a:sym typeface="Wingdings" panose="05000000000000000000" pitchFamily="2" charset="2"/>
              </a:rPr>
              <a:t>Or</a:t>
            </a:r>
          </a:p>
          <a:p>
            <a:pPr algn="just"/>
            <a:r>
              <a:rPr lang="en-US" sz="2000" b="1" i="1" dirty="0" smtClean="0">
                <a:solidFill>
                  <a:srgbClr val="C00000"/>
                </a:solidFill>
              </a:rPr>
              <a:t>(1) Select </a:t>
            </a:r>
            <a:r>
              <a:rPr lang="en-US" sz="2000" b="1" i="1" dirty="0">
                <a:solidFill>
                  <a:srgbClr val="C00000"/>
                </a:solidFill>
              </a:rPr>
              <a:t>the </a:t>
            </a:r>
            <a:r>
              <a:rPr lang="en-US" sz="2000" b="1" i="1" dirty="0" smtClean="0">
                <a:solidFill>
                  <a:srgbClr val="C00000"/>
                </a:solidFill>
              </a:rPr>
              <a:t>cell you </a:t>
            </a:r>
            <a:r>
              <a:rPr lang="en-US" sz="2000" b="1" i="1" dirty="0">
                <a:solidFill>
                  <a:srgbClr val="C00000"/>
                </a:solidFill>
              </a:rPr>
              <a:t>want to </a:t>
            </a:r>
            <a:r>
              <a:rPr lang="en-US" sz="2000" b="1" i="1" dirty="0" smtClean="0">
                <a:solidFill>
                  <a:srgbClr val="C00000"/>
                </a:solidFill>
              </a:rPr>
              <a:t>split </a:t>
            </a:r>
            <a:r>
              <a:rPr lang="en-US" sz="2000" b="1" i="1" dirty="0">
                <a:solidFill>
                  <a:srgbClr val="C00000"/>
                </a:solidFill>
                <a:sym typeface="Wingdings" panose="05000000000000000000" pitchFamily="2" charset="2"/>
              </a:rPr>
              <a:t> </a:t>
            </a:r>
            <a:r>
              <a:rPr lang="en-US" sz="2000" b="1" i="1" dirty="0" smtClean="0">
                <a:solidFill>
                  <a:srgbClr val="C00000"/>
                </a:solidFill>
                <a:sym typeface="Wingdings" panose="05000000000000000000" pitchFamily="2" charset="2"/>
              </a:rPr>
              <a:t>(2) </a:t>
            </a:r>
            <a:r>
              <a:rPr lang="en-US" sz="2000" b="1" i="1" dirty="0" smtClean="0">
                <a:solidFill>
                  <a:srgbClr val="C00000"/>
                </a:solidFill>
              </a:rPr>
              <a:t>Click on the right button of the mouse </a:t>
            </a:r>
            <a:r>
              <a:rPr lang="en-US" sz="2000" b="1" i="1" dirty="0" smtClean="0">
                <a:solidFill>
                  <a:srgbClr val="C00000"/>
                </a:solidFill>
                <a:sym typeface="Wingdings" panose="05000000000000000000" pitchFamily="2" charset="2"/>
              </a:rPr>
              <a:t> (3) Split Cells</a:t>
            </a:r>
            <a:r>
              <a:rPr lang="en-US" sz="2000" b="1" i="1" dirty="0">
                <a:solidFill>
                  <a:srgbClr val="C00000"/>
                </a:solidFill>
                <a:sym typeface="Wingdings" panose="05000000000000000000" pitchFamily="2" charset="2"/>
              </a:rPr>
              <a:t>  </a:t>
            </a:r>
            <a:r>
              <a:rPr lang="en-US" sz="2000" b="1" i="1" dirty="0" smtClean="0">
                <a:solidFill>
                  <a:srgbClr val="C00000"/>
                </a:solidFill>
                <a:sym typeface="Wingdings" panose="05000000000000000000" pitchFamily="2" charset="2"/>
              </a:rPr>
              <a:t>(4) Specify </a:t>
            </a:r>
            <a:r>
              <a:rPr lang="en-US" sz="2000" b="1" i="1" dirty="0">
                <a:solidFill>
                  <a:srgbClr val="C00000"/>
                </a:solidFill>
                <a:sym typeface="Wingdings" panose="05000000000000000000" pitchFamily="2" charset="2"/>
              </a:rPr>
              <a:t>the number </a:t>
            </a:r>
            <a:r>
              <a:rPr lang="en-US" sz="2000" b="1" i="1" dirty="0" smtClean="0">
                <a:solidFill>
                  <a:srgbClr val="C00000"/>
                </a:solidFill>
                <a:sym typeface="Wingdings" panose="05000000000000000000" pitchFamily="2" charset="2"/>
              </a:rPr>
              <a:t>of columns </a:t>
            </a:r>
            <a:r>
              <a:rPr lang="en-US" sz="2000" b="1" i="1" dirty="0">
                <a:solidFill>
                  <a:srgbClr val="C00000"/>
                </a:solidFill>
                <a:sym typeface="Wingdings" panose="05000000000000000000" pitchFamily="2" charset="2"/>
              </a:rPr>
              <a:t>and rows</a:t>
            </a:r>
            <a:r>
              <a:rPr lang="en-US" sz="2000" b="1" i="1" dirty="0" smtClean="0">
                <a:solidFill>
                  <a:srgbClr val="C00000"/>
                </a:solidFill>
                <a:sym typeface="Wingdings" panose="05000000000000000000" pitchFamily="2" charset="2"/>
              </a:rPr>
              <a:t>.</a:t>
            </a:r>
            <a:endParaRPr lang="en-US" sz="2000" b="1" i="1" dirty="0">
              <a:solidFill>
                <a:srgbClr val="C00000"/>
              </a:solidFill>
              <a:sym typeface="Wingdings" panose="05000000000000000000" pitchFamily="2" charset="2"/>
            </a:endParaRPr>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92877" y="5636986"/>
            <a:ext cx="3117723" cy="6065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5" name="Group 14"/>
          <p:cNvGrpSpPr/>
          <p:nvPr/>
        </p:nvGrpSpPr>
        <p:grpSpPr>
          <a:xfrm>
            <a:off x="6045709" y="5131617"/>
            <a:ext cx="1269492" cy="606595"/>
            <a:chOff x="6248400" y="5334000"/>
            <a:chExt cx="1066800" cy="609600"/>
          </a:xfrm>
        </p:grpSpPr>
        <p:cxnSp>
          <p:nvCxnSpPr>
            <p:cNvPr id="12" name="Straight Arrow Connector 11"/>
            <p:cNvCxnSpPr/>
            <p:nvPr/>
          </p:nvCxnSpPr>
          <p:spPr>
            <a:xfrm>
              <a:off x="6248400" y="5334000"/>
              <a:ext cx="0" cy="60960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6248400" y="5334000"/>
              <a:ext cx="106680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24" name="Group 23"/>
          <p:cNvGrpSpPr/>
          <p:nvPr/>
        </p:nvGrpSpPr>
        <p:grpSpPr>
          <a:xfrm>
            <a:off x="152400" y="2133600"/>
            <a:ext cx="8839200" cy="4191000"/>
            <a:chOff x="152400" y="1905001"/>
            <a:chExt cx="8839200" cy="4419600"/>
          </a:xfrm>
        </p:grpSpPr>
        <p:grpSp>
          <p:nvGrpSpPr>
            <p:cNvPr id="21" name="Group 20"/>
            <p:cNvGrpSpPr/>
            <p:nvPr/>
          </p:nvGrpSpPr>
          <p:grpSpPr>
            <a:xfrm>
              <a:off x="152400" y="1905001"/>
              <a:ext cx="8839200" cy="4419600"/>
              <a:chOff x="152400" y="1905001"/>
              <a:chExt cx="8839200" cy="441960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9200" y="1905001"/>
                <a:ext cx="3962400" cy="4419600"/>
              </a:xfrm>
              <a:prstGeom prst="rect">
                <a:avLst/>
              </a:prstGeom>
              <a:ln w="28575">
                <a:solidFill>
                  <a:schemeClr val="tx1"/>
                </a:solidFill>
              </a:ln>
            </p:spPr>
          </p:pic>
          <p:grpSp>
            <p:nvGrpSpPr>
              <p:cNvPr id="3" name="Group 2"/>
              <p:cNvGrpSpPr/>
              <p:nvPr/>
            </p:nvGrpSpPr>
            <p:grpSpPr>
              <a:xfrm>
                <a:off x="152400" y="1934344"/>
                <a:ext cx="4495800" cy="4381431"/>
                <a:chOff x="381000" y="1828800"/>
                <a:chExt cx="4648200" cy="4724400"/>
              </a:xfrm>
            </p:grpSpPr>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1000" y="1828800"/>
                  <a:ext cx="4648200" cy="4724400"/>
                </a:xfrm>
                <a:prstGeom prst="rect">
                  <a:avLst/>
                </a:prstGeom>
                <a:ln w="28575">
                  <a:solidFill>
                    <a:schemeClr val="tx1"/>
                  </a:solidFill>
                </a:ln>
              </p:spPr>
            </p:pic>
            <p:pic>
              <p:nvPicPr>
                <p:cNvPr id="9"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6800" y="5867400"/>
                  <a:ext cx="3181350" cy="60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7" name="Group 16"/>
                <p:cNvGrpSpPr/>
                <p:nvPr/>
              </p:nvGrpSpPr>
              <p:grpSpPr>
                <a:xfrm>
                  <a:off x="1676400" y="5334000"/>
                  <a:ext cx="1066800" cy="609600"/>
                  <a:chOff x="6248400" y="5334000"/>
                  <a:chExt cx="1066800" cy="609600"/>
                </a:xfrm>
              </p:grpSpPr>
              <p:cxnSp>
                <p:nvCxnSpPr>
                  <p:cNvPr id="18" name="Straight Arrow Connector 17"/>
                  <p:cNvCxnSpPr/>
                  <p:nvPr/>
                </p:nvCxnSpPr>
                <p:spPr>
                  <a:xfrm>
                    <a:off x="6248400" y="5334000"/>
                    <a:ext cx="0" cy="60960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6248400" y="5334000"/>
                    <a:ext cx="106680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grpSp>
          <p:sp>
            <p:nvSpPr>
              <p:cNvPr id="20" name="TextBox 19"/>
              <p:cNvSpPr txBox="1"/>
              <p:nvPr/>
            </p:nvSpPr>
            <p:spPr>
              <a:xfrm>
                <a:off x="4648200" y="3886201"/>
                <a:ext cx="533400" cy="420025"/>
              </a:xfrm>
              <a:prstGeom prst="rect">
                <a:avLst/>
              </a:prstGeom>
              <a:noFill/>
            </p:spPr>
            <p:txBody>
              <a:bodyPr wrap="square" rtlCol="0">
                <a:spAutoFit/>
              </a:bodyPr>
              <a:lstStyle/>
              <a:p>
                <a:r>
                  <a:rPr lang="en-US" b="1" u="sng" dirty="0" smtClean="0">
                    <a:solidFill>
                      <a:srgbClr val="C00000"/>
                    </a:solidFill>
                  </a:rPr>
                  <a:t>Or</a:t>
                </a:r>
                <a:endParaRPr lang="en-US" b="1" u="sng" dirty="0">
                  <a:solidFill>
                    <a:srgbClr val="C00000"/>
                  </a:solidFill>
                </a:endParaRPr>
              </a:p>
            </p:txBody>
          </p:sp>
        </p:grpSp>
        <p:sp>
          <p:nvSpPr>
            <p:cNvPr id="23" name="Text Box 214"/>
            <p:cNvSpPr txBox="1">
              <a:spLocks noChangeArrowheads="1"/>
            </p:cNvSpPr>
            <p:nvPr/>
          </p:nvSpPr>
          <p:spPr bwMode="auto">
            <a:xfrm>
              <a:off x="5181600" y="3657599"/>
              <a:ext cx="1295399" cy="304801"/>
            </a:xfrm>
            <a:prstGeom prst="rect">
              <a:avLst/>
            </a:prstGeom>
            <a:solidFill>
              <a:srgbClr val="FFFFFF"/>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ts val="1000"/>
                </a:spcAft>
                <a:buClrTx/>
                <a:buSzTx/>
                <a:buFontTx/>
                <a:buNone/>
                <a:tabLst/>
              </a:pPr>
              <a:r>
                <a:rPr kumimoji="0" lang="en-US" sz="700" b="1" i="1" u="none" strike="noStrike" cap="none" normalizeH="0" baseline="0" dirty="0" smtClean="0">
                  <a:ln>
                    <a:noFill/>
                  </a:ln>
                  <a:solidFill>
                    <a:schemeClr val="tx1"/>
                  </a:solidFill>
                  <a:effectLst/>
                  <a:latin typeface="Arial" pitchFamily="34" charset="0"/>
                  <a:ea typeface="Arial" pitchFamily="34" charset="0"/>
                  <a:cs typeface="Arial" pitchFamily="34" charset="0"/>
                </a:rPr>
                <a:t>Click on the right button of the mouse</a:t>
              </a:r>
              <a:endParaRPr kumimoji="0" lang="ar-JO" sz="700" b="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27" name="Slide Number Placeholder 3"/>
          <p:cNvSpPr>
            <a:spLocks noGrp="1"/>
          </p:cNvSpPr>
          <p:nvPr>
            <p:ph type="sldNum" sz="quarter" idx="12"/>
          </p:nvPr>
        </p:nvSpPr>
        <p:spPr>
          <a:xfrm>
            <a:off x="6553200" y="6477000"/>
            <a:ext cx="2133600" cy="365125"/>
          </a:xfrm>
        </p:spPr>
        <p:txBody>
          <a:bodyPr/>
          <a:lstStyle/>
          <a:p>
            <a:fld id="{B6F15528-21DE-4FAA-801E-634DDDAF4B2B}" type="slidenum">
              <a:rPr lang="en-US" sz="1600" b="1" i="1" smtClean="0">
                <a:solidFill>
                  <a:srgbClr val="002060"/>
                </a:solidFill>
              </a:rPr>
              <a:pPr/>
              <a:t>6</a:t>
            </a:fld>
            <a:endParaRPr lang="en-US" sz="1600" b="1" i="1" dirty="0">
              <a:solidFill>
                <a:srgbClr val="002060"/>
              </a:solidFill>
            </a:endParaRPr>
          </a:p>
        </p:txBody>
      </p:sp>
      <p:sp>
        <p:nvSpPr>
          <p:cNvPr id="28" name="Date Placeholder 2"/>
          <p:cNvSpPr>
            <a:spLocks noGrp="1"/>
          </p:cNvSpPr>
          <p:nvPr>
            <p:ph type="dt" sz="half" idx="10"/>
          </p:nvPr>
        </p:nvSpPr>
        <p:spPr>
          <a:xfrm>
            <a:off x="76200" y="6477000"/>
            <a:ext cx="1143000" cy="365125"/>
          </a:xfrm>
        </p:spPr>
        <p:txBody>
          <a:bodyPr/>
          <a:lstStyle/>
          <a:p>
            <a:fld id="{2701BF0C-373B-4755-8192-B4AC705A545A}" type="datetime1">
              <a:rPr lang="en-US" sz="1600" b="1" i="1" smtClean="0">
                <a:solidFill>
                  <a:srgbClr val="002060"/>
                </a:solidFill>
              </a:rPr>
              <a:t>10/3/2018</a:t>
            </a:fld>
            <a:endParaRPr lang="en-US" sz="1600" b="1" i="1" dirty="0">
              <a:solidFill>
                <a:srgbClr val="002060"/>
              </a:solidFill>
            </a:endParaRPr>
          </a:p>
        </p:txBody>
      </p:sp>
      <p:sp>
        <p:nvSpPr>
          <p:cNvPr id="29" name="Footer Placeholder 3"/>
          <p:cNvSpPr>
            <a:spLocks noGrp="1"/>
          </p:cNvSpPr>
          <p:nvPr>
            <p:ph type="ftr" sz="quarter" idx="11"/>
          </p:nvPr>
        </p:nvSpPr>
        <p:spPr>
          <a:xfrm>
            <a:off x="2438400" y="6477000"/>
            <a:ext cx="4419600" cy="365125"/>
          </a:xfrm>
        </p:spPr>
        <p:txBody>
          <a:bodyPr/>
          <a:lstStyle/>
          <a:p>
            <a:r>
              <a:rPr lang="it-IT" sz="1600" b="1" i="1" dirty="0" smtClean="0">
                <a:solidFill>
                  <a:srgbClr val="C00000"/>
                </a:solidFill>
              </a:rPr>
              <a:t>Sara Shaker Al-Aqra &amp; Montaser Mustafa Dana'a </a:t>
            </a:r>
            <a:endParaRPr lang="en-US" sz="1600" b="1" i="1" dirty="0">
              <a:solidFill>
                <a:srgbClr val="C00000"/>
              </a:solidFill>
            </a:endParaRPr>
          </a:p>
        </p:txBody>
      </p:sp>
    </p:spTree>
    <p:extLst>
      <p:ext uri="{BB962C8B-B14F-4D97-AF65-F5344CB8AC3E}">
        <p14:creationId xmlns:p14="http://schemas.microsoft.com/office/powerpoint/2010/main" val="12633582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1" y="76201"/>
            <a:ext cx="8991599" cy="1969770"/>
          </a:xfrm>
          <a:prstGeom prst="rect">
            <a:avLst/>
          </a:prstGeom>
        </p:spPr>
        <p:txBody>
          <a:bodyPr wrap="square">
            <a:spAutoFit/>
          </a:bodyPr>
          <a:lstStyle/>
          <a:p>
            <a:pPr marL="457200" indent="-457200">
              <a:buFont typeface="+mj-lt"/>
              <a:buAutoNum type="arabicPeriod" startAt="4"/>
            </a:pPr>
            <a:r>
              <a:rPr lang="en-US" sz="2200" b="1" u="sng" dirty="0">
                <a:solidFill>
                  <a:srgbClr val="002060"/>
                </a:solidFill>
              </a:rPr>
              <a:t>Modifying cell alignment:</a:t>
            </a:r>
            <a:r>
              <a:rPr lang="ar-JO" sz="2200" b="1" u="sng" dirty="0">
                <a:solidFill>
                  <a:srgbClr val="002060"/>
                </a:solidFill>
              </a:rPr>
              <a:t>تعديل محاذاة الخلية </a:t>
            </a:r>
            <a:endParaRPr lang="en-US" sz="2200" b="1" u="sng" dirty="0">
              <a:solidFill>
                <a:srgbClr val="002060"/>
              </a:solidFill>
            </a:endParaRPr>
          </a:p>
          <a:p>
            <a:pPr marL="342900" lvl="1" indent="-342900" algn="just">
              <a:buAutoNum type="arabicParenBoth"/>
            </a:pPr>
            <a:r>
              <a:rPr lang="en-US" sz="2000" b="1" i="1" dirty="0" smtClean="0">
                <a:solidFill>
                  <a:srgbClr val="C00000"/>
                </a:solidFill>
              </a:rPr>
              <a:t>Select </a:t>
            </a:r>
            <a:r>
              <a:rPr lang="en-US" sz="2000" b="1" i="1" dirty="0">
                <a:solidFill>
                  <a:srgbClr val="C00000"/>
                </a:solidFill>
              </a:rPr>
              <a:t>the </a:t>
            </a:r>
            <a:r>
              <a:rPr lang="en-US" sz="2000" b="1" i="1" dirty="0" smtClean="0">
                <a:solidFill>
                  <a:srgbClr val="C00000"/>
                </a:solidFill>
              </a:rPr>
              <a:t>cell/s you </a:t>
            </a:r>
            <a:r>
              <a:rPr lang="en-US" sz="2000" b="1" i="1" dirty="0">
                <a:solidFill>
                  <a:srgbClr val="C00000"/>
                </a:solidFill>
              </a:rPr>
              <a:t>want to </a:t>
            </a:r>
            <a:r>
              <a:rPr lang="en-US" sz="2000" b="1" i="1" dirty="0" smtClean="0">
                <a:solidFill>
                  <a:srgbClr val="C00000"/>
                </a:solidFill>
              </a:rPr>
              <a:t>align </a:t>
            </a:r>
            <a:r>
              <a:rPr lang="en-US" sz="2000" b="1" i="1" dirty="0">
                <a:solidFill>
                  <a:srgbClr val="C00000"/>
                </a:solidFill>
                <a:sym typeface="Wingdings" panose="05000000000000000000" pitchFamily="2" charset="2"/>
              </a:rPr>
              <a:t> </a:t>
            </a:r>
            <a:r>
              <a:rPr lang="en-US" sz="2000" b="1" i="1" dirty="0" smtClean="0">
                <a:solidFill>
                  <a:srgbClr val="C00000"/>
                </a:solidFill>
                <a:sym typeface="Wingdings" panose="05000000000000000000" pitchFamily="2" charset="2"/>
              </a:rPr>
              <a:t>(2) Table </a:t>
            </a:r>
            <a:r>
              <a:rPr lang="en-US" sz="2000" b="1" i="1" dirty="0">
                <a:solidFill>
                  <a:srgbClr val="C00000"/>
                </a:solidFill>
                <a:sym typeface="Wingdings" panose="05000000000000000000" pitchFamily="2" charset="2"/>
              </a:rPr>
              <a:t>Tools  </a:t>
            </a:r>
            <a:r>
              <a:rPr lang="en-US" sz="2000" b="1" i="1" dirty="0" smtClean="0">
                <a:solidFill>
                  <a:srgbClr val="C00000"/>
                </a:solidFill>
                <a:sym typeface="Wingdings" panose="05000000000000000000" pitchFamily="2" charset="2"/>
              </a:rPr>
              <a:t>(3) Layout </a:t>
            </a:r>
            <a:r>
              <a:rPr lang="en-US" sz="2000" b="1" i="1" dirty="0">
                <a:solidFill>
                  <a:srgbClr val="C00000"/>
                </a:solidFill>
                <a:sym typeface="Wingdings" panose="05000000000000000000" pitchFamily="2" charset="2"/>
              </a:rPr>
              <a:t>tab  </a:t>
            </a:r>
            <a:r>
              <a:rPr lang="en-US" sz="2000" b="1" i="1" dirty="0" smtClean="0">
                <a:solidFill>
                  <a:srgbClr val="C00000"/>
                </a:solidFill>
                <a:sym typeface="Wingdings" panose="05000000000000000000" pitchFamily="2" charset="2"/>
              </a:rPr>
              <a:t>(4) Alignment group </a:t>
            </a:r>
            <a:r>
              <a:rPr lang="en-US" sz="2000" b="1" i="1" dirty="0">
                <a:solidFill>
                  <a:srgbClr val="C00000"/>
                </a:solidFill>
                <a:sym typeface="Wingdings" panose="05000000000000000000" pitchFamily="2" charset="2"/>
              </a:rPr>
              <a:t> </a:t>
            </a:r>
            <a:r>
              <a:rPr lang="en-US" sz="2000" b="1" i="1" dirty="0" smtClean="0">
                <a:solidFill>
                  <a:srgbClr val="C00000"/>
                </a:solidFill>
                <a:sym typeface="Wingdings" panose="05000000000000000000" pitchFamily="2" charset="2"/>
              </a:rPr>
              <a:t>(5) Select one of them.</a:t>
            </a:r>
          </a:p>
          <a:p>
            <a:pPr marL="0" lvl="1"/>
            <a:r>
              <a:rPr lang="en-US" sz="2000" b="1" i="1" u="sng" dirty="0" smtClean="0">
                <a:solidFill>
                  <a:schemeClr val="tx2"/>
                </a:solidFill>
                <a:sym typeface="Wingdings" panose="05000000000000000000" pitchFamily="2" charset="2"/>
              </a:rPr>
              <a:t>Or</a:t>
            </a:r>
          </a:p>
          <a:p>
            <a:pPr marL="0" lvl="1" algn="just"/>
            <a:r>
              <a:rPr lang="en-US" sz="2000" b="1" i="1" dirty="0">
                <a:solidFill>
                  <a:srgbClr val="C00000"/>
                </a:solidFill>
              </a:rPr>
              <a:t> (1) Select the cell/s you </a:t>
            </a:r>
            <a:r>
              <a:rPr lang="en-US" sz="2000" b="1" i="1" dirty="0" smtClean="0">
                <a:solidFill>
                  <a:srgbClr val="C00000"/>
                </a:solidFill>
              </a:rPr>
              <a:t>want </a:t>
            </a:r>
            <a:r>
              <a:rPr lang="en-US" sz="2000" b="1" i="1" dirty="0">
                <a:solidFill>
                  <a:srgbClr val="C00000"/>
                </a:solidFill>
              </a:rPr>
              <a:t>to align </a:t>
            </a:r>
            <a:r>
              <a:rPr lang="en-US" sz="2000" b="1" i="1" dirty="0">
                <a:solidFill>
                  <a:srgbClr val="C00000"/>
                </a:solidFill>
                <a:sym typeface="Wingdings" panose="05000000000000000000" pitchFamily="2" charset="2"/>
              </a:rPr>
              <a:t> (2) </a:t>
            </a:r>
            <a:r>
              <a:rPr lang="en-US" sz="2000" b="1" i="1" dirty="0">
                <a:solidFill>
                  <a:srgbClr val="C00000"/>
                </a:solidFill>
              </a:rPr>
              <a:t>Click on the right button of the mouse </a:t>
            </a:r>
            <a:r>
              <a:rPr lang="en-US" sz="2000" b="1" i="1" dirty="0" smtClean="0">
                <a:solidFill>
                  <a:srgbClr val="C00000"/>
                </a:solidFill>
                <a:sym typeface="Wingdings" panose="05000000000000000000" pitchFamily="2" charset="2"/>
              </a:rPr>
              <a:t> </a:t>
            </a:r>
            <a:r>
              <a:rPr lang="en-US" sz="2000" b="1" i="1" dirty="0">
                <a:solidFill>
                  <a:srgbClr val="C00000"/>
                </a:solidFill>
                <a:sym typeface="Wingdings" panose="05000000000000000000" pitchFamily="2" charset="2"/>
              </a:rPr>
              <a:t>(3) Cell Alignment  (4) Select one of them.</a:t>
            </a:r>
            <a:endParaRPr lang="en-US" sz="2000" b="1" i="1" dirty="0">
              <a:solidFill>
                <a:srgbClr val="C00000"/>
              </a:solidFill>
            </a:endParaRPr>
          </a:p>
        </p:txBody>
      </p:sp>
      <p:grpSp>
        <p:nvGrpSpPr>
          <p:cNvPr id="12" name="Group 11"/>
          <p:cNvGrpSpPr/>
          <p:nvPr/>
        </p:nvGrpSpPr>
        <p:grpSpPr>
          <a:xfrm>
            <a:off x="304800" y="2057400"/>
            <a:ext cx="8686800" cy="4267200"/>
            <a:chOff x="304800" y="1274296"/>
            <a:chExt cx="8686800" cy="4936004"/>
          </a:xfrm>
        </p:grpSpPr>
        <p:grpSp>
          <p:nvGrpSpPr>
            <p:cNvPr id="4" name="Group 3"/>
            <p:cNvGrpSpPr/>
            <p:nvPr/>
          </p:nvGrpSpPr>
          <p:grpSpPr>
            <a:xfrm>
              <a:off x="304800" y="1676400"/>
              <a:ext cx="4800600" cy="4533900"/>
              <a:chOff x="833437" y="942975"/>
              <a:chExt cx="7505700" cy="567690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3437" y="942975"/>
                <a:ext cx="7477125" cy="3933825"/>
              </a:xfrm>
              <a:prstGeom prst="rect">
                <a:avLst/>
              </a:prstGeom>
              <a:ln w="28575">
                <a:solidFill>
                  <a:schemeClr val="tx1"/>
                </a:solidFill>
              </a:ln>
            </p:spPr>
          </p:pic>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00575" y="4953000"/>
                <a:ext cx="3738562" cy="1666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0" name="Group 9"/>
              <p:cNvGrpSpPr/>
              <p:nvPr/>
            </p:nvGrpSpPr>
            <p:grpSpPr>
              <a:xfrm>
                <a:off x="3962400" y="4724400"/>
                <a:ext cx="609599" cy="914400"/>
                <a:chOff x="3962400" y="4800600"/>
                <a:chExt cx="609599" cy="838200"/>
              </a:xfrm>
            </p:grpSpPr>
            <p:cxnSp>
              <p:nvCxnSpPr>
                <p:cNvPr id="7" name="Straight Connector 6"/>
                <p:cNvCxnSpPr/>
                <p:nvPr/>
              </p:nvCxnSpPr>
              <p:spPr>
                <a:xfrm>
                  <a:off x="3962400" y="4800600"/>
                  <a:ext cx="0" cy="83820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3962400" y="5638800"/>
                  <a:ext cx="609599" cy="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grpSp>
        <p:sp>
          <p:nvSpPr>
            <p:cNvPr id="6" name="TextBox 5"/>
            <p:cNvSpPr txBox="1"/>
            <p:nvPr/>
          </p:nvSpPr>
          <p:spPr>
            <a:xfrm>
              <a:off x="5334000" y="1274296"/>
              <a:ext cx="533400" cy="427218"/>
            </a:xfrm>
            <a:prstGeom prst="rect">
              <a:avLst/>
            </a:prstGeom>
            <a:noFill/>
          </p:spPr>
          <p:txBody>
            <a:bodyPr wrap="square" rtlCol="0">
              <a:spAutoFit/>
            </a:bodyPr>
            <a:lstStyle/>
            <a:p>
              <a:pPr algn="ctr"/>
              <a:r>
                <a:rPr lang="en-US" b="1" u="sng" dirty="0">
                  <a:solidFill>
                    <a:srgbClr val="C00000"/>
                  </a:solidFill>
                </a:rPr>
                <a:t>Or</a:t>
              </a:r>
            </a:p>
          </p:txBody>
        </p:sp>
        <p:grpSp>
          <p:nvGrpSpPr>
            <p:cNvPr id="13" name="Group 12"/>
            <p:cNvGrpSpPr/>
            <p:nvPr/>
          </p:nvGrpSpPr>
          <p:grpSpPr>
            <a:xfrm>
              <a:off x="5181600" y="1676400"/>
              <a:ext cx="3810000" cy="4352925"/>
              <a:chOff x="5181600" y="1676400"/>
              <a:chExt cx="3810000" cy="4352925"/>
            </a:xfrm>
          </p:grpSpPr>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81600" y="1676400"/>
                <a:ext cx="3810000" cy="3162300"/>
              </a:xfrm>
              <a:prstGeom prst="rect">
                <a:avLst/>
              </a:prstGeom>
              <a:ln w="28575">
                <a:solidFill>
                  <a:schemeClr val="tx1"/>
                </a:solidFill>
              </a:ln>
            </p:spPr>
          </p:pic>
          <p:pic>
            <p:nvPicPr>
              <p:cNvPr id="102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38800" y="5181600"/>
                <a:ext cx="2490788" cy="847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1" name="Straight Arrow Connector 10"/>
              <p:cNvCxnSpPr/>
              <p:nvPr/>
            </p:nvCxnSpPr>
            <p:spPr>
              <a:xfrm>
                <a:off x="5943600" y="3581400"/>
                <a:ext cx="0" cy="1590675"/>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grpSp>
      <p:sp>
        <p:nvSpPr>
          <p:cNvPr id="18" name="Text Box 214"/>
          <p:cNvSpPr txBox="1">
            <a:spLocks noChangeArrowheads="1"/>
          </p:cNvSpPr>
          <p:nvPr/>
        </p:nvSpPr>
        <p:spPr bwMode="auto">
          <a:xfrm>
            <a:off x="6172202" y="3810000"/>
            <a:ext cx="1142999" cy="304800"/>
          </a:xfrm>
          <a:prstGeom prst="rect">
            <a:avLst/>
          </a:prstGeom>
          <a:solidFill>
            <a:srgbClr val="FFFFFF"/>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pPr lvl="0" algn="ctr" rtl="1" fontAlgn="base">
              <a:spcBef>
                <a:spcPct val="0"/>
              </a:spcBef>
              <a:spcAft>
                <a:spcPts val="1000"/>
              </a:spcAft>
            </a:pPr>
            <a:r>
              <a:rPr lang="en-US" sz="800" b="1" i="1" dirty="0"/>
              <a:t>Click on the right button of the mouse</a:t>
            </a:r>
            <a:endParaRPr kumimoji="0" lang="ar-JO" sz="700" b="0" i="0" u="none" strike="noStrike" cap="none" normalizeH="0" baseline="0" dirty="0" smtClean="0">
              <a:ln>
                <a:noFill/>
              </a:ln>
              <a:effectLst/>
              <a:latin typeface="Arial" pitchFamily="34" charset="0"/>
              <a:cs typeface="Arial" pitchFamily="34" charset="0"/>
            </a:endParaRPr>
          </a:p>
        </p:txBody>
      </p:sp>
      <p:sp>
        <p:nvSpPr>
          <p:cNvPr id="22" name="Slide Number Placeholder 3"/>
          <p:cNvSpPr>
            <a:spLocks noGrp="1"/>
          </p:cNvSpPr>
          <p:nvPr>
            <p:ph type="sldNum" sz="quarter" idx="12"/>
          </p:nvPr>
        </p:nvSpPr>
        <p:spPr>
          <a:xfrm>
            <a:off x="6553200" y="6477000"/>
            <a:ext cx="2133600" cy="365125"/>
          </a:xfrm>
        </p:spPr>
        <p:txBody>
          <a:bodyPr/>
          <a:lstStyle/>
          <a:p>
            <a:fld id="{B6F15528-21DE-4FAA-801E-634DDDAF4B2B}" type="slidenum">
              <a:rPr lang="en-US" sz="1600" b="1" i="1" smtClean="0">
                <a:solidFill>
                  <a:srgbClr val="002060"/>
                </a:solidFill>
              </a:rPr>
              <a:pPr/>
              <a:t>7</a:t>
            </a:fld>
            <a:endParaRPr lang="en-US" sz="1600" b="1" i="1" dirty="0">
              <a:solidFill>
                <a:srgbClr val="002060"/>
              </a:solidFill>
            </a:endParaRPr>
          </a:p>
        </p:txBody>
      </p:sp>
      <p:sp>
        <p:nvSpPr>
          <p:cNvPr id="23" name="Date Placeholder 2"/>
          <p:cNvSpPr>
            <a:spLocks noGrp="1"/>
          </p:cNvSpPr>
          <p:nvPr>
            <p:ph type="dt" sz="half" idx="10"/>
          </p:nvPr>
        </p:nvSpPr>
        <p:spPr>
          <a:xfrm>
            <a:off x="76200" y="6477000"/>
            <a:ext cx="1143000" cy="365125"/>
          </a:xfrm>
        </p:spPr>
        <p:txBody>
          <a:bodyPr/>
          <a:lstStyle/>
          <a:p>
            <a:fld id="{2701BF0C-373B-4755-8192-B4AC705A545A}" type="datetime1">
              <a:rPr lang="en-US" sz="1600" b="1" i="1" smtClean="0">
                <a:solidFill>
                  <a:srgbClr val="002060"/>
                </a:solidFill>
              </a:rPr>
              <a:t>10/3/2018</a:t>
            </a:fld>
            <a:endParaRPr lang="en-US" sz="1600" b="1" i="1" dirty="0">
              <a:solidFill>
                <a:srgbClr val="002060"/>
              </a:solidFill>
            </a:endParaRPr>
          </a:p>
        </p:txBody>
      </p:sp>
      <p:sp>
        <p:nvSpPr>
          <p:cNvPr id="24" name="Footer Placeholder 3"/>
          <p:cNvSpPr>
            <a:spLocks noGrp="1"/>
          </p:cNvSpPr>
          <p:nvPr>
            <p:ph type="ftr" sz="quarter" idx="11"/>
          </p:nvPr>
        </p:nvSpPr>
        <p:spPr>
          <a:xfrm>
            <a:off x="2438400" y="6477000"/>
            <a:ext cx="4419600" cy="365125"/>
          </a:xfrm>
        </p:spPr>
        <p:txBody>
          <a:bodyPr/>
          <a:lstStyle/>
          <a:p>
            <a:r>
              <a:rPr lang="it-IT" sz="1600" b="1" i="1" dirty="0" smtClean="0">
                <a:solidFill>
                  <a:srgbClr val="C00000"/>
                </a:solidFill>
              </a:rPr>
              <a:t>Sara Shaker Al-Aqra &amp; Montaser Mustafa Dana'a </a:t>
            </a:r>
            <a:endParaRPr lang="en-US" sz="1600" b="1" i="1" dirty="0">
              <a:solidFill>
                <a:srgbClr val="C00000"/>
              </a:solidFill>
            </a:endParaRPr>
          </a:p>
        </p:txBody>
      </p:sp>
    </p:spTree>
    <p:extLst>
      <p:ext uri="{BB962C8B-B14F-4D97-AF65-F5344CB8AC3E}">
        <p14:creationId xmlns:p14="http://schemas.microsoft.com/office/powerpoint/2010/main" val="35458053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2" y="76200"/>
            <a:ext cx="8991598" cy="1969770"/>
          </a:xfrm>
          <a:prstGeom prst="rect">
            <a:avLst/>
          </a:prstGeom>
        </p:spPr>
        <p:txBody>
          <a:bodyPr wrap="square">
            <a:spAutoFit/>
          </a:bodyPr>
          <a:lstStyle/>
          <a:p>
            <a:pPr marL="457200" indent="-457200">
              <a:buFont typeface="+mj-lt"/>
              <a:buAutoNum type="arabicPeriod" startAt="5"/>
            </a:pPr>
            <a:r>
              <a:rPr lang="en-US" sz="2200" b="1" u="sng" dirty="0">
                <a:solidFill>
                  <a:srgbClr val="002060"/>
                </a:solidFill>
              </a:rPr>
              <a:t>Changing cell text direction :</a:t>
            </a:r>
            <a:r>
              <a:rPr lang="ar-JO" sz="2200" b="1" u="sng" dirty="0">
                <a:solidFill>
                  <a:srgbClr val="002060"/>
                </a:solidFill>
              </a:rPr>
              <a:t>تغيير إتجاه نص الخلية </a:t>
            </a:r>
            <a:endParaRPr lang="en-US" sz="2200" b="1" u="sng" dirty="0">
              <a:solidFill>
                <a:srgbClr val="002060"/>
              </a:solidFill>
            </a:endParaRPr>
          </a:p>
          <a:p>
            <a:pPr marL="342900" lvl="1" indent="-342900" algn="just">
              <a:buAutoNum type="arabicParenBoth"/>
            </a:pPr>
            <a:r>
              <a:rPr lang="en-US" sz="2000" b="1" i="1" dirty="0" smtClean="0">
                <a:solidFill>
                  <a:srgbClr val="C00000"/>
                </a:solidFill>
              </a:rPr>
              <a:t>Select </a:t>
            </a:r>
            <a:r>
              <a:rPr lang="en-US" sz="2000" b="1" i="1" dirty="0">
                <a:solidFill>
                  <a:srgbClr val="C00000"/>
                </a:solidFill>
              </a:rPr>
              <a:t>the cell/s </a:t>
            </a:r>
            <a:r>
              <a:rPr lang="en-US" sz="2000" b="1" i="1" dirty="0" smtClean="0">
                <a:solidFill>
                  <a:srgbClr val="C00000"/>
                </a:solidFill>
              </a:rPr>
              <a:t>you </a:t>
            </a:r>
            <a:r>
              <a:rPr lang="en-US" sz="2000" b="1" i="1" dirty="0">
                <a:solidFill>
                  <a:srgbClr val="C00000"/>
                </a:solidFill>
              </a:rPr>
              <a:t>want to </a:t>
            </a:r>
            <a:r>
              <a:rPr lang="en-US" sz="2000" b="1" i="1" dirty="0" smtClean="0">
                <a:solidFill>
                  <a:srgbClr val="C00000"/>
                </a:solidFill>
              </a:rPr>
              <a:t>change </a:t>
            </a:r>
            <a:r>
              <a:rPr lang="en-US" sz="2000" b="1" i="1" dirty="0" smtClean="0">
                <a:solidFill>
                  <a:srgbClr val="C00000"/>
                </a:solidFill>
                <a:sym typeface="Wingdings" panose="05000000000000000000" pitchFamily="2" charset="2"/>
              </a:rPr>
              <a:t> (2) Table </a:t>
            </a:r>
            <a:r>
              <a:rPr lang="en-US" sz="2000" b="1" i="1" dirty="0">
                <a:solidFill>
                  <a:srgbClr val="C00000"/>
                </a:solidFill>
                <a:sym typeface="Wingdings" panose="05000000000000000000" pitchFamily="2" charset="2"/>
              </a:rPr>
              <a:t>Tools  </a:t>
            </a:r>
            <a:r>
              <a:rPr lang="en-US" sz="2000" b="1" i="1" dirty="0" smtClean="0">
                <a:solidFill>
                  <a:srgbClr val="C00000"/>
                </a:solidFill>
                <a:sym typeface="Wingdings" panose="05000000000000000000" pitchFamily="2" charset="2"/>
              </a:rPr>
              <a:t>(3) Layout </a:t>
            </a:r>
            <a:r>
              <a:rPr lang="en-US" sz="2000" b="1" i="1" dirty="0">
                <a:solidFill>
                  <a:srgbClr val="C00000"/>
                </a:solidFill>
                <a:sym typeface="Wingdings" panose="05000000000000000000" pitchFamily="2" charset="2"/>
              </a:rPr>
              <a:t>tab  </a:t>
            </a:r>
            <a:r>
              <a:rPr lang="en-US" sz="2000" b="1" i="1" dirty="0" smtClean="0">
                <a:solidFill>
                  <a:srgbClr val="C00000"/>
                </a:solidFill>
                <a:sym typeface="Wingdings" panose="05000000000000000000" pitchFamily="2" charset="2"/>
              </a:rPr>
              <a:t>(4) Alignment </a:t>
            </a:r>
            <a:r>
              <a:rPr lang="en-US" sz="2000" b="1" i="1" dirty="0">
                <a:solidFill>
                  <a:srgbClr val="C00000"/>
                </a:solidFill>
                <a:sym typeface="Wingdings" panose="05000000000000000000" pitchFamily="2" charset="2"/>
              </a:rPr>
              <a:t>group  </a:t>
            </a:r>
            <a:r>
              <a:rPr lang="en-US" sz="2000" b="1" i="1" dirty="0" smtClean="0">
                <a:solidFill>
                  <a:srgbClr val="C00000"/>
                </a:solidFill>
                <a:sym typeface="Wingdings" panose="05000000000000000000" pitchFamily="2" charset="2"/>
              </a:rPr>
              <a:t>(5) Click on Text direction.</a:t>
            </a:r>
          </a:p>
          <a:p>
            <a:pPr marL="0" lvl="1"/>
            <a:r>
              <a:rPr lang="en-US" sz="2000" b="1" i="1" u="sng" dirty="0" smtClean="0">
                <a:solidFill>
                  <a:schemeClr val="tx2"/>
                </a:solidFill>
                <a:sym typeface="Wingdings" panose="05000000000000000000" pitchFamily="2" charset="2"/>
              </a:rPr>
              <a:t>Or</a:t>
            </a:r>
          </a:p>
          <a:p>
            <a:pPr marL="0" lvl="1" algn="just"/>
            <a:r>
              <a:rPr lang="en-US" sz="2000" b="1" i="1" dirty="0">
                <a:solidFill>
                  <a:srgbClr val="C00000"/>
                </a:solidFill>
              </a:rPr>
              <a:t> (1) Select the cell/s </a:t>
            </a:r>
            <a:r>
              <a:rPr lang="en-US" sz="2000" b="1" i="1" dirty="0" smtClean="0">
                <a:solidFill>
                  <a:srgbClr val="C00000"/>
                </a:solidFill>
              </a:rPr>
              <a:t>you </a:t>
            </a:r>
            <a:r>
              <a:rPr lang="en-US" sz="2000" b="1" i="1" dirty="0">
                <a:solidFill>
                  <a:srgbClr val="C00000"/>
                </a:solidFill>
              </a:rPr>
              <a:t>want to change</a:t>
            </a:r>
            <a:r>
              <a:rPr lang="en-US" sz="2000" b="1" i="1" dirty="0">
                <a:solidFill>
                  <a:srgbClr val="C00000"/>
                </a:solidFill>
                <a:sym typeface="Wingdings" panose="05000000000000000000" pitchFamily="2" charset="2"/>
              </a:rPr>
              <a:t> (2) </a:t>
            </a:r>
            <a:r>
              <a:rPr lang="en-US" sz="2000" b="1" i="1" dirty="0">
                <a:solidFill>
                  <a:srgbClr val="C00000"/>
                </a:solidFill>
              </a:rPr>
              <a:t>Click on the right button of the mouse </a:t>
            </a:r>
            <a:r>
              <a:rPr lang="en-US" sz="2000" b="1" i="1" dirty="0" smtClean="0">
                <a:solidFill>
                  <a:srgbClr val="C00000"/>
                </a:solidFill>
                <a:sym typeface="Wingdings" panose="05000000000000000000" pitchFamily="2" charset="2"/>
              </a:rPr>
              <a:t> </a:t>
            </a:r>
            <a:r>
              <a:rPr lang="en-US" sz="2000" b="1" i="1" dirty="0">
                <a:solidFill>
                  <a:srgbClr val="C00000"/>
                </a:solidFill>
                <a:sym typeface="Wingdings" panose="05000000000000000000" pitchFamily="2" charset="2"/>
              </a:rPr>
              <a:t>(3) </a:t>
            </a:r>
            <a:r>
              <a:rPr lang="en-US" sz="2000" b="1" i="1" dirty="0" smtClean="0">
                <a:solidFill>
                  <a:srgbClr val="C00000"/>
                </a:solidFill>
                <a:sym typeface="Wingdings" panose="05000000000000000000" pitchFamily="2" charset="2"/>
              </a:rPr>
              <a:t>Text Direction </a:t>
            </a:r>
            <a:r>
              <a:rPr lang="en-US" sz="2000" b="1" i="1" dirty="0">
                <a:solidFill>
                  <a:srgbClr val="C00000"/>
                </a:solidFill>
                <a:sym typeface="Wingdings" panose="05000000000000000000" pitchFamily="2" charset="2"/>
              </a:rPr>
              <a:t> (4) Select one of them</a:t>
            </a:r>
            <a:r>
              <a:rPr lang="en-US" sz="2000" b="1" i="1" dirty="0" smtClean="0">
                <a:solidFill>
                  <a:srgbClr val="C00000"/>
                </a:solidFill>
                <a:sym typeface="Wingdings" panose="05000000000000000000" pitchFamily="2" charset="2"/>
              </a:rPr>
              <a:t>.</a:t>
            </a:r>
            <a:endParaRPr lang="en-US" sz="2000" b="1" u="sng" dirty="0">
              <a:solidFill>
                <a:srgbClr val="002060"/>
              </a:solidFill>
            </a:endParaRPr>
          </a:p>
        </p:txBody>
      </p:sp>
      <p:grpSp>
        <p:nvGrpSpPr>
          <p:cNvPr id="7" name="Group 6"/>
          <p:cNvGrpSpPr/>
          <p:nvPr/>
        </p:nvGrpSpPr>
        <p:grpSpPr>
          <a:xfrm>
            <a:off x="152402" y="2133600"/>
            <a:ext cx="8839199" cy="4239463"/>
            <a:chOff x="152401" y="1981200"/>
            <a:chExt cx="8839199" cy="4396110"/>
          </a:xfrm>
        </p:grpSpPr>
        <p:grpSp>
          <p:nvGrpSpPr>
            <p:cNvPr id="4" name="Group 3"/>
            <p:cNvGrpSpPr/>
            <p:nvPr/>
          </p:nvGrpSpPr>
          <p:grpSpPr>
            <a:xfrm>
              <a:off x="152401" y="1981200"/>
              <a:ext cx="8839199" cy="4396110"/>
              <a:chOff x="152401" y="1981200"/>
              <a:chExt cx="8839199" cy="4396110"/>
            </a:xfrm>
          </p:grpSpPr>
          <p:grpSp>
            <p:nvGrpSpPr>
              <p:cNvPr id="18" name="Group 17"/>
              <p:cNvGrpSpPr/>
              <p:nvPr/>
            </p:nvGrpSpPr>
            <p:grpSpPr>
              <a:xfrm>
                <a:off x="152401" y="1981200"/>
                <a:ext cx="5105399" cy="4367535"/>
                <a:chOff x="152401" y="1728465"/>
                <a:chExt cx="5105399" cy="4367535"/>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1" y="1728465"/>
                  <a:ext cx="4724399" cy="2767335"/>
                </a:xfrm>
                <a:prstGeom prst="rect">
                  <a:avLst/>
                </a:prstGeom>
                <a:ln w="28575">
                  <a:solidFill>
                    <a:schemeClr val="tx1"/>
                  </a:solidFill>
                </a:ln>
              </p:spPr>
            </p:pic>
            <p:cxnSp>
              <p:nvCxnSpPr>
                <p:cNvPr id="6" name="Straight Arrow Connector 5"/>
                <p:cNvCxnSpPr/>
                <p:nvPr/>
              </p:nvCxnSpPr>
              <p:spPr>
                <a:xfrm>
                  <a:off x="2819400" y="3962400"/>
                  <a:ext cx="0" cy="99060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4953000"/>
                  <a:ext cx="50292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19" name="Group 18"/>
              <p:cNvGrpSpPr/>
              <p:nvPr/>
            </p:nvGrpSpPr>
            <p:grpSpPr>
              <a:xfrm>
                <a:off x="5257800" y="1981200"/>
                <a:ext cx="3733800" cy="4396110"/>
                <a:chOff x="5257800" y="1728465"/>
                <a:chExt cx="3733800" cy="4396110"/>
              </a:xfrm>
            </p:grpSpPr>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57800" y="1728465"/>
                  <a:ext cx="3733800" cy="2767336"/>
                </a:xfrm>
                <a:prstGeom prst="rect">
                  <a:avLst/>
                </a:prstGeom>
                <a:ln w="28575">
                  <a:solidFill>
                    <a:schemeClr val="tx1"/>
                  </a:solidFill>
                </a:ln>
              </p:spPr>
            </p:pic>
            <p:pic>
              <p:nvPicPr>
                <p:cNvPr id="205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34000" y="4953000"/>
                  <a:ext cx="3157538" cy="1171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7" name="Group 16"/>
                <p:cNvGrpSpPr/>
                <p:nvPr/>
              </p:nvGrpSpPr>
              <p:grpSpPr>
                <a:xfrm>
                  <a:off x="5638800" y="2895600"/>
                  <a:ext cx="304800" cy="1905000"/>
                  <a:chOff x="5638800" y="2895600"/>
                  <a:chExt cx="304800" cy="1905000"/>
                </a:xfrm>
              </p:grpSpPr>
              <p:cxnSp>
                <p:nvCxnSpPr>
                  <p:cNvPr id="8" name="Straight Connector 7"/>
                  <p:cNvCxnSpPr/>
                  <p:nvPr/>
                </p:nvCxnSpPr>
                <p:spPr>
                  <a:xfrm>
                    <a:off x="5943600" y="2895600"/>
                    <a:ext cx="0" cy="60960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5638800" y="3505200"/>
                    <a:ext cx="30480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5638800" y="3505200"/>
                    <a:ext cx="0" cy="129540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grpSp>
          <p:sp>
            <p:nvSpPr>
              <p:cNvPr id="20" name="TextBox 19"/>
              <p:cNvSpPr txBox="1"/>
              <p:nvPr/>
            </p:nvSpPr>
            <p:spPr>
              <a:xfrm>
                <a:off x="4876800" y="3124200"/>
                <a:ext cx="457200" cy="404378"/>
              </a:xfrm>
              <a:prstGeom prst="rect">
                <a:avLst/>
              </a:prstGeom>
              <a:noFill/>
            </p:spPr>
            <p:txBody>
              <a:bodyPr wrap="square" rtlCol="0">
                <a:spAutoFit/>
              </a:bodyPr>
              <a:lstStyle/>
              <a:p>
                <a:r>
                  <a:rPr lang="en-US" b="1" u="sng" dirty="0" smtClean="0">
                    <a:solidFill>
                      <a:srgbClr val="C00000"/>
                    </a:solidFill>
                  </a:rPr>
                  <a:t>Or</a:t>
                </a:r>
                <a:endParaRPr lang="en-US" b="1" u="sng" dirty="0">
                  <a:solidFill>
                    <a:srgbClr val="C00000"/>
                  </a:solidFill>
                </a:endParaRPr>
              </a:p>
            </p:txBody>
          </p:sp>
        </p:grpSp>
        <p:sp>
          <p:nvSpPr>
            <p:cNvPr id="35" name="Text Box 214"/>
            <p:cNvSpPr txBox="1">
              <a:spLocks noChangeArrowheads="1"/>
            </p:cNvSpPr>
            <p:nvPr/>
          </p:nvSpPr>
          <p:spPr bwMode="auto">
            <a:xfrm>
              <a:off x="5979319" y="3336667"/>
              <a:ext cx="1866899" cy="168533"/>
            </a:xfrm>
            <a:prstGeom prst="rect">
              <a:avLst/>
            </a:prstGeom>
            <a:solidFill>
              <a:srgbClr val="FFFFFF"/>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pPr lvl="0" algn="ctr" rtl="1" fontAlgn="base">
                <a:spcBef>
                  <a:spcPct val="0"/>
                </a:spcBef>
                <a:spcAft>
                  <a:spcPts val="1000"/>
                </a:spcAft>
              </a:pPr>
              <a:r>
                <a:rPr lang="en-US" sz="700" b="1" i="1" dirty="0">
                  <a:latin typeface="Arial" pitchFamily="34" charset="0"/>
                  <a:ea typeface="Arial" pitchFamily="34" charset="0"/>
                  <a:cs typeface="Arial" pitchFamily="34" charset="0"/>
                </a:rPr>
                <a:t>Click on the right button of the mouse</a:t>
              </a:r>
              <a:endParaRPr lang="ar-JO" sz="700" dirty="0">
                <a:latin typeface="Arial" pitchFamily="34" charset="0"/>
                <a:cs typeface="Arial" pitchFamily="34" charset="0"/>
              </a:endParaRPr>
            </a:p>
          </p:txBody>
        </p:sp>
      </p:grpSp>
      <p:sp>
        <p:nvSpPr>
          <p:cNvPr id="27" name="Slide Number Placeholder 3"/>
          <p:cNvSpPr>
            <a:spLocks noGrp="1"/>
          </p:cNvSpPr>
          <p:nvPr>
            <p:ph type="sldNum" sz="quarter" idx="12"/>
          </p:nvPr>
        </p:nvSpPr>
        <p:spPr>
          <a:xfrm>
            <a:off x="6553200" y="6477000"/>
            <a:ext cx="2133600" cy="365125"/>
          </a:xfrm>
        </p:spPr>
        <p:txBody>
          <a:bodyPr/>
          <a:lstStyle/>
          <a:p>
            <a:fld id="{B6F15528-21DE-4FAA-801E-634DDDAF4B2B}" type="slidenum">
              <a:rPr lang="en-US" sz="1600" b="1" i="1" smtClean="0">
                <a:solidFill>
                  <a:srgbClr val="002060"/>
                </a:solidFill>
              </a:rPr>
              <a:pPr/>
              <a:t>8</a:t>
            </a:fld>
            <a:endParaRPr lang="en-US" sz="1600" b="1" i="1" dirty="0">
              <a:solidFill>
                <a:srgbClr val="002060"/>
              </a:solidFill>
            </a:endParaRPr>
          </a:p>
        </p:txBody>
      </p:sp>
      <p:sp>
        <p:nvSpPr>
          <p:cNvPr id="28" name="Date Placeholder 2"/>
          <p:cNvSpPr>
            <a:spLocks noGrp="1"/>
          </p:cNvSpPr>
          <p:nvPr>
            <p:ph type="dt" sz="half" idx="10"/>
          </p:nvPr>
        </p:nvSpPr>
        <p:spPr>
          <a:xfrm>
            <a:off x="76200" y="6477000"/>
            <a:ext cx="1143000" cy="365125"/>
          </a:xfrm>
        </p:spPr>
        <p:txBody>
          <a:bodyPr/>
          <a:lstStyle/>
          <a:p>
            <a:fld id="{2701BF0C-373B-4755-8192-B4AC705A545A}" type="datetime1">
              <a:rPr lang="en-US" sz="1600" b="1" i="1" smtClean="0">
                <a:solidFill>
                  <a:srgbClr val="002060"/>
                </a:solidFill>
              </a:rPr>
              <a:t>10/3/2018</a:t>
            </a:fld>
            <a:endParaRPr lang="en-US" sz="1600" b="1" i="1" dirty="0">
              <a:solidFill>
                <a:srgbClr val="002060"/>
              </a:solidFill>
            </a:endParaRPr>
          </a:p>
        </p:txBody>
      </p:sp>
      <p:sp>
        <p:nvSpPr>
          <p:cNvPr id="29" name="Footer Placeholder 3"/>
          <p:cNvSpPr>
            <a:spLocks noGrp="1"/>
          </p:cNvSpPr>
          <p:nvPr>
            <p:ph type="ftr" sz="quarter" idx="11"/>
          </p:nvPr>
        </p:nvSpPr>
        <p:spPr>
          <a:xfrm>
            <a:off x="2438400" y="6477000"/>
            <a:ext cx="4419600" cy="365125"/>
          </a:xfrm>
        </p:spPr>
        <p:txBody>
          <a:bodyPr/>
          <a:lstStyle/>
          <a:p>
            <a:r>
              <a:rPr lang="it-IT" sz="1600" b="1" i="1" dirty="0" smtClean="0">
                <a:solidFill>
                  <a:srgbClr val="C00000"/>
                </a:solidFill>
              </a:rPr>
              <a:t>Sara Shaker Al-Aqra &amp; Montaser Mustafa Dana'a </a:t>
            </a:r>
            <a:endParaRPr lang="en-US" sz="1600" b="1" i="1" dirty="0">
              <a:solidFill>
                <a:srgbClr val="C00000"/>
              </a:solidFill>
            </a:endParaRPr>
          </a:p>
        </p:txBody>
      </p:sp>
    </p:spTree>
    <p:extLst>
      <p:ext uri="{BB962C8B-B14F-4D97-AF65-F5344CB8AC3E}">
        <p14:creationId xmlns:p14="http://schemas.microsoft.com/office/powerpoint/2010/main" val="33496980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52400"/>
            <a:ext cx="8915400" cy="1046440"/>
          </a:xfrm>
          <a:prstGeom prst="rect">
            <a:avLst/>
          </a:prstGeom>
        </p:spPr>
        <p:txBody>
          <a:bodyPr wrap="square">
            <a:spAutoFit/>
          </a:bodyPr>
          <a:lstStyle/>
          <a:p>
            <a:pPr marL="457200" indent="-457200">
              <a:buFont typeface="+mj-lt"/>
              <a:buAutoNum type="arabicPeriod" startAt="6"/>
            </a:pPr>
            <a:r>
              <a:rPr lang="en-US" sz="2200" b="1" u="sng" dirty="0">
                <a:solidFill>
                  <a:srgbClr val="002060"/>
                </a:solidFill>
              </a:rPr>
              <a:t>Modifying cell margins :</a:t>
            </a:r>
            <a:r>
              <a:rPr lang="ar-JO" sz="2200" b="1" u="sng" dirty="0">
                <a:solidFill>
                  <a:srgbClr val="002060"/>
                </a:solidFill>
              </a:rPr>
              <a:t>تعديل هوامش الخلية </a:t>
            </a:r>
            <a:endParaRPr lang="en-US" sz="2200" b="1" u="sng" dirty="0">
              <a:solidFill>
                <a:srgbClr val="002060"/>
              </a:solidFill>
            </a:endParaRPr>
          </a:p>
          <a:p>
            <a:pPr marL="0" lvl="1" algn="just" defTabSz="400050"/>
            <a:r>
              <a:rPr lang="en-US" sz="2000" b="1" i="1" dirty="0" smtClean="0">
                <a:solidFill>
                  <a:srgbClr val="C00000"/>
                </a:solidFill>
              </a:rPr>
              <a:t>    (1) Select the cell/s  </a:t>
            </a:r>
            <a:r>
              <a:rPr lang="en-US" sz="2000" b="1" i="1" dirty="0" smtClean="0">
                <a:solidFill>
                  <a:srgbClr val="C00000"/>
                </a:solidFill>
                <a:sym typeface="Wingdings" panose="05000000000000000000" pitchFamily="2" charset="2"/>
              </a:rPr>
              <a:t> (2) Table Tools  (3) Layout tab  (4) Alignment group  (5) Cell margins  (6) Change the cell margins values.</a:t>
            </a:r>
            <a:endParaRPr lang="en-US" sz="2000" b="1" i="1" dirty="0">
              <a:solidFill>
                <a:srgbClr val="C00000"/>
              </a:solidFill>
              <a:sym typeface="Wingdings" panose="05000000000000000000" pitchFamily="2" charset="2"/>
            </a:endParaRPr>
          </a:p>
        </p:txBody>
      </p:sp>
      <p:grpSp>
        <p:nvGrpSpPr>
          <p:cNvPr id="12" name="Group 11"/>
          <p:cNvGrpSpPr/>
          <p:nvPr/>
        </p:nvGrpSpPr>
        <p:grpSpPr>
          <a:xfrm>
            <a:off x="980033" y="1295400"/>
            <a:ext cx="7478169" cy="5105400"/>
            <a:chOff x="980031" y="1371600"/>
            <a:chExt cx="7478169" cy="525780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0031" y="1371600"/>
              <a:ext cx="7478169" cy="3962400"/>
            </a:xfrm>
            <a:prstGeom prst="rect">
              <a:avLst/>
            </a:prstGeom>
            <a:ln w="28575">
              <a:solidFill>
                <a:schemeClr val="tx1"/>
              </a:solidFill>
            </a:ln>
          </p:spPr>
        </p:pic>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000" y="5486400"/>
              <a:ext cx="7315199"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Straight Arrow Connector 5"/>
            <p:cNvCxnSpPr/>
            <p:nvPr/>
          </p:nvCxnSpPr>
          <p:spPr>
            <a:xfrm>
              <a:off x="3276600" y="3352800"/>
              <a:ext cx="0" cy="213360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sp>
        <p:nvSpPr>
          <p:cNvPr id="17" name="Slide Number Placeholder 3"/>
          <p:cNvSpPr>
            <a:spLocks noGrp="1"/>
          </p:cNvSpPr>
          <p:nvPr>
            <p:ph type="sldNum" sz="quarter" idx="12"/>
          </p:nvPr>
        </p:nvSpPr>
        <p:spPr>
          <a:xfrm>
            <a:off x="6553200" y="6477000"/>
            <a:ext cx="2133600" cy="365125"/>
          </a:xfrm>
        </p:spPr>
        <p:txBody>
          <a:bodyPr/>
          <a:lstStyle/>
          <a:p>
            <a:fld id="{B6F15528-21DE-4FAA-801E-634DDDAF4B2B}" type="slidenum">
              <a:rPr lang="en-US" sz="1600" b="1" i="1" smtClean="0">
                <a:solidFill>
                  <a:srgbClr val="002060"/>
                </a:solidFill>
              </a:rPr>
              <a:pPr/>
              <a:t>9</a:t>
            </a:fld>
            <a:endParaRPr lang="en-US" sz="1600" b="1" i="1" dirty="0">
              <a:solidFill>
                <a:srgbClr val="002060"/>
              </a:solidFill>
            </a:endParaRPr>
          </a:p>
        </p:txBody>
      </p:sp>
      <p:sp>
        <p:nvSpPr>
          <p:cNvPr id="18" name="Date Placeholder 2"/>
          <p:cNvSpPr>
            <a:spLocks noGrp="1"/>
          </p:cNvSpPr>
          <p:nvPr>
            <p:ph type="dt" sz="half" idx="10"/>
          </p:nvPr>
        </p:nvSpPr>
        <p:spPr>
          <a:xfrm>
            <a:off x="76200" y="6477000"/>
            <a:ext cx="1143000" cy="365125"/>
          </a:xfrm>
        </p:spPr>
        <p:txBody>
          <a:bodyPr/>
          <a:lstStyle/>
          <a:p>
            <a:fld id="{2701BF0C-373B-4755-8192-B4AC705A545A}" type="datetime1">
              <a:rPr lang="en-US" sz="1600" b="1" i="1" smtClean="0">
                <a:solidFill>
                  <a:srgbClr val="002060"/>
                </a:solidFill>
              </a:rPr>
              <a:t>10/3/2018</a:t>
            </a:fld>
            <a:endParaRPr lang="en-US" sz="1600" b="1" i="1" dirty="0">
              <a:solidFill>
                <a:srgbClr val="002060"/>
              </a:solidFill>
            </a:endParaRPr>
          </a:p>
        </p:txBody>
      </p:sp>
      <p:sp>
        <p:nvSpPr>
          <p:cNvPr id="19" name="Footer Placeholder 3"/>
          <p:cNvSpPr>
            <a:spLocks noGrp="1"/>
          </p:cNvSpPr>
          <p:nvPr>
            <p:ph type="ftr" sz="quarter" idx="11"/>
          </p:nvPr>
        </p:nvSpPr>
        <p:spPr>
          <a:xfrm>
            <a:off x="2438400" y="6477000"/>
            <a:ext cx="4419600" cy="365125"/>
          </a:xfrm>
        </p:spPr>
        <p:txBody>
          <a:bodyPr/>
          <a:lstStyle/>
          <a:p>
            <a:r>
              <a:rPr lang="it-IT" sz="1600" b="1" i="1" dirty="0" smtClean="0">
                <a:solidFill>
                  <a:srgbClr val="C00000"/>
                </a:solidFill>
              </a:rPr>
              <a:t>Sara Shaker Al-Aqra &amp; Montaser Mustafa Dana'a </a:t>
            </a:r>
            <a:endParaRPr lang="en-US" sz="1600" b="1" i="1" dirty="0">
              <a:solidFill>
                <a:srgbClr val="C00000"/>
              </a:solidFill>
            </a:endParaRPr>
          </a:p>
        </p:txBody>
      </p:sp>
    </p:spTree>
    <p:extLst>
      <p:ext uri="{BB962C8B-B14F-4D97-AF65-F5344CB8AC3E}">
        <p14:creationId xmlns:p14="http://schemas.microsoft.com/office/powerpoint/2010/main" val="10721555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2763</TotalTime>
  <Words>3306</Words>
  <Application>Microsoft Office PowerPoint</Application>
  <PresentationFormat>On-screen Show (4:3)</PresentationFormat>
  <Paragraphs>488</Paragraphs>
  <Slides>54</Slides>
  <Notes>2</Notes>
  <HiddenSlides>0</HiddenSlides>
  <MMClips>0</MMClips>
  <ScaleCrop>false</ScaleCrop>
  <HeadingPairs>
    <vt:vector size="4" baseType="variant">
      <vt:variant>
        <vt:lpstr>Theme</vt:lpstr>
      </vt:variant>
      <vt:variant>
        <vt:i4>1</vt:i4>
      </vt:variant>
      <vt:variant>
        <vt:lpstr>Slide Titles</vt:lpstr>
      </vt:variant>
      <vt:variant>
        <vt:i4>54</vt:i4>
      </vt:variant>
    </vt:vector>
  </HeadingPairs>
  <TitlesOfParts>
    <vt:vector size="5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dc:creator>
  <cp:lastModifiedBy>Sara</cp:lastModifiedBy>
  <cp:revision>251</cp:revision>
  <dcterms:created xsi:type="dcterms:W3CDTF">2006-08-16T00:00:00Z</dcterms:created>
  <dcterms:modified xsi:type="dcterms:W3CDTF">2018-10-03T19:12:29Z</dcterms:modified>
</cp:coreProperties>
</file>