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2"/>
  </p:notesMasterIdLst>
  <p:handoutMasterIdLst>
    <p:handoutMasterId r:id="rId43"/>
  </p:handoutMasterIdLst>
  <p:sldIdLst>
    <p:sldId id="267" r:id="rId2"/>
    <p:sldId id="304" r:id="rId3"/>
    <p:sldId id="323" r:id="rId4"/>
    <p:sldId id="306" r:id="rId5"/>
    <p:sldId id="330" r:id="rId6"/>
    <p:sldId id="275" r:id="rId7"/>
    <p:sldId id="328" r:id="rId8"/>
    <p:sldId id="329" r:id="rId9"/>
    <p:sldId id="299" r:id="rId10"/>
    <p:sldId id="296" r:id="rId11"/>
    <p:sldId id="272" r:id="rId12"/>
    <p:sldId id="301" r:id="rId13"/>
    <p:sldId id="302" r:id="rId14"/>
    <p:sldId id="322" r:id="rId15"/>
    <p:sldId id="326" r:id="rId16"/>
    <p:sldId id="265" r:id="rId17"/>
    <p:sldId id="273" r:id="rId18"/>
    <p:sldId id="305" r:id="rId19"/>
    <p:sldId id="278" r:id="rId20"/>
    <p:sldId id="266" r:id="rId21"/>
    <p:sldId id="316" r:id="rId22"/>
    <p:sldId id="325" r:id="rId23"/>
    <p:sldId id="313" r:id="rId24"/>
    <p:sldId id="308" r:id="rId25"/>
    <p:sldId id="309" r:id="rId26"/>
    <p:sldId id="310" r:id="rId27"/>
    <p:sldId id="311" r:id="rId28"/>
    <p:sldId id="281" r:id="rId29"/>
    <p:sldId id="280" r:id="rId30"/>
    <p:sldId id="294" r:id="rId31"/>
    <p:sldId id="289" r:id="rId32"/>
    <p:sldId id="297" r:id="rId33"/>
    <p:sldId id="290" r:id="rId34"/>
    <p:sldId id="287" r:id="rId35"/>
    <p:sldId id="293" r:id="rId36"/>
    <p:sldId id="317" r:id="rId37"/>
    <p:sldId id="303" r:id="rId38"/>
    <p:sldId id="324" r:id="rId39"/>
    <p:sldId id="291" r:id="rId40"/>
    <p:sldId id="2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5000" autoAdjust="0"/>
  </p:normalViewPr>
  <p:slideViewPr>
    <p:cSldViewPr>
      <p:cViewPr varScale="1">
        <p:scale>
          <a:sx n="54" d="100"/>
          <a:sy n="54" d="100"/>
        </p:scale>
        <p:origin x="-184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B6AA6-6FE0-4902-91B4-38DE62206C3E}"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CDAEA1DF-B599-412A-BC0B-287F290BBF6F}">
      <dgm:prSet/>
      <dgm:spPr/>
      <dgm:t>
        <a:bodyPr/>
        <a:lstStyle/>
        <a:p>
          <a:pPr rtl="1"/>
          <a:r>
            <a:rPr lang="ar-JO" b="1" dirty="0" smtClean="0"/>
            <a:t>الطالب هو محور العملية التعليمية التعلمية في النظام التربوي الحديث. </a:t>
          </a:r>
          <a:endParaRPr lang="en-US" b="1" dirty="0"/>
        </a:p>
      </dgm:t>
    </dgm:pt>
    <dgm:pt modelId="{675AE97E-9096-43A7-8342-7FD19057D081}" type="parTrans" cxnId="{D657593B-61A7-407B-8211-5F7A918398A7}">
      <dgm:prSet/>
      <dgm:spPr/>
      <dgm:t>
        <a:bodyPr/>
        <a:lstStyle/>
        <a:p>
          <a:endParaRPr lang="en-US"/>
        </a:p>
      </dgm:t>
    </dgm:pt>
    <dgm:pt modelId="{A1C7B508-D9AD-48C8-A868-23856643EFC4}" type="sibTrans" cxnId="{D657593B-61A7-407B-8211-5F7A918398A7}">
      <dgm:prSet/>
      <dgm:spPr/>
      <dgm:t>
        <a:bodyPr/>
        <a:lstStyle/>
        <a:p>
          <a:endParaRPr lang="en-US"/>
        </a:p>
      </dgm:t>
    </dgm:pt>
    <dgm:pt modelId="{619E35D2-90DD-42BB-B5DC-488BADAB9272}">
      <dgm:prSet/>
      <dgm:spPr/>
      <dgm:t>
        <a:bodyPr/>
        <a:lstStyle/>
        <a:p>
          <a:pPr rtl="1"/>
          <a:r>
            <a:rPr lang="ar-JO" b="1" dirty="0" smtClean="0"/>
            <a:t>مهمة المعلم تأهيل الطلبة للمشاركة الفاعلة في العمل التعلمي ضمن فريق</a:t>
          </a:r>
          <a:r>
            <a:rPr lang="ar-JO" dirty="0" smtClean="0"/>
            <a:t>.  </a:t>
          </a:r>
          <a:endParaRPr lang="ar-JO" dirty="0"/>
        </a:p>
      </dgm:t>
    </dgm:pt>
    <dgm:pt modelId="{AD223017-2E19-47DA-B4BA-D5DC77E4E983}" type="parTrans" cxnId="{009C29D4-3889-484E-B787-60C6C3CA2343}">
      <dgm:prSet/>
      <dgm:spPr/>
      <dgm:t>
        <a:bodyPr/>
        <a:lstStyle/>
        <a:p>
          <a:endParaRPr lang="en-US"/>
        </a:p>
      </dgm:t>
    </dgm:pt>
    <dgm:pt modelId="{197300C9-0AFE-48AD-B64D-3FC958A7DED9}" type="sibTrans" cxnId="{009C29D4-3889-484E-B787-60C6C3CA2343}">
      <dgm:prSet/>
      <dgm:spPr/>
      <dgm:t>
        <a:bodyPr/>
        <a:lstStyle/>
        <a:p>
          <a:endParaRPr lang="en-US"/>
        </a:p>
      </dgm:t>
    </dgm:pt>
    <dgm:pt modelId="{F59156A2-83F6-412E-864D-8D87CB8CD687}" type="pres">
      <dgm:prSet presAssocID="{A78B6AA6-6FE0-4902-91B4-38DE62206C3E}" presName="compositeShape" presStyleCnt="0">
        <dgm:presLayoutVars>
          <dgm:dir/>
          <dgm:resizeHandles/>
        </dgm:presLayoutVars>
      </dgm:prSet>
      <dgm:spPr/>
      <dgm:t>
        <a:bodyPr/>
        <a:lstStyle/>
        <a:p>
          <a:endParaRPr lang="en-US"/>
        </a:p>
      </dgm:t>
    </dgm:pt>
    <dgm:pt modelId="{292D7D2B-88A8-4D9B-B898-0C67ACDD1FBC}" type="pres">
      <dgm:prSet presAssocID="{A78B6AA6-6FE0-4902-91B4-38DE62206C3E}" presName="pyramid" presStyleLbl="node1" presStyleIdx="0" presStyleCnt="1" custLinFactNeighborX="-9024" custLinFactNeighborY="-5732"/>
      <dgm:spPr/>
    </dgm:pt>
    <dgm:pt modelId="{1DC0BD15-BDC1-414D-94A2-C62B9F011637}" type="pres">
      <dgm:prSet presAssocID="{A78B6AA6-6FE0-4902-91B4-38DE62206C3E}" presName="theList" presStyleCnt="0"/>
      <dgm:spPr/>
    </dgm:pt>
    <dgm:pt modelId="{2DCBBA6D-8AF0-47A9-8401-1291BFE9BCC8}" type="pres">
      <dgm:prSet presAssocID="{CDAEA1DF-B599-412A-BC0B-287F290BBF6F}" presName="aNode" presStyleLbl="fgAcc1" presStyleIdx="0" presStyleCnt="2">
        <dgm:presLayoutVars>
          <dgm:bulletEnabled val="1"/>
        </dgm:presLayoutVars>
      </dgm:prSet>
      <dgm:spPr/>
      <dgm:t>
        <a:bodyPr/>
        <a:lstStyle/>
        <a:p>
          <a:endParaRPr lang="en-US"/>
        </a:p>
      </dgm:t>
    </dgm:pt>
    <dgm:pt modelId="{F4E913A7-88EF-4078-AC37-A5D7FD1DB8B8}" type="pres">
      <dgm:prSet presAssocID="{CDAEA1DF-B599-412A-BC0B-287F290BBF6F}" presName="aSpace" presStyleCnt="0"/>
      <dgm:spPr/>
    </dgm:pt>
    <dgm:pt modelId="{6CD7344A-FABB-46D2-8B22-2F0F95858DA1}" type="pres">
      <dgm:prSet presAssocID="{619E35D2-90DD-42BB-B5DC-488BADAB9272}" presName="aNode" presStyleLbl="fgAcc1" presStyleIdx="1" presStyleCnt="2">
        <dgm:presLayoutVars>
          <dgm:bulletEnabled val="1"/>
        </dgm:presLayoutVars>
      </dgm:prSet>
      <dgm:spPr/>
      <dgm:t>
        <a:bodyPr/>
        <a:lstStyle/>
        <a:p>
          <a:endParaRPr lang="en-US"/>
        </a:p>
      </dgm:t>
    </dgm:pt>
    <dgm:pt modelId="{EE043E3C-D4E0-43BC-97E0-D41277A8F944}" type="pres">
      <dgm:prSet presAssocID="{619E35D2-90DD-42BB-B5DC-488BADAB9272}" presName="aSpace" presStyleCnt="0"/>
      <dgm:spPr/>
    </dgm:pt>
  </dgm:ptLst>
  <dgm:cxnLst>
    <dgm:cxn modelId="{4F32BD93-FFBA-4C1A-B597-3A8389F22533}" type="presOf" srcId="{CDAEA1DF-B599-412A-BC0B-287F290BBF6F}" destId="{2DCBBA6D-8AF0-47A9-8401-1291BFE9BCC8}" srcOrd="0" destOrd="0" presId="urn:microsoft.com/office/officeart/2005/8/layout/pyramid2"/>
    <dgm:cxn modelId="{D657593B-61A7-407B-8211-5F7A918398A7}" srcId="{A78B6AA6-6FE0-4902-91B4-38DE62206C3E}" destId="{CDAEA1DF-B599-412A-BC0B-287F290BBF6F}" srcOrd="0" destOrd="0" parTransId="{675AE97E-9096-43A7-8342-7FD19057D081}" sibTransId="{A1C7B508-D9AD-48C8-A868-23856643EFC4}"/>
    <dgm:cxn modelId="{009C29D4-3889-484E-B787-60C6C3CA2343}" srcId="{A78B6AA6-6FE0-4902-91B4-38DE62206C3E}" destId="{619E35D2-90DD-42BB-B5DC-488BADAB9272}" srcOrd="1" destOrd="0" parTransId="{AD223017-2E19-47DA-B4BA-D5DC77E4E983}" sibTransId="{197300C9-0AFE-48AD-B64D-3FC958A7DED9}"/>
    <dgm:cxn modelId="{C1265F87-5A86-47C3-B2B4-031CF7C3B02D}" type="presOf" srcId="{619E35D2-90DD-42BB-B5DC-488BADAB9272}" destId="{6CD7344A-FABB-46D2-8B22-2F0F95858DA1}" srcOrd="0" destOrd="0" presId="urn:microsoft.com/office/officeart/2005/8/layout/pyramid2"/>
    <dgm:cxn modelId="{1C0D9817-1CE7-455C-9FE8-DCFFE1F5BEEF}" type="presOf" srcId="{A78B6AA6-6FE0-4902-91B4-38DE62206C3E}" destId="{F59156A2-83F6-412E-864D-8D87CB8CD687}" srcOrd="0" destOrd="0" presId="urn:microsoft.com/office/officeart/2005/8/layout/pyramid2"/>
    <dgm:cxn modelId="{697B61C2-D651-4BC9-87D5-F361E5EA8896}" type="presParOf" srcId="{F59156A2-83F6-412E-864D-8D87CB8CD687}" destId="{292D7D2B-88A8-4D9B-B898-0C67ACDD1FBC}" srcOrd="0" destOrd="0" presId="urn:microsoft.com/office/officeart/2005/8/layout/pyramid2"/>
    <dgm:cxn modelId="{7791D618-DCEB-46F3-9161-548102DBF048}" type="presParOf" srcId="{F59156A2-83F6-412E-864D-8D87CB8CD687}" destId="{1DC0BD15-BDC1-414D-94A2-C62B9F011637}" srcOrd="1" destOrd="0" presId="urn:microsoft.com/office/officeart/2005/8/layout/pyramid2"/>
    <dgm:cxn modelId="{3FBAFF2A-88B3-4657-825C-3B207D068EED}" type="presParOf" srcId="{1DC0BD15-BDC1-414D-94A2-C62B9F011637}" destId="{2DCBBA6D-8AF0-47A9-8401-1291BFE9BCC8}" srcOrd="0" destOrd="0" presId="urn:microsoft.com/office/officeart/2005/8/layout/pyramid2"/>
    <dgm:cxn modelId="{14D8DB39-B3A7-426B-A21B-94DB6C8A8E4C}" type="presParOf" srcId="{1DC0BD15-BDC1-414D-94A2-C62B9F011637}" destId="{F4E913A7-88EF-4078-AC37-A5D7FD1DB8B8}" srcOrd="1" destOrd="0" presId="urn:microsoft.com/office/officeart/2005/8/layout/pyramid2"/>
    <dgm:cxn modelId="{933341C8-5425-4DFA-AA5F-7AEC76960E3D}" type="presParOf" srcId="{1DC0BD15-BDC1-414D-94A2-C62B9F011637}" destId="{6CD7344A-FABB-46D2-8B22-2F0F95858DA1}" srcOrd="2" destOrd="0" presId="urn:microsoft.com/office/officeart/2005/8/layout/pyramid2"/>
    <dgm:cxn modelId="{22D30BA9-D657-485F-9896-395E057DEC07}" type="presParOf" srcId="{1DC0BD15-BDC1-414D-94A2-C62B9F011637}" destId="{EE043E3C-D4E0-43BC-97E0-D41277A8F944}"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0C073-A952-4DD5-AF34-F5EDEC9EEEE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46016FC-30CC-4541-9816-3140BBEEE099}">
      <dgm:prSet custT="1"/>
      <dgm:spPr/>
      <dgm:t>
        <a:bodyPr/>
        <a:lstStyle/>
        <a:p>
          <a:pPr algn="just" rtl="1"/>
          <a:r>
            <a:rPr lang="ar-JO" sz="1600" b="1" dirty="0" smtClean="0"/>
            <a:t>المعلم هو محور العملية التعليمية التعلمية في النظام التربوي التقليدي .</a:t>
          </a:r>
          <a:endParaRPr lang="en-US" sz="1600" b="1" dirty="0"/>
        </a:p>
      </dgm:t>
    </dgm:pt>
    <dgm:pt modelId="{AB3B48FB-8A4C-468B-B887-A3A1E2C0BE6D}" type="parTrans" cxnId="{377A9176-BE19-4C10-9ACC-7F51F6846C33}">
      <dgm:prSet/>
      <dgm:spPr/>
      <dgm:t>
        <a:bodyPr/>
        <a:lstStyle/>
        <a:p>
          <a:endParaRPr lang="en-US"/>
        </a:p>
      </dgm:t>
    </dgm:pt>
    <dgm:pt modelId="{9B71BB6B-0D45-439A-B297-7A2618BBA710}" type="sibTrans" cxnId="{377A9176-BE19-4C10-9ACC-7F51F6846C33}">
      <dgm:prSet/>
      <dgm:spPr/>
      <dgm:t>
        <a:bodyPr/>
        <a:lstStyle/>
        <a:p>
          <a:endParaRPr lang="en-US"/>
        </a:p>
      </dgm:t>
    </dgm:pt>
    <dgm:pt modelId="{EEB581EA-F938-4A66-8CBD-181E6BD2A38C}">
      <dgm:prSet custT="1"/>
      <dgm:spPr/>
      <dgm:t>
        <a:bodyPr/>
        <a:lstStyle/>
        <a:p>
          <a:pPr algn="just" rtl="1"/>
          <a:r>
            <a:rPr lang="ar-JO" sz="1600" b="1" dirty="0" smtClean="0"/>
            <a:t>يتركز التعليم التقليدي على كيفية قيام المعلم باختيار محتوى التعلم، وتيسير عملية التعلم، وتصميم الأنشطة الهادفة لتحقيق الأهداف المخططة. </a:t>
          </a:r>
          <a:endParaRPr lang="ar-JO" sz="1600" b="1" dirty="0"/>
        </a:p>
      </dgm:t>
    </dgm:pt>
    <dgm:pt modelId="{5A29EED4-F740-4799-B983-93824E40C890}" type="parTrans" cxnId="{D3C96EFA-88CE-4352-B465-DD050E2367DB}">
      <dgm:prSet/>
      <dgm:spPr/>
      <dgm:t>
        <a:bodyPr/>
        <a:lstStyle/>
        <a:p>
          <a:endParaRPr lang="en-US"/>
        </a:p>
      </dgm:t>
    </dgm:pt>
    <dgm:pt modelId="{F9DDAE5B-5492-4F10-BADA-41548E82A931}" type="sibTrans" cxnId="{D3C96EFA-88CE-4352-B465-DD050E2367DB}">
      <dgm:prSet/>
      <dgm:spPr/>
      <dgm:t>
        <a:bodyPr/>
        <a:lstStyle/>
        <a:p>
          <a:endParaRPr lang="en-US"/>
        </a:p>
      </dgm:t>
    </dgm:pt>
    <dgm:pt modelId="{49AD1047-391D-40D3-9F18-F0BB48983BEE}" type="pres">
      <dgm:prSet presAssocID="{9CF0C073-A952-4DD5-AF34-F5EDEC9EEEE1}" presName="compositeShape" presStyleCnt="0">
        <dgm:presLayoutVars>
          <dgm:dir/>
          <dgm:resizeHandles/>
        </dgm:presLayoutVars>
      </dgm:prSet>
      <dgm:spPr/>
      <dgm:t>
        <a:bodyPr/>
        <a:lstStyle/>
        <a:p>
          <a:endParaRPr lang="en-US"/>
        </a:p>
      </dgm:t>
    </dgm:pt>
    <dgm:pt modelId="{3674CEED-704A-46F8-B306-7C6DF3D18104}" type="pres">
      <dgm:prSet presAssocID="{9CF0C073-A952-4DD5-AF34-F5EDEC9EEEE1}" presName="pyramid" presStyleLbl="node1" presStyleIdx="0" presStyleCnt="1" custLinFactNeighborX="-4680" custLinFactNeighborY="-959"/>
      <dgm:spPr/>
    </dgm:pt>
    <dgm:pt modelId="{A7816990-731C-403F-B32F-183731A48B59}" type="pres">
      <dgm:prSet presAssocID="{9CF0C073-A952-4DD5-AF34-F5EDEC9EEEE1}" presName="theList" presStyleCnt="0"/>
      <dgm:spPr/>
    </dgm:pt>
    <dgm:pt modelId="{4F1C58B5-21E4-4F3D-9E3F-AE3F03CD8398}" type="pres">
      <dgm:prSet presAssocID="{B46016FC-30CC-4541-9816-3140BBEEE099}" presName="aNode" presStyleLbl="fgAcc1" presStyleIdx="0" presStyleCnt="2">
        <dgm:presLayoutVars>
          <dgm:bulletEnabled val="1"/>
        </dgm:presLayoutVars>
      </dgm:prSet>
      <dgm:spPr/>
      <dgm:t>
        <a:bodyPr/>
        <a:lstStyle/>
        <a:p>
          <a:endParaRPr lang="en-US"/>
        </a:p>
      </dgm:t>
    </dgm:pt>
    <dgm:pt modelId="{F6C6E5BD-3E57-49D5-A6E4-4FC711509EF7}" type="pres">
      <dgm:prSet presAssocID="{B46016FC-30CC-4541-9816-3140BBEEE099}" presName="aSpace" presStyleCnt="0"/>
      <dgm:spPr/>
    </dgm:pt>
    <dgm:pt modelId="{3B83AB3E-B137-435C-A06F-88EEAFA9FBBD}" type="pres">
      <dgm:prSet presAssocID="{EEB581EA-F938-4A66-8CBD-181E6BD2A38C}" presName="aNode" presStyleLbl="fgAcc1" presStyleIdx="1" presStyleCnt="2">
        <dgm:presLayoutVars>
          <dgm:bulletEnabled val="1"/>
        </dgm:presLayoutVars>
      </dgm:prSet>
      <dgm:spPr/>
      <dgm:t>
        <a:bodyPr/>
        <a:lstStyle/>
        <a:p>
          <a:endParaRPr lang="en-US"/>
        </a:p>
      </dgm:t>
    </dgm:pt>
    <dgm:pt modelId="{925B9714-1FF4-428C-8061-3A5FECC92264}" type="pres">
      <dgm:prSet presAssocID="{EEB581EA-F938-4A66-8CBD-181E6BD2A38C}" presName="aSpace" presStyleCnt="0"/>
      <dgm:spPr/>
    </dgm:pt>
  </dgm:ptLst>
  <dgm:cxnLst>
    <dgm:cxn modelId="{491BB041-22BE-4D10-BEC8-149789228FA4}" type="presOf" srcId="{EEB581EA-F938-4A66-8CBD-181E6BD2A38C}" destId="{3B83AB3E-B137-435C-A06F-88EEAFA9FBBD}" srcOrd="0" destOrd="0" presId="urn:microsoft.com/office/officeart/2005/8/layout/pyramid2"/>
    <dgm:cxn modelId="{DBAF0A1F-9BD4-4142-A0EE-FFDDE72713F3}" type="presOf" srcId="{9CF0C073-A952-4DD5-AF34-F5EDEC9EEEE1}" destId="{49AD1047-391D-40D3-9F18-F0BB48983BEE}" srcOrd="0" destOrd="0" presId="urn:microsoft.com/office/officeart/2005/8/layout/pyramid2"/>
    <dgm:cxn modelId="{377A9176-BE19-4C10-9ACC-7F51F6846C33}" srcId="{9CF0C073-A952-4DD5-AF34-F5EDEC9EEEE1}" destId="{B46016FC-30CC-4541-9816-3140BBEEE099}" srcOrd="0" destOrd="0" parTransId="{AB3B48FB-8A4C-468B-B887-A3A1E2C0BE6D}" sibTransId="{9B71BB6B-0D45-439A-B297-7A2618BBA710}"/>
    <dgm:cxn modelId="{D3C96EFA-88CE-4352-B465-DD050E2367DB}" srcId="{9CF0C073-A952-4DD5-AF34-F5EDEC9EEEE1}" destId="{EEB581EA-F938-4A66-8CBD-181E6BD2A38C}" srcOrd="1" destOrd="0" parTransId="{5A29EED4-F740-4799-B983-93824E40C890}" sibTransId="{F9DDAE5B-5492-4F10-BADA-41548E82A931}"/>
    <dgm:cxn modelId="{504D643C-B28D-40ED-A078-CA386EEA2FC9}" type="presOf" srcId="{B46016FC-30CC-4541-9816-3140BBEEE099}" destId="{4F1C58B5-21E4-4F3D-9E3F-AE3F03CD8398}" srcOrd="0" destOrd="0" presId="urn:microsoft.com/office/officeart/2005/8/layout/pyramid2"/>
    <dgm:cxn modelId="{83A52A7A-1176-43D6-95DB-8D2B8C5F0ED4}" type="presParOf" srcId="{49AD1047-391D-40D3-9F18-F0BB48983BEE}" destId="{3674CEED-704A-46F8-B306-7C6DF3D18104}" srcOrd="0" destOrd="0" presId="urn:microsoft.com/office/officeart/2005/8/layout/pyramid2"/>
    <dgm:cxn modelId="{F0002E9B-CEA9-446E-8114-E3778234F593}" type="presParOf" srcId="{49AD1047-391D-40D3-9F18-F0BB48983BEE}" destId="{A7816990-731C-403F-B32F-183731A48B59}" srcOrd="1" destOrd="0" presId="urn:microsoft.com/office/officeart/2005/8/layout/pyramid2"/>
    <dgm:cxn modelId="{FBEA32C2-E232-42DE-9A81-D4E4BDC8C58E}" type="presParOf" srcId="{A7816990-731C-403F-B32F-183731A48B59}" destId="{4F1C58B5-21E4-4F3D-9E3F-AE3F03CD8398}" srcOrd="0" destOrd="0" presId="urn:microsoft.com/office/officeart/2005/8/layout/pyramid2"/>
    <dgm:cxn modelId="{8C2BB8C8-4A11-4B31-9C79-51E2E0E1C814}" type="presParOf" srcId="{A7816990-731C-403F-B32F-183731A48B59}" destId="{F6C6E5BD-3E57-49D5-A6E4-4FC711509EF7}" srcOrd="1" destOrd="0" presId="urn:microsoft.com/office/officeart/2005/8/layout/pyramid2"/>
    <dgm:cxn modelId="{C4369E20-EFD5-464A-81CE-2F80080833EA}" type="presParOf" srcId="{A7816990-731C-403F-B32F-183731A48B59}" destId="{3B83AB3E-B137-435C-A06F-88EEAFA9FBBD}" srcOrd="2" destOrd="0" presId="urn:microsoft.com/office/officeart/2005/8/layout/pyramid2"/>
    <dgm:cxn modelId="{C302583A-CD19-4B84-B4C4-D1A5C8BD139A}" type="presParOf" srcId="{A7816990-731C-403F-B32F-183731A48B59}" destId="{925B9714-1FF4-428C-8061-3A5FECC92264}" srcOrd="3"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5A033-5ADF-4FB9-8001-9D6E5CA05F2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77024B-4706-40AB-8641-9531ECD46931}">
      <dgm:prSet phldrT="[Text]" custT="1"/>
      <dgm:spPr/>
      <dgm:t>
        <a:bodyPr/>
        <a:lstStyle/>
        <a:p>
          <a:pPr algn="ctr"/>
          <a:r>
            <a:rPr lang="en-US" sz="2400" b="1" dirty="0" smtClean="0"/>
            <a:t>Pedagogy                                   </a:t>
          </a:r>
          <a:r>
            <a:rPr lang="ar-JO" sz="2400" b="1" noProof="0" dirty="0" smtClean="0"/>
            <a:t>التعليم التقليدي المتمركز حول المعلم</a:t>
          </a:r>
          <a:endParaRPr lang="en-US" sz="2400" b="1" dirty="0"/>
        </a:p>
      </dgm:t>
    </dgm:pt>
    <dgm:pt modelId="{3FAF863F-51DF-44BA-8BD0-45D45E6AA626}" type="parTrans" cxnId="{0D89EC74-95EF-4343-B687-29E19F9AF019}">
      <dgm:prSet/>
      <dgm:spPr/>
      <dgm:t>
        <a:bodyPr/>
        <a:lstStyle/>
        <a:p>
          <a:endParaRPr lang="en-US"/>
        </a:p>
      </dgm:t>
    </dgm:pt>
    <dgm:pt modelId="{D7A852C5-9B4C-415E-B1DE-992002C94D32}" type="sibTrans" cxnId="{0D89EC74-95EF-4343-B687-29E19F9AF019}">
      <dgm:prSet/>
      <dgm:spPr/>
      <dgm:t>
        <a:bodyPr/>
        <a:lstStyle/>
        <a:p>
          <a:endParaRPr lang="en-US"/>
        </a:p>
      </dgm:t>
    </dgm:pt>
    <dgm:pt modelId="{F1D3DE58-27D1-4190-93D2-AF17BB057BEE}">
      <dgm:prSet phldrT="[Text]"/>
      <dgm:spPr/>
      <dgm:t>
        <a:bodyPr/>
        <a:lstStyle/>
        <a:p>
          <a:r>
            <a:rPr lang="en-US" dirty="0" smtClean="0"/>
            <a:t>2</a:t>
          </a:r>
          <a:endParaRPr lang="en-US" dirty="0"/>
        </a:p>
      </dgm:t>
    </dgm:pt>
    <dgm:pt modelId="{7E30636E-5FD4-4471-B399-0566934C64D2}" type="parTrans" cxnId="{A219F0CB-C06C-4A97-BA33-9E24C13694A8}">
      <dgm:prSet/>
      <dgm:spPr/>
      <dgm:t>
        <a:bodyPr/>
        <a:lstStyle/>
        <a:p>
          <a:endParaRPr lang="en-US"/>
        </a:p>
      </dgm:t>
    </dgm:pt>
    <dgm:pt modelId="{02A5937E-3400-4837-88A5-6E1BFD7C4635}" type="sibTrans" cxnId="{A219F0CB-C06C-4A97-BA33-9E24C13694A8}">
      <dgm:prSet/>
      <dgm:spPr/>
      <dgm:t>
        <a:bodyPr/>
        <a:lstStyle/>
        <a:p>
          <a:endParaRPr lang="en-US"/>
        </a:p>
      </dgm:t>
    </dgm:pt>
    <dgm:pt modelId="{E2AF0D54-4BE0-46D3-B47A-5180FC6FCDD5}">
      <dgm:prSet phldrT="[Text]" custT="1"/>
      <dgm:spPr/>
      <dgm:t>
        <a:bodyPr/>
        <a:lstStyle/>
        <a:p>
          <a:pPr algn="ctr">
            <a:lnSpc>
              <a:spcPct val="100000"/>
            </a:lnSpc>
          </a:pPr>
          <a:r>
            <a:rPr lang="en-US" sz="2400" b="1" dirty="0" err="1" smtClean="0"/>
            <a:t>Heutagogy</a:t>
          </a:r>
          <a:r>
            <a:rPr lang="ar-JO" sz="2400" b="1" dirty="0" smtClean="0"/>
            <a:t>تمكين الدارسين من الإدارة الذاتية لتعلمهم                      </a:t>
          </a:r>
          <a:r>
            <a:rPr lang="en-US" sz="2400" b="1" dirty="0" smtClean="0"/>
            <a:t>  </a:t>
          </a:r>
          <a:endParaRPr lang="en-US" sz="2400" b="1" dirty="0"/>
        </a:p>
      </dgm:t>
    </dgm:pt>
    <dgm:pt modelId="{7B90D240-8388-4391-A2B7-0EFC87A208A7}" type="parTrans" cxnId="{821ACC3B-5044-4BF3-9086-C52E04AAC5DE}">
      <dgm:prSet/>
      <dgm:spPr/>
      <dgm:t>
        <a:bodyPr/>
        <a:lstStyle/>
        <a:p>
          <a:endParaRPr lang="en-US"/>
        </a:p>
      </dgm:t>
    </dgm:pt>
    <dgm:pt modelId="{12637952-F815-46B5-9CE8-0CD1D0489C27}" type="sibTrans" cxnId="{821ACC3B-5044-4BF3-9086-C52E04AAC5DE}">
      <dgm:prSet/>
      <dgm:spPr/>
      <dgm:t>
        <a:bodyPr/>
        <a:lstStyle/>
        <a:p>
          <a:endParaRPr lang="en-US"/>
        </a:p>
      </dgm:t>
    </dgm:pt>
    <dgm:pt modelId="{646C2928-2933-47BC-971C-FB70A3898273}">
      <dgm:prSet phldrT="[Text]"/>
      <dgm:spPr/>
      <dgm:t>
        <a:bodyPr/>
        <a:lstStyle/>
        <a:p>
          <a:r>
            <a:rPr lang="en-US" dirty="0" smtClean="0"/>
            <a:t>3</a:t>
          </a:r>
          <a:endParaRPr lang="en-US" dirty="0"/>
        </a:p>
      </dgm:t>
    </dgm:pt>
    <dgm:pt modelId="{BA1EB3EF-2756-4CB2-87C4-0495B6BAE5A2}" type="parTrans" cxnId="{18265397-15B5-4A7A-8000-780B9276A027}">
      <dgm:prSet/>
      <dgm:spPr/>
      <dgm:t>
        <a:bodyPr/>
        <a:lstStyle/>
        <a:p>
          <a:endParaRPr lang="en-US"/>
        </a:p>
      </dgm:t>
    </dgm:pt>
    <dgm:pt modelId="{DC666F89-ECE9-41A7-8B72-617FF620FAE6}" type="sibTrans" cxnId="{18265397-15B5-4A7A-8000-780B9276A027}">
      <dgm:prSet/>
      <dgm:spPr/>
      <dgm:t>
        <a:bodyPr/>
        <a:lstStyle/>
        <a:p>
          <a:endParaRPr lang="en-US"/>
        </a:p>
      </dgm:t>
    </dgm:pt>
    <dgm:pt modelId="{F3A44C54-A144-4FDE-A650-EBBD996F36E2}">
      <dgm:prSet phldrT="[Text]" custT="1"/>
      <dgm:spPr/>
      <dgm:t>
        <a:bodyPr/>
        <a:lstStyle/>
        <a:p>
          <a:pPr algn="l"/>
          <a:r>
            <a:rPr lang="en-US" sz="2400" b="1" dirty="0" err="1" smtClean="0"/>
            <a:t>Andragogy</a:t>
          </a:r>
          <a:r>
            <a:rPr lang="en-US" sz="2400" b="1" dirty="0" smtClean="0"/>
            <a:t>    </a:t>
          </a:r>
          <a:r>
            <a:rPr lang="ar-JO" sz="2400" b="1" dirty="0" smtClean="0"/>
            <a:t>التمركز حول دراسة المسائل المحددة أكثر من المحتوى</a:t>
          </a:r>
          <a:endParaRPr lang="en-US" sz="2400" b="1" dirty="0"/>
        </a:p>
      </dgm:t>
    </dgm:pt>
    <dgm:pt modelId="{5E235D3E-9642-4AC1-80CC-FA85E6A33416}" type="parTrans" cxnId="{56DC68DC-864C-4130-8951-61A4C57A1B42}">
      <dgm:prSet/>
      <dgm:spPr/>
      <dgm:t>
        <a:bodyPr/>
        <a:lstStyle/>
        <a:p>
          <a:endParaRPr lang="en-US"/>
        </a:p>
      </dgm:t>
    </dgm:pt>
    <dgm:pt modelId="{FE922C13-AFAA-40DE-8A7C-AD0B3280C39F}" type="sibTrans" cxnId="{56DC68DC-864C-4130-8951-61A4C57A1B42}">
      <dgm:prSet/>
      <dgm:spPr/>
      <dgm:t>
        <a:bodyPr/>
        <a:lstStyle/>
        <a:p>
          <a:endParaRPr lang="en-US"/>
        </a:p>
      </dgm:t>
    </dgm:pt>
    <dgm:pt modelId="{CF6AF3D1-487F-494E-A80D-467365ACD536}">
      <dgm:prSet phldrT="[Text]"/>
      <dgm:spPr/>
      <dgm:t>
        <a:bodyPr/>
        <a:lstStyle/>
        <a:p>
          <a:r>
            <a:rPr lang="en-US" dirty="0" smtClean="0"/>
            <a:t>1</a:t>
          </a:r>
          <a:endParaRPr lang="en-US" dirty="0"/>
        </a:p>
      </dgm:t>
    </dgm:pt>
    <dgm:pt modelId="{966A2C1D-0D60-4551-B494-4B4F63496F06}" type="sibTrans" cxnId="{1FFC1215-746F-4507-B460-22098AA8C403}">
      <dgm:prSet/>
      <dgm:spPr/>
      <dgm:t>
        <a:bodyPr/>
        <a:lstStyle/>
        <a:p>
          <a:endParaRPr lang="en-US"/>
        </a:p>
      </dgm:t>
    </dgm:pt>
    <dgm:pt modelId="{C29FB6FE-2545-4CEA-80EE-36AA3391778B}" type="parTrans" cxnId="{1FFC1215-746F-4507-B460-22098AA8C403}">
      <dgm:prSet/>
      <dgm:spPr/>
      <dgm:t>
        <a:bodyPr/>
        <a:lstStyle/>
        <a:p>
          <a:endParaRPr lang="en-US"/>
        </a:p>
      </dgm:t>
    </dgm:pt>
    <dgm:pt modelId="{159D9344-58D3-462C-9E34-C89678F7CB99}">
      <dgm:prSet phldrT="[Text]" custT="1"/>
      <dgm:spPr/>
      <dgm:t>
        <a:bodyPr/>
        <a:lstStyle/>
        <a:p>
          <a:pPr algn="l"/>
          <a:endParaRPr lang="en-US" sz="2400" b="1" dirty="0"/>
        </a:p>
      </dgm:t>
    </dgm:pt>
    <dgm:pt modelId="{B51983A7-5CAA-473E-A2FA-53CEC7FAB7B7}" type="parTrans" cxnId="{6B3E23DC-0FA4-4389-A4A2-58D49492C8FA}">
      <dgm:prSet/>
      <dgm:spPr/>
      <dgm:t>
        <a:bodyPr/>
        <a:lstStyle/>
        <a:p>
          <a:endParaRPr lang="en-US"/>
        </a:p>
      </dgm:t>
    </dgm:pt>
    <dgm:pt modelId="{3542A9FA-3B0B-4396-9BA7-5C80E675E570}" type="sibTrans" cxnId="{6B3E23DC-0FA4-4389-A4A2-58D49492C8FA}">
      <dgm:prSet/>
      <dgm:spPr/>
      <dgm:t>
        <a:bodyPr/>
        <a:lstStyle/>
        <a:p>
          <a:endParaRPr lang="en-US"/>
        </a:p>
      </dgm:t>
    </dgm:pt>
    <dgm:pt modelId="{C27A33A8-78AB-478F-9F31-4C320E085F96}">
      <dgm:prSet phldrT="[Text]" custT="1"/>
      <dgm:spPr/>
      <dgm:t>
        <a:bodyPr/>
        <a:lstStyle/>
        <a:p>
          <a:pPr algn="r" rtl="1"/>
          <a:r>
            <a:rPr lang="ar-JO" sz="2000" b="1" dirty="0" smtClean="0"/>
            <a:t>.</a:t>
          </a:r>
          <a:endParaRPr lang="en-US" sz="2400" b="1" dirty="0"/>
        </a:p>
      </dgm:t>
    </dgm:pt>
    <dgm:pt modelId="{7A2A0947-13E7-46DD-A31F-EC32945227D1}" type="parTrans" cxnId="{51BB7A45-4182-477E-A0C4-2D79B9E5AC1D}">
      <dgm:prSet/>
      <dgm:spPr/>
      <dgm:t>
        <a:bodyPr/>
        <a:lstStyle/>
        <a:p>
          <a:endParaRPr lang="en-US"/>
        </a:p>
      </dgm:t>
    </dgm:pt>
    <dgm:pt modelId="{6322933E-DF5C-494F-B8CB-AF43879C7473}" type="sibTrans" cxnId="{51BB7A45-4182-477E-A0C4-2D79B9E5AC1D}">
      <dgm:prSet/>
      <dgm:spPr/>
      <dgm:t>
        <a:bodyPr/>
        <a:lstStyle/>
        <a:p>
          <a:endParaRPr lang="en-US"/>
        </a:p>
      </dgm:t>
    </dgm:pt>
    <dgm:pt modelId="{5DBB9414-249B-4AAF-9DC9-8F673F43CB65}">
      <dgm:prSet phldrT="[Text]" custT="1"/>
      <dgm:spPr/>
      <dgm:t>
        <a:bodyPr/>
        <a:lstStyle/>
        <a:p>
          <a:pPr algn="ctr">
            <a:lnSpc>
              <a:spcPct val="100000"/>
            </a:lnSpc>
          </a:pPr>
          <a:endParaRPr lang="en-US" sz="2400" b="1" dirty="0"/>
        </a:p>
      </dgm:t>
    </dgm:pt>
    <dgm:pt modelId="{0091F4E7-3BDE-4FE2-8501-20BF9DD7B86E}" type="parTrans" cxnId="{D9687B14-09CC-4DAB-B479-5FF11DD6C1D6}">
      <dgm:prSet/>
      <dgm:spPr/>
      <dgm:t>
        <a:bodyPr/>
        <a:lstStyle/>
        <a:p>
          <a:endParaRPr lang="en-US"/>
        </a:p>
      </dgm:t>
    </dgm:pt>
    <dgm:pt modelId="{B72ED9DF-7C76-4B05-9727-F2E9AD994950}" type="sibTrans" cxnId="{D9687B14-09CC-4DAB-B479-5FF11DD6C1D6}">
      <dgm:prSet/>
      <dgm:spPr/>
      <dgm:t>
        <a:bodyPr/>
        <a:lstStyle/>
        <a:p>
          <a:endParaRPr lang="en-US"/>
        </a:p>
      </dgm:t>
    </dgm:pt>
    <dgm:pt modelId="{26D6A7FE-FCEA-4A2C-8FC9-7EED070B91D5}" type="pres">
      <dgm:prSet presAssocID="{4F85A033-5ADF-4FB9-8001-9D6E5CA05F2C}" presName="linearFlow" presStyleCnt="0">
        <dgm:presLayoutVars>
          <dgm:dir/>
          <dgm:animLvl val="lvl"/>
          <dgm:resizeHandles val="exact"/>
        </dgm:presLayoutVars>
      </dgm:prSet>
      <dgm:spPr/>
      <dgm:t>
        <a:bodyPr/>
        <a:lstStyle/>
        <a:p>
          <a:endParaRPr lang="en-US"/>
        </a:p>
      </dgm:t>
    </dgm:pt>
    <dgm:pt modelId="{1B80DEAE-2195-4686-8294-004A2CC100F6}" type="pres">
      <dgm:prSet presAssocID="{CF6AF3D1-487F-494E-A80D-467365ACD536}" presName="composite" presStyleCnt="0"/>
      <dgm:spPr/>
    </dgm:pt>
    <dgm:pt modelId="{EE8FE6D6-6BBE-476C-A5DD-094E0A2FA492}" type="pres">
      <dgm:prSet presAssocID="{CF6AF3D1-487F-494E-A80D-467365ACD536}" presName="parentText" presStyleLbl="alignNode1" presStyleIdx="0" presStyleCnt="3">
        <dgm:presLayoutVars>
          <dgm:chMax val="1"/>
          <dgm:bulletEnabled val="1"/>
        </dgm:presLayoutVars>
      </dgm:prSet>
      <dgm:spPr/>
      <dgm:t>
        <a:bodyPr/>
        <a:lstStyle/>
        <a:p>
          <a:endParaRPr lang="en-US"/>
        </a:p>
      </dgm:t>
    </dgm:pt>
    <dgm:pt modelId="{4869F483-70E2-4DE7-824D-64E8D9E09A8A}" type="pres">
      <dgm:prSet presAssocID="{CF6AF3D1-487F-494E-A80D-467365ACD536}" presName="descendantText" presStyleLbl="alignAcc1" presStyleIdx="0" presStyleCnt="3" custAng="0" custScaleX="103782" custLinFactNeighborX="5149" custLinFactNeighborY="-394">
        <dgm:presLayoutVars>
          <dgm:bulletEnabled val="1"/>
        </dgm:presLayoutVars>
      </dgm:prSet>
      <dgm:spPr/>
      <dgm:t>
        <a:bodyPr/>
        <a:lstStyle/>
        <a:p>
          <a:endParaRPr lang="en-US"/>
        </a:p>
      </dgm:t>
    </dgm:pt>
    <dgm:pt modelId="{44DCA5A2-46BB-430B-9D22-424F01C5C4A6}" type="pres">
      <dgm:prSet presAssocID="{966A2C1D-0D60-4551-B494-4B4F63496F06}" presName="sp" presStyleCnt="0"/>
      <dgm:spPr/>
    </dgm:pt>
    <dgm:pt modelId="{E4B75203-C17C-4BA1-931D-82E21AF05C47}" type="pres">
      <dgm:prSet presAssocID="{F1D3DE58-27D1-4190-93D2-AF17BB057BEE}" presName="composite" presStyleCnt="0"/>
      <dgm:spPr/>
    </dgm:pt>
    <dgm:pt modelId="{693F71E7-8BB1-452A-B86A-2CB9FB6DB8B6}" type="pres">
      <dgm:prSet presAssocID="{F1D3DE58-27D1-4190-93D2-AF17BB057BEE}" presName="parentText" presStyleLbl="alignNode1" presStyleIdx="1" presStyleCnt="3" custLinFactNeighborX="-18090" custLinFactNeighborY="4135">
        <dgm:presLayoutVars>
          <dgm:chMax val="1"/>
          <dgm:bulletEnabled val="1"/>
        </dgm:presLayoutVars>
      </dgm:prSet>
      <dgm:spPr/>
      <dgm:t>
        <a:bodyPr/>
        <a:lstStyle/>
        <a:p>
          <a:endParaRPr lang="en-US"/>
        </a:p>
      </dgm:t>
    </dgm:pt>
    <dgm:pt modelId="{418E4817-A946-4F2F-A2F5-88E176200D1E}" type="pres">
      <dgm:prSet presAssocID="{F1D3DE58-27D1-4190-93D2-AF17BB057BEE}" presName="descendantText" presStyleLbl="alignAcc1" presStyleIdx="1" presStyleCnt="3" custLinFactNeighborX="228" custLinFactNeighborY="2308">
        <dgm:presLayoutVars>
          <dgm:bulletEnabled val="1"/>
        </dgm:presLayoutVars>
      </dgm:prSet>
      <dgm:spPr/>
      <dgm:t>
        <a:bodyPr/>
        <a:lstStyle/>
        <a:p>
          <a:endParaRPr lang="en-US"/>
        </a:p>
      </dgm:t>
    </dgm:pt>
    <dgm:pt modelId="{268E7FB3-8522-4868-91B0-9C640F279C7E}" type="pres">
      <dgm:prSet presAssocID="{02A5937E-3400-4837-88A5-6E1BFD7C4635}" presName="sp" presStyleCnt="0"/>
      <dgm:spPr/>
    </dgm:pt>
    <dgm:pt modelId="{98E0CA04-9BFB-496A-8757-A51EF53D958E}" type="pres">
      <dgm:prSet presAssocID="{646C2928-2933-47BC-971C-FB70A3898273}" presName="composite" presStyleCnt="0"/>
      <dgm:spPr/>
    </dgm:pt>
    <dgm:pt modelId="{5EF4DFCD-BA23-448D-9710-CFECF6AB2451}" type="pres">
      <dgm:prSet presAssocID="{646C2928-2933-47BC-971C-FB70A3898273}" presName="parentText" presStyleLbl="alignNode1" presStyleIdx="2" presStyleCnt="3">
        <dgm:presLayoutVars>
          <dgm:chMax val="1"/>
          <dgm:bulletEnabled val="1"/>
        </dgm:presLayoutVars>
      </dgm:prSet>
      <dgm:spPr/>
      <dgm:t>
        <a:bodyPr/>
        <a:lstStyle/>
        <a:p>
          <a:endParaRPr lang="en-US"/>
        </a:p>
      </dgm:t>
    </dgm:pt>
    <dgm:pt modelId="{D8D9C875-BF24-44E0-8A0D-77DAC900F3AB}" type="pres">
      <dgm:prSet presAssocID="{646C2928-2933-47BC-971C-FB70A3898273}" presName="descendantText" presStyleLbl="alignAcc1" presStyleIdx="2" presStyleCnt="3" custLinFactNeighborX="572" custLinFactNeighborY="-12542">
        <dgm:presLayoutVars>
          <dgm:bulletEnabled val="1"/>
        </dgm:presLayoutVars>
      </dgm:prSet>
      <dgm:spPr/>
      <dgm:t>
        <a:bodyPr/>
        <a:lstStyle/>
        <a:p>
          <a:endParaRPr lang="en-US"/>
        </a:p>
      </dgm:t>
    </dgm:pt>
  </dgm:ptLst>
  <dgm:cxnLst>
    <dgm:cxn modelId="{1E682B58-BA0D-48C8-9577-06BA578A5904}" type="presOf" srcId="{646C2928-2933-47BC-971C-FB70A3898273}" destId="{5EF4DFCD-BA23-448D-9710-CFECF6AB2451}" srcOrd="0" destOrd="0" presId="urn:microsoft.com/office/officeart/2005/8/layout/chevron2"/>
    <dgm:cxn modelId="{512C7F5A-868A-4020-B0EF-A06B228E920E}" type="presOf" srcId="{F3A44C54-A144-4FDE-A650-EBBD996F36E2}" destId="{D8D9C875-BF24-44E0-8A0D-77DAC900F3AB}" srcOrd="0" destOrd="1" presId="urn:microsoft.com/office/officeart/2005/8/layout/chevron2"/>
    <dgm:cxn modelId="{51BB7A45-4182-477E-A0C4-2D79B9E5AC1D}" srcId="{646C2928-2933-47BC-971C-FB70A3898273}" destId="{C27A33A8-78AB-478F-9F31-4C320E085F96}" srcOrd="2" destOrd="0" parTransId="{7A2A0947-13E7-46DD-A31F-EC32945227D1}" sibTransId="{6322933E-DF5C-494F-B8CB-AF43879C7473}"/>
    <dgm:cxn modelId="{F8613D7B-1721-4630-8831-E6BACA6E1615}" type="presOf" srcId="{F1D3DE58-27D1-4190-93D2-AF17BB057BEE}" destId="{693F71E7-8BB1-452A-B86A-2CB9FB6DB8B6}" srcOrd="0" destOrd="0" presId="urn:microsoft.com/office/officeart/2005/8/layout/chevron2"/>
    <dgm:cxn modelId="{72D0BEA9-980F-4625-8672-A409669E1434}" type="presOf" srcId="{159D9344-58D3-462C-9E34-C89678F7CB99}" destId="{D8D9C875-BF24-44E0-8A0D-77DAC900F3AB}" srcOrd="0" destOrd="0" presId="urn:microsoft.com/office/officeart/2005/8/layout/chevron2"/>
    <dgm:cxn modelId="{D0DA5E15-FA41-4377-A7EB-F267A11F2BEB}" type="presOf" srcId="{C27A33A8-78AB-478F-9F31-4C320E085F96}" destId="{D8D9C875-BF24-44E0-8A0D-77DAC900F3AB}" srcOrd="0" destOrd="2" presId="urn:microsoft.com/office/officeart/2005/8/layout/chevron2"/>
    <dgm:cxn modelId="{821ACC3B-5044-4BF3-9086-C52E04AAC5DE}" srcId="{F1D3DE58-27D1-4190-93D2-AF17BB057BEE}" destId="{E2AF0D54-4BE0-46D3-B47A-5180FC6FCDD5}" srcOrd="1" destOrd="0" parTransId="{7B90D240-8388-4391-A2B7-0EFC87A208A7}" sibTransId="{12637952-F815-46B5-9CE8-0CD1D0489C27}"/>
    <dgm:cxn modelId="{7C5484F7-FE82-4134-A3A1-4F605E6DC2CD}" type="presOf" srcId="{4F85A033-5ADF-4FB9-8001-9D6E5CA05F2C}" destId="{26D6A7FE-FCEA-4A2C-8FC9-7EED070B91D5}" srcOrd="0" destOrd="0" presId="urn:microsoft.com/office/officeart/2005/8/layout/chevron2"/>
    <dgm:cxn modelId="{7ABAE280-2C42-423C-B349-2AA24EAD8141}" type="presOf" srcId="{E2AF0D54-4BE0-46D3-B47A-5180FC6FCDD5}" destId="{418E4817-A946-4F2F-A2F5-88E176200D1E}" srcOrd="0" destOrd="1" presId="urn:microsoft.com/office/officeart/2005/8/layout/chevron2"/>
    <dgm:cxn modelId="{0D89EC74-95EF-4343-B687-29E19F9AF019}" srcId="{CF6AF3D1-487F-494E-A80D-467365ACD536}" destId="{6C77024B-4706-40AB-8641-9531ECD46931}" srcOrd="0" destOrd="0" parTransId="{3FAF863F-51DF-44BA-8BD0-45D45E6AA626}" sibTransId="{D7A852C5-9B4C-415E-B1DE-992002C94D32}"/>
    <dgm:cxn modelId="{1FFC1215-746F-4507-B460-22098AA8C403}" srcId="{4F85A033-5ADF-4FB9-8001-9D6E5CA05F2C}" destId="{CF6AF3D1-487F-494E-A80D-467365ACD536}" srcOrd="0" destOrd="0" parTransId="{C29FB6FE-2545-4CEA-80EE-36AA3391778B}" sibTransId="{966A2C1D-0D60-4551-B494-4B4F63496F06}"/>
    <dgm:cxn modelId="{A219F0CB-C06C-4A97-BA33-9E24C13694A8}" srcId="{4F85A033-5ADF-4FB9-8001-9D6E5CA05F2C}" destId="{F1D3DE58-27D1-4190-93D2-AF17BB057BEE}" srcOrd="1" destOrd="0" parTransId="{7E30636E-5FD4-4471-B399-0566934C64D2}" sibTransId="{02A5937E-3400-4837-88A5-6E1BFD7C4635}"/>
    <dgm:cxn modelId="{5E5C6A76-D0A9-4F34-B7FF-215F36B26069}" type="presOf" srcId="{6C77024B-4706-40AB-8641-9531ECD46931}" destId="{4869F483-70E2-4DE7-824D-64E8D9E09A8A}" srcOrd="0" destOrd="0" presId="urn:microsoft.com/office/officeart/2005/8/layout/chevron2"/>
    <dgm:cxn modelId="{D9687B14-09CC-4DAB-B479-5FF11DD6C1D6}" srcId="{F1D3DE58-27D1-4190-93D2-AF17BB057BEE}" destId="{5DBB9414-249B-4AAF-9DC9-8F673F43CB65}" srcOrd="0" destOrd="0" parTransId="{0091F4E7-3BDE-4FE2-8501-20BF9DD7B86E}" sibTransId="{B72ED9DF-7C76-4B05-9727-F2E9AD994950}"/>
    <dgm:cxn modelId="{D64CAF5E-7C44-4496-BE9F-1FCB3EC9F095}" type="presOf" srcId="{5DBB9414-249B-4AAF-9DC9-8F673F43CB65}" destId="{418E4817-A946-4F2F-A2F5-88E176200D1E}" srcOrd="0" destOrd="0" presId="urn:microsoft.com/office/officeart/2005/8/layout/chevron2"/>
    <dgm:cxn modelId="{6B3E23DC-0FA4-4389-A4A2-58D49492C8FA}" srcId="{646C2928-2933-47BC-971C-FB70A3898273}" destId="{159D9344-58D3-462C-9E34-C89678F7CB99}" srcOrd="0" destOrd="0" parTransId="{B51983A7-5CAA-473E-A2FA-53CEC7FAB7B7}" sibTransId="{3542A9FA-3B0B-4396-9BA7-5C80E675E570}"/>
    <dgm:cxn modelId="{3D0F2DE2-B6D6-48D1-9D10-23727669753B}" type="presOf" srcId="{CF6AF3D1-487F-494E-A80D-467365ACD536}" destId="{EE8FE6D6-6BBE-476C-A5DD-094E0A2FA492}" srcOrd="0" destOrd="0" presId="urn:microsoft.com/office/officeart/2005/8/layout/chevron2"/>
    <dgm:cxn modelId="{56DC68DC-864C-4130-8951-61A4C57A1B42}" srcId="{646C2928-2933-47BC-971C-FB70A3898273}" destId="{F3A44C54-A144-4FDE-A650-EBBD996F36E2}" srcOrd="1" destOrd="0" parTransId="{5E235D3E-9642-4AC1-80CC-FA85E6A33416}" sibTransId="{FE922C13-AFAA-40DE-8A7C-AD0B3280C39F}"/>
    <dgm:cxn modelId="{18265397-15B5-4A7A-8000-780B9276A027}" srcId="{4F85A033-5ADF-4FB9-8001-9D6E5CA05F2C}" destId="{646C2928-2933-47BC-971C-FB70A3898273}" srcOrd="2" destOrd="0" parTransId="{BA1EB3EF-2756-4CB2-87C4-0495B6BAE5A2}" sibTransId="{DC666F89-ECE9-41A7-8B72-617FF620FAE6}"/>
    <dgm:cxn modelId="{CD1F6225-7F2A-4E14-B329-99D7A0BC7354}" type="presParOf" srcId="{26D6A7FE-FCEA-4A2C-8FC9-7EED070B91D5}" destId="{1B80DEAE-2195-4686-8294-004A2CC100F6}" srcOrd="0" destOrd="0" presId="urn:microsoft.com/office/officeart/2005/8/layout/chevron2"/>
    <dgm:cxn modelId="{2B3F85F2-BB93-4E2F-A8BB-BB941B4E4C17}" type="presParOf" srcId="{1B80DEAE-2195-4686-8294-004A2CC100F6}" destId="{EE8FE6D6-6BBE-476C-A5DD-094E0A2FA492}" srcOrd="0" destOrd="0" presId="urn:microsoft.com/office/officeart/2005/8/layout/chevron2"/>
    <dgm:cxn modelId="{41984EA7-BA12-49D4-AF6A-B885482AE162}" type="presParOf" srcId="{1B80DEAE-2195-4686-8294-004A2CC100F6}" destId="{4869F483-70E2-4DE7-824D-64E8D9E09A8A}" srcOrd="1" destOrd="0" presId="urn:microsoft.com/office/officeart/2005/8/layout/chevron2"/>
    <dgm:cxn modelId="{6FBF8AFF-780C-4D19-BD2E-6DEA339E5290}" type="presParOf" srcId="{26D6A7FE-FCEA-4A2C-8FC9-7EED070B91D5}" destId="{44DCA5A2-46BB-430B-9D22-424F01C5C4A6}" srcOrd="1" destOrd="0" presId="urn:microsoft.com/office/officeart/2005/8/layout/chevron2"/>
    <dgm:cxn modelId="{E0A61CB6-EFCD-45F2-B400-A13DAF81FA5A}" type="presParOf" srcId="{26D6A7FE-FCEA-4A2C-8FC9-7EED070B91D5}" destId="{E4B75203-C17C-4BA1-931D-82E21AF05C47}" srcOrd="2" destOrd="0" presId="urn:microsoft.com/office/officeart/2005/8/layout/chevron2"/>
    <dgm:cxn modelId="{6EC9F524-EB24-4303-B7E7-4BDA13E029E6}" type="presParOf" srcId="{E4B75203-C17C-4BA1-931D-82E21AF05C47}" destId="{693F71E7-8BB1-452A-B86A-2CB9FB6DB8B6}" srcOrd="0" destOrd="0" presId="urn:microsoft.com/office/officeart/2005/8/layout/chevron2"/>
    <dgm:cxn modelId="{F2476063-5898-4ECD-9165-09F55E2DCE58}" type="presParOf" srcId="{E4B75203-C17C-4BA1-931D-82E21AF05C47}" destId="{418E4817-A946-4F2F-A2F5-88E176200D1E}" srcOrd="1" destOrd="0" presId="urn:microsoft.com/office/officeart/2005/8/layout/chevron2"/>
    <dgm:cxn modelId="{A579FDEC-CA73-46E8-B2DE-5233423B0B4C}" type="presParOf" srcId="{26D6A7FE-FCEA-4A2C-8FC9-7EED070B91D5}" destId="{268E7FB3-8522-4868-91B0-9C640F279C7E}" srcOrd="3" destOrd="0" presId="urn:microsoft.com/office/officeart/2005/8/layout/chevron2"/>
    <dgm:cxn modelId="{2E637453-807D-4A1B-BE37-39CE32FA9305}" type="presParOf" srcId="{26D6A7FE-FCEA-4A2C-8FC9-7EED070B91D5}" destId="{98E0CA04-9BFB-496A-8757-A51EF53D958E}" srcOrd="4" destOrd="0" presId="urn:microsoft.com/office/officeart/2005/8/layout/chevron2"/>
    <dgm:cxn modelId="{451D8FEC-63CE-4520-94F1-4E8167E3B1BB}" type="presParOf" srcId="{98E0CA04-9BFB-496A-8757-A51EF53D958E}" destId="{5EF4DFCD-BA23-448D-9710-CFECF6AB2451}" srcOrd="0" destOrd="0" presId="urn:microsoft.com/office/officeart/2005/8/layout/chevron2"/>
    <dgm:cxn modelId="{C8F434EF-D77F-441C-A5B3-C9D1325C61B8}" type="presParOf" srcId="{98E0CA04-9BFB-496A-8757-A51EF53D958E}" destId="{D8D9C875-BF24-44E0-8A0D-77DAC900F3A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5A033-5ADF-4FB9-8001-9D6E5CA05F2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77024B-4706-40AB-8641-9531ECD46931}">
      <dgm:prSet phldrT="[Text]" custT="1"/>
      <dgm:spPr/>
      <dgm:t>
        <a:bodyPr/>
        <a:lstStyle/>
        <a:p>
          <a:r>
            <a:rPr lang="en-US" sz="2400" b="1" dirty="0" err="1" smtClean="0"/>
            <a:t>Peeragogy</a:t>
          </a:r>
          <a:r>
            <a:rPr lang="en-US" sz="2400" b="1" dirty="0" smtClean="0"/>
            <a:t> (</a:t>
          </a:r>
          <a:r>
            <a:rPr lang="en-US" sz="2400" b="1" dirty="0" err="1" smtClean="0"/>
            <a:t>Paragogy</a:t>
          </a:r>
          <a:r>
            <a:rPr lang="en-US" sz="2400" b="1" dirty="0" smtClean="0"/>
            <a:t>) </a:t>
          </a:r>
          <a:r>
            <a:rPr lang="ar-JO" sz="2400" b="1" dirty="0" smtClean="0"/>
            <a:t>التركيزعلى التعلم التعاوني </a:t>
          </a:r>
          <a:r>
            <a:rPr lang="ar-JO" sz="2400" dirty="0" smtClean="0"/>
            <a:t>                              </a:t>
          </a:r>
          <a:endParaRPr lang="en-US" sz="2400" b="1" dirty="0"/>
        </a:p>
      </dgm:t>
    </dgm:pt>
    <dgm:pt modelId="{3FAF863F-51DF-44BA-8BD0-45D45E6AA626}" type="parTrans" cxnId="{0D89EC74-95EF-4343-B687-29E19F9AF019}">
      <dgm:prSet/>
      <dgm:spPr/>
      <dgm:t>
        <a:bodyPr/>
        <a:lstStyle/>
        <a:p>
          <a:endParaRPr lang="en-US"/>
        </a:p>
      </dgm:t>
    </dgm:pt>
    <dgm:pt modelId="{D7A852C5-9B4C-415E-B1DE-992002C94D32}" type="sibTrans" cxnId="{0D89EC74-95EF-4343-B687-29E19F9AF019}">
      <dgm:prSet/>
      <dgm:spPr/>
      <dgm:t>
        <a:bodyPr/>
        <a:lstStyle/>
        <a:p>
          <a:endParaRPr lang="en-US"/>
        </a:p>
      </dgm:t>
    </dgm:pt>
    <dgm:pt modelId="{F1D3DE58-27D1-4190-93D2-AF17BB057BEE}">
      <dgm:prSet phldrT="[Text]"/>
      <dgm:spPr/>
      <dgm:t>
        <a:bodyPr/>
        <a:lstStyle/>
        <a:p>
          <a:r>
            <a:rPr lang="en-US" dirty="0" smtClean="0"/>
            <a:t>5</a:t>
          </a:r>
          <a:endParaRPr lang="en-US" dirty="0"/>
        </a:p>
      </dgm:t>
    </dgm:pt>
    <dgm:pt modelId="{7E30636E-5FD4-4471-B399-0566934C64D2}" type="parTrans" cxnId="{A219F0CB-C06C-4A97-BA33-9E24C13694A8}">
      <dgm:prSet/>
      <dgm:spPr/>
      <dgm:t>
        <a:bodyPr/>
        <a:lstStyle/>
        <a:p>
          <a:endParaRPr lang="en-US"/>
        </a:p>
      </dgm:t>
    </dgm:pt>
    <dgm:pt modelId="{02A5937E-3400-4837-88A5-6E1BFD7C4635}" type="sibTrans" cxnId="{A219F0CB-C06C-4A97-BA33-9E24C13694A8}">
      <dgm:prSet/>
      <dgm:spPr/>
      <dgm:t>
        <a:bodyPr/>
        <a:lstStyle/>
        <a:p>
          <a:endParaRPr lang="en-US"/>
        </a:p>
      </dgm:t>
    </dgm:pt>
    <dgm:pt modelId="{E2AF0D54-4BE0-46D3-B47A-5180FC6FCDD5}">
      <dgm:prSet phldrT="[Text]" custT="1"/>
      <dgm:spPr/>
      <dgm:t>
        <a:bodyPr/>
        <a:lstStyle/>
        <a:p>
          <a:r>
            <a:rPr lang="en-US" sz="2400" b="1" dirty="0" err="1" smtClean="0"/>
            <a:t>Cybergogy</a:t>
          </a:r>
          <a:r>
            <a:rPr lang="en-US" sz="2400" b="1" dirty="0" smtClean="0"/>
            <a:t>                 </a:t>
          </a:r>
          <a:r>
            <a:rPr lang="ar-JO" sz="2400" b="1" dirty="0" smtClean="0"/>
            <a:t>تحفيز اندماج الطلبة في بيئة تعلم افتراضي  </a:t>
          </a:r>
          <a:endParaRPr lang="en-US" sz="2400" b="1" dirty="0"/>
        </a:p>
      </dgm:t>
    </dgm:pt>
    <dgm:pt modelId="{7B90D240-8388-4391-A2B7-0EFC87A208A7}" type="parTrans" cxnId="{821ACC3B-5044-4BF3-9086-C52E04AAC5DE}">
      <dgm:prSet/>
      <dgm:spPr/>
      <dgm:t>
        <a:bodyPr/>
        <a:lstStyle/>
        <a:p>
          <a:endParaRPr lang="en-US"/>
        </a:p>
      </dgm:t>
    </dgm:pt>
    <dgm:pt modelId="{12637952-F815-46B5-9CE8-0CD1D0489C27}" type="sibTrans" cxnId="{821ACC3B-5044-4BF3-9086-C52E04AAC5DE}">
      <dgm:prSet/>
      <dgm:spPr/>
      <dgm:t>
        <a:bodyPr/>
        <a:lstStyle/>
        <a:p>
          <a:endParaRPr lang="en-US"/>
        </a:p>
      </dgm:t>
    </dgm:pt>
    <dgm:pt modelId="{CF6AF3D1-487F-494E-A80D-467365ACD536}">
      <dgm:prSet phldrT="[Text]"/>
      <dgm:spPr/>
      <dgm:t>
        <a:bodyPr/>
        <a:lstStyle/>
        <a:p>
          <a:r>
            <a:rPr lang="en-US" dirty="0" smtClean="0"/>
            <a:t>4</a:t>
          </a:r>
          <a:endParaRPr lang="en-US" dirty="0"/>
        </a:p>
      </dgm:t>
    </dgm:pt>
    <dgm:pt modelId="{966A2C1D-0D60-4551-B494-4B4F63496F06}" type="sibTrans" cxnId="{1FFC1215-746F-4507-B460-22098AA8C403}">
      <dgm:prSet/>
      <dgm:spPr/>
      <dgm:t>
        <a:bodyPr/>
        <a:lstStyle/>
        <a:p>
          <a:endParaRPr lang="en-US"/>
        </a:p>
      </dgm:t>
    </dgm:pt>
    <dgm:pt modelId="{C29FB6FE-2545-4CEA-80EE-36AA3391778B}" type="parTrans" cxnId="{1FFC1215-746F-4507-B460-22098AA8C403}">
      <dgm:prSet/>
      <dgm:spPr/>
      <dgm:t>
        <a:bodyPr/>
        <a:lstStyle/>
        <a:p>
          <a:endParaRPr lang="en-US"/>
        </a:p>
      </dgm:t>
    </dgm:pt>
    <dgm:pt modelId="{26D6A7FE-FCEA-4A2C-8FC9-7EED070B91D5}" type="pres">
      <dgm:prSet presAssocID="{4F85A033-5ADF-4FB9-8001-9D6E5CA05F2C}" presName="linearFlow" presStyleCnt="0">
        <dgm:presLayoutVars>
          <dgm:dir/>
          <dgm:animLvl val="lvl"/>
          <dgm:resizeHandles val="exact"/>
        </dgm:presLayoutVars>
      </dgm:prSet>
      <dgm:spPr/>
      <dgm:t>
        <a:bodyPr/>
        <a:lstStyle/>
        <a:p>
          <a:endParaRPr lang="en-US"/>
        </a:p>
      </dgm:t>
    </dgm:pt>
    <dgm:pt modelId="{1B80DEAE-2195-4686-8294-004A2CC100F6}" type="pres">
      <dgm:prSet presAssocID="{CF6AF3D1-487F-494E-A80D-467365ACD536}" presName="composite" presStyleCnt="0"/>
      <dgm:spPr/>
    </dgm:pt>
    <dgm:pt modelId="{EE8FE6D6-6BBE-476C-A5DD-094E0A2FA492}" type="pres">
      <dgm:prSet presAssocID="{CF6AF3D1-487F-494E-A80D-467365ACD536}" presName="parentText" presStyleLbl="alignNode1" presStyleIdx="0" presStyleCnt="2" custLinFactNeighborX="-8250" custLinFactNeighborY="-10">
        <dgm:presLayoutVars>
          <dgm:chMax val="1"/>
          <dgm:bulletEnabled val="1"/>
        </dgm:presLayoutVars>
      </dgm:prSet>
      <dgm:spPr/>
      <dgm:t>
        <a:bodyPr/>
        <a:lstStyle/>
        <a:p>
          <a:endParaRPr lang="en-US"/>
        </a:p>
      </dgm:t>
    </dgm:pt>
    <dgm:pt modelId="{4869F483-70E2-4DE7-824D-64E8D9E09A8A}" type="pres">
      <dgm:prSet presAssocID="{CF6AF3D1-487F-494E-A80D-467365ACD536}" presName="descendantText" presStyleLbl="alignAcc1" presStyleIdx="0" presStyleCnt="2" custScaleX="101019" custLinFactNeighborX="-3055" custLinFactNeighborY="-16">
        <dgm:presLayoutVars>
          <dgm:bulletEnabled val="1"/>
        </dgm:presLayoutVars>
      </dgm:prSet>
      <dgm:spPr/>
      <dgm:t>
        <a:bodyPr/>
        <a:lstStyle/>
        <a:p>
          <a:endParaRPr lang="en-US"/>
        </a:p>
      </dgm:t>
    </dgm:pt>
    <dgm:pt modelId="{44DCA5A2-46BB-430B-9D22-424F01C5C4A6}" type="pres">
      <dgm:prSet presAssocID="{966A2C1D-0D60-4551-B494-4B4F63496F06}" presName="sp" presStyleCnt="0"/>
      <dgm:spPr/>
    </dgm:pt>
    <dgm:pt modelId="{E4B75203-C17C-4BA1-931D-82E21AF05C47}" type="pres">
      <dgm:prSet presAssocID="{F1D3DE58-27D1-4190-93D2-AF17BB057BEE}" presName="composite" presStyleCnt="0"/>
      <dgm:spPr/>
    </dgm:pt>
    <dgm:pt modelId="{693F71E7-8BB1-452A-B86A-2CB9FB6DB8B6}" type="pres">
      <dgm:prSet presAssocID="{F1D3DE58-27D1-4190-93D2-AF17BB057BEE}" presName="parentText" presStyleLbl="alignNode1" presStyleIdx="1" presStyleCnt="2">
        <dgm:presLayoutVars>
          <dgm:chMax val="1"/>
          <dgm:bulletEnabled val="1"/>
        </dgm:presLayoutVars>
      </dgm:prSet>
      <dgm:spPr/>
      <dgm:t>
        <a:bodyPr/>
        <a:lstStyle/>
        <a:p>
          <a:endParaRPr lang="en-US"/>
        </a:p>
      </dgm:t>
    </dgm:pt>
    <dgm:pt modelId="{418E4817-A946-4F2F-A2F5-88E176200D1E}" type="pres">
      <dgm:prSet presAssocID="{F1D3DE58-27D1-4190-93D2-AF17BB057BEE}" presName="descendantText" presStyleLbl="alignAcc1" presStyleIdx="1" presStyleCnt="2" custLinFactNeighborX="-3055" custLinFactNeighborY="2827">
        <dgm:presLayoutVars>
          <dgm:bulletEnabled val="1"/>
        </dgm:presLayoutVars>
      </dgm:prSet>
      <dgm:spPr/>
      <dgm:t>
        <a:bodyPr/>
        <a:lstStyle/>
        <a:p>
          <a:endParaRPr lang="en-US"/>
        </a:p>
      </dgm:t>
    </dgm:pt>
  </dgm:ptLst>
  <dgm:cxnLst>
    <dgm:cxn modelId="{4F1EE977-82C9-42D6-968B-0CBFF2DC19C4}" type="presOf" srcId="{E2AF0D54-4BE0-46D3-B47A-5180FC6FCDD5}" destId="{418E4817-A946-4F2F-A2F5-88E176200D1E}" srcOrd="0" destOrd="0" presId="urn:microsoft.com/office/officeart/2005/8/layout/chevron2"/>
    <dgm:cxn modelId="{A219F0CB-C06C-4A97-BA33-9E24C13694A8}" srcId="{4F85A033-5ADF-4FB9-8001-9D6E5CA05F2C}" destId="{F1D3DE58-27D1-4190-93D2-AF17BB057BEE}" srcOrd="1" destOrd="0" parTransId="{7E30636E-5FD4-4471-B399-0566934C64D2}" sibTransId="{02A5937E-3400-4837-88A5-6E1BFD7C4635}"/>
    <dgm:cxn modelId="{1FFC1215-746F-4507-B460-22098AA8C403}" srcId="{4F85A033-5ADF-4FB9-8001-9D6E5CA05F2C}" destId="{CF6AF3D1-487F-494E-A80D-467365ACD536}" srcOrd="0" destOrd="0" parTransId="{C29FB6FE-2545-4CEA-80EE-36AA3391778B}" sibTransId="{966A2C1D-0D60-4551-B494-4B4F63496F06}"/>
    <dgm:cxn modelId="{B435620E-CC8D-49A4-95CA-8E656AA2BC2F}" type="presOf" srcId="{CF6AF3D1-487F-494E-A80D-467365ACD536}" destId="{EE8FE6D6-6BBE-476C-A5DD-094E0A2FA492}" srcOrd="0" destOrd="0" presId="urn:microsoft.com/office/officeart/2005/8/layout/chevron2"/>
    <dgm:cxn modelId="{93585BB2-AEB4-438D-ACDA-0215140133E8}" type="presOf" srcId="{4F85A033-5ADF-4FB9-8001-9D6E5CA05F2C}" destId="{26D6A7FE-FCEA-4A2C-8FC9-7EED070B91D5}" srcOrd="0" destOrd="0" presId="urn:microsoft.com/office/officeart/2005/8/layout/chevron2"/>
    <dgm:cxn modelId="{0D89EC74-95EF-4343-B687-29E19F9AF019}" srcId="{CF6AF3D1-487F-494E-A80D-467365ACD536}" destId="{6C77024B-4706-40AB-8641-9531ECD46931}" srcOrd="0" destOrd="0" parTransId="{3FAF863F-51DF-44BA-8BD0-45D45E6AA626}" sibTransId="{D7A852C5-9B4C-415E-B1DE-992002C94D32}"/>
    <dgm:cxn modelId="{9C16DC36-E70A-4AD3-A9D1-E2E1476A1F06}" type="presOf" srcId="{F1D3DE58-27D1-4190-93D2-AF17BB057BEE}" destId="{693F71E7-8BB1-452A-B86A-2CB9FB6DB8B6}" srcOrd="0" destOrd="0" presId="urn:microsoft.com/office/officeart/2005/8/layout/chevron2"/>
    <dgm:cxn modelId="{C568165B-6B1D-4B11-B5A9-4A80DD600261}" type="presOf" srcId="{6C77024B-4706-40AB-8641-9531ECD46931}" destId="{4869F483-70E2-4DE7-824D-64E8D9E09A8A}" srcOrd="0" destOrd="0" presId="urn:microsoft.com/office/officeart/2005/8/layout/chevron2"/>
    <dgm:cxn modelId="{821ACC3B-5044-4BF3-9086-C52E04AAC5DE}" srcId="{F1D3DE58-27D1-4190-93D2-AF17BB057BEE}" destId="{E2AF0D54-4BE0-46D3-B47A-5180FC6FCDD5}" srcOrd="0" destOrd="0" parTransId="{7B90D240-8388-4391-A2B7-0EFC87A208A7}" sibTransId="{12637952-F815-46B5-9CE8-0CD1D0489C27}"/>
    <dgm:cxn modelId="{D4484DD8-557B-4AE0-8962-7847E95BD5CA}" type="presParOf" srcId="{26D6A7FE-FCEA-4A2C-8FC9-7EED070B91D5}" destId="{1B80DEAE-2195-4686-8294-004A2CC100F6}" srcOrd="0" destOrd="0" presId="urn:microsoft.com/office/officeart/2005/8/layout/chevron2"/>
    <dgm:cxn modelId="{F283D938-3781-4EE2-A10B-6124E6BF1F79}" type="presParOf" srcId="{1B80DEAE-2195-4686-8294-004A2CC100F6}" destId="{EE8FE6D6-6BBE-476C-A5DD-094E0A2FA492}" srcOrd="0" destOrd="0" presId="urn:microsoft.com/office/officeart/2005/8/layout/chevron2"/>
    <dgm:cxn modelId="{FE078E6E-B2E6-4FEF-B7E2-3E42887E1FC1}" type="presParOf" srcId="{1B80DEAE-2195-4686-8294-004A2CC100F6}" destId="{4869F483-70E2-4DE7-824D-64E8D9E09A8A}" srcOrd="1" destOrd="0" presId="urn:microsoft.com/office/officeart/2005/8/layout/chevron2"/>
    <dgm:cxn modelId="{814D2E58-C6C0-436A-9263-246B1228B130}" type="presParOf" srcId="{26D6A7FE-FCEA-4A2C-8FC9-7EED070B91D5}" destId="{44DCA5A2-46BB-430B-9D22-424F01C5C4A6}" srcOrd="1" destOrd="0" presId="urn:microsoft.com/office/officeart/2005/8/layout/chevron2"/>
    <dgm:cxn modelId="{30077DFB-6C59-49DC-ACFD-23CA93F92C98}" type="presParOf" srcId="{26D6A7FE-FCEA-4A2C-8FC9-7EED070B91D5}" destId="{E4B75203-C17C-4BA1-931D-82E21AF05C47}" srcOrd="2" destOrd="0" presId="urn:microsoft.com/office/officeart/2005/8/layout/chevron2"/>
    <dgm:cxn modelId="{A7241202-CCF6-4AC1-9215-EFDC60ADC9AA}" type="presParOf" srcId="{E4B75203-C17C-4BA1-931D-82E21AF05C47}" destId="{693F71E7-8BB1-452A-B86A-2CB9FB6DB8B6}" srcOrd="0" destOrd="0" presId="urn:microsoft.com/office/officeart/2005/8/layout/chevron2"/>
    <dgm:cxn modelId="{9E2ED2D2-705B-454B-8690-6EB9AD31B402}" type="presParOf" srcId="{E4B75203-C17C-4BA1-931D-82E21AF05C47}" destId="{418E4817-A946-4F2F-A2F5-88E176200D1E}"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F5E9B0-88AD-448E-961F-8DFB6BFD462C}"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0983770F-3608-425F-BE02-6A4061AE36FC}">
      <dgm:prSet phldrT="[Text]"/>
      <dgm:spPr/>
      <dgm:t>
        <a:bodyPr/>
        <a:lstStyle/>
        <a:p>
          <a:r>
            <a:rPr lang="ar-JO" dirty="0" smtClean="0"/>
            <a:t>التعلم كعملية تشاركية وكاقتصاد للمعرفة </a:t>
          </a:r>
          <a:endParaRPr lang="en-US" dirty="0"/>
        </a:p>
      </dgm:t>
    </dgm:pt>
    <dgm:pt modelId="{97142A5B-74D8-4418-AB68-88D0CD237BDD}" type="parTrans" cxnId="{651099B1-23B4-4ED4-8932-A492D539D9E4}">
      <dgm:prSet/>
      <dgm:spPr/>
      <dgm:t>
        <a:bodyPr/>
        <a:lstStyle/>
        <a:p>
          <a:endParaRPr lang="en-US"/>
        </a:p>
      </dgm:t>
    </dgm:pt>
    <dgm:pt modelId="{41A99CF7-5982-4D0C-AFDE-4E86053D711B}" type="sibTrans" cxnId="{651099B1-23B4-4ED4-8932-A492D539D9E4}">
      <dgm:prSet/>
      <dgm:spPr/>
      <dgm:t>
        <a:bodyPr/>
        <a:lstStyle/>
        <a:p>
          <a:endParaRPr lang="en-US"/>
        </a:p>
      </dgm:t>
    </dgm:pt>
    <dgm:pt modelId="{13007F3A-18E9-4BA1-A1EF-40DEFA63BC85}">
      <dgm:prSet phldrT="[Text]" custT="1"/>
      <dgm:spPr/>
      <dgm:t>
        <a:bodyPr/>
        <a:lstStyle/>
        <a:p>
          <a:r>
            <a:rPr lang="ar-JO" sz="2400" b="1" dirty="0" smtClean="0"/>
            <a:t>التعلم كاكتساب للمعرفة  وتهيئة للمهنة</a:t>
          </a:r>
          <a:endParaRPr lang="en-US" sz="2400" b="1" dirty="0"/>
        </a:p>
      </dgm:t>
    </dgm:pt>
    <dgm:pt modelId="{C31EAC62-FF58-4791-90DB-62B1BC850F5C}" type="parTrans" cxnId="{C950A1A0-368A-434E-AA3A-EE48B73924AA}">
      <dgm:prSet/>
      <dgm:spPr/>
      <dgm:t>
        <a:bodyPr/>
        <a:lstStyle/>
        <a:p>
          <a:endParaRPr lang="en-US"/>
        </a:p>
      </dgm:t>
    </dgm:pt>
    <dgm:pt modelId="{7AF56697-FC11-49AE-BDAF-349F48287304}" type="sibTrans" cxnId="{C950A1A0-368A-434E-AA3A-EE48B73924AA}">
      <dgm:prSet/>
      <dgm:spPr/>
      <dgm:t>
        <a:bodyPr/>
        <a:lstStyle/>
        <a:p>
          <a:endParaRPr lang="en-US"/>
        </a:p>
      </dgm:t>
    </dgm:pt>
    <dgm:pt modelId="{D171CB43-9292-42C9-8BB3-6F6E40E3E227}" type="pres">
      <dgm:prSet presAssocID="{30F5E9B0-88AD-448E-961F-8DFB6BFD462C}" presName="cycle" presStyleCnt="0">
        <dgm:presLayoutVars>
          <dgm:dir/>
          <dgm:resizeHandles val="exact"/>
        </dgm:presLayoutVars>
      </dgm:prSet>
      <dgm:spPr/>
      <dgm:t>
        <a:bodyPr/>
        <a:lstStyle/>
        <a:p>
          <a:endParaRPr lang="en-US"/>
        </a:p>
      </dgm:t>
    </dgm:pt>
    <dgm:pt modelId="{2E8274A9-52DB-4639-B93E-B0146AF21888}" type="pres">
      <dgm:prSet presAssocID="{0983770F-3608-425F-BE02-6A4061AE36FC}" presName="arrow" presStyleLbl="node1" presStyleIdx="0" presStyleCnt="2" custScaleX="70885" custRadScaleRad="111866" custRadScaleInc="-3041">
        <dgm:presLayoutVars>
          <dgm:bulletEnabled val="1"/>
        </dgm:presLayoutVars>
      </dgm:prSet>
      <dgm:spPr/>
      <dgm:t>
        <a:bodyPr/>
        <a:lstStyle/>
        <a:p>
          <a:endParaRPr lang="en-US"/>
        </a:p>
      </dgm:t>
    </dgm:pt>
    <dgm:pt modelId="{8EA524E9-5AAF-4455-A884-E2E54407C64D}" type="pres">
      <dgm:prSet presAssocID="{13007F3A-18E9-4BA1-A1EF-40DEFA63BC85}" presName="arrow" presStyleLbl="node1" presStyleIdx="1" presStyleCnt="2" custScaleX="64857" custRadScaleRad="90931" custRadScaleInc="4479">
        <dgm:presLayoutVars>
          <dgm:bulletEnabled val="1"/>
        </dgm:presLayoutVars>
      </dgm:prSet>
      <dgm:spPr/>
      <dgm:t>
        <a:bodyPr/>
        <a:lstStyle/>
        <a:p>
          <a:endParaRPr lang="en-US"/>
        </a:p>
      </dgm:t>
    </dgm:pt>
  </dgm:ptLst>
  <dgm:cxnLst>
    <dgm:cxn modelId="{0350C620-A773-47BE-8957-5371ECE513BF}" type="presOf" srcId="{30F5E9B0-88AD-448E-961F-8DFB6BFD462C}" destId="{D171CB43-9292-42C9-8BB3-6F6E40E3E227}" srcOrd="0" destOrd="0" presId="urn:microsoft.com/office/officeart/2005/8/layout/arrow1"/>
    <dgm:cxn modelId="{C950A1A0-368A-434E-AA3A-EE48B73924AA}" srcId="{30F5E9B0-88AD-448E-961F-8DFB6BFD462C}" destId="{13007F3A-18E9-4BA1-A1EF-40DEFA63BC85}" srcOrd="1" destOrd="0" parTransId="{C31EAC62-FF58-4791-90DB-62B1BC850F5C}" sibTransId="{7AF56697-FC11-49AE-BDAF-349F48287304}"/>
    <dgm:cxn modelId="{385DEA95-AF07-46B2-B177-DA1E645BBB55}" type="presOf" srcId="{0983770F-3608-425F-BE02-6A4061AE36FC}" destId="{2E8274A9-52DB-4639-B93E-B0146AF21888}" srcOrd="0" destOrd="0" presId="urn:microsoft.com/office/officeart/2005/8/layout/arrow1"/>
    <dgm:cxn modelId="{F36E8ECD-036D-42B2-8F00-58B9A9A81F3E}" type="presOf" srcId="{13007F3A-18E9-4BA1-A1EF-40DEFA63BC85}" destId="{8EA524E9-5AAF-4455-A884-E2E54407C64D}" srcOrd="0" destOrd="0" presId="urn:microsoft.com/office/officeart/2005/8/layout/arrow1"/>
    <dgm:cxn modelId="{651099B1-23B4-4ED4-8932-A492D539D9E4}" srcId="{30F5E9B0-88AD-448E-961F-8DFB6BFD462C}" destId="{0983770F-3608-425F-BE02-6A4061AE36FC}" srcOrd="0" destOrd="0" parTransId="{97142A5B-74D8-4418-AB68-88D0CD237BDD}" sibTransId="{41A99CF7-5982-4D0C-AFDE-4E86053D711B}"/>
    <dgm:cxn modelId="{A2B677FC-2E1D-49D6-8971-1A8DE6D9A436}" type="presParOf" srcId="{D171CB43-9292-42C9-8BB3-6F6E40E3E227}" destId="{2E8274A9-52DB-4639-B93E-B0146AF21888}" srcOrd="0" destOrd="0" presId="urn:microsoft.com/office/officeart/2005/8/layout/arrow1"/>
    <dgm:cxn modelId="{E0FB8526-2242-4DCD-A08C-7FD5096D1734}" type="presParOf" srcId="{D171CB43-9292-42C9-8BB3-6F6E40E3E227}" destId="{8EA524E9-5AAF-4455-A884-E2E54407C64D}"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2D7D2B-88A8-4D9B-B898-0C67ACDD1FBC}">
      <dsp:nvSpPr>
        <dsp:cNvPr id="0" name=""/>
        <dsp:cNvSpPr/>
      </dsp:nvSpPr>
      <dsp:spPr>
        <a:xfrm>
          <a:off x="0" y="0"/>
          <a:ext cx="3077161"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BBA6D-8AF0-47A9-8401-1291BFE9BCC8}">
      <dsp:nvSpPr>
        <dsp:cNvPr id="0" name=""/>
        <dsp:cNvSpPr/>
      </dsp:nvSpPr>
      <dsp:spPr>
        <a:xfrm>
          <a:off x="1538580" y="453038"/>
          <a:ext cx="2000155" cy="16088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JO" sz="2000" b="1" kern="1200" dirty="0" smtClean="0"/>
            <a:t>الطالب هو محور العملية التعليمية التعلمية في النظام التربوي الحديث. </a:t>
          </a:r>
          <a:endParaRPr lang="en-US" sz="2000" b="1" kern="1200" dirty="0"/>
        </a:p>
      </dsp:txBody>
      <dsp:txXfrm>
        <a:off x="1538580" y="453038"/>
        <a:ext cx="2000155" cy="1608838"/>
      </dsp:txXfrm>
    </dsp:sp>
    <dsp:sp modelId="{6CD7344A-FABB-46D2-8B22-2F0F95858DA1}">
      <dsp:nvSpPr>
        <dsp:cNvPr id="0" name=""/>
        <dsp:cNvSpPr/>
      </dsp:nvSpPr>
      <dsp:spPr>
        <a:xfrm>
          <a:off x="1538580" y="2262981"/>
          <a:ext cx="2000155" cy="16088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JO" sz="2000" b="1" kern="1200" dirty="0" smtClean="0"/>
            <a:t>مهمة المعلم تأهيل الطلبة للمشاركة الفاعلة في العمل التعلمي ضمن فريق</a:t>
          </a:r>
          <a:r>
            <a:rPr lang="ar-JO" sz="2000" kern="1200" dirty="0" smtClean="0"/>
            <a:t>.  </a:t>
          </a:r>
          <a:endParaRPr lang="ar-JO" sz="2000" kern="1200" dirty="0"/>
        </a:p>
      </dsp:txBody>
      <dsp:txXfrm>
        <a:off x="1538580" y="2262981"/>
        <a:ext cx="2000155" cy="16088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74CEED-704A-46F8-B306-7C6DF3D18104}">
      <dsp:nvSpPr>
        <dsp:cNvPr id="0" name=""/>
        <dsp:cNvSpPr/>
      </dsp:nvSpPr>
      <dsp:spPr>
        <a:xfrm>
          <a:off x="0" y="0"/>
          <a:ext cx="3077161"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C58B5-21E4-4F3D-9E3F-AE3F03CD8398}">
      <dsp:nvSpPr>
        <dsp:cNvPr id="0" name=""/>
        <dsp:cNvSpPr/>
      </dsp:nvSpPr>
      <dsp:spPr>
        <a:xfrm>
          <a:off x="1538580" y="453038"/>
          <a:ext cx="2000155" cy="16088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1">
            <a:lnSpc>
              <a:spcPct val="90000"/>
            </a:lnSpc>
            <a:spcBef>
              <a:spcPct val="0"/>
            </a:spcBef>
            <a:spcAft>
              <a:spcPct val="35000"/>
            </a:spcAft>
          </a:pPr>
          <a:r>
            <a:rPr lang="ar-JO" sz="1600" b="1" kern="1200" dirty="0" smtClean="0"/>
            <a:t>المعلم هو محور العملية التعليمية التعلمية في النظام التربوي التقليدي .</a:t>
          </a:r>
          <a:endParaRPr lang="en-US" sz="1600" b="1" kern="1200" dirty="0"/>
        </a:p>
      </dsp:txBody>
      <dsp:txXfrm>
        <a:off x="1538580" y="453038"/>
        <a:ext cx="2000155" cy="1608838"/>
      </dsp:txXfrm>
    </dsp:sp>
    <dsp:sp modelId="{3B83AB3E-B137-435C-A06F-88EEAFA9FBBD}">
      <dsp:nvSpPr>
        <dsp:cNvPr id="0" name=""/>
        <dsp:cNvSpPr/>
      </dsp:nvSpPr>
      <dsp:spPr>
        <a:xfrm>
          <a:off x="1538580" y="2262981"/>
          <a:ext cx="2000155" cy="160883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1">
            <a:lnSpc>
              <a:spcPct val="90000"/>
            </a:lnSpc>
            <a:spcBef>
              <a:spcPct val="0"/>
            </a:spcBef>
            <a:spcAft>
              <a:spcPct val="35000"/>
            </a:spcAft>
          </a:pPr>
          <a:r>
            <a:rPr lang="ar-JO" sz="1600" b="1" kern="1200" dirty="0" smtClean="0"/>
            <a:t>يتركز التعليم التقليدي على كيفية قيام المعلم باختيار محتوى التعلم، وتيسير عملية التعلم، وتصميم الأنشطة الهادفة لتحقيق الأهداف المخططة. </a:t>
          </a:r>
          <a:endParaRPr lang="ar-JO" sz="1600" b="1" kern="1200" dirty="0"/>
        </a:p>
      </dsp:txBody>
      <dsp:txXfrm>
        <a:off x="1538580" y="2262981"/>
        <a:ext cx="2000155" cy="16088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8FE6D6-6BBE-476C-A5DD-094E0A2FA492}">
      <dsp:nvSpPr>
        <dsp:cNvPr id="0" name=""/>
        <dsp:cNvSpPr/>
      </dsp:nvSpPr>
      <dsp:spPr>
        <a:xfrm rot="5400000">
          <a:off x="-201620" y="131736"/>
          <a:ext cx="863498" cy="6044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a:t>
          </a:r>
          <a:endParaRPr lang="en-US" sz="1700" kern="1200" dirty="0"/>
        </a:p>
      </dsp:txBody>
      <dsp:txXfrm rot="5400000">
        <a:off x="-201620" y="131736"/>
        <a:ext cx="863498" cy="604448"/>
      </dsp:txXfrm>
    </dsp:sp>
    <dsp:sp modelId="{4869F483-70E2-4DE7-824D-64E8D9E09A8A}">
      <dsp:nvSpPr>
        <dsp:cNvPr id="0" name=""/>
        <dsp:cNvSpPr/>
      </dsp:nvSpPr>
      <dsp:spPr>
        <a:xfrm rot="5400000">
          <a:off x="4064291" y="-3676130"/>
          <a:ext cx="561273" cy="79135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US" sz="2400" b="1" kern="1200" dirty="0" smtClean="0"/>
            <a:t>Pedagogy                                   </a:t>
          </a:r>
          <a:r>
            <a:rPr lang="ar-JO" sz="2400" b="1" kern="1200" noProof="0" dirty="0" smtClean="0"/>
            <a:t>التعليم التقليدي المتمركز حول المعلم</a:t>
          </a:r>
          <a:endParaRPr lang="en-US" sz="2400" b="1" kern="1200" dirty="0"/>
        </a:p>
      </dsp:txBody>
      <dsp:txXfrm rot="5400000">
        <a:off x="4064291" y="-3676130"/>
        <a:ext cx="561273" cy="7913534"/>
      </dsp:txXfrm>
    </dsp:sp>
    <dsp:sp modelId="{693F71E7-8BB1-452A-B86A-2CB9FB6DB8B6}">
      <dsp:nvSpPr>
        <dsp:cNvPr id="0" name=""/>
        <dsp:cNvSpPr/>
      </dsp:nvSpPr>
      <dsp:spPr>
        <a:xfrm rot="5400000">
          <a:off x="-201620" y="849605"/>
          <a:ext cx="863498" cy="6044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a:t>
          </a:r>
          <a:endParaRPr lang="en-US" sz="1700" kern="1200" dirty="0"/>
        </a:p>
      </dsp:txBody>
      <dsp:txXfrm rot="5400000">
        <a:off x="-201620" y="849605"/>
        <a:ext cx="863498" cy="604448"/>
      </dsp:txXfrm>
    </dsp:sp>
    <dsp:sp modelId="{418E4817-A946-4F2F-A2F5-88E176200D1E}">
      <dsp:nvSpPr>
        <dsp:cNvPr id="0" name=""/>
        <dsp:cNvSpPr/>
      </dsp:nvSpPr>
      <dsp:spPr>
        <a:xfrm rot="5400000">
          <a:off x="4081676" y="-2834609"/>
          <a:ext cx="561273" cy="76251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100000"/>
            </a:lnSpc>
            <a:spcBef>
              <a:spcPct val="0"/>
            </a:spcBef>
            <a:spcAft>
              <a:spcPct val="15000"/>
            </a:spcAft>
            <a:buChar char="••"/>
          </a:pPr>
          <a:endParaRPr lang="en-US" sz="2400" b="1" kern="1200" dirty="0"/>
        </a:p>
        <a:p>
          <a:pPr marL="228600" lvl="1" indent="-228600" algn="ctr" defTabSz="1066800">
            <a:lnSpc>
              <a:spcPct val="100000"/>
            </a:lnSpc>
            <a:spcBef>
              <a:spcPct val="0"/>
            </a:spcBef>
            <a:spcAft>
              <a:spcPct val="15000"/>
            </a:spcAft>
            <a:buChar char="••"/>
          </a:pPr>
          <a:r>
            <a:rPr lang="en-US" sz="2400" b="1" kern="1200" dirty="0" err="1" smtClean="0"/>
            <a:t>Heutagogy</a:t>
          </a:r>
          <a:r>
            <a:rPr lang="ar-JO" sz="2400" b="1" kern="1200" dirty="0" smtClean="0"/>
            <a:t>تمكين الدارسين من الإدارة الذاتية لتعلمهم                      </a:t>
          </a:r>
          <a:r>
            <a:rPr lang="en-US" sz="2400" b="1" kern="1200" dirty="0" smtClean="0"/>
            <a:t>  </a:t>
          </a:r>
          <a:endParaRPr lang="en-US" sz="2400" b="1" kern="1200" dirty="0"/>
        </a:p>
      </dsp:txBody>
      <dsp:txXfrm rot="5400000">
        <a:off x="4081676" y="-2834609"/>
        <a:ext cx="561273" cy="7625151"/>
      </dsp:txXfrm>
    </dsp:sp>
    <dsp:sp modelId="{5EF4DFCD-BA23-448D-9710-CFECF6AB2451}">
      <dsp:nvSpPr>
        <dsp:cNvPr id="0" name=""/>
        <dsp:cNvSpPr/>
      </dsp:nvSpPr>
      <dsp:spPr>
        <a:xfrm rot="5400000">
          <a:off x="-201620" y="1496063"/>
          <a:ext cx="863498" cy="6044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a:t>
          </a:r>
          <a:endParaRPr lang="en-US" sz="1700" kern="1200" dirty="0"/>
        </a:p>
      </dsp:txBody>
      <dsp:txXfrm rot="5400000">
        <a:off x="-201620" y="1496063"/>
        <a:ext cx="863498" cy="604448"/>
      </dsp:txXfrm>
    </dsp:sp>
    <dsp:sp modelId="{D8D9C875-BF24-44E0-8A0D-77DAC900F3AB}">
      <dsp:nvSpPr>
        <dsp:cNvPr id="0" name=""/>
        <dsp:cNvSpPr/>
      </dsp:nvSpPr>
      <dsp:spPr>
        <a:xfrm rot="5400000">
          <a:off x="4107907" y="-2235795"/>
          <a:ext cx="561273" cy="76251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p>
        <a:p>
          <a:pPr marL="228600" lvl="1" indent="-228600" algn="l" defTabSz="1066800">
            <a:lnSpc>
              <a:spcPct val="90000"/>
            </a:lnSpc>
            <a:spcBef>
              <a:spcPct val="0"/>
            </a:spcBef>
            <a:spcAft>
              <a:spcPct val="15000"/>
            </a:spcAft>
            <a:buChar char="••"/>
          </a:pPr>
          <a:r>
            <a:rPr lang="en-US" sz="2400" b="1" kern="1200" dirty="0" err="1" smtClean="0"/>
            <a:t>Andragogy</a:t>
          </a:r>
          <a:r>
            <a:rPr lang="en-US" sz="2400" b="1" kern="1200" dirty="0" smtClean="0"/>
            <a:t>    </a:t>
          </a:r>
          <a:r>
            <a:rPr lang="ar-JO" sz="2400" b="1" kern="1200" dirty="0" smtClean="0"/>
            <a:t>التمركز حول دراسة المسائل المحددة أكثر من المحتوى</a:t>
          </a:r>
          <a:endParaRPr lang="en-US" sz="2400" b="1" kern="1200" dirty="0"/>
        </a:p>
        <a:p>
          <a:pPr marL="228600" lvl="1" indent="-228600" algn="r" defTabSz="889000" rtl="1">
            <a:lnSpc>
              <a:spcPct val="90000"/>
            </a:lnSpc>
            <a:spcBef>
              <a:spcPct val="0"/>
            </a:spcBef>
            <a:spcAft>
              <a:spcPct val="15000"/>
            </a:spcAft>
            <a:buChar char="••"/>
          </a:pPr>
          <a:r>
            <a:rPr lang="ar-JO" sz="2000" b="1" kern="1200" dirty="0" smtClean="0"/>
            <a:t>.</a:t>
          </a:r>
          <a:endParaRPr lang="en-US" sz="2400" b="1" kern="1200" dirty="0"/>
        </a:p>
      </dsp:txBody>
      <dsp:txXfrm rot="5400000">
        <a:off x="4107907" y="-2235795"/>
        <a:ext cx="561273" cy="762515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8FE6D6-6BBE-476C-A5DD-094E0A2FA492}">
      <dsp:nvSpPr>
        <dsp:cNvPr id="0" name=""/>
        <dsp:cNvSpPr/>
      </dsp:nvSpPr>
      <dsp:spPr>
        <a:xfrm rot="5400000">
          <a:off x="-205598" y="187951"/>
          <a:ext cx="1245702" cy="8719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4</a:t>
          </a:r>
          <a:endParaRPr lang="en-US" sz="2500" kern="1200" dirty="0"/>
        </a:p>
      </dsp:txBody>
      <dsp:txXfrm rot="5400000">
        <a:off x="-205598" y="187951"/>
        <a:ext cx="1245702" cy="871991"/>
      </dsp:txXfrm>
    </dsp:sp>
    <dsp:sp modelId="{4869F483-70E2-4DE7-824D-64E8D9E09A8A}">
      <dsp:nvSpPr>
        <dsp:cNvPr id="0" name=""/>
        <dsp:cNvSpPr/>
      </dsp:nvSpPr>
      <dsp:spPr>
        <a:xfrm rot="5400000">
          <a:off x="3902424" y="-3310347"/>
          <a:ext cx="809706" cy="74325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Peeragogy</a:t>
          </a:r>
          <a:r>
            <a:rPr lang="en-US" sz="2400" b="1" kern="1200" dirty="0" smtClean="0"/>
            <a:t> (</a:t>
          </a:r>
          <a:r>
            <a:rPr lang="en-US" sz="2400" b="1" kern="1200" dirty="0" err="1" smtClean="0"/>
            <a:t>Paragogy</a:t>
          </a:r>
          <a:r>
            <a:rPr lang="en-US" sz="2400" b="1" kern="1200" dirty="0" smtClean="0"/>
            <a:t>) </a:t>
          </a:r>
          <a:r>
            <a:rPr lang="ar-JO" sz="2400" b="1" kern="1200" dirty="0" smtClean="0"/>
            <a:t>التركيزعلى التعلم التعاوني </a:t>
          </a:r>
          <a:r>
            <a:rPr lang="ar-JO" sz="2400" kern="1200" dirty="0" smtClean="0"/>
            <a:t>                              </a:t>
          </a:r>
          <a:endParaRPr lang="en-US" sz="2400" b="1" kern="1200" dirty="0"/>
        </a:p>
      </dsp:txBody>
      <dsp:txXfrm rot="5400000">
        <a:off x="3902424" y="-3310347"/>
        <a:ext cx="809706" cy="7432582"/>
      </dsp:txXfrm>
    </dsp:sp>
    <dsp:sp modelId="{693F71E7-8BB1-452A-B86A-2CB9FB6DB8B6}">
      <dsp:nvSpPr>
        <dsp:cNvPr id="0" name=""/>
        <dsp:cNvSpPr/>
      </dsp:nvSpPr>
      <dsp:spPr>
        <a:xfrm rot="5400000">
          <a:off x="-205598" y="1172180"/>
          <a:ext cx="1245702" cy="8719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5</a:t>
          </a:r>
          <a:endParaRPr lang="en-US" sz="2500" kern="1200" dirty="0"/>
        </a:p>
      </dsp:txBody>
      <dsp:txXfrm rot="5400000">
        <a:off x="-205598" y="1172180"/>
        <a:ext cx="1245702" cy="871991"/>
      </dsp:txXfrm>
    </dsp:sp>
    <dsp:sp modelId="{418E4817-A946-4F2F-A2F5-88E176200D1E}">
      <dsp:nvSpPr>
        <dsp:cNvPr id="0" name=""/>
        <dsp:cNvSpPr/>
      </dsp:nvSpPr>
      <dsp:spPr>
        <a:xfrm rot="5400000">
          <a:off x="3902424" y="-2265735"/>
          <a:ext cx="809706" cy="73576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Cybergogy</a:t>
          </a:r>
          <a:r>
            <a:rPr lang="en-US" sz="2400" b="1" kern="1200" dirty="0" smtClean="0"/>
            <a:t>                 </a:t>
          </a:r>
          <a:r>
            <a:rPr lang="ar-JO" sz="2400" b="1" kern="1200" dirty="0" smtClean="0"/>
            <a:t>تحفيز اندماج الطلبة في بيئة تعلم افتراضي  </a:t>
          </a:r>
          <a:endParaRPr lang="en-US" sz="2400" b="1" kern="1200" dirty="0"/>
        </a:p>
      </dsp:txBody>
      <dsp:txXfrm rot="5400000">
        <a:off x="3902424" y="-2265735"/>
        <a:ext cx="809706" cy="73576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8274A9-52DB-4639-B93E-B0146AF21888}">
      <dsp:nvSpPr>
        <dsp:cNvPr id="0" name=""/>
        <dsp:cNvSpPr/>
      </dsp:nvSpPr>
      <dsp:spPr>
        <a:xfrm rot="16200000">
          <a:off x="504038" y="504073"/>
          <a:ext cx="2454319" cy="346239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ar-JO" sz="3000" kern="1200" dirty="0" smtClean="0"/>
            <a:t>التعلم كعملية تشاركية وكاقتصاد للمعرفة </a:t>
          </a:r>
          <a:endParaRPr lang="en-US" sz="3000" kern="1200" dirty="0"/>
        </a:p>
      </dsp:txBody>
      <dsp:txXfrm rot="16200000">
        <a:off x="504038" y="504073"/>
        <a:ext cx="2454319" cy="3462396"/>
      </dsp:txXfrm>
    </dsp:sp>
    <dsp:sp modelId="{8EA524E9-5AAF-4455-A884-E2E54407C64D}">
      <dsp:nvSpPr>
        <dsp:cNvPr id="0" name=""/>
        <dsp:cNvSpPr/>
      </dsp:nvSpPr>
      <dsp:spPr>
        <a:xfrm rot="5400000">
          <a:off x="4280807" y="543732"/>
          <a:ext cx="2245606" cy="346239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JO" sz="2400" b="1" kern="1200" dirty="0" smtClean="0"/>
            <a:t>التعلم كاكتساب للمعرفة  وتهيئة للمهنة</a:t>
          </a:r>
          <a:endParaRPr lang="en-US" sz="2400" b="1" kern="1200" dirty="0"/>
        </a:p>
      </dsp:txBody>
      <dsp:txXfrm rot="5400000">
        <a:off x="4280807" y="543732"/>
        <a:ext cx="2245606" cy="34623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B3A276-B662-4FD1-8BFB-BECC351938BC}" type="datetime1">
              <a:rPr lang="en-US" smtClean="0"/>
              <a:pPr/>
              <a:t>9/23/2018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ar-BH" smtClean="0"/>
              <a:t>جامعة فيلادلفيا</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CD8298-DDA5-4ED2-A8B2-41914686C004}" type="slidenum">
              <a:rPr lang="en-US" smtClean="0"/>
              <a:pPr/>
              <a:t>‹#›</a:t>
            </a:fld>
            <a:endParaRPr lang="en-US"/>
          </a:p>
        </p:txBody>
      </p:sp>
    </p:spTree>
    <p:extLst>
      <p:ext uri="{BB962C8B-B14F-4D97-AF65-F5344CB8AC3E}">
        <p14:creationId xmlns:p14="http://schemas.microsoft.com/office/powerpoint/2010/main" xmlns="" val="15788062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1723D-A5DE-4AFF-9629-4DE5AEA7DF28}" type="datetime1">
              <a:rPr lang="en-US" smtClean="0"/>
              <a:pPr/>
              <a:t>9/23/2018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ar-BH" smtClean="0"/>
              <a:t>جامعة فيلادلفيا</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C4C6D-067E-430E-87B3-17B1736A200B}" type="slidenum">
              <a:rPr lang="en-US" smtClean="0"/>
              <a:pPr/>
              <a:t>‹#›</a:t>
            </a:fld>
            <a:endParaRPr lang="en-US"/>
          </a:p>
        </p:txBody>
      </p:sp>
    </p:spTree>
    <p:extLst>
      <p:ext uri="{BB962C8B-B14F-4D97-AF65-F5344CB8AC3E}">
        <p14:creationId xmlns:p14="http://schemas.microsoft.com/office/powerpoint/2010/main" xmlns="" val="427472226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ritical_thinki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Creativity" TargetMode="External"/><Relationship Id="rId5" Type="http://schemas.openxmlformats.org/officeDocument/2006/relationships/hyperlink" Target="https://en.wikipedia.org/wiki/Collaboration" TargetMode="External"/><Relationship Id="rId4" Type="http://schemas.openxmlformats.org/officeDocument/2006/relationships/hyperlink" Target="https://en.wikipedia.org/wiki/Communic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7C4C6D-067E-430E-87B3-17B1736A200B}" type="slidenum">
              <a:rPr lang="en-US" smtClean="0"/>
              <a:pPr/>
              <a:t>1</a:t>
            </a:fld>
            <a:endParaRPr lang="en-US"/>
          </a:p>
        </p:txBody>
      </p:sp>
      <p:sp>
        <p:nvSpPr>
          <p:cNvPr id="5" name="Date Placeholder 4"/>
          <p:cNvSpPr>
            <a:spLocks noGrp="1"/>
          </p:cNvSpPr>
          <p:nvPr>
            <p:ph type="dt" idx="11"/>
          </p:nvPr>
        </p:nvSpPr>
        <p:spPr/>
        <p:txBody>
          <a:bodyPr/>
          <a:lstStyle/>
          <a:p>
            <a:fld id="{95EF3E21-D708-45BD-B922-44684E4E9807}" type="datetime1">
              <a:rPr lang="en-US" smtClean="0"/>
              <a:pPr/>
              <a:t>9/23/2018</a:t>
            </a:fld>
            <a:endParaRPr lang="en-US"/>
          </a:p>
        </p:txBody>
      </p:sp>
      <p:sp>
        <p:nvSpPr>
          <p:cNvPr id="6" name="Footer Placeholder 5"/>
          <p:cNvSpPr>
            <a:spLocks noGrp="1"/>
          </p:cNvSpPr>
          <p:nvPr>
            <p:ph type="ftr" sz="quarter" idx="12"/>
          </p:nvPr>
        </p:nvSpPr>
        <p:spPr/>
        <p:txBody>
          <a:bodyPr/>
          <a:lstStyle/>
          <a:p>
            <a:r>
              <a:rPr lang="ar-BH" smtClean="0"/>
              <a:t>جامعة فيلادلفيا</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0B41723D-A5DE-4AFF-9629-4DE5AEA7DF28}" type="datetime1">
              <a:rPr lang="en-US" smtClean="0"/>
              <a:pPr/>
              <a:t>9/23/2018</a:t>
            </a:fld>
            <a:endParaRPr lang="en-US"/>
          </a:p>
        </p:txBody>
      </p:sp>
      <p:sp>
        <p:nvSpPr>
          <p:cNvPr id="5" name="Slide Number Placeholder 4"/>
          <p:cNvSpPr>
            <a:spLocks noGrp="1"/>
          </p:cNvSpPr>
          <p:nvPr>
            <p:ph type="sldNum" sz="quarter" idx="11"/>
          </p:nvPr>
        </p:nvSpPr>
        <p:spPr/>
        <p:txBody>
          <a:bodyPr/>
          <a:lstStyle/>
          <a:p>
            <a:fld id="{A07C4C6D-067E-430E-87B3-17B1736A200B}" type="slidenum">
              <a:rPr lang="en-US" smtClean="0"/>
              <a:pPr/>
              <a:t>2</a:t>
            </a:fld>
            <a:endParaRPr lang="en-US"/>
          </a:p>
        </p:txBody>
      </p:sp>
      <p:sp>
        <p:nvSpPr>
          <p:cNvPr id="6" name="Footer Placeholder 5"/>
          <p:cNvSpPr>
            <a:spLocks noGrp="1"/>
          </p:cNvSpPr>
          <p:nvPr>
            <p:ph type="ftr" sz="quarter" idx="12"/>
          </p:nvPr>
        </p:nvSpPr>
        <p:spPr/>
        <p:txBody>
          <a:bodyPr/>
          <a:lstStyle/>
          <a:p>
            <a:r>
              <a:rPr lang="ar-BH" smtClean="0"/>
              <a:t>جامعة فيلادلفيا</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0B41723D-A5DE-4AFF-9629-4DE5AEA7DF28}" type="datetime1">
              <a:rPr lang="en-US" smtClean="0"/>
              <a:pPr/>
              <a:t>9/23/2018</a:t>
            </a:fld>
            <a:endParaRPr lang="en-US"/>
          </a:p>
        </p:txBody>
      </p:sp>
      <p:sp>
        <p:nvSpPr>
          <p:cNvPr id="5" name="Footer Placeholder 4"/>
          <p:cNvSpPr>
            <a:spLocks noGrp="1"/>
          </p:cNvSpPr>
          <p:nvPr>
            <p:ph type="ftr" sz="quarter" idx="11"/>
          </p:nvPr>
        </p:nvSpPr>
        <p:spPr/>
        <p:txBody>
          <a:bodyPr/>
          <a:lstStyle/>
          <a:p>
            <a:r>
              <a:rPr lang="ar-BH" smtClean="0"/>
              <a:t>جامعة فيلادلفيا</a:t>
            </a:r>
            <a:endParaRPr lang="en-US"/>
          </a:p>
        </p:txBody>
      </p:sp>
      <p:sp>
        <p:nvSpPr>
          <p:cNvPr id="6" name="Slide Number Placeholder 5"/>
          <p:cNvSpPr>
            <a:spLocks noGrp="1"/>
          </p:cNvSpPr>
          <p:nvPr>
            <p:ph type="sldNum" sz="quarter" idx="12"/>
          </p:nvPr>
        </p:nvSpPr>
        <p:spPr/>
        <p:txBody>
          <a:bodyPr/>
          <a:lstStyle/>
          <a:p>
            <a:fld id="{A07C4C6D-067E-430E-87B3-17B1736A200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7C4C6D-067E-430E-87B3-17B1736A200B}" type="slidenum">
              <a:rPr lang="en-US" smtClean="0"/>
              <a:pPr/>
              <a:t>21</a:t>
            </a:fld>
            <a:endParaRPr lang="en-US"/>
          </a:p>
        </p:txBody>
      </p:sp>
      <p:sp>
        <p:nvSpPr>
          <p:cNvPr id="5" name="Date Placeholder 4"/>
          <p:cNvSpPr>
            <a:spLocks noGrp="1"/>
          </p:cNvSpPr>
          <p:nvPr>
            <p:ph type="dt" idx="11"/>
          </p:nvPr>
        </p:nvSpPr>
        <p:spPr/>
        <p:txBody>
          <a:bodyPr/>
          <a:lstStyle/>
          <a:p>
            <a:fld id="{54AEA433-29AA-450E-88CA-6BA8E55732F2}" type="datetime1">
              <a:rPr lang="en-US" smtClean="0"/>
              <a:pPr/>
              <a:t>9/23/2018</a:t>
            </a:fld>
            <a:endParaRPr lang="en-US"/>
          </a:p>
        </p:txBody>
      </p:sp>
      <p:sp>
        <p:nvSpPr>
          <p:cNvPr id="6" name="Footer Placeholder 5"/>
          <p:cNvSpPr>
            <a:spLocks noGrp="1"/>
          </p:cNvSpPr>
          <p:nvPr>
            <p:ph type="ftr" sz="quarter" idx="12"/>
          </p:nvPr>
        </p:nvSpPr>
        <p:spPr/>
        <p:txBody>
          <a:bodyPr/>
          <a:lstStyle/>
          <a:p>
            <a:r>
              <a:rPr lang="ar-BH" smtClean="0"/>
              <a:t>جامعة فيلادلفيا</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tooltip="Critical thinking"/>
              </a:rPr>
              <a:t>critical thinking</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tooltip="Communication"/>
              </a:rPr>
              <a:t>communication</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5" tooltip="Collaboration"/>
              </a:rPr>
              <a:t>collaboration</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6" tooltip="Creativity"/>
              </a:rPr>
              <a:t>creativity</a:t>
            </a:r>
            <a:endParaRPr lang="ar-JO" sz="1600" b="1" dirty="0" smtClean="0">
              <a:solidFill>
                <a:schemeClr val="tx1"/>
              </a:solidFill>
            </a:endParaRPr>
          </a:p>
          <a:p>
            <a:endParaRPr lang="en-US" dirty="0"/>
          </a:p>
        </p:txBody>
      </p:sp>
      <p:sp>
        <p:nvSpPr>
          <p:cNvPr id="4" name="Date Placeholder 3"/>
          <p:cNvSpPr>
            <a:spLocks noGrp="1"/>
          </p:cNvSpPr>
          <p:nvPr>
            <p:ph type="dt" idx="10"/>
          </p:nvPr>
        </p:nvSpPr>
        <p:spPr/>
        <p:txBody>
          <a:bodyPr/>
          <a:lstStyle/>
          <a:p>
            <a:fld id="{0B41723D-A5DE-4AFF-9629-4DE5AEA7DF28}" type="datetime1">
              <a:rPr lang="en-US" smtClean="0"/>
              <a:pPr/>
              <a:t>9/23/2018</a:t>
            </a:fld>
            <a:endParaRPr lang="en-US"/>
          </a:p>
        </p:txBody>
      </p:sp>
      <p:sp>
        <p:nvSpPr>
          <p:cNvPr id="5" name="Footer Placeholder 4"/>
          <p:cNvSpPr>
            <a:spLocks noGrp="1"/>
          </p:cNvSpPr>
          <p:nvPr>
            <p:ph type="ftr" sz="quarter" idx="11"/>
          </p:nvPr>
        </p:nvSpPr>
        <p:spPr/>
        <p:txBody>
          <a:bodyPr/>
          <a:lstStyle/>
          <a:p>
            <a:r>
              <a:rPr lang="ar-BH" smtClean="0"/>
              <a:t>جامعة فيلادلفيا</a:t>
            </a:r>
            <a:endParaRPr lang="en-US"/>
          </a:p>
        </p:txBody>
      </p:sp>
      <p:sp>
        <p:nvSpPr>
          <p:cNvPr id="6" name="Slide Number Placeholder 5"/>
          <p:cNvSpPr>
            <a:spLocks noGrp="1"/>
          </p:cNvSpPr>
          <p:nvPr>
            <p:ph type="sldNum" sz="quarter" idx="12"/>
          </p:nvPr>
        </p:nvSpPr>
        <p:spPr/>
        <p:txBody>
          <a:bodyPr/>
          <a:lstStyle/>
          <a:p>
            <a:fld id="{A07C4C6D-067E-430E-87B3-17B1736A200B}"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A07C4C6D-067E-430E-87B3-17B1736A200B}" type="slidenum">
              <a:rPr lang="en-US" smtClean="0"/>
              <a:pPr/>
              <a:t>37</a:t>
            </a:fld>
            <a:endParaRPr lang="en-US"/>
          </a:p>
        </p:txBody>
      </p:sp>
      <p:sp>
        <p:nvSpPr>
          <p:cNvPr id="5" name="Date Placeholder 4"/>
          <p:cNvSpPr>
            <a:spLocks noGrp="1"/>
          </p:cNvSpPr>
          <p:nvPr>
            <p:ph type="dt" idx="11"/>
          </p:nvPr>
        </p:nvSpPr>
        <p:spPr/>
        <p:txBody>
          <a:bodyPr/>
          <a:lstStyle/>
          <a:p>
            <a:fld id="{A3277CFC-88B3-4218-8BEB-C4951D76D990}" type="datetime1">
              <a:rPr lang="en-US" smtClean="0"/>
              <a:pPr/>
              <a:t>9/23/2018</a:t>
            </a:fld>
            <a:endParaRPr lang="en-US"/>
          </a:p>
        </p:txBody>
      </p:sp>
      <p:sp>
        <p:nvSpPr>
          <p:cNvPr id="6" name="Footer Placeholder 5"/>
          <p:cNvSpPr>
            <a:spLocks noGrp="1"/>
          </p:cNvSpPr>
          <p:nvPr>
            <p:ph type="ftr" sz="quarter" idx="12"/>
          </p:nvPr>
        </p:nvSpPr>
        <p:spPr/>
        <p:txBody>
          <a:bodyPr/>
          <a:lstStyle/>
          <a:p>
            <a:r>
              <a:rPr lang="ar-BH" smtClean="0"/>
              <a:t>جامعة فيلادلفيا</a:t>
            </a:r>
            <a:endParaRPr lang="en-US"/>
          </a:p>
        </p:txBody>
      </p:sp>
    </p:spTree>
    <p:extLst>
      <p:ext uri="{BB962C8B-B14F-4D97-AF65-F5344CB8AC3E}">
        <p14:creationId xmlns:p14="http://schemas.microsoft.com/office/powerpoint/2010/main" xmlns="" val="330276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374750418"/>
      </p:ext>
    </p:extLst>
  </p:cSld>
  <p:clrMapOvr>
    <a:masterClrMapping/>
  </p:clrMapOvr>
  <p:transition spd="med" advTm="3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46017077"/>
      </p:ext>
    </p:extLst>
  </p:cSld>
  <p:clrMapOvr>
    <a:masterClrMapping/>
  </p:clrMapOvr>
  <p:transition spd="med" advTm="3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87682615"/>
      </p:ext>
    </p:extLst>
  </p:cSld>
  <p:clrMapOvr>
    <a:masterClrMapping/>
  </p:clrMapOvr>
  <p:transition spd="med" advTm="3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39338659"/>
      </p:ext>
    </p:extLst>
  </p:cSld>
  <p:clrMapOvr>
    <a:masterClrMapping/>
  </p:clrMapOvr>
  <p:transition spd="med" advTm="3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86347347"/>
      </p:ext>
    </p:extLst>
  </p:cSld>
  <p:clrMapOvr>
    <a:masterClrMapping/>
  </p:clrMapOvr>
  <p:transition spd="med" advTm="3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79008405"/>
      </p:ext>
    </p:extLst>
  </p:cSld>
  <p:clrMapOvr>
    <a:masterClrMapping/>
  </p:clrMapOvr>
  <p:transition spd="med" advTm="3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53117349"/>
      </p:ext>
    </p:extLst>
  </p:cSld>
  <p:clrMapOvr>
    <a:masterClrMapping/>
  </p:clrMapOvr>
  <p:transition spd="med" advTm="3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88405326"/>
      </p:ext>
    </p:extLst>
  </p:cSld>
  <p:clrMapOvr>
    <a:masterClrMapping/>
  </p:clrMapOvr>
  <p:transition spd="med" advTm="3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3572210"/>
      </p:ext>
    </p:extLst>
  </p:cSld>
  <p:clrMapOvr>
    <a:masterClrMapping/>
  </p:clrMapOvr>
  <p:transition spd="med" advTm="3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91094724"/>
      </p:ext>
    </p:extLst>
  </p:cSld>
  <p:clrMapOvr>
    <a:masterClrMapping/>
  </p:clrMapOvr>
  <p:transition spd="med" advTm="3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70715590"/>
      </p:ext>
    </p:extLst>
  </p:cSld>
  <p:clrMapOvr>
    <a:masterClrMapping/>
  </p:clrMapOvr>
  <p:transition spd="med" advTm="3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Tm="3000">
    <p:wipe dir="d"/>
  </p:transition>
  <p:hf hdr="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Times New Roman" pitchFamily="18" charset="0"/>
        </a:defRPr>
      </a:lvl2pPr>
      <a:lvl3pPr algn="ctr" rtl="1" eaLnBrk="1" fontAlgn="base" hangingPunct="1">
        <a:spcBef>
          <a:spcPct val="0"/>
        </a:spcBef>
        <a:spcAft>
          <a:spcPct val="0"/>
        </a:spcAft>
        <a:defRPr sz="4400">
          <a:solidFill>
            <a:schemeClr val="tx2"/>
          </a:solidFill>
          <a:latin typeface="Times New Roman" pitchFamily="18" charset="0"/>
        </a:defRPr>
      </a:lvl3pPr>
      <a:lvl4pPr algn="ctr" rtl="1" eaLnBrk="1" fontAlgn="base" hangingPunct="1">
        <a:spcBef>
          <a:spcPct val="0"/>
        </a:spcBef>
        <a:spcAft>
          <a:spcPct val="0"/>
        </a:spcAft>
        <a:defRPr sz="4400">
          <a:solidFill>
            <a:schemeClr val="tx2"/>
          </a:solidFill>
          <a:latin typeface="Times New Roman" pitchFamily="18" charset="0"/>
        </a:defRPr>
      </a:lvl4pPr>
      <a:lvl5pPr algn="ctr" rtl="1" eaLnBrk="1" fontAlgn="base" hangingPunct="1">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SzPct val="100000"/>
        <a:buChar char="–"/>
        <a:defRPr sz="2800">
          <a:solidFill>
            <a:schemeClr val="tx1"/>
          </a:solidFill>
          <a:latin typeface="+mn-lt"/>
        </a:defRPr>
      </a:lvl2pPr>
      <a:lvl3pPr marL="1143000" indent="-228600" algn="r" rtl="1" eaLnBrk="1" fontAlgn="base" hangingPunct="1">
        <a:spcBef>
          <a:spcPct val="20000"/>
        </a:spcBef>
        <a:spcAft>
          <a:spcPct val="0"/>
        </a:spcAft>
        <a:buSzPct val="100000"/>
        <a:buChar char="•"/>
        <a:defRPr sz="2400">
          <a:solidFill>
            <a:schemeClr val="tx1"/>
          </a:solidFill>
          <a:latin typeface="+mn-lt"/>
        </a:defRPr>
      </a:lvl3pPr>
      <a:lvl4pPr marL="1600200" indent="-228600" algn="r" rtl="1" eaLnBrk="1" fontAlgn="base" hangingPunct="1">
        <a:spcBef>
          <a:spcPct val="20000"/>
        </a:spcBef>
        <a:spcAft>
          <a:spcPct val="0"/>
        </a:spcAft>
        <a:buSzPct val="100000"/>
        <a:buChar char="–"/>
        <a:defRPr sz="2000">
          <a:solidFill>
            <a:schemeClr val="tx1"/>
          </a:solidFill>
          <a:latin typeface="+mn-lt"/>
        </a:defRPr>
      </a:lvl4pPr>
      <a:lvl5pPr marL="2057400" indent="-228600" algn="r" rtl="1" eaLnBrk="1" fontAlgn="base" hangingPunct="1">
        <a:spcBef>
          <a:spcPct val="20000"/>
        </a:spcBef>
        <a:spcAft>
          <a:spcPct val="0"/>
        </a:spcAft>
        <a:buSzPct val="100000"/>
        <a:buChar char="•"/>
        <a:defRPr sz="2000">
          <a:solidFill>
            <a:schemeClr val="tx1"/>
          </a:solidFill>
          <a:latin typeface="+mn-lt"/>
        </a:defRPr>
      </a:lvl5pPr>
      <a:lvl6pPr marL="2514600" indent="-228600" algn="r" rtl="1" eaLnBrk="1" fontAlgn="base" hangingPunct="1">
        <a:spcBef>
          <a:spcPct val="20000"/>
        </a:spcBef>
        <a:spcAft>
          <a:spcPct val="0"/>
        </a:spcAft>
        <a:buSzPct val="100000"/>
        <a:buChar char="•"/>
        <a:defRPr sz="2000">
          <a:solidFill>
            <a:schemeClr val="tx1"/>
          </a:solidFill>
          <a:latin typeface="+mn-lt"/>
        </a:defRPr>
      </a:lvl6pPr>
      <a:lvl7pPr marL="2971800" indent="-228600" algn="r" rtl="1" eaLnBrk="1" fontAlgn="base" hangingPunct="1">
        <a:spcBef>
          <a:spcPct val="20000"/>
        </a:spcBef>
        <a:spcAft>
          <a:spcPct val="0"/>
        </a:spcAft>
        <a:buSzPct val="100000"/>
        <a:buChar char="•"/>
        <a:defRPr sz="2000">
          <a:solidFill>
            <a:schemeClr val="tx1"/>
          </a:solidFill>
          <a:latin typeface="+mn-lt"/>
        </a:defRPr>
      </a:lvl7pPr>
      <a:lvl8pPr marL="3429000" indent="-228600" algn="r" rtl="1" eaLnBrk="1" fontAlgn="base" hangingPunct="1">
        <a:spcBef>
          <a:spcPct val="20000"/>
        </a:spcBef>
        <a:spcAft>
          <a:spcPct val="0"/>
        </a:spcAft>
        <a:buSzPct val="100000"/>
        <a:buChar char="•"/>
        <a:defRPr sz="2000">
          <a:solidFill>
            <a:schemeClr val="tx1"/>
          </a:solidFill>
          <a:latin typeface="+mn-lt"/>
        </a:defRPr>
      </a:lvl8pPr>
      <a:lvl9pPr marL="3886200" indent="-228600" algn="r" rtl="1"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rapidbi.com/dale-cone-of-experience-misleading-quo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5544616" cy="1470025"/>
          </a:xfrm>
        </p:spPr>
        <p:txBody>
          <a:bodyPr/>
          <a:lstStyle/>
          <a:p>
            <a:r>
              <a:rPr lang="ar-JO" sz="3200" b="1" dirty="0" smtClean="0"/>
              <a:t>التعلم الفعال واستراتيجيات تحفيزه</a:t>
            </a:r>
            <a:r>
              <a:rPr lang="en-US" sz="3200" b="1" dirty="0" smtClean="0"/>
              <a:t/>
            </a:r>
            <a:br>
              <a:rPr lang="en-US" sz="3200" b="1" dirty="0" smtClean="0"/>
            </a:br>
            <a:r>
              <a:rPr lang="ar-JO" sz="3200" b="1" dirty="0" smtClean="0"/>
              <a:t> في العصر الرقمي</a:t>
            </a:r>
            <a:endParaRPr lang="en-US" sz="3200" b="1" dirty="0"/>
          </a:p>
        </p:txBody>
      </p:sp>
      <p:sp>
        <p:nvSpPr>
          <p:cNvPr id="3" name="Subtitle 2"/>
          <p:cNvSpPr>
            <a:spLocks noGrp="1"/>
          </p:cNvSpPr>
          <p:nvPr>
            <p:ph type="subTitle" idx="1"/>
          </p:nvPr>
        </p:nvSpPr>
        <p:spPr>
          <a:xfrm>
            <a:off x="539552" y="3645024"/>
            <a:ext cx="4968552" cy="1752600"/>
          </a:xfrm>
        </p:spPr>
        <p:txBody>
          <a:bodyPr/>
          <a:lstStyle/>
          <a:p>
            <a:r>
              <a:rPr lang="ar-JO" sz="2400" b="1" dirty="0" smtClean="0"/>
              <a:t>إعداد                                                             الأستاذ الدكتور عصام نجيب الفقهاء</a:t>
            </a:r>
          </a:p>
          <a:p>
            <a:r>
              <a:rPr lang="ar-JO" sz="2400" b="1" dirty="0" smtClean="0"/>
              <a:t>     جامعة فيلادلفيا - الأردن </a:t>
            </a:r>
            <a:endParaRPr lang="en-US" sz="2400" b="1" dirty="0" smtClean="0"/>
          </a:p>
          <a:p>
            <a:endParaRPr lang="en-US" sz="2400" b="1" dirty="0" smtClean="0"/>
          </a:p>
          <a:p>
            <a:endParaRPr lang="ar-JO" sz="2400" b="1" dirty="0" smtClean="0"/>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980728"/>
            <a:ext cx="3456384"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advTm="3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sz="3200" b="1" dirty="0" smtClean="0"/>
              <a:t/>
            </a:r>
            <a:br>
              <a:rPr lang="ar-JO" sz="3200" b="1" dirty="0" smtClean="0"/>
            </a:br>
            <a:r>
              <a:rPr lang="ar-JO" sz="3200" b="1" dirty="0" smtClean="0"/>
              <a:t>مقارنة بين التعليم التقليدي والحديث</a:t>
            </a:r>
            <a:br>
              <a:rPr lang="ar-JO" sz="3200" b="1" dirty="0" smtClean="0"/>
            </a:br>
            <a:r>
              <a:rPr lang="ar-JO" sz="3200" b="1" dirty="0" smtClean="0"/>
              <a:t>من حيث دور المعلم والطالب </a:t>
            </a:r>
            <a:br>
              <a:rPr lang="ar-JO" sz="3200" b="1" dirty="0" smtClean="0"/>
            </a:br>
            <a:endParaRPr lang="en-US" sz="3200" dirty="0"/>
          </a:p>
        </p:txBody>
      </p:sp>
      <p:graphicFrame>
        <p:nvGraphicFramePr>
          <p:cNvPr id="7" name="Content Placeholder 6"/>
          <p:cNvGraphicFramePr>
            <a:graphicFrameLocks noGrp="1"/>
          </p:cNvGraphicFramePr>
          <p:nvPr>
            <p:ph sz="half" idx="1"/>
          </p:nvPr>
        </p:nvGraphicFramePr>
        <p:xfrm>
          <a:off x="457200" y="1600200"/>
          <a:ext cx="35387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half" idx="2"/>
          </p:nvPr>
        </p:nvGraphicFramePr>
        <p:xfrm>
          <a:off x="5148064" y="1600200"/>
          <a:ext cx="3538736"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Date Placeholder 5"/>
          <p:cNvSpPr>
            <a:spLocks noGrp="1"/>
          </p:cNvSpPr>
          <p:nvPr>
            <p:ph type="dt" sz="half" idx="4294967295"/>
          </p:nvPr>
        </p:nvSpPr>
        <p:spPr>
          <a:xfrm>
            <a:off x="0" y="6356350"/>
            <a:ext cx="2133600" cy="365125"/>
          </a:xfrm>
          <a:prstGeom prst="rect">
            <a:avLst/>
          </a:prstGeom>
        </p:spPr>
        <p:txBody>
          <a:bodyPr/>
          <a:lstStyle/>
          <a:p>
            <a:fld id="{4D2CD444-8042-4A7B-958D-F7A880915B33}" type="datetime1">
              <a:rPr lang="en-US" smtClean="0"/>
              <a:pPr/>
              <a:t>9/23/2018</a:t>
            </a:fld>
            <a:endParaRPr lang="en-US" dirty="0"/>
          </a:p>
        </p:txBody>
      </p:sp>
      <p:sp>
        <p:nvSpPr>
          <p:cNvPr id="10" name="Footer Placeholder 9"/>
          <p:cNvSpPr>
            <a:spLocks noGrp="1"/>
          </p:cNvSpPr>
          <p:nvPr>
            <p:ph type="ftr" sz="quarter" idx="4294967295"/>
          </p:nvPr>
        </p:nvSpPr>
        <p:spPr>
          <a:xfrm>
            <a:off x="2716539" y="6309320"/>
            <a:ext cx="2895600" cy="365125"/>
          </a:xfrm>
          <a:prstGeom prst="rect">
            <a:avLst/>
          </a:prstGeom>
        </p:spPr>
        <p:txBody>
          <a:bodyPr/>
          <a:lstStyle/>
          <a:p>
            <a:r>
              <a:rPr lang="ar-BH" smtClean="0"/>
              <a:t>جامعة فيلادلفيا                                           </a:t>
            </a:r>
            <a:endParaRPr lang="en-US" dirty="0"/>
          </a:p>
        </p:txBody>
      </p:sp>
      <p:sp>
        <p:nvSpPr>
          <p:cNvPr id="13" name="Striped Right Arrow 12"/>
          <p:cNvSpPr/>
          <p:nvPr/>
        </p:nvSpPr>
        <p:spPr>
          <a:xfrm rot="10800000">
            <a:off x="4644008" y="3448423"/>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advTm="3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576064"/>
          </a:xfrm>
        </p:spPr>
        <p:txBody>
          <a:bodyPr>
            <a:normAutofit fontScale="90000"/>
          </a:bodyPr>
          <a:lstStyle/>
          <a:p>
            <a:r>
              <a:rPr lang="ar-JO" sz="3200" b="1" dirty="0" smtClean="0"/>
              <a:t>التغييرات الأربعة المطلوبة </a:t>
            </a:r>
            <a:endParaRPr lang="en-US" sz="3200" b="1" dirty="0"/>
          </a:p>
        </p:txBody>
      </p:sp>
      <p:sp>
        <p:nvSpPr>
          <p:cNvPr id="3" name="Content Placeholder 2"/>
          <p:cNvSpPr>
            <a:spLocks noGrp="1"/>
          </p:cNvSpPr>
          <p:nvPr>
            <p:ph idx="1"/>
          </p:nvPr>
        </p:nvSpPr>
        <p:spPr>
          <a:xfrm>
            <a:off x="395536" y="836712"/>
            <a:ext cx="8496944" cy="5472608"/>
          </a:xfrm>
        </p:spPr>
        <p:txBody>
          <a:bodyPr>
            <a:normAutofit fontScale="25000" lnSpcReduction="20000"/>
          </a:bodyPr>
          <a:lstStyle/>
          <a:p>
            <a:pPr marL="514350" indent="-514350" algn="just">
              <a:lnSpc>
                <a:spcPts val="2880"/>
              </a:lnSpc>
              <a:buFont typeface="Wingdings" pitchFamily="2" charset="2"/>
              <a:buChar char="Ø"/>
            </a:pPr>
            <a:r>
              <a:rPr lang="ar-JO" sz="9600" b="1" dirty="0" smtClean="0">
                <a:latin typeface="Simplified Arabic" pitchFamily="18" charset="-78"/>
                <a:cs typeface="Simplified Arabic" pitchFamily="18" charset="-78"/>
              </a:rPr>
              <a:t>الانتقال من تبني خبرات تعلمية من مستويات متدنية على سلم الخبرات، تتمثل بإعطاء الدارسين ما يختاره المعلم ويقدمه بوسائل يراها مناسبة، إلى خبرات من مستوى أعلى على سلم هرم الخبرات. </a:t>
            </a:r>
            <a:endParaRPr lang="en-US" sz="9600" b="1" dirty="0" smtClean="0">
              <a:latin typeface="Simplified Arabic" pitchFamily="18" charset="-78"/>
              <a:cs typeface="Simplified Arabic" pitchFamily="18" charset="-78"/>
            </a:endParaRPr>
          </a:p>
          <a:p>
            <a:pPr marL="514350" indent="-514350" algn="just">
              <a:lnSpc>
                <a:spcPts val="2880"/>
              </a:lnSpc>
              <a:buFont typeface="Wingdings" pitchFamily="2" charset="2"/>
              <a:buChar char="Ø"/>
            </a:pPr>
            <a:r>
              <a:rPr lang="ar-JO" sz="9600" b="1" dirty="0" smtClean="0">
                <a:latin typeface="Simplified Arabic" pitchFamily="18" charset="-78"/>
                <a:cs typeface="Simplified Arabic" pitchFamily="18" charset="-78"/>
              </a:rPr>
              <a:t> استخدام استراتيجيات تعليم وتعلم تركز على مجموعات الدارسين، والانتقال من نمط التعلم من أجل المهنة </a:t>
            </a:r>
            <a:r>
              <a:rPr lang="ar-JO" sz="9600" dirty="0" smtClean="0">
                <a:latin typeface="Simplified Arabic" pitchFamily="18" charset="-78"/>
                <a:cs typeface="Simplified Arabic" pitchFamily="18" charset="-78"/>
              </a:rPr>
              <a:t>(</a:t>
            </a:r>
            <a:r>
              <a:rPr lang="en-US" sz="9600" dirty="0" smtClean="0">
                <a:latin typeface="Simplified Arabic" pitchFamily="18" charset="-78"/>
                <a:cs typeface="Simplified Arabic" pitchFamily="18" charset="-78"/>
              </a:rPr>
              <a:t>learning for earning</a:t>
            </a:r>
            <a:r>
              <a:rPr lang="ar-JO" sz="9600" dirty="0" smtClean="0">
                <a:latin typeface="Simplified Arabic" pitchFamily="18" charset="-78"/>
                <a:cs typeface="Simplified Arabic" pitchFamily="18" charset="-78"/>
              </a:rPr>
              <a:t>) </a:t>
            </a:r>
            <a:r>
              <a:rPr lang="ar-JO" sz="9600" b="1" dirty="0" smtClean="0">
                <a:latin typeface="Simplified Arabic" pitchFamily="18" charset="-78"/>
                <a:cs typeface="Simplified Arabic" pitchFamily="18" charset="-78"/>
              </a:rPr>
              <a:t>المتمركز حول المعلم والاعتماد الكلي على خبراته كسلطة معرفية إلى نمط اقتصاد المعرفة المتمركز حول الدارس، ومن ثم حول فريق الدارسين ضمن نظام تعلم اجتماعي. </a:t>
            </a:r>
          </a:p>
          <a:p>
            <a:pPr marL="514350" indent="-514350" algn="l">
              <a:lnSpc>
                <a:spcPts val="2880"/>
              </a:lnSpc>
              <a:buNone/>
            </a:pPr>
            <a:r>
              <a:rPr lang="ar-JO" sz="9600" dirty="0" smtClean="0">
                <a:latin typeface="Simplified Arabic" pitchFamily="18" charset="-78"/>
                <a:cs typeface="Simplified Arabic" pitchFamily="18" charset="-78"/>
              </a:rPr>
              <a:t>    </a:t>
            </a:r>
            <a:r>
              <a:rPr lang="en-US" sz="9600" dirty="0" smtClean="0">
                <a:latin typeface="Simplified Arabic" pitchFamily="18" charset="-78"/>
                <a:cs typeface="Simplified Arabic" pitchFamily="18" charset="-78"/>
              </a:rPr>
              <a:t>(Cisco Internet Business Solutions Group, 2007)</a:t>
            </a:r>
            <a:endParaRPr lang="ar-JO" sz="9600" dirty="0" smtClean="0">
              <a:latin typeface="Simplified Arabic" pitchFamily="18" charset="-78"/>
              <a:cs typeface="Simplified Arabic" pitchFamily="18" charset="-78"/>
            </a:endParaRPr>
          </a:p>
          <a:p>
            <a:pPr marL="514350" indent="-514350" algn="just" rtl="1">
              <a:lnSpc>
                <a:spcPts val="2880"/>
              </a:lnSpc>
              <a:buFont typeface="Wingdings" pitchFamily="2" charset="2"/>
              <a:buChar char="Ø"/>
            </a:pPr>
            <a:r>
              <a:rPr lang="ar-JO" sz="9600" dirty="0" smtClean="0">
                <a:latin typeface="Simplified Arabic" pitchFamily="18" charset="-78"/>
                <a:cs typeface="Simplified Arabic" pitchFamily="18" charset="-78"/>
              </a:rPr>
              <a:t> </a:t>
            </a:r>
            <a:r>
              <a:rPr lang="ar-JO" sz="9600" b="1" dirty="0" smtClean="0">
                <a:latin typeface="Simplified Arabic" pitchFamily="18" charset="-78"/>
                <a:cs typeface="Simplified Arabic" pitchFamily="18" charset="-78"/>
              </a:rPr>
              <a:t>الانتقال من نموذج تفريد التعليم وحده، ومن أتمتة التعليم وحدها، ومن اتباع أساليب تدريس مناسبة وحدها، إلى التركيز على موازنة تلك العناصر مجتمعة. </a:t>
            </a:r>
          </a:p>
          <a:p>
            <a:pPr marL="514350" indent="-514350" algn="just" rtl="1">
              <a:lnSpc>
                <a:spcPct val="120000"/>
              </a:lnSpc>
              <a:buFont typeface="Wingdings" pitchFamily="2" charset="2"/>
              <a:buChar char="Ø"/>
            </a:pPr>
            <a:r>
              <a:rPr lang="ar-JO" sz="9600" b="1" dirty="0" smtClean="0">
                <a:latin typeface="Simplified Arabic" pitchFamily="18" charset="-78"/>
                <a:cs typeface="Simplified Arabic" pitchFamily="18" charset="-78"/>
              </a:rPr>
              <a:t> الانتقال من شبكة المعلومات </a:t>
            </a:r>
            <a:r>
              <a:rPr lang="ar-JO" sz="9600" dirty="0" smtClean="0">
                <a:latin typeface="Simplified Arabic" pitchFamily="18" charset="-78"/>
                <a:cs typeface="Simplified Arabic" pitchFamily="18" charset="-78"/>
              </a:rPr>
              <a:t>(</a:t>
            </a:r>
            <a:r>
              <a:rPr lang="en-US" sz="9600" dirty="0" smtClean="0">
                <a:latin typeface="Simplified Arabic" pitchFamily="18" charset="-78"/>
                <a:cs typeface="Simplified Arabic" pitchFamily="18" charset="-78"/>
              </a:rPr>
              <a:t>searchable web</a:t>
            </a:r>
            <a:r>
              <a:rPr lang="ar-JO" sz="9600" dirty="0" smtClean="0">
                <a:latin typeface="Simplified Arabic" pitchFamily="18" charset="-78"/>
                <a:cs typeface="Simplified Arabic" pitchFamily="18" charset="-78"/>
              </a:rPr>
              <a:t>) </a:t>
            </a:r>
            <a:r>
              <a:rPr lang="ar-JO" sz="9600" b="1" dirty="0" smtClean="0">
                <a:latin typeface="Simplified Arabic" pitchFamily="18" charset="-78"/>
                <a:cs typeface="Simplified Arabic" pitchFamily="18" charset="-78"/>
              </a:rPr>
              <a:t>إلى شبكة التواصل الاجتماعي </a:t>
            </a:r>
            <a:r>
              <a:rPr lang="ar-JO" sz="9600" dirty="0" smtClean="0">
                <a:latin typeface="Simplified Arabic" pitchFamily="18" charset="-78"/>
                <a:cs typeface="Simplified Arabic" pitchFamily="18" charset="-78"/>
              </a:rPr>
              <a:t>(</a:t>
            </a:r>
            <a:r>
              <a:rPr lang="en-US" sz="9600" dirty="0" smtClean="0">
                <a:latin typeface="Simplified Arabic" pitchFamily="18" charset="-78"/>
                <a:cs typeface="Simplified Arabic" pitchFamily="18" charset="-78"/>
              </a:rPr>
              <a:t>social web</a:t>
            </a:r>
            <a:r>
              <a:rPr lang="ar-JO" sz="9600" dirty="0" smtClean="0">
                <a:latin typeface="Simplified Arabic" pitchFamily="18" charset="-78"/>
                <a:cs typeface="Simplified Arabic" pitchFamily="18" charset="-78"/>
              </a:rPr>
              <a:t>) </a:t>
            </a:r>
            <a:r>
              <a:rPr lang="ar-JO" sz="9600" b="1" dirty="0" smtClean="0">
                <a:latin typeface="Simplified Arabic" pitchFamily="18" charset="-78"/>
                <a:cs typeface="Simplified Arabic" pitchFamily="18" charset="-78"/>
              </a:rPr>
              <a:t>التي تيسر التعلم لكل إنسان وفي كل زمان ومكان. </a:t>
            </a:r>
          </a:p>
          <a:p>
            <a:pPr marL="514350" indent="-514350" algn="r" rtl="1">
              <a:buAutoNum type="arabicPeriod"/>
            </a:pPr>
            <a:endParaRPr lang="ar-JO" sz="6000" dirty="0" smtClean="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DDEACA83-01B3-4917-A90A-E137D9E78D41}" type="datetime1">
              <a:rPr lang="en-US" smtClean="0"/>
              <a:pPr/>
              <a:t>9/23/2018</a:t>
            </a:fld>
            <a:endParaRPr lang="en-US" dirty="0"/>
          </a:p>
        </p:txBody>
      </p:sp>
      <p:sp>
        <p:nvSpPr>
          <p:cNvPr id="6" name="Footer Placeholder 5"/>
          <p:cNvSpPr>
            <a:spLocks noGrp="1"/>
          </p:cNvSpPr>
          <p:nvPr>
            <p:ph type="ftr" sz="quarter" idx="4294967295"/>
          </p:nvPr>
        </p:nvSpPr>
        <p:spPr>
          <a:xfrm>
            <a:off x="3764632"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sz="3200" b="1" dirty="0" smtClean="0"/>
              <a:t>التغيير الأول المطلوب: </a:t>
            </a:r>
            <a:br>
              <a:rPr lang="ar-JO" sz="3200" b="1" dirty="0" smtClean="0"/>
            </a:br>
            <a:r>
              <a:rPr lang="ar-JO" sz="3200" b="1" dirty="0" smtClean="0">
                <a:latin typeface="Simplified Arabic" pitchFamily="18" charset="-78"/>
                <a:cs typeface="Simplified Arabic" pitchFamily="18" charset="-78"/>
              </a:rPr>
              <a:t>1. تبني خبرات تعلمية من مستويات أعلى على سلم الخبرات</a:t>
            </a:r>
            <a:endParaRPr lang="en-US" sz="3200" b="1" dirty="0"/>
          </a:p>
        </p:txBody>
      </p:sp>
      <p:sp>
        <p:nvSpPr>
          <p:cNvPr id="3" name="Content Placeholder 2"/>
          <p:cNvSpPr>
            <a:spLocks noGrp="1"/>
          </p:cNvSpPr>
          <p:nvPr>
            <p:ph idx="1"/>
          </p:nvPr>
        </p:nvSpPr>
        <p:spPr/>
        <p:txBody>
          <a:bodyPr/>
          <a:lstStyle/>
          <a:p>
            <a:pPr algn="just" rtl="1">
              <a:buNone/>
            </a:pPr>
            <a:r>
              <a:rPr lang="ar-JO" sz="2400" dirty="0" smtClean="0"/>
              <a:t>     </a:t>
            </a:r>
            <a:r>
              <a:rPr lang="ar-JO" sz="2400" b="1" dirty="0" smtClean="0"/>
              <a:t>يتمثل التغيير الأول في الانتقال من </a:t>
            </a:r>
            <a:r>
              <a:rPr lang="ar-JO" sz="2400" b="1" dirty="0" smtClean="0">
                <a:latin typeface="Simplified Arabic" pitchFamily="18" charset="-78"/>
                <a:cs typeface="Simplified Arabic" pitchFamily="18" charset="-78"/>
              </a:rPr>
              <a:t>تبني خبرات تعلمية من مستويات متدنية على سلم الخبرات، كإعطاء الدارسين ما يختاره المعلم ويقدمه بوسائل يراها مناسبة، </a:t>
            </a:r>
            <a:r>
              <a:rPr lang="en-US" sz="2400" b="1" dirty="0" smtClean="0">
                <a:latin typeface="Simplified Arabic" pitchFamily="18" charset="-78"/>
                <a:cs typeface="Simplified Arabic" pitchFamily="18" charset="-78"/>
              </a:rPr>
              <a:t> </a:t>
            </a:r>
            <a:r>
              <a:rPr lang="ar-JO" sz="2400" b="1" dirty="0" smtClean="0">
                <a:latin typeface="Simplified Arabic" pitchFamily="18" charset="-78"/>
                <a:cs typeface="Simplified Arabic" pitchFamily="18" charset="-78"/>
              </a:rPr>
              <a:t>إلى خبرات من </a:t>
            </a:r>
          </a:p>
          <a:p>
            <a:pPr algn="just" rtl="1">
              <a:buNone/>
            </a:pPr>
            <a:r>
              <a:rPr lang="ar-JO" sz="2400" b="1" dirty="0" smtClean="0">
                <a:latin typeface="Simplified Arabic" pitchFamily="18" charset="-78"/>
                <a:cs typeface="Simplified Arabic" pitchFamily="18" charset="-78"/>
              </a:rPr>
              <a:t>    مستوى أعلى في هرم </a:t>
            </a:r>
            <a:r>
              <a:rPr lang="en-US" sz="2400" b="1" dirty="0" smtClean="0">
                <a:latin typeface="Simplified Arabic" pitchFamily="18" charset="-78"/>
                <a:cs typeface="Simplified Arabic" pitchFamily="18" charset="-78"/>
              </a:rPr>
              <a:t> </a:t>
            </a:r>
            <a:r>
              <a:rPr lang="ar-JO" sz="2400" b="1" dirty="0" smtClean="0">
                <a:latin typeface="Simplified Arabic" pitchFamily="18" charset="-78"/>
                <a:cs typeface="Simplified Arabic" pitchFamily="18" charset="-78"/>
              </a:rPr>
              <a:t>الخبرات، تتمثل </a:t>
            </a:r>
          </a:p>
          <a:p>
            <a:pPr algn="just" rtl="1">
              <a:buNone/>
            </a:pPr>
            <a:r>
              <a:rPr lang="ar-JO" sz="2400" b="1" dirty="0" smtClean="0">
                <a:latin typeface="Simplified Arabic" pitchFamily="18" charset="-78"/>
                <a:cs typeface="Simplified Arabic" pitchFamily="18" charset="-78"/>
              </a:rPr>
              <a:t>    بتوفير سبل الوصول الفورى والمجاني </a:t>
            </a:r>
          </a:p>
          <a:p>
            <a:pPr algn="just" rtl="1">
              <a:buNone/>
            </a:pPr>
            <a:r>
              <a:rPr lang="ar-JO" sz="2400" b="1" dirty="0" smtClean="0">
                <a:latin typeface="Simplified Arabic" pitchFamily="18" charset="-78"/>
                <a:cs typeface="Simplified Arabic" pitchFamily="18" charset="-78"/>
              </a:rPr>
              <a:t>    للدارسين إلى أفضل مصادر للتعلم في </a:t>
            </a:r>
          </a:p>
          <a:p>
            <a:pPr algn="just" rtl="1">
              <a:buNone/>
            </a:pPr>
            <a:r>
              <a:rPr lang="ar-JO" sz="2400" b="1" dirty="0" smtClean="0">
                <a:latin typeface="Simplified Arabic" pitchFamily="18" charset="-78"/>
                <a:cs typeface="Simplified Arabic" pitchFamily="18" charset="-78"/>
              </a:rPr>
              <a:t>    العالم من أجل تطويرهم وتمكينهم من </a:t>
            </a:r>
          </a:p>
          <a:p>
            <a:pPr algn="just" rtl="1">
              <a:buNone/>
            </a:pPr>
            <a:r>
              <a:rPr lang="ar-JO" sz="2400" b="1" dirty="0" smtClean="0">
                <a:latin typeface="Simplified Arabic" pitchFamily="18" charset="-78"/>
                <a:cs typeface="Simplified Arabic" pitchFamily="18" charset="-78"/>
              </a:rPr>
              <a:t>   العيش الآمن ومواجهة التحديات</a:t>
            </a:r>
            <a:r>
              <a:rPr lang="ar-JO" b="1" dirty="0" smtClean="0">
                <a:latin typeface="Simplified Arabic" pitchFamily="18" charset="-78"/>
                <a:cs typeface="Simplified Arabic" pitchFamily="18" charset="-78"/>
              </a:rPr>
              <a:t>.</a:t>
            </a:r>
            <a:endParaRPr lang="en-US" b="1" dirty="0"/>
          </a:p>
        </p:txBody>
      </p:sp>
      <p:sp>
        <p:nvSpPr>
          <p:cNvPr id="5" name="Date Placeholder 4"/>
          <p:cNvSpPr>
            <a:spLocks noGrp="1"/>
          </p:cNvSpPr>
          <p:nvPr>
            <p:ph type="dt" sz="half" idx="4294967295"/>
          </p:nvPr>
        </p:nvSpPr>
        <p:spPr>
          <a:xfrm>
            <a:off x="0" y="6356350"/>
            <a:ext cx="2133600" cy="365125"/>
          </a:xfrm>
          <a:prstGeom prst="rect">
            <a:avLst/>
          </a:prstGeom>
        </p:spPr>
        <p:txBody>
          <a:bodyPr/>
          <a:lstStyle/>
          <a:p>
            <a:fld id="{E60FCCA4-9815-4EA3-B7FF-42A1D596170C}" type="datetime1">
              <a:rPr lang="en-US" smtClean="0"/>
              <a:pPr/>
              <a:t>9/23/2018</a:t>
            </a:fld>
            <a:endParaRPr lang="en-US" dirty="0"/>
          </a:p>
        </p:txBody>
      </p:sp>
      <p:sp>
        <p:nvSpPr>
          <p:cNvPr id="7" name="Footer Placeholder 6"/>
          <p:cNvSpPr>
            <a:spLocks noGrp="1"/>
          </p:cNvSpPr>
          <p:nvPr>
            <p:ph type="ftr" sz="quarter" idx="4294967295"/>
          </p:nvPr>
        </p:nvSpPr>
        <p:spPr>
          <a:xfrm>
            <a:off x="3620616" y="6356350"/>
            <a:ext cx="2895600" cy="365125"/>
          </a:xfrm>
          <a:prstGeom prst="rect">
            <a:avLst/>
          </a:prstGeom>
        </p:spPr>
        <p:txBody>
          <a:bodyPr/>
          <a:lstStyle/>
          <a:p>
            <a:r>
              <a:rPr lang="ar-BH" smtClean="0"/>
              <a:t>جامعة فيلادلفيا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2996952"/>
            <a:ext cx="3816423" cy="3096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advTm="3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b="1" dirty="0" smtClean="0"/>
              <a:t> </a:t>
            </a:r>
            <a:r>
              <a:rPr lang="ar-JO" sz="3200" b="1" dirty="0" smtClean="0"/>
              <a:t>سلم الخبرات</a:t>
            </a:r>
            <a:r>
              <a:rPr lang="ar-JO" dirty="0" smtClean="0"/>
              <a:t/>
            </a:r>
            <a:br>
              <a:rPr lang="ar-JO" dirty="0" smtClean="0"/>
            </a:br>
            <a:r>
              <a:rPr lang="en-US" sz="2200" b="1" dirty="0" smtClean="0"/>
              <a:t> </a:t>
            </a:r>
            <a:r>
              <a:rPr lang="en-US" sz="2200" dirty="0" smtClean="0"/>
              <a:t>(Pinto et al., 2012)</a:t>
            </a:r>
            <a:endParaRPr lang="en-US" sz="2200"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2DE82868-8658-40AF-AD92-163531E8C548}" type="datetime1">
              <a:rPr lang="en-US" smtClean="0"/>
              <a:pPr/>
              <a:t>9/23/2018</a:t>
            </a:fld>
            <a:endParaRPr lang="en-US" dirty="0"/>
          </a:p>
        </p:txBody>
      </p:sp>
      <p:sp>
        <p:nvSpPr>
          <p:cNvPr id="7" name="Footer Placeholder 6"/>
          <p:cNvSpPr>
            <a:spLocks noGrp="1"/>
          </p:cNvSpPr>
          <p:nvPr>
            <p:ph type="ftr" sz="quarter" idx="4294967295"/>
          </p:nvPr>
        </p:nvSpPr>
        <p:spPr>
          <a:xfrm>
            <a:off x="2987824" y="6309320"/>
            <a:ext cx="2895600" cy="365125"/>
          </a:xfrm>
          <a:prstGeom prst="rect">
            <a:avLst/>
          </a:prstGeom>
        </p:spPr>
        <p:txBody>
          <a:bodyPr/>
          <a:lstStyle/>
          <a:p>
            <a:r>
              <a:rPr lang="ar-BH" smtClean="0"/>
              <a:t>جامعة فيلادلفيا                                           </a:t>
            </a:r>
            <a:endParaRPr lang="en-US" dirty="0"/>
          </a:p>
        </p:txBody>
      </p:sp>
      <p:pic>
        <p:nvPicPr>
          <p:cNvPr id="5" name="Content Placeholder 3" descr="C:\Users\isam.najib\Desktop\Capture.PN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772816"/>
            <a:ext cx="6813376" cy="4564359"/>
          </a:xfrm>
          <a:prstGeom prst="rect">
            <a:avLst/>
          </a:prstGeom>
          <a:noFill/>
          <a:ln>
            <a:noFill/>
          </a:ln>
        </p:spPr>
      </p:pic>
    </p:spTree>
  </p:cSld>
  <p:clrMapOvr>
    <a:masterClrMapping/>
  </p:clrMapOvr>
  <p:transition spd="med" advTm="3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772400" cy="864096"/>
          </a:xfrm>
        </p:spPr>
        <p:txBody>
          <a:bodyPr/>
          <a:lstStyle/>
          <a:p>
            <a:r>
              <a:rPr lang="ar-JO" sz="3200" b="1" dirty="0" smtClean="0"/>
              <a:t>المستويات الست لمحتوي التعلم: </a:t>
            </a:r>
            <a:br>
              <a:rPr lang="ar-JO" sz="3200" b="1" dirty="0" smtClean="0"/>
            </a:br>
            <a:r>
              <a:rPr lang="ar-JO" sz="3200" b="1" dirty="0" smtClean="0"/>
              <a:t>هرم الخبرات التعلمية</a:t>
            </a:r>
            <a:endParaRPr lang="en-US" sz="3200" dirty="0"/>
          </a:p>
        </p:txBody>
      </p:sp>
      <p:sp>
        <p:nvSpPr>
          <p:cNvPr id="3" name="Content Placeholder 2"/>
          <p:cNvSpPr>
            <a:spLocks noGrp="1"/>
          </p:cNvSpPr>
          <p:nvPr>
            <p:ph idx="1"/>
          </p:nvPr>
        </p:nvSpPr>
        <p:spPr>
          <a:xfrm>
            <a:off x="323528" y="1700808"/>
            <a:ext cx="8640960" cy="4395192"/>
          </a:xfrm>
        </p:spPr>
        <p:txBody>
          <a:bodyPr>
            <a:noAutofit/>
          </a:bodyPr>
          <a:lstStyle/>
          <a:p>
            <a:pPr marL="651510" indent="-514350" algn="just" rtl="1">
              <a:buFont typeface="+mj-lt"/>
              <a:buAutoNum type="arabicPeriod"/>
            </a:pPr>
            <a:r>
              <a:rPr lang="ar-JO" sz="2400" b="1" dirty="0" smtClean="0"/>
              <a:t>تزويد الطلبة بمعلومات ذات معنى، وبوسائط تعليمية مناسبة. (المستوى الأدنى ) </a:t>
            </a:r>
          </a:p>
          <a:p>
            <a:pPr marL="651510" indent="-514350" algn="just" rtl="1">
              <a:buFont typeface="+mj-lt"/>
              <a:buAutoNum type="arabicPeriod"/>
            </a:pPr>
            <a:r>
              <a:rPr lang="ar-JO" sz="2400" b="1" dirty="0" smtClean="0"/>
              <a:t>الخبرات التي تمكن الطلبة من حل المسائل التي تعرض عليهم، وذلك بإرشادهم إلى أماكن مصادر المعلومات والبيانات اللازمة لحل المسائل. </a:t>
            </a:r>
          </a:p>
          <a:p>
            <a:pPr marL="651510" indent="-514350" algn="just" rtl="1">
              <a:buFont typeface="+mj-lt"/>
              <a:buAutoNum type="arabicPeriod"/>
            </a:pPr>
            <a:r>
              <a:rPr lang="ar-JO" sz="2400" b="1" dirty="0" smtClean="0"/>
              <a:t>الخبرات التي تسد حاجات الطلبة والتي تقدم بناء على طلبهم بشروط سهلة. </a:t>
            </a:r>
          </a:p>
          <a:p>
            <a:pPr marL="651510" indent="-514350" algn="just" rtl="1">
              <a:buFont typeface="+mj-lt"/>
              <a:buAutoNum type="arabicPeriod"/>
            </a:pPr>
            <a:r>
              <a:rPr lang="ar-JO" sz="2400" b="1" dirty="0" smtClean="0"/>
              <a:t>الخبرات السابقة التي ثبت جدواها في تلبية حاجات الطلبة ودون طلب منهم.</a:t>
            </a:r>
          </a:p>
          <a:p>
            <a:pPr marL="651510" indent="-514350" algn="just" rtl="1">
              <a:buFont typeface="+mj-lt"/>
              <a:buAutoNum type="arabicPeriod"/>
            </a:pPr>
            <a:r>
              <a:rPr lang="ar-JO" sz="2400" b="1" dirty="0" smtClean="0"/>
              <a:t>المعلومات التي تلبي حاجات الطلبة، والمقدمة من خبراء ومن وراء حجب. </a:t>
            </a:r>
          </a:p>
          <a:p>
            <a:pPr marL="651510" indent="-514350" algn="just" rtl="1">
              <a:buFont typeface="+mj-lt"/>
              <a:buAutoNum type="arabicPeriod"/>
            </a:pPr>
            <a:r>
              <a:rPr lang="ar-JO" sz="2400" b="1" dirty="0" smtClean="0"/>
              <a:t>مستوى الوصول إلى ما يجعل الطلبة أفضل حالاً وأكثر أمناً وأقدر على مواجهة التحديات بكفاءة واقتدار. وتلك هي أعلى مراتب الخبرات التعليمية التعلمية المطلوبة. وكمثال على ذلك الخبرات التي تقدم من خلال المواد التعليمية المفتوحة التي تعرضها جامعة ماساشوستس التقنية (المستوى الأعلى).  </a:t>
            </a:r>
          </a:p>
          <a:p>
            <a:pPr algn="r" rtl="1"/>
            <a:endParaRPr lang="en-US" sz="2400"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8DAF229C-F118-4A9F-89F6-9E4BA0B45241}" type="datetime1">
              <a:rPr lang="en-US" smtClean="0"/>
              <a:pPr/>
              <a:t>9/23/2018</a:t>
            </a:fld>
            <a:endParaRPr lang="en-US" dirty="0"/>
          </a:p>
        </p:txBody>
      </p:sp>
      <p:sp>
        <p:nvSpPr>
          <p:cNvPr id="6" name="Footer Placeholder 5"/>
          <p:cNvSpPr>
            <a:spLocks noGrp="1"/>
          </p:cNvSpPr>
          <p:nvPr>
            <p:ph type="ftr" sz="quarter" idx="4294967295"/>
          </p:nvPr>
        </p:nvSpPr>
        <p:spPr>
          <a:xfrm>
            <a:off x="3347864" y="6356350"/>
            <a:ext cx="2232248"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JO" sz="2800" b="1" dirty="0" smtClean="0"/>
              <a:t>الانتقال من نمط التعلم من أجل المهنة إلى نمط اقتصاد المعرفة، </a:t>
            </a:r>
            <a:br>
              <a:rPr lang="ar-JO" sz="2800" b="1" dirty="0" smtClean="0"/>
            </a:br>
            <a:r>
              <a:rPr lang="ar-JO" sz="2800" b="1" dirty="0" smtClean="0"/>
              <a:t>ومن ثم إلى نظام التعلم الاجتماعي</a:t>
            </a:r>
            <a:endParaRPr lang="en-US" sz="2800" b="1" dirty="0"/>
          </a:p>
        </p:txBody>
      </p:sp>
      <p:pic>
        <p:nvPicPr>
          <p:cNvPr id="7"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685800" y="2028900"/>
            <a:ext cx="7772400" cy="4019400"/>
          </a:xfrm>
          <a:prstGeom prst="rect">
            <a:avLst/>
          </a:prstGeom>
          <a:noFill/>
          <a:ln>
            <a:noFill/>
          </a:ln>
        </p:spPr>
      </p:pic>
      <p:sp>
        <p:nvSpPr>
          <p:cNvPr id="4" name="Date Placeholder 3"/>
          <p:cNvSpPr>
            <a:spLocks noGrp="1"/>
          </p:cNvSpPr>
          <p:nvPr>
            <p:ph type="dt" sz="half" idx="4294967295"/>
          </p:nvPr>
        </p:nvSpPr>
        <p:spPr>
          <a:xfrm>
            <a:off x="0" y="6356350"/>
            <a:ext cx="2133600" cy="365125"/>
          </a:xfrm>
          <a:prstGeom prst="rect">
            <a:avLst/>
          </a:prstGeom>
        </p:spPr>
        <p:txBody>
          <a:bodyPr/>
          <a:lstStyle/>
          <a:p>
            <a:fld id="{6E28968B-2069-4DBA-A188-E8F2C2418EED}" type="datetime1">
              <a:rPr lang="en-US" smtClean="0"/>
              <a:pPr/>
              <a:t>9/23/2018</a:t>
            </a:fld>
            <a:endParaRPr lang="en-US" dirty="0"/>
          </a:p>
        </p:txBody>
      </p:sp>
      <p:sp>
        <p:nvSpPr>
          <p:cNvPr id="5" name="Footer Placeholder 4"/>
          <p:cNvSpPr>
            <a:spLocks noGrp="1"/>
          </p:cNvSpPr>
          <p:nvPr>
            <p:ph type="ftr" sz="quarter" idx="4294967295"/>
          </p:nvPr>
        </p:nvSpPr>
        <p:spPr>
          <a:xfrm>
            <a:off x="3059832" y="630932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pPr rtl="1"/>
            <a:r>
              <a:rPr lang="ar-JO" sz="3200" b="1" dirty="0" smtClean="0"/>
              <a:t>التغيير الثاني المطلوب: </a:t>
            </a:r>
            <a:br>
              <a:rPr lang="ar-JO" sz="3200" b="1" dirty="0" smtClean="0"/>
            </a:br>
            <a:r>
              <a:rPr lang="ar-JO" sz="3200" b="1" dirty="0" smtClean="0"/>
              <a:t>2. استخدام استراتيجيات تعليم وتعلم تركز على مجموعات الدارسين</a:t>
            </a:r>
            <a:r>
              <a:rPr lang="ar-JO" sz="2400" b="1" dirty="0" smtClean="0"/>
              <a:t/>
            </a:r>
            <a:br>
              <a:rPr lang="ar-JO" sz="2400" b="1" dirty="0" smtClean="0"/>
            </a:br>
            <a:r>
              <a:rPr lang="en-US" sz="2400" b="1" dirty="0" smtClean="0"/>
              <a:t>“ Crowd-Sourcing"</a:t>
            </a:r>
            <a:endParaRPr lang="ar-JO" sz="2400" b="1" dirty="0" smtClean="0"/>
          </a:p>
        </p:txBody>
      </p:sp>
      <p:sp>
        <p:nvSpPr>
          <p:cNvPr id="3" name="Content Placeholder 2"/>
          <p:cNvSpPr>
            <a:spLocks noGrp="1"/>
          </p:cNvSpPr>
          <p:nvPr>
            <p:ph idx="1"/>
          </p:nvPr>
        </p:nvSpPr>
        <p:spPr>
          <a:xfrm>
            <a:off x="457200" y="2348880"/>
            <a:ext cx="8291264" cy="3777283"/>
          </a:xfrm>
        </p:spPr>
        <p:txBody>
          <a:bodyPr>
            <a:normAutofit/>
          </a:bodyPr>
          <a:lstStyle/>
          <a:p>
            <a:pPr algn="just" rtl="1">
              <a:buNone/>
            </a:pPr>
            <a:r>
              <a:rPr lang="ar-JO" sz="2800" dirty="0" smtClean="0"/>
              <a:t>     </a:t>
            </a:r>
            <a:r>
              <a:rPr lang="ar-JO" sz="2800" b="1" dirty="0" smtClean="0"/>
              <a:t>استخدام استراتيجيات تعليم وتعلم تركز على مجموعات الدارسين</a:t>
            </a:r>
            <a:r>
              <a:rPr lang="ar-JO" sz="2800" dirty="0" smtClean="0"/>
              <a:t/>
            </a:r>
            <a:br>
              <a:rPr lang="ar-JO" sz="2800" dirty="0" smtClean="0"/>
            </a:br>
            <a:r>
              <a:rPr lang="en-US" sz="2800" dirty="0" smtClean="0"/>
              <a:t>“ </a:t>
            </a:r>
            <a:r>
              <a:rPr lang="en-US" sz="2000" dirty="0" smtClean="0"/>
              <a:t>Crowd-Sourcing</a:t>
            </a:r>
            <a:r>
              <a:rPr lang="en-US" sz="2800" dirty="0" smtClean="0"/>
              <a:t>”</a:t>
            </a:r>
            <a:r>
              <a:rPr lang="ar-JO" sz="2800" dirty="0" smtClean="0"/>
              <a:t>. </a:t>
            </a:r>
            <a:r>
              <a:rPr lang="ar-JO" sz="2800" b="1" dirty="0" smtClean="0"/>
              <a:t>ويعني ذلك دعوة الدارسين إلى العمل التشاركي ضمن فرق تعمل لحل مسائل محددة، بدلاً من الاعتماد الكلي على خبرات عضو هيئة التدريس كسلطة معرفية في المجال. </a:t>
            </a:r>
            <a:endParaRPr lang="en-US" sz="2800" b="1" dirty="0" smtClean="0"/>
          </a:p>
          <a:p>
            <a:pPr algn="just">
              <a:buNone/>
            </a:pP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A5513C0C-7EFB-48F8-83CD-7DCD250BD34E}" type="datetime1">
              <a:rPr lang="en-US" smtClean="0"/>
              <a:pPr/>
              <a:t>9/23/2018</a:t>
            </a:fld>
            <a:endParaRPr lang="en-US" dirty="0"/>
          </a:p>
        </p:txBody>
      </p:sp>
      <p:sp>
        <p:nvSpPr>
          <p:cNvPr id="6" name="Footer Placeholder 5"/>
          <p:cNvSpPr>
            <a:spLocks noGrp="1"/>
          </p:cNvSpPr>
          <p:nvPr>
            <p:ph type="ftr" sz="quarter" idx="4294967295"/>
          </p:nvPr>
        </p:nvSpPr>
        <p:spPr>
          <a:xfrm>
            <a:off x="3491880" y="630932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Autofit/>
          </a:bodyPr>
          <a:lstStyle/>
          <a:p>
            <a:r>
              <a:rPr lang="ar-JO" sz="3200" b="1" dirty="0" smtClean="0"/>
              <a:t>شبكة التواصل الاجتماعي والتعلم الإلكتروني</a:t>
            </a:r>
            <a:br>
              <a:rPr lang="ar-JO" sz="3200" b="1" dirty="0" smtClean="0"/>
            </a:br>
            <a:r>
              <a:rPr lang="ar-JO" sz="3200" b="1" dirty="0" smtClean="0"/>
              <a:t>أساس تطبيق مبدأ المجتمع التعلمي </a:t>
            </a:r>
            <a:endParaRPr lang="en-US" sz="3200" b="1" dirty="0"/>
          </a:p>
        </p:txBody>
      </p:sp>
      <p:sp>
        <p:nvSpPr>
          <p:cNvPr id="3" name="Content Placeholder 2"/>
          <p:cNvSpPr>
            <a:spLocks noGrp="1"/>
          </p:cNvSpPr>
          <p:nvPr>
            <p:ph idx="1"/>
          </p:nvPr>
        </p:nvSpPr>
        <p:spPr>
          <a:xfrm>
            <a:off x="685800" y="1628800"/>
            <a:ext cx="7772400" cy="4467200"/>
          </a:xfrm>
        </p:spPr>
        <p:txBody>
          <a:bodyPr>
            <a:normAutofit fontScale="77500" lnSpcReduction="20000"/>
          </a:bodyPr>
          <a:lstStyle/>
          <a:p>
            <a:pPr algn="just" rtl="1">
              <a:lnSpc>
                <a:spcPct val="120000"/>
              </a:lnSpc>
              <a:buFont typeface="Wingdings" pitchFamily="2" charset="2"/>
              <a:buChar char="Ø"/>
            </a:pPr>
            <a:r>
              <a:rPr lang="ar-JO" sz="3100" dirty="0" smtClean="0"/>
              <a:t> </a:t>
            </a:r>
            <a:r>
              <a:rPr lang="ar-JO" sz="3100" b="1" dirty="0" smtClean="0"/>
              <a:t>التطورات الحديثة في مجال التعلم الإلكتروني تفرض التفكير في معنى المجتمع التعلمي أو فريق الدارسين، مع تمييز ذلك عن اتصاف المرء بأنه اجتماعي. </a:t>
            </a:r>
          </a:p>
          <a:p>
            <a:pPr algn="just" rtl="1">
              <a:lnSpc>
                <a:spcPct val="120000"/>
              </a:lnSpc>
              <a:buFont typeface="Wingdings" pitchFamily="2" charset="2"/>
              <a:buChar char="Ø"/>
            </a:pPr>
            <a:r>
              <a:rPr lang="ar-JO" sz="3100" b="1" dirty="0" smtClean="0"/>
              <a:t>إن شبكة التواصل الاجتماعي </a:t>
            </a:r>
            <a:r>
              <a:rPr lang="ar-JO" sz="3100" dirty="0" smtClean="0"/>
              <a:t>(</a:t>
            </a:r>
            <a:r>
              <a:rPr lang="en-US" sz="2600" dirty="0" smtClean="0"/>
              <a:t>social web</a:t>
            </a:r>
            <a:r>
              <a:rPr lang="ar-JO" sz="3100" dirty="0" smtClean="0"/>
              <a:t>) </a:t>
            </a:r>
            <a:r>
              <a:rPr lang="ar-JO" sz="3100" b="1" dirty="0" smtClean="0"/>
              <a:t>تفاعلية وفاعلة. أما شبكة المعلومات</a:t>
            </a:r>
            <a:r>
              <a:rPr lang="ar-JO" sz="3100" dirty="0" smtClean="0"/>
              <a:t> (</a:t>
            </a:r>
            <a:r>
              <a:rPr lang="en-US" sz="2600" dirty="0" smtClean="0"/>
              <a:t>document web</a:t>
            </a:r>
            <a:r>
              <a:rPr lang="ar-JO" sz="3100" dirty="0" smtClean="0"/>
              <a:t>) </a:t>
            </a:r>
            <a:r>
              <a:rPr lang="ar-JO" sz="3100" b="1" dirty="0" smtClean="0"/>
              <a:t>فهي منتج حيادي سلبي. </a:t>
            </a:r>
          </a:p>
          <a:p>
            <a:pPr algn="just">
              <a:lnSpc>
                <a:spcPct val="120000"/>
              </a:lnSpc>
              <a:buFont typeface="Wingdings" pitchFamily="2" charset="2"/>
              <a:buChar char="Ø"/>
            </a:pPr>
            <a:r>
              <a:rPr lang="ar-JO" sz="3100" b="1" dirty="0" smtClean="0"/>
              <a:t>التعلم الجوال </a:t>
            </a:r>
            <a:r>
              <a:rPr lang="ar-JO" sz="3100" dirty="0" smtClean="0"/>
              <a:t>(</a:t>
            </a:r>
            <a:r>
              <a:rPr lang="en-US" sz="2600" dirty="0" smtClean="0"/>
              <a:t>mobile learning</a:t>
            </a:r>
            <a:r>
              <a:rPr lang="ar-JO" sz="3100" dirty="0" smtClean="0"/>
              <a:t>) </a:t>
            </a:r>
            <a:r>
              <a:rPr lang="ar-JO" sz="3100" b="1" dirty="0" smtClean="0"/>
              <a:t>كواحد من أنماط التعلم الإلكتروني يفرض على الجامعات الانتقال من نمط التعليم التقليدي إلى المجتمع التعلمي.    </a:t>
            </a:r>
          </a:p>
          <a:p>
            <a:pPr algn="just">
              <a:lnSpc>
                <a:spcPct val="120000"/>
              </a:lnSpc>
              <a:buFont typeface="Wingdings" pitchFamily="2" charset="2"/>
              <a:buChar char="Ø"/>
            </a:pPr>
            <a:r>
              <a:rPr lang="ar-JO" sz="3100" b="1" dirty="0" smtClean="0"/>
              <a:t>من الضروري تبني مبدأ المجتمع التعلمي المتمركز حول فريق الدارسين ومشاركتهم الفاعلة. ويستدعي ذلك إعادة النظر في مفهوم المحتوى والعملية التعليمية التعلمية. </a:t>
            </a:r>
          </a:p>
          <a:p>
            <a:pPr algn="just">
              <a:lnSpc>
                <a:spcPct val="120000"/>
              </a:lnSpc>
              <a:buFont typeface="Wingdings" pitchFamily="2" charset="2"/>
              <a:buChar char="Ø"/>
            </a:pPr>
            <a:endParaRPr lang="ar-JO" sz="3100" b="1" dirty="0" smtClean="0"/>
          </a:p>
          <a:p>
            <a:pPr>
              <a:buNone/>
            </a:pP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047EFD1C-87E1-4220-9192-4B449B520DEE}" type="datetime1">
              <a:rPr lang="en-US" smtClean="0"/>
              <a:pPr/>
              <a:t>9/23/2018</a:t>
            </a:fld>
            <a:endParaRPr lang="en-US" dirty="0"/>
          </a:p>
        </p:txBody>
      </p:sp>
      <p:sp>
        <p:nvSpPr>
          <p:cNvPr id="6" name="Footer Placeholder 5"/>
          <p:cNvSpPr>
            <a:spLocks noGrp="1"/>
          </p:cNvSpPr>
          <p:nvPr>
            <p:ph type="ftr" sz="quarter" idx="4294967295"/>
          </p:nvPr>
        </p:nvSpPr>
        <p:spPr>
          <a:xfrm>
            <a:off x="3203848" y="630932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كيف نتعلم..؟ </a:t>
            </a:r>
            <a:endParaRPr lang="en-US" dirty="0"/>
          </a:p>
        </p:txBody>
      </p:sp>
      <p:pic>
        <p:nvPicPr>
          <p:cNvPr id="4" name="Content Placeholder 3" descr="C:\Users\isam.najib\Desktop\How do we Learn.jpg"/>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046514" y="1981200"/>
            <a:ext cx="5050971" cy="4114800"/>
          </a:xfrm>
          <a:prstGeom prst="rect">
            <a:avLst/>
          </a:prstGeom>
          <a:noFill/>
          <a:ln>
            <a:noFill/>
          </a:ln>
        </p:spPr>
      </p:pic>
      <p:sp>
        <p:nvSpPr>
          <p:cNvPr id="5" name="Date Placeholder 4"/>
          <p:cNvSpPr>
            <a:spLocks noGrp="1"/>
          </p:cNvSpPr>
          <p:nvPr>
            <p:ph type="dt" sz="half" idx="4294967295"/>
          </p:nvPr>
        </p:nvSpPr>
        <p:spPr>
          <a:xfrm>
            <a:off x="0" y="6356350"/>
            <a:ext cx="2133600" cy="365125"/>
          </a:xfrm>
          <a:prstGeom prst="rect">
            <a:avLst/>
          </a:prstGeom>
        </p:spPr>
        <p:txBody>
          <a:bodyPr/>
          <a:lstStyle/>
          <a:p>
            <a:fld id="{2C0EDE0D-FD81-4D9F-874A-3A4525ED6261}" type="datetime1">
              <a:rPr lang="en-US" smtClean="0"/>
              <a:pPr/>
              <a:t>9/23/2018</a:t>
            </a:fld>
            <a:endParaRPr lang="en-US" dirty="0"/>
          </a:p>
        </p:txBody>
      </p:sp>
      <p:sp>
        <p:nvSpPr>
          <p:cNvPr id="7" name="Footer Placeholder 6"/>
          <p:cNvSpPr>
            <a:spLocks noGrp="1"/>
          </p:cNvSpPr>
          <p:nvPr>
            <p:ph type="ftr" sz="quarter" idx="4294967295"/>
          </p:nvPr>
        </p:nvSpPr>
        <p:spPr>
          <a:xfrm>
            <a:off x="3404592"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noAutofit/>
          </a:bodyPr>
          <a:lstStyle/>
          <a:p>
            <a:pPr rtl="1"/>
            <a:r>
              <a:rPr lang="ar-JO" sz="3200" b="1" dirty="0" smtClean="0">
                <a:latin typeface="Simplified Arabic" pitchFamily="18" charset="-78"/>
                <a:cs typeface="Simplified Arabic" pitchFamily="18" charset="-78"/>
              </a:rPr>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التغيير الثالث المطلوب: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 3. ضرورة الموازنة بين تفريد التعليم، وأتمتته،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واستخدام أساليب تعليم وتعلم مواتية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
            </a:r>
            <a:br>
              <a:rPr lang="ar-JO" sz="3200" b="1" dirty="0" smtClean="0">
                <a:latin typeface="Simplified Arabic" pitchFamily="18" charset="-78"/>
                <a:cs typeface="Simplified Arabic" pitchFamily="18" charset="-78"/>
              </a:rPr>
            </a:br>
            <a:endParaRPr lang="en-US" sz="32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772816"/>
            <a:ext cx="8219256" cy="4353347"/>
          </a:xfrm>
        </p:spPr>
        <p:txBody>
          <a:bodyPr>
            <a:normAutofit/>
          </a:bodyPr>
          <a:lstStyle/>
          <a:p>
            <a:pPr algn="just" rtl="1">
              <a:buFont typeface="Wingdings" pitchFamily="2" charset="2"/>
              <a:buChar char="Ø"/>
            </a:pPr>
            <a:r>
              <a:rPr lang="ar-JO" b="1" dirty="0" smtClean="0"/>
              <a:t>المقصود بتفريد التعليم جعله متوافقاً مع أساليب تعلم كل واحد من الدارسين. </a:t>
            </a:r>
          </a:p>
          <a:p>
            <a:pPr algn="just" rtl="1">
              <a:buFont typeface="Wingdings" pitchFamily="2" charset="2"/>
              <a:buChar char="Ø"/>
            </a:pPr>
            <a:r>
              <a:rPr lang="ar-JO" b="1" dirty="0" smtClean="0"/>
              <a:t> أتمتة التعليم تعني توظيف كافة شبكات التواصل الاجتماعي </a:t>
            </a:r>
            <a:r>
              <a:rPr lang="ar-JO" sz="2600" dirty="0" smtClean="0"/>
              <a:t>(</a:t>
            </a:r>
            <a:r>
              <a:rPr lang="en-US" sz="2600" dirty="0" smtClean="0"/>
              <a:t>social web</a:t>
            </a:r>
            <a:r>
              <a:rPr lang="ar-JO" sz="2600" dirty="0" smtClean="0"/>
              <a:t>) </a:t>
            </a:r>
            <a:r>
              <a:rPr lang="ar-JO" b="1" dirty="0" smtClean="0"/>
              <a:t>كوسيلة تفاعلية فاعلة، بدلاً من شبكة المعلومات </a:t>
            </a:r>
            <a:r>
              <a:rPr lang="ar-JO" sz="2600" dirty="0" smtClean="0"/>
              <a:t>(</a:t>
            </a:r>
            <a:r>
              <a:rPr lang="en-US" sz="2600" dirty="0" smtClean="0"/>
              <a:t>document web</a:t>
            </a:r>
            <a:r>
              <a:rPr lang="ar-JO" sz="2600" dirty="0" smtClean="0"/>
              <a:t>) </a:t>
            </a:r>
            <a:r>
              <a:rPr lang="ar-JO" b="1" dirty="0" smtClean="0"/>
              <a:t>التي تعتبر منتجاً حيادياً سلبياً.</a:t>
            </a:r>
            <a:r>
              <a:rPr lang="en-US" b="1" dirty="0" smtClean="0"/>
              <a:t> </a:t>
            </a:r>
            <a:r>
              <a:rPr lang="ar-JO" b="1" dirty="0" smtClean="0"/>
              <a:t>      </a:t>
            </a:r>
            <a:r>
              <a:rPr lang="ar-JO" sz="2200" b="1" dirty="0" smtClean="0"/>
              <a:t>         </a:t>
            </a:r>
          </a:p>
          <a:p>
            <a:pPr algn="l" rtl="0">
              <a:buNone/>
            </a:pPr>
            <a:r>
              <a:rPr lang="en-US" sz="2600" dirty="0" smtClean="0"/>
              <a:t>(</a:t>
            </a:r>
            <a:r>
              <a:rPr lang="en-US" sz="2600" dirty="0" err="1" smtClean="0"/>
              <a:t>Verkroost</a:t>
            </a:r>
            <a:r>
              <a:rPr lang="en-US" sz="2600" dirty="0" smtClean="0"/>
              <a:t> et al, 2008)</a:t>
            </a:r>
            <a:r>
              <a:rPr lang="ar-JO" sz="2600" dirty="0" smtClean="0"/>
              <a:t> </a:t>
            </a:r>
            <a:endParaRPr lang="en-US" sz="2600" dirty="0" smtClean="0"/>
          </a:p>
          <a:p>
            <a:pPr>
              <a:buFont typeface="Wingdings" pitchFamily="2" charset="2"/>
              <a:buChar char="Ø"/>
            </a:pPr>
            <a:r>
              <a:rPr lang="en-US" sz="2600" dirty="0" smtClean="0"/>
              <a:t> </a:t>
            </a:r>
            <a:r>
              <a:rPr lang="ar-JO" sz="2800" b="1" dirty="0" smtClean="0">
                <a:latin typeface="Simplified Arabic" pitchFamily="18" charset="-78"/>
                <a:cs typeface="Simplified Arabic" pitchFamily="18" charset="-78"/>
              </a:rPr>
              <a:t>التعليم التقليدي يتبع منهجية المعلم والطبشورة </a:t>
            </a:r>
            <a:r>
              <a:rPr lang="en-US" sz="2800" dirty="0" smtClean="0">
                <a:latin typeface="Simplified Arabic" pitchFamily="18" charset="-78"/>
                <a:cs typeface="Simplified Arabic" pitchFamily="18" charset="-78"/>
              </a:rPr>
              <a:t>“talk-and-chalk”</a:t>
            </a:r>
            <a:r>
              <a:rPr lang="ar-JO" sz="2800" b="1" dirty="0" smtClean="0">
                <a:latin typeface="Simplified Arabic" pitchFamily="18" charset="-78"/>
                <a:cs typeface="Simplified Arabic" pitchFamily="18" charset="-78"/>
              </a:rPr>
              <a:t>، وهو ما يتضارب مع طبيعة الطلبة في العصر الرقمي.   </a:t>
            </a:r>
          </a:p>
          <a:p>
            <a:pPr algn="r">
              <a:buNone/>
            </a:pPr>
            <a:endParaRPr lang="ar-JO" sz="2600" dirty="0" smtClean="0"/>
          </a:p>
        </p:txBody>
      </p:sp>
      <p:sp>
        <p:nvSpPr>
          <p:cNvPr id="4" name="Date Placeholder 3"/>
          <p:cNvSpPr>
            <a:spLocks noGrp="1"/>
          </p:cNvSpPr>
          <p:nvPr>
            <p:ph type="dt" sz="half" idx="4294967295"/>
          </p:nvPr>
        </p:nvSpPr>
        <p:spPr>
          <a:xfrm>
            <a:off x="179512" y="6381328"/>
            <a:ext cx="2133600" cy="365125"/>
          </a:xfrm>
          <a:prstGeom prst="rect">
            <a:avLst/>
          </a:prstGeom>
        </p:spPr>
        <p:txBody>
          <a:bodyPr/>
          <a:lstStyle/>
          <a:p>
            <a:fld id="{E7FA508B-F263-4F15-81F3-2DC17E5EF5B0}" type="datetime1">
              <a:rPr lang="en-US" smtClean="0"/>
              <a:pPr/>
              <a:t>9/23/2018</a:t>
            </a:fld>
            <a:endParaRPr lang="en-US" dirty="0"/>
          </a:p>
        </p:txBody>
      </p:sp>
      <p:sp>
        <p:nvSpPr>
          <p:cNvPr id="6" name="Footer Placeholder 5"/>
          <p:cNvSpPr>
            <a:spLocks noGrp="1"/>
          </p:cNvSpPr>
          <p:nvPr>
            <p:ph type="ftr" sz="quarter" idx="4294967295"/>
          </p:nvPr>
        </p:nvSpPr>
        <p:spPr>
          <a:xfrm>
            <a:off x="2987824" y="630932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576064"/>
          </a:xfrm>
        </p:spPr>
        <p:txBody>
          <a:bodyPr>
            <a:normAutofit fontScale="90000"/>
          </a:bodyPr>
          <a:lstStyle/>
          <a:p>
            <a:r>
              <a:rPr lang="ar-JO" sz="3200" b="1" dirty="0" smtClean="0"/>
              <a:t>موضوع المحاضرة </a:t>
            </a:r>
            <a:endParaRPr lang="en-US" sz="3200" b="1" dirty="0"/>
          </a:p>
        </p:txBody>
      </p:sp>
      <p:sp>
        <p:nvSpPr>
          <p:cNvPr id="3" name="Content Placeholder 2"/>
          <p:cNvSpPr>
            <a:spLocks noGrp="1"/>
          </p:cNvSpPr>
          <p:nvPr>
            <p:ph idx="1"/>
          </p:nvPr>
        </p:nvSpPr>
        <p:spPr>
          <a:xfrm>
            <a:off x="251520" y="908720"/>
            <a:ext cx="8640960" cy="5184576"/>
          </a:xfrm>
        </p:spPr>
        <p:txBody>
          <a:bodyPr>
            <a:normAutofit fontScale="25000" lnSpcReduction="20000"/>
          </a:bodyPr>
          <a:lstStyle/>
          <a:p>
            <a:pPr algn="just">
              <a:lnSpc>
                <a:spcPts val="2880"/>
              </a:lnSpc>
              <a:buNone/>
            </a:pPr>
            <a:r>
              <a:rPr lang="en-US" sz="7400" b="1" dirty="0" smtClean="0"/>
              <a:t> </a:t>
            </a:r>
            <a:r>
              <a:rPr lang="ar-JO" sz="7400" b="1" dirty="0" smtClean="0"/>
              <a:t>     </a:t>
            </a:r>
            <a:r>
              <a:rPr lang="ar-JO" sz="9600" b="1" dirty="0" smtClean="0">
                <a:latin typeface="Simplified Arabic" pitchFamily="18" charset="-78"/>
                <a:cs typeface="Simplified Arabic" pitchFamily="18" charset="-78"/>
              </a:rPr>
              <a:t>تسعى كافة الجامعات إلى التميز وفق المعايير الدولية. وتضع كل واحدة منها رؤية ورسالة وغايات وأهدافاً تصل في طموحها حد الكمال. ولدى تطبيق معايير الجودة، يحكم على واحدة بالنجاح، بينما يحكم على أخرى بالفشل. ويعزى فشل الجامعات في تحقيق أهدافها إلى خلل مركب يشل عملها، ويؤثر سلباً على نوعية مخرجاتها، ويعيق التعلم الفعال فيها. وبتمثل الخلل المركب في عدم الالتزام بما يأتي: </a:t>
            </a:r>
          </a:p>
          <a:p>
            <a:pPr algn="just">
              <a:lnSpc>
                <a:spcPts val="2880"/>
              </a:lnSpc>
              <a:buFont typeface="Wingdings" pitchFamily="2" charset="2"/>
              <a:buChar char="Ø"/>
            </a:pPr>
            <a:r>
              <a:rPr lang="ar-JO" sz="9600" b="1" u="sng" dirty="0" smtClean="0">
                <a:latin typeface="Simplified Arabic" pitchFamily="18" charset="-78"/>
                <a:cs typeface="Simplified Arabic" pitchFamily="18" charset="-78"/>
              </a:rPr>
              <a:t>مجال المحتوى: </a:t>
            </a:r>
            <a:r>
              <a:rPr lang="ar-JO" sz="9600" b="1" dirty="0" smtClean="0">
                <a:latin typeface="Simplified Arabic" pitchFamily="18" charset="-78"/>
                <a:cs typeface="Simplified Arabic" pitchFamily="18" charset="-78"/>
              </a:rPr>
              <a:t>تبني خبرات تعليمية تعلمية من مستويات عليا في هرم الخبرات.</a:t>
            </a:r>
          </a:p>
          <a:p>
            <a:pPr algn="just">
              <a:lnSpc>
                <a:spcPts val="2880"/>
              </a:lnSpc>
              <a:buFont typeface="Wingdings" pitchFamily="2" charset="2"/>
              <a:buChar char="Ø"/>
            </a:pPr>
            <a:r>
              <a:rPr lang="ar-JO" sz="9600" b="1" u="sng" dirty="0" smtClean="0">
                <a:latin typeface="Simplified Arabic" pitchFamily="18" charset="-78"/>
                <a:cs typeface="Simplified Arabic" pitchFamily="18" charset="-78"/>
              </a:rPr>
              <a:t>مجال أساليب التعليم: </a:t>
            </a:r>
            <a:r>
              <a:rPr lang="ar-JO" sz="9600" b="1" dirty="0" smtClean="0">
                <a:latin typeface="Simplified Arabic" pitchFamily="18" charset="-78"/>
                <a:cs typeface="Simplified Arabic" pitchFamily="18" charset="-78"/>
              </a:rPr>
              <a:t>الموازنة بين تفريد التعليم، وأتمتته، واستخدام أساليب تعليم وتعلم مناسبة.</a:t>
            </a:r>
          </a:p>
          <a:p>
            <a:pPr algn="just">
              <a:lnSpc>
                <a:spcPts val="2880"/>
              </a:lnSpc>
              <a:buFont typeface="Wingdings" pitchFamily="2" charset="2"/>
              <a:buChar char="Ø"/>
            </a:pPr>
            <a:r>
              <a:rPr lang="ar-JO" sz="9600" b="1" u="sng" dirty="0" smtClean="0">
                <a:latin typeface="Simplified Arabic" pitchFamily="18" charset="-78"/>
                <a:cs typeface="Simplified Arabic" pitchFamily="18" charset="-78"/>
              </a:rPr>
              <a:t>مجال أنماط التعلم: </a:t>
            </a:r>
            <a:r>
              <a:rPr lang="ar-JO" sz="9600" b="1" dirty="0" smtClean="0">
                <a:latin typeface="Simplified Arabic" pitchFamily="18" charset="-78"/>
                <a:cs typeface="Simplified Arabic" pitchFamily="18" charset="-78"/>
              </a:rPr>
              <a:t>استخدام استراتيجيات تعليم وتعلم تركز على مجموعات الدارسين، بدلاً من التركيز على الطالب الفرد، أو حتى على المعلم نفسه كما في التعليم التقليدي.</a:t>
            </a:r>
          </a:p>
          <a:p>
            <a:pPr algn="just">
              <a:lnSpc>
                <a:spcPts val="2880"/>
              </a:lnSpc>
              <a:buFont typeface="Wingdings" pitchFamily="2" charset="2"/>
              <a:buChar char="Ø"/>
            </a:pPr>
            <a:r>
              <a:rPr lang="ar-JO" sz="9600" b="1" u="sng" dirty="0" smtClean="0">
                <a:latin typeface="Simplified Arabic" pitchFamily="18" charset="-78"/>
                <a:cs typeface="Simplified Arabic" pitchFamily="18" charset="-78"/>
              </a:rPr>
              <a:t>مجال تقنيات التعليم: </a:t>
            </a:r>
            <a:r>
              <a:rPr lang="ar-JO" sz="9600" b="1" dirty="0" smtClean="0">
                <a:latin typeface="Simplified Arabic" pitchFamily="18" charset="-78"/>
                <a:cs typeface="Simplified Arabic" pitchFamily="18" charset="-78"/>
              </a:rPr>
              <a:t>تشجيع التعلم الإلكتروني الذي ييسر التعلم لكل إنسان في أي زمان ومكان. </a:t>
            </a:r>
            <a:r>
              <a:rPr lang="en-US" sz="9600" b="1" dirty="0" smtClean="0">
                <a:latin typeface="Simplified Arabic" pitchFamily="18" charset="-78"/>
                <a:cs typeface="Simplified Arabic" pitchFamily="18" charset="-78"/>
              </a:rPr>
              <a:t> </a:t>
            </a:r>
          </a:p>
        </p:txBody>
      </p:sp>
      <p:sp>
        <p:nvSpPr>
          <p:cNvPr id="6" name="Footer Placeholder 5"/>
          <p:cNvSpPr>
            <a:spLocks noGrp="1"/>
          </p:cNvSpPr>
          <p:nvPr>
            <p:ph type="ftr" sz="quarter" idx="4294967295"/>
          </p:nvPr>
        </p:nvSpPr>
        <p:spPr>
          <a:xfrm>
            <a:off x="5652120" y="6165304"/>
            <a:ext cx="2376264" cy="437133"/>
          </a:xfrm>
          <a:prstGeom prst="rect">
            <a:avLst/>
          </a:prstGeom>
        </p:spPr>
        <p:txBody>
          <a:bodyPr/>
          <a:lstStyle/>
          <a:p>
            <a:pPr algn="r"/>
            <a:r>
              <a:rPr lang="ar-BH" b="1" dirty="0" smtClean="0"/>
              <a:t>جامعة فيلادلفيا                                           </a:t>
            </a:r>
            <a:endParaRPr lang="en-US" b="1" dirty="0"/>
          </a:p>
        </p:txBody>
      </p:sp>
    </p:spTree>
  </p:cSld>
  <p:clrMapOvr>
    <a:masterClrMapping/>
  </p:clrMapOvr>
  <p:transition spd="med" advTm="3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282154"/>
          </a:xfrm>
        </p:spPr>
        <p:txBody>
          <a:bodyPr>
            <a:noAutofit/>
          </a:bodyPr>
          <a:lstStyle/>
          <a:p>
            <a:pPr rtl="1"/>
            <a:r>
              <a:rPr lang="ar-JO" sz="3200" b="1" dirty="0" smtClean="0">
                <a:solidFill>
                  <a:schemeClr val="tx1"/>
                </a:solidFill>
                <a:latin typeface="Simplified Arabic" pitchFamily="18" charset="-78"/>
                <a:cs typeface="Simplified Arabic" pitchFamily="18" charset="-78"/>
              </a:rPr>
              <a:t/>
            </a:r>
            <a:br>
              <a:rPr lang="ar-JO" sz="3200" b="1" dirty="0" smtClean="0">
                <a:solidFill>
                  <a:schemeClr val="tx1"/>
                </a:solidFill>
                <a:latin typeface="Simplified Arabic" pitchFamily="18" charset="-78"/>
                <a:cs typeface="Simplified Arabic" pitchFamily="18" charset="-78"/>
              </a:rPr>
            </a:br>
            <a:r>
              <a:rPr lang="ar-JO" sz="3200" b="1" dirty="0" smtClean="0">
                <a:solidFill>
                  <a:schemeClr val="tx1"/>
                </a:solidFill>
                <a:latin typeface="Simplified Arabic" pitchFamily="18" charset="-78"/>
                <a:cs typeface="Simplified Arabic" pitchFamily="18" charset="-78"/>
              </a:rPr>
              <a:t>التغيير الرابع المطلوب: </a:t>
            </a:r>
            <a:br>
              <a:rPr lang="ar-JO" sz="3200" b="1" dirty="0" smtClean="0">
                <a:solidFill>
                  <a:schemeClr val="tx1"/>
                </a:solidFill>
                <a:latin typeface="Simplified Arabic" pitchFamily="18" charset="-78"/>
                <a:cs typeface="Simplified Arabic" pitchFamily="18" charset="-78"/>
              </a:rPr>
            </a:br>
            <a:r>
              <a:rPr lang="ar-JO" sz="3200" b="1" dirty="0" smtClean="0">
                <a:solidFill>
                  <a:schemeClr val="tx1"/>
                </a:solidFill>
                <a:latin typeface="Simplified Arabic" pitchFamily="18" charset="-78"/>
                <a:cs typeface="Simplified Arabic" pitchFamily="18" charset="-78"/>
              </a:rPr>
              <a:t>4. تشجيع التعلم الصالح لكل إنسان وفي كل زمان ومكان</a:t>
            </a:r>
            <a:endParaRPr lang="en-US" sz="3200" dirty="0">
              <a:solidFill>
                <a:schemeClr val="tx1"/>
              </a:solidFill>
              <a:latin typeface="Simplified Arabic" pitchFamily="18" charset="-78"/>
              <a:cs typeface="Simplified Arabic" pitchFamily="18" charset="-78"/>
            </a:endParaRPr>
          </a:p>
        </p:txBody>
      </p:sp>
      <p:sp>
        <p:nvSpPr>
          <p:cNvPr id="3" name="Content Placeholder 2"/>
          <p:cNvSpPr>
            <a:spLocks noGrp="1"/>
          </p:cNvSpPr>
          <p:nvPr>
            <p:ph idx="1"/>
          </p:nvPr>
        </p:nvSpPr>
        <p:spPr>
          <a:xfrm>
            <a:off x="457200" y="1844824"/>
            <a:ext cx="8363272" cy="4176463"/>
          </a:xfrm>
        </p:spPr>
        <p:txBody>
          <a:bodyPr>
            <a:normAutofit/>
          </a:bodyPr>
          <a:lstStyle/>
          <a:p>
            <a:pPr algn="just" rtl="1">
              <a:buFont typeface="Wingdings" pitchFamily="2" charset="2"/>
              <a:buChar char="Ø"/>
            </a:pPr>
            <a:r>
              <a:rPr lang="en-US" sz="2400" b="1" dirty="0" smtClean="0">
                <a:latin typeface="Simplified Arabic" pitchFamily="18" charset="-78"/>
                <a:cs typeface="Simplified Arabic" pitchFamily="18" charset="-78"/>
              </a:rPr>
              <a:t> </a:t>
            </a:r>
            <a:r>
              <a:rPr lang="ar-JO" sz="2400" b="1" dirty="0" smtClean="0">
                <a:latin typeface="Simplified Arabic" pitchFamily="18" charset="-78"/>
                <a:cs typeface="Simplified Arabic" pitchFamily="18" charset="-78"/>
              </a:rPr>
              <a:t>هناك حاجة ماسة للانتقال من استخدام شبكة المعلومات (</a:t>
            </a:r>
            <a:r>
              <a:rPr lang="en-US" sz="2400" b="1" dirty="0" smtClean="0">
                <a:latin typeface="Simplified Arabic" pitchFamily="18" charset="-78"/>
                <a:cs typeface="Simplified Arabic" pitchFamily="18" charset="-78"/>
              </a:rPr>
              <a:t>document web</a:t>
            </a:r>
            <a:r>
              <a:rPr lang="ar-JO" sz="2400" b="1" dirty="0" smtClean="0">
                <a:latin typeface="Simplified Arabic" pitchFamily="18" charset="-78"/>
                <a:cs typeface="Simplified Arabic" pitchFamily="18" charset="-78"/>
              </a:rPr>
              <a:t>) وهي منتج حيادي سلبي إلى شبكة التواصل الاجتماعي (</a:t>
            </a:r>
            <a:r>
              <a:rPr lang="en-US" sz="2400" b="1" dirty="0" smtClean="0">
                <a:latin typeface="Simplified Arabic" pitchFamily="18" charset="-78"/>
                <a:cs typeface="Simplified Arabic" pitchFamily="18" charset="-78"/>
              </a:rPr>
              <a:t>social web</a:t>
            </a:r>
            <a:r>
              <a:rPr lang="ar-JO" sz="2400" b="1" dirty="0" smtClean="0">
                <a:latin typeface="Simplified Arabic" pitchFamily="18" charset="-78"/>
                <a:cs typeface="Simplified Arabic" pitchFamily="18" charset="-78"/>
              </a:rPr>
              <a:t>) وهي تفاعلية مؤثرة.  </a:t>
            </a:r>
          </a:p>
          <a:p>
            <a:pPr algn="just" rtl="1">
              <a:buNone/>
            </a:pPr>
            <a:endParaRPr lang="ar-JO" sz="2400" dirty="0" smtClean="0">
              <a:latin typeface="Simplified Arabic" pitchFamily="18" charset="-78"/>
              <a:cs typeface="Simplified Arabic" pitchFamily="18" charset="-78"/>
            </a:endParaRPr>
          </a:p>
          <a:p>
            <a:pPr algn="just" rtl="1">
              <a:buFont typeface="Wingdings" pitchFamily="2" charset="2"/>
              <a:buChar char="Ø"/>
            </a:pPr>
            <a:r>
              <a:rPr lang="ar-JO" sz="2400" b="1" dirty="0" smtClean="0">
                <a:latin typeface="Simplified Arabic" pitchFamily="18" charset="-78"/>
                <a:cs typeface="Simplified Arabic" pitchFamily="18" charset="-78"/>
              </a:rPr>
              <a:t> إن التعلم الإلكتروني وبخاصة من نمط التعلم الجوال (</a:t>
            </a:r>
            <a:r>
              <a:rPr lang="en-US" sz="2400" b="1" dirty="0" smtClean="0">
                <a:latin typeface="Simplified Arabic" pitchFamily="18" charset="-78"/>
                <a:cs typeface="Simplified Arabic" pitchFamily="18" charset="-78"/>
              </a:rPr>
              <a:t>mobile learning</a:t>
            </a:r>
            <a:r>
              <a:rPr lang="ar-JO" sz="2400" b="1" dirty="0" smtClean="0">
                <a:latin typeface="Simplified Arabic" pitchFamily="18" charset="-78"/>
                <a:cs typeface="Simplified Arabic" pitchFamily="18" charset="-78"/>
              </a:rPr>
              <a:t>) والتقنيات الحديثة تتضمن إقراراً بأهمية الشبكة العنكبوتية في التواصل والتعليم، وبخاصة من نوع (</a:t>
            </a:r>
            <a:r>
              <a:rPr lang="en-US" sz="2000" b="1" dirty="0" smtClean="0">
                <a:latin typeface="Simplified Arabic" pitchFamily="18" charset="-78"/>
                <a:cs typeface="Simplified Arabic" pitchFamily="18" charset="-78"/>
              </a:rPr>
              <a:t>the internet of things </a:t>
            </a:r>
            <a:r>
              <a:rPr lang="ar-JO" sz="2400" b="1" dirty="0" smtClean="0">
                <a:latin typeface="Simplified Arabic" pitchFamily="18" charset="-78"/>
                <a:cs typeface="Simplified Arabic" pitchFamily="18" charset="-78"/>
              </a:rPr>
              <a:t>) الذي ييسر التواصل الدائم بين الناس وبين الأشياء وبين الناس والأشياء . </a:t>
            </a:r>
          </a:p>
          <a:p>
            <a:pPr algn="just" rtl="1">
              <a:buNone/>
            </a:pPr>
            <a:endParaRPr lang="ar-JO" sz="2400" dirty="0" smtClean="0">
              <a:latin typeface="Simplified Arabic" pitchFamily="18" charset="-78"/>
              <a:cs typeface="Simplified Arabic" pitchFamily="18" charset="-78"/>
            </a:endParaRPr>
          </a:p>
          <a:p>
            <a:pPr algn="just" rtl="1">
              <a:buNone/>
            </a:pPr>
            <a:endParaRPr lang="ar-JO" sz="2400" dirty="0" smtClean="0"/>
          </a:p>
          <a:p>
            <a:pPr algn="just">
              <a:buFont typeface="Wingdings" pitchFamily="2" charset="2"/>
              <a:buChar char="Ø"/>
            </a:pPr>
            <a:endParaRPr lang="en-US" sz="2400"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116986A8-8179-44A7-AB98-151414D950C3}" type="datetime1">
              <a:rPr lang="en-US" smtClean="0"/>
              <a:pPr/>
              <a:t>9/23/2018</a:t>
            </a:fld>
            <a:endParaRPr lang="en-US" dirty="0"/>
          </a:p>
        </p:txBody>
      </p:sp>
      <p:sp>
        <p:nvSpPr>
          <p:cNvPr id="6" name="Footer Placeholder 5"/>
          <p:cNvSpPr>
            <a:spLocks noGrp="1"/>
          </p:cNvSpPr>
          <p:nvPr>
            <p:ph type="ftr" sz="quarter" idx="4294967295"/>
          </p:nvPr>
        </p:nvSpPr>
        <p:spPr>
          <a:xfrm>
            <a:off x="3476600" y="6356350"/>
            <a:ext cx="2895600" cy="365125"/>
          </a:xfrm>
          <a:prstGeom prst="rect">
            <a:avLst/>
          </a:prstGeom>
        </p:spPr>
        <p:txBody>
          <a:bodyPr/>
          <a:lstStyle/>
          <a:p>
            <a:r>
              <a:rPr lang="ar-BH" dirty="0"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latin typeface="Simplified Arabic" panose="02020603050405020304" pitchFamily="18" charset="-78"/>
                <a:cs typeface="Simplified Arabic" panose="02020603050405020304" pitchFamily="18" charset="-78"/>
              </a:rPr>
              <a:t>أين نحن من مستويات التعليم..؟</a:t>
            </a:r>
            <a:endParaRPr lang="en-US" sz="3200" dirty="0"/>
          </a:p>
        </p:txBody>
      </p:sp>
      <p:graphicFrame>
        <p:nvGraphicFramePr>
          <p:cNvPr id="4" name="Content Placeholder 3"/>
          <p:cNvGraphicFramePr>
            <a:graphicFrameLocks noGrp="1"/>
          </p:cNvGraphicFramePr>
          <p:nvPr>
            <p:ph idx="1"/>
          </p:nvPr>
        </p:nvGraphicFramePr>
        <p:xfrm>
          <a:off x="539552" y="2060848"/>
          <a:ext cx="822960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4294967295"/>
          </p:nvPr>
        </p:nvSpPr>
        <p:spPr>
          <a:xfrm>
            <a:off x="0" y="6356350"/>
            <a:ext cx="2133600" cy="365125"/>
          </a:xfrm>
          <a:prstGeom prst="rect">
            <a:avLst/>
          </a:prstGeom>
        </p:spPr>
        <p:txBody>
          <a:bodyPr/>
          <a:lstStyle/>
          <a:p>
            <a:fld id="{12385D55-6B91-401F-9433-2B93318DAB45}" type="datetime1">
              <a:rPr lang="en-US" smtClean="0"/>
              <a:pPr/>
              <a:t>9/23/2018</a:t>
            </a:fld>
            <a:endParaRPr lang="en-US" dirty="0"/>
          </a:p>
        </p:txBody>
      </p:sp>
      <p:sp>
        <p:nvSpPr>
          <p:cNvPr id="8" name="Footer Placeholder 7"/>
          <p:cNvSpPr>
            <a:spLocks noGrp="1"/>
          </p:cNvSpPr>
          <p:nvPr>
            <p:ph type="ftr" sz="quarter" idx="4294967295"/>
          </p:nvPr>
        </p:nvSpPr>
        <p:spPr>
          <a:xfrm>
            <a:off x="2972544" y="6356350"/>
            <a:ext cx="2895600" cy="365125"/>
          </a:xfrm>
          <a:prstGeom prst="rect">
            <a:avLst/>
          </a:prstGeom>
        </p:spPr>
        <p:txBody>
          <a:bodyPr/>
          <a:lstStyle/>
          <a:p>
            <a:r>
              <a:rPr lang="ar-BH" smtClean="0"/>
              <a:t>جامعة فيلادلفيا                                           </a:t>
            </a:r>
            <a:endParaRPr lang="en-US" dirty="0"/>
          </a:p>
        </p:txBody>
      </p:sp>
      <p:graphicFrame>
        <p:nvGraphicFramePr>
          <p:cNvPr id="7" name="Content Placeholder 3"/>
          <p:cNvGraphicFramePr>
            <a:graphicFrameLocks/>
          </p:cNvGraphicFramePr>
          <p:nvPr/>
        </p:nvGraphicFramePr>
        <p:xfrm>
          <a:off x="395536" y="4077072"/>
          <a:ext cx="8229600"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advTm="3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628800"/>
          </a:xfrm>
        </p:spPr>
        <p:txBody>
          <a:bodyPr>
            <a:normAutofit fontScale="90000"/>
          </a:bodyPr>
          <a:lstStyle/>
          <a:p>
            <a:pPr rtl="1"/>
            <a:r>
              <a:rPr lang="ar-JO" sz="3200" b="1" dirty="0" smtClean="0">
                <a:latin typeface="Simplified Arabic" pitchFamily="18" charset="-78"/>
                <a:cs typeface="Simplified Arabic" pitchFamily="18" charset="-78"/>
              </a:rPr>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التكيف مع أنماط التعلم الحديثة في العصر الرقمي:</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 الأهداف</a:t>
            </a:r>
            <a:br>
              <a:rPr lang="ar-JO" sz="3200" b="1" dirty="0" smtClean="0">
                <a:latin typeface="Simplified Arabic" pitchFamily="18" charset="-78"/>
                <a:cs typeface="Simplified Arabic" pitchFamily="18" charset="-78"/>
              </a:rPr>
            </a:br>
            <a:endParaRPr lang="en-US" sz="3200" dirty="0">
              <a:latin typeface="Simplified Arabic" pitchFamily="18" charset="-78"/>
              <a:cs typeface="Simplified Arabic" pitchFamily="18" charset="-78"/>
            </a:endParaRPr>
          </a:p>
        </p:txBody>
      </p:sp>
      <p:sp>
        <p:nvSpPr>
          <p:cNvPr id="3" name="Content Placeholder 2"/>
          <p:cNvSpPr>
            <a:spLocks noGrp="1"/>
          </p:cNvSpPr>
          <p:nvPr>
            <p:ph idx="1"/>
          </p:nvPr>
        </p:nvSpPr>
        <p:spPr>
          <a:xfrm>
            <a:off x="395536" y="1844824"/>
            <a:ext cx="8229600" cy="4281339"/>
          </a:xfrm>
        </p:spPr>
        <p:txBody>
          <a:bodyPr/>
          <a:lstStyle/>
          <a:p>
            <a:pPr lvl="0" algn="r" rtl="1">
              <a:buNone/>
            </a:pPr>
            <a:r>
              <a:rPr lang="en-US" b="1" u="sng" dirty="0" smtClean="0"/>
              <a:t> </a:t>
            </a:r>
            <a:r>
              <a:rPr lang="ar-JO" b="1" u="sng" dirty="0" smtClean="0"/>
              <a:t>الأهداف: </a:t>
            </a:r>
            <a:r>
              <a:rPr lang="en-US" sz="2400" dirty="0" smtClean="0"/>
              <a:t>(Cisco Internet Business Solutions Group, 2007)</a:t>
            </a:r>
            <a:r>
              <a:rPr lang="en-US" dirty="0" smtClean="0"/>
              <a:t> </a:t>
            </a:r>
            <a:endParaRPr lang="ar-JO" dirty="0" smtClean="0"/>
          </a:p>
          <a:p>
            <a:pPr lvl="0" algn="r" rtl="1">
              <a:buNone/>
            </a:pPr>
            <a:endParaRPr lang="ar-JO" dirty="0" smtClean="0"/>
          </a:p>
          <a:p>
            <a:pPr algn="r" rtl="1">
              <a:buNone/>
            </a:pPr>
            <a:endParaRPr lang="ar-JO" dirty="0" smtClean="0"/>
          </a:p>
        </p:txBody>
      </p:sp>
      <p:sp>
        <p:nvSpPr>
          <p:cNvPr id="5" name="Date Placeholder 4"/>
          <p:cNvSpPr>
            <a:spLocks noGrp="1"/>
          </p:cNvSpPr>
          <p:nvPr>
            <p:ph type="dt" sz="half" idx="4294967295"/>
          </p:nvPr>
        </p:nvSpPr>
        <p:spPr>
          <a:xfrm>
            <a:off x="0" y="6356350"/>
            <a:ext cx="2133600" cy="365125"/>
          </a:xfrm>
          <a:prstGeom prst="rect">
            <a:avLst/>
          </a:prstGeom>
        </p:spPr>
        <p:txBody>
          <a:bodyPr/>
          <a:lstStyle/>
          <a:p>
            <a:fld id="{649C549A-71EB-436B-8C14-C35FABA78AAD}" type="datetime1">
              <a:rPr lang="en-US" smtClean="0"/>
              <a:pPr/>
              <a:t>9/23/2018</a:t>
            </a:fld>
            <a:endParaRPr lang="en-US" dirty="0"/>
          </a:p>
        </p:txBody>
      </p:sp>
      <p:sp>
        <p:nvSpPr>
          <p:cNvPr id="7" name="Footer Placeholder 6"/>
          <p:cNvSpPr>
            <a:spLocks noGrp="1"/>
          </p:cNvSpPr>
          <p:nvPr>
            <p:ph type="ftr" sz="quarter" idx="4294967295"/>
          </p:nvPr>
        </p:nvSpPr>
        <p:spPr>
          <a:xfrm>
            <a:off x="2771800" y="6309320"/>
            <a:ext cx="2895600" cy="365125"/>
          </a:xfrm>
          <a:prstGeom prst="rect">
            <a:avLst/>
          </a:prstGeom>
        </p:spPr>
        <p:txBody>
          <a:bodyPr/>
          <a:lstStyle/>
          <a:p>
            <a:r>
              <a:rPr lang="ar-BH" smtClean="0"/>
              <a:t>جامعة فيلادلفيا                                           </a:t>
            </a:r>
            <a:endParaRPr lang="en-US" dirty="0"/>
          </a:p>
        </p:txBody>
      </p:sp>
      <p:graphicFrame>
        <p:nvGraphicFramePr>
          <p:cNvPr id="4" name="Diagram 3"/>
          <p:cNvGraphicFramePr/>
          <p:nvPr/>
        </p:nvGraphicFramePr>
        <p:xfrm>
          <a:off x="755576" y="1916832"/>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300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52128"/>
          </a:xfrm>
        </p:spPr>
        <p:txBody>
          <a:bodyPr>
            <a:noAutofit/>
          </a:bodyPr>
          <a:lstStyle/>
          <a:p>
            <a:r>
              <a:rPr lang="ar-JO" sz="3200" b="1" dirty="0" smtClean="0"/>
              <a:t>التكيف مع أنماط التعلم الحديثة </a:t>
            </a:r>
            <a:r>
              <a:rPr lang="ar-JO" sz="3200" b="1" dirty="0" smtClean="0">
                <a:latin typeface="Simplified Arabic" pitchFamily="18" charset="-78"/>
                <a:cs typeface="Simplified Arabic" pitchFamily="18" charset="-78"/>
              </a:rPr>
              <a:t>في العصر الرقمي:</a:t>
            </a:r>
            <a:br>
              <a:rPr lang="ar-JO" sz="3200" b="1" dirty="0" smtClean="0">
                <a:latin typeface="Simplified Arabic" pitchFamily="18" charset="-78"/>
                <a:cs typeface="Simplified Arabic" pitchFamily="18" charset="-78"/>
              </a:rPr>
            </a:br>
            <a:r>
              <a:rPr lang="ar-JO" sz="3200" b="1" dirty="0" smtClean="0"/>
              <a:t>دور المعلم</a:t>
            </a:r>
            <a:br>
              <a:rPr lang="ar-JO" sz="3200" b="1" dirty="0" smtClean="0"/>
            </a:br>
            <a:endParaRPr lang="en-US" sz="3200" b="1" dirty="0"/>
          </a:p>
        </p:txBody>
      </p:sp>
      <p:sp>
        <p:nvSpPr>
          <p:cNvPr id="3" name="Content Placeholder 2"/>
          <p:cNvSpPr>
            <a:spLocks noGrp="1"/>
          </p:cNvSpPr>
          <p:nvPr>
            <p:ph idx="1"/>
          </p:nvPr>
        </p:nvSpPr>
        <p:spPr>
          <a:xfrm>
            <a:off x="685800" y="1412776"/>
            <a:ext cx="7772400" cy="4683224"/>
          </a:xfrm>
        </p:spPr>
        <p:txBody>
          <a:bodyPr/>
          <a:lstStyle/>
          <a:p>
            <a:pPr algn="r" rtl="1">
              <a:buNone/>
            </a:pPr>
            <a:r>
              <a:rPr lang="ar-JO" b="1" u="sng" dirty="0" smtClean="0"/>
              <a:t>دور المعلم:</a:t>
            </a:r>
            <a:endParaRPr lang="en-US" u="sng" dirty="0"/>
          </a:p>
        </p:txBody>
      </p:sp>
      <p:sp>
        <p:nvSpPr>
          <p:cNvPr id="7" name="Date Placeholder 6"/>
          <p:cNvSpPr>
            <a:spLocks noGrp="1"/>
          </p:cNvSpPr>
          <p:nvPr>
            <p:ph type="dt" sz="half" idx="4294967295"/>
          </p:nvPr>
        </p:nvSpPr>
        <p:spPr>
          <a:xfrm>
            <a:off x="0" y="6356350"/>
            <a:ext cx="2133600" cy="365125"/>
          </a:xfrm>
          <a:prstGeom prst="rect">
            <a:avLst/>
          </a:prstGeom>
        </p:spPr>
        <p:txBody>
          <a:bodyPr/>
          <a:lstStyle/>
          <a:p>
            <a:fld id="{CA454C60-9A0F-4879-9DE8-93AFFBBAFBDA}" type="datetime1">
              <a:rPr lang="en-US" smtClean="0"/>
              <a:pPr/>
              <a:t>9/23/2018</a:t>
            </a:fld>
            <a:endParaRPr lang="en-US" dirty="0"/>
          </a:p>
        </p:txBody>
      </p:sp>
      <p:sp>
        <p:nvSpPr>
          <p:cNvPr id="10" name="Footer Placeholder 9"/>
          <p:cNvSpPr>
            <a:spLocks noGrp="1"/>
          </p:cNvSpPr>
          <p:nvPr>
            <p:ph type="ftr" sz="quarter" idx="4294967295"/>
          </p:nvPr>
        </p:nvSpPr>
        <p:spPr>
          <a:xfrm>
            <a:off x="3260576" y="6356350"/>
            <a:ext cx="2895600" cy="365125"/>
          </a:xfrm>
          <a:prstGeom prst="rect">
            <a:avLst/>
          </a:prstGeom>
        </p:spPr>
        <p:txBody>
          <a:bodyPr/>
          <a:lstStyle/>
          <a:p>
            <a:r>
              <a:rPr lang="ar-BH" smtClean="0"/>
              <a:t>جامعة فيلادلفيا                                           </a:t>
            </a:r>
            <a:endParaRPr lang="en-US" dirty="0"/>
          </a:p>
        </p:txBody>
      </p:sp>
      <p:graphicFrame>
        <p:nvGraphicFramePr>
          <p:cNvPr id="4" name="Table 3"/>
          <p:cNvGraphicFramePr>
            <a:graphicFrameLocks noGrp="1"/>
          </p:cNvGraphicFramePr>
          <p:nvPr/>
        </p:nvGraphicFramePr>
        <p:xfrm>
          <a:off x="1043608" y="2420888"/>
          <a:ext cx="6600057" cy="3744416"/>
        </p:xfrm>
        <a:graphic>
          <a:graphicData uri="http://schemas.openxmlformats.org/drawingml/2006/table">
            <a:tbl>
              <a:tblPr rtl="1" firstRow="1" bandRow="1">
                <a:tableStyleId>{2D5ABB26-0587-4C30-8999-92F81FD0307C}</a:tableStyleId>
              </a:tblPr>
              <a:tblGrid>
                <a:gridCol w="2200019"/>
                <a:gridCol w="2200019"/>
                <a:gridCol w="2200019"/>
              </a:tblGrid>
              <a:tr h="864096">
                <a:tc>
                  <a:txBody>
                    <a:bodyPr/>
                    <a:lstStyle/>
                    <a:p>
                      <a:pPr algn="ctr" rtl="1"/>
                      <a:r>
                        <a:rPr lang="ar-JO" sz="2400" b="1" dirty="0" smtClean="0"/>
                        <a:t>التعلم المتمركز حول المعلم</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r>
                        <a:rPr lang="ar-JO" sz="2400" b="1" dirty="0" smtClean="0"/>
                        <a:t>التعلم المتمركز حول الطالب</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1248138">
                <a:tc>
                  <a:txBody>
                    <a:bodyPr/>
                    <a:lstStyle/>
                    <a:p>
                      <a:pPr algn="ctr" rtl="1"/>
                      <a:endParaRPr lang="ar-JO" dirty="0"/>
                    </a:p>
                  </a:txBody>
                  <a:tcPr>
                    <a:lnT w="12700" cap="flat" cmpd="sng" algn="ctr">
                      <a:solidFill>
                        <a:schemeClr val="tx1"/>
                      </a:solidFill>
                      <a:prstDash val="solid"/>
                      <a:round/>
                      <a:headEnd type="none" w="med" len="med"/>
                      <a:tailEnd type="none" w="med" len="med"/>
                    </a:lnT>
                  </a:tcPr>
                </a:tc>
                <a:tc>
                  <a:txBody>
                    <a:bodyPr/>
                    <a:lstStyle/>
                    <a:p>
                      <a:pPr algn="ctr" rtl="1"/>
                      <a:endParaRPr lang="ar-JO" dirty="0"/>
                    </a:p>
                  </a:txBody>
                  <a:tcPr/>
                </a:tc>
                <a:tc>
                  <a:txBody>
                    <a:bodyPr/>
                    <a:lstStyle/>
                    <a:p>
                      <a:pPr algn="ctr" rtl="1"/>
                      <a:endParaRPr lang="en-US" dirty="0" smtClean="0"/>
                    </a:p>
                    <a:p>
                      <a:pPr algn="ctr" rtl="1"/>
                      <a:endParaRPr lang="en-US" dirty="0" smtClean="0"/>
                    </a:p>
                    <a:p>
                      <a:pPr algn="ctr" rtl="1"/>
                      <a:endParaRPr lang="en-US" dirty="0" smtClean="0"/>
                    </a:p>
                    <a:p>
                      <a:pPr algn="ctr" rtl="1"/>
                      <a:endParaRPr lang="ar-JO"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2182">
                <a:tc>
                  <a:txBody>
                    <a:bodyPr/>
                    <a:lstStyle/>
                    <a:p>
                      <a:pPr algn="ctr" rtl="1"/>
                      <a:endParaRPr lang="ar-JO"/>
                    </a:p>
                  </a:txBody>
                  <a:tcPr/>
                </a:tc>
                <a:tc>
                  <a:txBody>
                    <a:bodyPr/>
                    <a:lstStyle/>
                    <a:p>
                      <a:pPr algn="ctr" rtl="1"/>
                      <a:endParaRPr lang="ar-JO" dirty="0"/>
                    </a:p>
                  </a:txBody>
                  <a:tcPr>
                    <a:lnR w="12700" cap="flat" cmpd="sng" algn="ctr">
                      <a:solidFill>
                        <a:schemeClr val="tx1"/>
                      </a:solidFill>
                      <a:prstDash val="solid"/>
                      <a:round/>
                      <a:headEnd type="none" w="med" len="med"/>
                      <a:tailEnd type="none" w="med" len="med"/>
                    </a:lnR>
                  </a:tcPr>
                </a:tc>
                <a:tc>
                  <a:txBody>
                    <a:bodyPr/>
                    <a:lstStyle/>
                    <a:p>
                      <a:pPr algn="ctr" rtl="1"/>
                      <a:r>
                        <a:rPr lang="ar-JO" b="1" dirty="0" smtClean="0"/>
                        <a:t>التعلم </a:t>
                      </a:r>
                      <a:r>
                        <a:rPr lang="ar-JO" sz="2400" b="1" dirty="0" smtClean="0"/>
                        <a:t>المتمركز حول فريق الدارسين</a:t>
                      </a:r>
                    </a:p>
                    <a:p>
                      <a:pPr algn="ctr" rtl="1"/>
                      <a:r>
                        <a:rPr lang="en-US" sz="2400" b="1" dirty="0" smtClean="0"/>
                        <a:t>Crowd- sourcing</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8" name="Striped Right Arrow 7"/>
          <p:cNvSpPr/>
          <p:nvPr/>
        </p:nvSpPr>
        <p:spPr>
          <a:xfrm rot="10800000">
            <a:off x="4067944" y="2852936"/>
            <a:ext cx="978408" cy="700656"/>
          </a:xfrm>
          <a:prstGeom prst="stripedRightArrow">
            <a:avLst>
              <a:gd name="adj1" fmla="val 50000"/>
              <a:gd name="adj2" fmla="val 42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riped Right Arrow 10"/>
          <p:cNvSpPr/>
          <p:nvPr/>
        </p:nvSpPr>
        <p:spPr>
          <a:xfrm rot="5400000">
            <a:off x="1666252" y="3526436"/>
            <a:ext cx="936104" cy="741232"/>
          </a:xfrm>
          <a:prstGeom prst="stripedRightArrow">
            <a:avLst>
              <a:gd name="adj1" fmla="val 50000"/>
              <a:gd name="adj2" fmla="val 42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advTm="300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latin typeface="Simplified Arabic" pitchFamily="18" charset="-78"/>
                <a:cs typeface="Simplified Arabic" pitchFamily="18" charset="-78"/>
              </a:rPr>
              <a:t>التكيف مع أنماط التعلم الحديثة في العصر الرقمي:</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نتاجات التعلم</a:t>
            </a:r>
            <a:endParaRPr lang="en-US" sz="3200" b="1" dirty="0">
              <a:latin typeface="Simplified Arabic" pitchFamily="18" charset="-78"/>
              <a:cs typeface="Simplified Arabic" pitchFamily="18" charset="-78"/>
            </a:endParaRPr>
          </a:p>
        </p:txBody>
      </p:sp>
      <p:sp>
        <p:nvSpPr>
          <p:cNvPr id="3" name="Content Placeholder 2"/>
          <p:cNvSpPr>
            <a:spLocks noGrp="1"/>
          </p:cNvSpPr>
          <p:nvPr>
            <p:ph idx="1"/>
          </p:nvPr>
        </p:nvSpPr>
        <p:spPr/>
        <p:txBody>
          <a:bodyPr/>
          <a:lstStyle/>
          <a:p>
            <a:pPr algn="r" rtl="1">
              <a:buNone/>
            </a:pPr>
            <a:r>
              <a:rPr lang="ar-JO" b="1" u="sng" dirty="0" smtClean="0"/>
              <a:t>نتاجات التعلم: </a:t>
            </a:r>
            <a:endParaRPr lang="en-US" u="sng" dirty="0"/>
          </a:p>
        </p:txBody>
      </p:sp>
      <p:sp>
        <p:nvSpPr>
          <p:cNvPr id="6" name="Date Placeholder 5"/>
          <p:cNvSpPr>
            <a:spLocks noGrp="1"/>
          </p:cNvSpPr>
          <p:nvPr>
            <p:ph type="dt" sz="half" idx="4294967295"/>
          </p:nvPr>
        </p:nvSpPr>
        <p:spPr>
          <a:xfrm>
            <a:off x="0" y="6356350"/>
            <a:ext cx="2133600" cy="365125"/>
          </a:xfrm>
          <a:prstGeom prst="rect">
            <a:avLst/>
          </a:prstGeom>
        </p:spPr>
        <p:txBody>
          <a:bodyPr/>
          <a:lstStyle/>
          <a:p>
            <a:fld id="{724826FD-9674-4939-9973-532A32C4827D}" type="datetime1">
              <a:rPr lang="en-US" smtClean="0"/>
              <a:pPr/>
              <a:t>9/23/2018</a:t>
            </a:fld>
            <a:endParaRPr lang="en-US" dirty="0"/>
          </a:p>
        </p:txBody>
      </p:sp>
      <p:sp>
        <p:nvSpPr>
          <p:cNvPr id="9" name="Footer Placeholder 8"/>
          <p:cNvSpPr>
            <a:spLocks noGrp="1"/>
          </p:cNvSpPr>
          <p:nvPr>
            <p:ph type="ftr" sz="quarter" idx="4294967295"/>
          </p:nvPr>
        </p:nvSpPr>
        <p:spPr>
          <a:xfrm>
            <a:off x="3116560" y="6356350"/>
            <a:ext cx="2895600" cy="365125"/>
          </a:xfrm>
          <a:prstGeom prst="rect">
            <a:avLst/>
          </a:prstGeom>
        </p:spPr>
        <p:txBody>
          <a:bodyPr/>
          <a:lstStyle/>
          <a:p>
            <a:r>
              <a:rPr lang="ar-BH" smtClean="0"/>
              <a:t>جامعة فيلادلفيا                                           </a:t>
            </a:r>
            <a:endParaRPr lang="en-US" dirty="0"/>
          </a:p>
        </p:txBody>
      </p:sp>
      <p:graphicFrame>
        <p:nvGraphicFramePr>
          <p:cNvPr id="4" name="Table 3"/>
          <p:cNvGraphicFramePr>
            <a:graphicFrameLocks noGrp="1"/>
          </p:cNvGraphicFramePr>
          <p:nvPr/>
        </p:nvGraphicFramePr>
        <p:xfrm>
          <a:off x="971600" y="2996952"/>
          <a:ext cx="6648399" cy="2448272"/>
        </p:xfrm>
        <a:graphic>
          <a:graphicData uri="http://schemas.openxmlformats.org/drawingml/2006/table">
            <a:tbl>
              <a:tblPr rtl="1" firstRow="1" bandRow="1">
                <a:tableStyleId>{2D5ABB26-0587-4C30-8999-92F81FD0307C}</a:tableStyleId>
              </a:tblPr>
              <a:tblGrid>
                <a:gridCol w="2341406"/>
                <a:gridCol w="1920858"/>
                <a:gridCol w="2386135"/>
              </a:tblGrid>
              <a:tr h="2448272">
                <a:tc>
                  <a:txBody>
                    <a:bodyPr/>
                    <a:lstStyle/>
                    <a:p>
                      <a:pPr algn="ctr" rtl="1"/>
                      <a:endParaRPr lang="ar-JO" dirty="0" smtClean="0"/>
                    </a:p>
                    <a:p>
                      <a:pPr algn="just" rtl="1"/>
                      <a:r>
                        <a:rPr lang="ar-JO" sz="2400" b="1" dirty="0" smtClean="0">
                          <a:solidFill>
                            <a:schemeClr val="tx1"/>
                          </a:solidFill>
                        </a:rPr>
                        <a:t>تلقين المتعلمين المعلومات المفيدة التي</a:t>
                      </a:r>
                      <a:r>
                        <a:rPr lang="ar-JO" sz="2400" b="1" baseline="0" dirty="0" smtClean="0">
                          <a:solidFill>
                            <a:schemeClr val="tx1"/>
                          </a:solidFill>
                        </a:rPr>
                        <a:t> يختارها المدرسون</a:t>
                      </a:r>
                      <a:endParaRPr lang="ar-JO"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rtl="1"/>
                      <a:r>
                        <a:rPr lang="ar-JO" sz="2400" b="1" dirty="0" smtClean="0"/>
                        <a:t>توفير فرص الحصول على المعرفة الفورية والمجانية اللازمة لاصلاح امورهم وزيادة قدرتهم على مواجهة المشكلات</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8" name="Striped Right Arrow 7"/>
          <p:cNvSpPr/>
          <p:nvPr/>
        </p:nvSpPr>
        <p:spPr>
          <a:xfrm rot="10800000">
            <a:off x="3563888" y="3573016"/>
            <a:ext cx="1338448" cy="5760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advTm="300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solidFill>
                  <a:schemeClr val="tx1"/>
                </a:solidFill>
                <a:latin typeface="Simplified Arabic" pitchFamily="18" charset="-78"/>
                <a:cs typeface="Simplified Arabic" pitchFamily="18" charset="-78"/>
              </a:rPr>
              <a:t>التكيف مع أنماط التعلم الحديثة </a:t>
            </a:r>
            <a:r>
              <a:rPr lang="ar-JO" sz="3200" b="1" dirty="0" smtClean="0">
                <a:latin typeface="Simplified Arabic" pitchFamily="18" charset="-78"/>
                <a:cs typeface="Simplified Arabic" pitchFamily="18" charset="-78"/>
              </a:rPr>
              <a:t>في العصر الرقمي:</a:t>
            </a:r>
            <a:br>
              <a:rPr lang="ar-JO" sz="3200" b="1" dirty="0" smtClean="0">
                <a:latin typeface="Simplified Arabic" pitchFamily="18" charset="-78"/>
                <a:cs typeface="Simplified Arabic" pitchFamily="18" charset="-78"/>
              </a:rPr>
            </a:br>
            <a:r>
              <a:rPr lang="ar-JO" sz="3200" b="1" dirty="0" smtClean="0">
                <a:solidFill>
                  <a:schemeClr val="tx1"/>
                </a:solidFill>
                <a:latin typeface="Simplified Arabic" pitchFamily="18" charset="-78"/>
                <a:cs typeface="Simplified Arabic" pitchFamily="18" charset="-78"/>
              </a:rPr>
              <a:t>المهارات </a:t>
            </a:r>
            <a:endParaRPr lang="en-US" sz="3200" b="1" dirty="0">
              <a:solidFill>
                <a:schemeClr val="tx1"/>
              </a:solidFill>
              <a:latin typeface="Simplified Arabic" pitchFamily="18" charset="-78"/>
              <a:cs typeface="Simplified Arabic" pitchFamily="18" charset="-78"/>
            </a:endParaRPr>
          </a:p>
        </p:txBody>
      </p:sp>
      <p:sp>
        <p:nvSpPr>
          <p:cNvPr id="3" name="Content Placeholder 2"/>
          <p:cNvSpPr>
            <a:spLocks noGrp="1"/>
          </p:cNvSpPr>
          <p:nvPr>
            <p:ph idx="1"/>
          </p:nvPr>
        </p:nvSpPr>
        <p:spPr/>
        <p:txBody>
          <a:bodyPr/>
          <a:lstStyle/>
          <a:p>
            <a:pPr algn="r" rtl="1">
              <a:buNone/>
            </a:pPr>
            <a:r>
              <a:rPr lang="ar-JO" b="1" u="sng" dirty="0" smtClean="0"/>
              <a:t>المهارات:</a:t>
            </a:r>
            <a:endParaRPr lang="en-US" u="sng" dirty="0"/>
          </a:p>
        </p:txBody>
      </p:sp>
      <p:sp>
        <p:nvSpPr>
          <p:cNvPr id="7" name="Date Placeholder 6"/>
          <p:cNvSpPr>
            <a:spLocks noGrp="1"/>
          </p:cNvSpPr>
          <p:nvPr>
            <p:ph type="dt" sz="half" idx="4294967295"/>
          </p:nvPr>
        </p:nvSpPr>
        <p:spPr>
          <a:xfrm>
            <a:off x="0" y="6356350"/>
            <a:ext cx="2133600" cy="365125"/>
          </a:xfrm>
          <a:prstGeom prst="rect">
            <a:avLst/>
          </a:prstGeom>
        </p:spPr>
        <p:txBody>
          <a:bodyPr/>
          <a:lstStyle/>
          <a:p>
            <a:fld id="{7A09DF1E-4349-4DDE-BDD8-C2C61E619174}" type="datetime1">
              <a:rPr lang="en-US" smtClean="0"/>
              <a:pPr/>
              <a:t>9/23/2018</a:t>
            </a:fld>
            <a:endParaRPr lang="en-US" dirty="0"/>
          </a:p>
        </p:txBody>
      </p:sp>
      <p:sp>
        <p:nvSpPr>
          <p:cNvPr id="9" name="Footer Placeholder 8"/>
          <p:cNvSpPr>
            <a:spLocks noGrp="1"/>
          </p:cNvSpPr>
          <p:nvPr>
            <p:ph type="ftr" sz="quarter" idx="4294967295"/>
          </p:nvPr>
        </p:nvSpPr>
        <p:spPr>
          <a:xfrm>
            <a:off x="2972544" y="6356350"/>
            <a:ext cx="2895600" cy="365125"/>
          </a:xfrm>
          <a:prstGeom prst="rect">
            <a:avLst/>
          </a:prstGeom>
        </p:spPr>
        <p:txBody>
          <a:bodyPr/>
          <a:lstStyle/>
          <a:p>
            <a:r>
              <a:rPr lang="ar-BH" smtClean="0"/>
              <a:t>جامعة فيلادلفيا                                           </a:t>
            </a:r>
            <a:endParaRPr lang="en-US" dirty="0"/>
          </a:p>
        </p:txBody>
      </p:sp>
      <p:graphicFrame>
        <p:nvGraphicFramePr>
          <p:cNvPr id="4" name="Content Placeholder 3"/>
          <p:cNvGraphicFramePr>
            <a:graphicFrameLocks/>
          </p:cNvGraphicFramePr>
          <p:nvPr/>
        </p:nvGraphicFramePr>
        <p:xfrm>
          <a:off x="467544" y="2924944"/>
          <a:ext cx="7941567" cy="1872208"/>
        </p:xfrm>
        <a:graphic>
          <a:graphicData uri="http://schemas.openxmlformats.org/drawingml/2006/table">
            <a:tbl>
              <a:tblPr rtl="1" firstRow="1" bandRow="1">
                <a:tableStyleId>{2D5ABB26-0587-4C30-8999-92F81FD0307C}</a:tableStyleId>
              </a:tblPr>
              <a:tblGrid>
                <a:gridCol w="2647189"/>
                <a:gridCol w="2647189"/>
                <a:gridCol w="2647189"/>
              </a:tblGrid>
              <a:tr h="1872208">
                <a:tc>
                  <a:txBody>
                    <a:bodyPr/>
                    <a:lstStyle/>
                    <a:p>
                      <a:pPr algn="ctr" rtl="1"/>
                      <a:r>
                        <a:rPr lang="ar-JO" sz="2400" b="1" dirty="0" smtClean="0"/>
                        <a:t>المهارات التقليدية التي تشمل القراءة والكتابة والحساب</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r>
                        <a:rPr lang="ar-JO" sz="2400" b="1" dirty="0" smtClean="0"/>
                        <a:t>التفكير الناقد والابداعي والتعاون والتواصل والمهارات التقنية</a:t>
                      </a:r>
                    </a:p>
                    <a:p>
                      <a:pPr algn="ctr" rtl="1"/>
                      <a:r>
                        <a:rPr lang="en-US" sz="2400" b="1" dirty="0" smtClean="0"/>
                        <a:t>4Cs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6" name="Striped Right Arrow 5"/>
          <p:cNvSpPr/>
          <p:nvPr/>
        </p:nvSpPr>
        <p:spPr>
          <a:xfrm rot="10800000" flipV="1">
            <a:off x="4355976" y="3501008"/>
            <a:ext cx="978408" cy="64807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advTm="3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sz="3200" b="1" dirty="0" smtClean="0">
                <a:latin typeface="Simplified Arabic" pitchFamily="18" charset="-78"/>
                <a:cs typeface="Simplified Arabic" pitchFamily="18" charset="-78"/>
              </a:rPr>
              <a:t>التكيف مع أنماط التعلم الحديثة في العصر الرقمي:</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المنهاج</a:t>
            </a:r>
            <a:br>
              <a:rPr lang="ar-JO" sz="3200" b="1" dirty="0" smtClean="0">
                <a:latin typeface="Simplified Arabic" pitchFamily="18" charset="-78"/>
                <a:cs typeface="Simplified Arabic" pitchFamily="18" charset="-78"/>
              </a:rPr>
            </a:br>
            <a:endParaRPr lang="en-US" sz="3200" b="1" dirty="0">
              <a:latin typeface="Simplified Arabic" pitchFamily="18" charset="-78"/>
              <a:cs typeface="Simplified Arabic" pitchFamily="18" charset="-78"/>
            </a:endParaRPr>
          </a:p>
        </p:txBody>
      </p:sp>
      <p:sp>
        <p:nvSpPr>
          <p:cNvPr id="3" name="Content Placeholder 2"/>
          <p:cNvSpPr>
            <a:spLocks noGrp="1"/>
          </p:cNvSpPr>
          <p:nvPr>
            <p:ph idx="1"/>
          </p:nvPr>
        </p:nvSpPr>
        <p:spPr/>
        <p:txBody>
          <a:bodyPr/>
          <a:lstStyle/>
          <a:p>
            <a:pPr algn="r" rtl="1">
              <a:buNone/>
            </a:pPr>
            <a:r>
              <a:rPr lang="ar-JO" b="1" u="sng" dirty="0" smtClean="0"/>
              <a:t>المنهاج:</a:t>
            </a:r>
            <a:endParaRPr lang="en-US" u="sng" dirty="0"/>
          </a:p>
        </p:txBody>
      </p:sp>
      <p:sp>
        <p:nvSpPr>
          <p:cNvPr id="7" name="Date Placeholder 6"/>
          <p:cNvSpPr>
            <a:spLocks noGrp="1"/>
          </p:cNvSpPr>
          <p:nvPr>
            <p:ph type="dt" sz="half" idx="4294967295"/>
          </p:nvPr>
        </p:nvSpPr>
        <p:spPr>
          <a:xfrm>
            <a:off x="0" y="6356350"/>
            <a:ext cx="2133600" cy="365125"/>
          </a:xfrm>
          <a:prstGeom prst="rect">
            <a:avLst/>
          </a:prstGeom>
        </p:spPr>
        <p:txBody>
          <a:bodyPr/>
          <a:lstStyle/>
          <a:p>
            <a:fld id="{28F8BDE9-7F0D-418F-B9B0-63F58F42E681}" type="datetime1">
              <a:rPr lang="en-US" smtClean="0"/>
              <a:pPr/>
              <a:t>9/23/2018</a:t>
            </a:fld>
            <a:endParaRPr lang="en-US" dirty="0"/>
          </a:p>
        </p:txBody>
      </p:sp>
      <p:sp>
        <p:nvSpPr>
          <p:cNvPr id="9" name="Footer Placeholder 8"/>
          <p:cNvSpPr>
            <a:spLocks noGrp="1"/>
          </p:cNvSpPr>
          <p:nvPr>
            <p:ph type="ftr" sz="quarter" idx="4294967295"/>
          </p:nvPr>
        </p:nvSpPr>
        <p:spPr>
          <a:xfrm>
            <a:off x="0" y="6356350"/>
            <a:ext cx="2895600" cy="365125"/>
          </a:xfrm>
          <a:prstGeom prst="rect">
            <a:avLst/>
          </a:prstGeom>
        </p:spPr>
        <p:txBody>
          <a:bodyPr/>
          <a:lstStyle/>
          <a:p>
            <a:r>
              <a:rPr lang="ar-BH" smtClean="0"/>
              <a:t>جامعة فيلادلفيا                                           </a:t>
            </a:r>
            <a:endParaRPr lang="en-US" dirty="0"/>
          </a:p>
        </p:txBody>
      </p:sp>
      <p:graphicFrame>
        <p:nvGraphicFramePr>
          <p:cNvPr id="4" name="Content Placeholder 3"/>
          <p:cNvGraphicFramePr>
            <a:graphicFrameLocks/>
          </p:cNvGraphicFramePr>
          <p:nvPr/>
        </p:nvGraphicFramePr>
        <p:xfrm>
          <a:off x="971600" y="2780928"/>
          <a:ext cx="7764970" cy="2304256"/>
        </p:xfrm>
        <a:graphic>
          <a:graphicData uri="http://schemas.openxmlformats.org/drawingml/2006/table">
            <a:tbl>
              <a:tblPr rtl="1" firstRow="1" bandRow="1">
                <a:tableStyleId>{2D5ABB26-0587-4C30-8999-92F81FD0307C}</a:tableStyleId>
              </a:tblPr>
              <a:tblGrid>
                <a:gridCol w="2743200"/>
                <a:gridCol w="2743200"/>
                <a:gridCol w="2278570"/>
              </a:tblGrid>
              <a:tr h="2304256">
                <a:tc>
                  <a:txBody>
                    <a:bodyPr/>
                    <a:lstStyle/>
                    <a:p>
                      <a:pPr algn="ctr" rtl="1"/>
                      <a:endParaRPr lang="ar-JO" b="1" dirty="0" smtClean="0"/>
                    </a:p>
                    <a:p>
                      <a:pPr algn="ctr" rtl="1"/>
                      <a:endParaRPr lang="ar-JO" b="1" dirty="0" smtClean="0"/>
                    </a:p>
                    <a:p>
                      <a:pPr algn="ctr" rtl="1"/>
                      <a:endParaRPr lang="ar-JO" b="1" dirty="0" smtClean="0"/>
                    </a:p>
                    <a:p>
                      <a:pPr algn="ctr" rtl="1"/>
                      <a:r>
                        <a:rPr lang="ar-JO" sz="2400" b="1" dirty="0" smtClean="0"/>
                        <a:t>المنهاج المتمركز حول الدرس</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endParaRPr lang="ar-JO" dirty="0" smtClean="0"/>
                    </a:p>
                    <a:p>
                      <a:pPr algn="ctr" rtl="1"/>
                      <a:endParaRPr lang="ar-JO" dirty="0" smtClean="0"/>
                    </a:p>
                    <a:p>
                      <a:pPr algn="ctr" rtl="1"/>
                      <a:r>
                        <a:rPr lang="ar-JO" sz="2400" b="1" dirty="0" smtClean="0"/>
                        <a:t>المنهاج</a:t>
                      </a:r>
                      <a:r>
                        <a:rPr lang="ar-JO" sz="2400" b="1" baseline="0" dirty="0" smtClean="0"/>
                        <a:t> المنظم مترابط المحتوى</a:t>
                      </a:r>
                    </a:p>
                    <a:p>
                      <a:pPr algn="ctr" rtl="1"/>
                      <a:r>
                        <a:rPr lang="en-US" sz="2400" b="1" baseline="0" dirty="0" smtClean="0"/>
                        <a:t>Structures-embedded</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6" name="Striped Right Arrow 5"/>
          <p:cNvSpPr/>
          <p:nvPr/>
        </p:nvSpPr>
        <p:spPr>
          <a:xfrm rot="10800000" flipV="1">
            <a:off x="4211960" y="3573016"/>
            <a:ext cx="978408"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advTm="3000">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sz="3200" b="1" dirty="0" smtClean="0">
                <a:latin typeface="Simplified Arabic" pitchFamily="18" charset="-78"/>
                <a:cs typeface="Simplified Arabic" pitchFamily="18" charset="-78"/>
              </a:rPr>
              <a:t>التكيف مع أنماط التعلم الحديثة في العصر الرقمي:</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تقنيات التعليم</a:t>
            </a:r>
            <a:br>
              <a:rPr lang="ar-JO" sz="3200" b="1" dirty="0" smtClean="0">
                <a:latin typeface="Simplified Arabic" pitchFamily="18" charset="-78"/>
                <a:cs typeface="Simplified Arabic" pitchFamily="18" charset="-78"/>
              </a:rPr>
            </a:br>
            <a:endParaRPr lang="en-US" sz="32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457200" y="1844824"/>
            <a:ext cx="8229600" cy="4281339"/>
          </a:xfrm>
        </p:spPr>
        <p:txBody>
          <a:bodyPr/>
          <a:lstStyle/>
          <a:p>
            <a:pPr algn="r" rtl="1">
              <a:buNone/>
            </a:pPr>
            <a:r>
              <a:rPr lang="ar-JO" b="1" u="sng" dirty="0" smtClean="0"/>
              <a:t>التقنيات: </a:t>
            </a:r>
          </a:p>
          <a:p>
            <a:pPr algn="r" rtl="1">
              <a:buNone/>
            </a:pPr>
            <a:endParaRPr lang="ar-JO" b="1" dirty="0" smtClean="0"/>
          </a:p>
          <a:p>
            <a:pPr algn="r" rtl="1">
              <a:buNone/>
            </a:pPr>
            <a:endParaRPr lang="en-US" dirty="0"/>
          </a:p>
        </p:txBody>
      </p:sp>
      <p:sp>
        <p:nvSpPr>
          <p:cNvPr id="7" name="Date Placeholder 6"/>
          <p:cNvSpPr>
            <a:spLocks noGrp="1"/>
          </p:cNvSpPr>
          <p:nvPr>
            <p:ph type="dt" sz="half" idx="4294967295"/>
          </p:nvPr>
        </p:nvSpPr>
        <p:spPr>
          <a:xfrm>
            <a:off x="0" y="6356350"/>
            <a:ext cx="2133600" cy="365125"/>
          </a:xfrm>
          <a:prstGeom prst="rect">
            <a:avLst/>
          </a:prstGeom>
        </p:spPr>
        <p:txBody>
          <a:bodyPr/>
          <a:lstStyle/>
          <a:p>
            <a:fld id="{CAD58832-ADAE-42EB-854F-37222BEF0E8D}" type="datetime1">
              <a:rPr lang="en-US" smtClean="0"/>
              <a:pPr/>
              <a:t>9/23/2018</a:t>
            </a:fld>
            <a:endParaRPr lang="en-US" dirty="0"/>
          </a:p>
        </p:txBody>
      </p:sp>
      <p:sp>
        <p:nvSpPr>
          <p:cNvPr id="9" name="Footer Placeholder 8"/>
          <p:cNvSpPr>
            <a:spLocks noGrp="1"/>
          </p:cNvSpPr>
          <p:nvPr>
            <p:ph type="ftr" sz="quarter" idx="4294967295"/>
          </p:nvPr>
        </p:nvSpPr>
        <p:spPr>
          <a:xfrm>
            <a:off x="3851920" y="6237312"/>
            <a:ext cx="1728192" cy="484163"/>
          </a:xfrm>
          <a:prstGeom prst="rect">
            <a:avLst/>
          </a:prstGeom>
        </p:spPr>
        <p:txBody>
          <a:bodyPr/>
          <a:lstStyle/>
          <a:p>
            <a:r>
              <a:rPr lang="ar-BH" dirty="0" smtClean="0"/>
              <a:t>جامعة فيلادلفيا                                           </a:t>
            </a:r>
            <a:endParaRPr lang="en-US" dirty="0"/>
          </a:p>
        </p:txBody>
      </p:sp>
      <p:graphicFrame>
        <p:nvGraphicFramePr>
          <p:cNvPr id="4" name="Content Placeholder 3"/>
          <p:cNvGraphicFramePr>
            <a:graphicFrameLocks/>
          </p:cNvGraphicFramePr>
          <p:nvPr/>
        </p:nvGraphicFramePr>
        <p:xfrm>
          <a:off x="611559" y="2852936"/>
          <a:ext cx="8125011" cy="2834640"/>
        </p:xfrm>
        <a:graphic>
          <a:graphicData uri="http://schemas.openxmlformats.org/drawingml/2006/table">
            <a:tbl>
              <a:tblPr rtl="1" firstRow="1" bandRow="1">
                <a:tableStyleId>{2D5ABB26-0587-4C30-8999-92F81FD0307C}</a:tableStyleId>
              </a:tblPr>
              <a:tblGrid>
                <a:gridCol w="2870395"/>
                <a:gridCol w="2870395"/>
                <a:gridCol w="2384221"/>
              </a:tblGrid>
              <a:tr h="2808312">
                <a:tc>
                  <a:txBody>
                    <a:bodyPr/>
                    <a:lstStyle/>
                    <a:p>
                      <a:pPr algn="ctr" rtl="1"/>
                      <a:endParaRPr lang="ar-JO" b="1" dirty="0" smtClean="0"/>
                    </a:p>
                    <a:p>
                      <a:pPr algn="ctr" rtl="1"/>
                      <a:endParaRPr lang="ar-JO" b="1" dirty="0" smtClean="0"/>
                    </a:p>
                    <a:p>
                      <a:pPr algn="ctr" rtl="1"/>
                      <a:endParaRPr lang="ar-JO" b="1" dirty="0" smtClean="0"/>
                    </a:p>
                    <a:p>
                      <a:pPr algn="ctr" rtl="0"/>
                      <a:r>
                        <a:rPr lang="ar-JO" sz="2400" b="1" dirty="0" smtClean="0"/>
                        <a:t>التعليم الالكتروني الذي يستخدم</a:t>
                      </a:r>
                    </a:p>
                    <a:p>
                      <a:pPr algn="ctr" rtl="0"/>
                      <a:r>
                        <a:rPr lang="en-US" sz="2400" b="1" dirty="0" smtClean="0"/>
                        <a:t>E</a:t>
                      </a:r>
                      <a:r>
                        <a:rPr lang="ar-JO" sz="2400" b="1" dirty="0" smtClean="0"/>
                        <a:t>-</a:t>
                      </a:r>
                      <a:r>
                        <a:rPr lang="en-US" sz="2400" b="1" dirty="0" smtClean="0"/>
                        <a:t>learning 1+</a:t>
                      </a:r>
                      <a:r>
                        <a:rPr lang="en-US" sz="2400" b="1" baseline="0" dirty="0" smtClean="0"/>
                        <a:t> 2+3</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endParaRPr lang="ar-JO" b="1" dirty="0" smtClean="0"/>
                    </a:p>
                    <a:p>
                      <a:pPr algn="ctr" rtl="1"/>
                      <a:endParaRPr lang="ar-JO" b="1" dirty="0" smtClean="0"/>
                    </a:p>
                    <a:p>
                      <a:pPr algn="r" rtl="1"/>
                      <a:r>
                        <a:rPr lang="ar-JO" sz="2400" b="1" dirty="0" smtClean="0"/>
                        <a:t>التعليم</a:t>
                      </a:r>
                      <a:r>
                        <a:rPr lang="ar-JO" sz="2400" b="1" baseline="0" dirty="0" smtClean="0"/>
                        <a:t> الالكتروني</a:t>
                      </a:r>
                      <a:r>
                        <a:rPr lang="en-US" sz="2400" b="1" baseline="0" dirty="0" smtClean="0"/>
                        <a:t> </a:t>
                      </a:r>
                      <a:r>
                        <a:rPr lang="ar-JO" sz="2400" b="1" baseline="0" dirty="0" smtClean="0"/>
                        <a:t>الصالح لكل إنسان وفي كل زمان ومكان</a:t>
                      </a:r>
                    </a:p>
                    <a:p>
                      <a:pPr algn="r" rtl="1"/>
                      <a:r>
                        <a:rPr lang="ar-JO" sz="2400" b="1" baseline="0" dirty="0" smtClean="0"/>
                        <a:t>( </a:t>
                      </a:r>
                      <a:r>
                        <a:rPr lang="en-US" sz="2400" b="1" baseline="0" dirty="0" smtClean="0"/>
                        <a:t> </a:t>
                      </a:r>
                      <a:r>
                        <a:rPr lang="en-US" sz="1800" b="1" baseline="0" dirty="0" err="1" smtClean="0"/>
                        <a:t>Peeragogy</a:t>
                      </a:r>
                      <a:r>
                        <a:rPr lang="ar-JO" sz="2400" b="1" baseline="0" dirty="0" smtClean="0"/>
                        <a:t>) وهويستخدم </a:t>
                      </a:r>
                      <a:r>
                        <a:rPr lang="en-US" sz="2400" b="1" baseline="0" dirty="0" smtClean="0"/>
                        <a:t>web 4</a:t>
                      </a:r>
                      <a:endParaRPr lang="ar-JO" sz="2400" b="1" baseline="0" dirty="0" smtClean="0"/>
                    </a:p>
                    <a:p>
                      <a:pPr algn="ctr" rtl="1"/>
                      <a:r>
                        <a:rPr lang="ar-JO" sz="2400" b="1" baseline="0" noProof="0" dirty="0" smtClean="0"/>
                        <a:t>و</a:t>
                      </a:r>
                      <a:r>
                        <a:rPr lang="ar-JO" sz="2400" b="1" baseline="0" dirty="0" smtClean="0"/>
                        <a:t>انترنت الاشياء</a:t>
                      </a:r>
                      <a:endParaRPr lang="ar-JO"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6" name="Striped Right Arrow 5"/>
          <p:cNvSpPr/>
          <p:nvPr/>
        </p:nvSpPr>
        <p:spPr>
          <a:xfrm rot="10800000">
            <a:off x="3995936" y="400506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advTm="3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latin typeface="Simplified Arabic" pitchFamily="18" charset="-78"/>
                <a:cs typeface="Simplified Arabic" pitchFamily="18" charset="-78"/>
              </a:rPr>
              <a:t>تطور تقنيات التعليم</a:t>
            </a:r>
            <a:r>
              <a:rPr lang="en-US" sz="2700" dirty="0" smtClean="0"/>
              <a:t/>
            </a:r>
            <a:br>
              <a:rPr lang="en-US" sz="2700" dirty="0" smtClean="0"/>
            </a:br>
            <a:r>
              <a:rPr lang="en-US" sz="2000" dirty="0" smtClean="0"/>
              <a:t>( Adapted from Peng et al. 2009, p. 173)</a:t>
            </a:r>
            <a:endParaRPr lang="en-US" sz="2000" dirty="0"/>
          </a:p>
        </p:txBody>
      </p:sp>
      <p:pic>
        <p:nvPicPr>
          <p:cNvPr id="6145" name="Picture 1"/>
          <p:cNvPicPr>
            <a:picLocks noGrp="1" noChangeAspect="1" noChangeArrowheads="1"/>
          </p:cNvPicPr>
          <p:nvPr>
            <p:ph idx="1"/>
          </p:nvPr>
        </p:nvPicPr>
        <p:blipFill>
          <a:blip r:embed="rId2" cstate="print"/>
          <a:stretch>
            <a:fillRect/>
          </a:stretch>
        </p:blipFill>
        <p:spPr bwMode="auto">
          <a:xfrm>
            <a:off x="1133690" y="1981200"/>
            <a:ext cx="6876619" cy="4114800"/>
          </a:xfrm>
          <a:prstGeom prst="rect">
            <a:avLst/>
          </a:prstGeom>
          <a:noFill/>
          <a:ln w="9525">
            <a:noFill/>
            <a:miter lim="800000"/>
            <a:headEnd/>
            <a:tailEnd/>
          </a:ln>
        </p:spPr>
      </p:pic>
      <p:sp>
        <p:nvSpPr>
          <p:cNvPr id="4" name="Date Placeholder 3"/>
          <p:cNvSpPr>
            <a:spLocks noGrp="1"/>
          </p:cNvSpPr>
          <p:nvPr>
            <p:ph type="dt" sz="half" idx="4294967295"/>
          </p:nvPr>
        </p:nvSpPr>
        <p:spPr>
          <a:xfrm>
            <a:off x="0" y="6356350"/>
            <a:ext cx="2133600" cy="365125"/>
          </a:xfrm>
          <a:prstGeom prst="rect">
            <a:avLst/>
          </a:prstGeom>
        </p:spPr>
        <p:txBody>
          <a:bodyPr/>
          <a:lstStyle/>
          <a:p>
            <a:fld id="{E8BB0714-6170-4483-9A93-A1E76517F4B5}" type="datetime1">
              <a:rPr lang="en-US" smtClean="0"/>
              <a:pPr/>
              <a:t>9/23/2018</a:t>
            </a:fld>
            <a:endParaRPr lang="en-US" dirty="0"/>
          </a:p>
        </p:txBody>
      </p:sp>
      <p:sp>
        <p:nvSpPr>
          <p:cNvPr id="6" name="Footer Placeholder 5"/>
          <p:cNvSpPr>
            <a:spLocks noGrp="1"/>
          </p:cNvSpPr>
          <p:nvPr>
            <p:ph type="ftr" sz="quarter" idx="4294967295"/>
          </p:nvPr>
        </p:nvSpPr>
        <p:spPr>
          <a:xfrm>
            <a:off x="3044552"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52128"/>
          </a:xfrm>
        </p:spPr>
        <p:txBody>
          <a:bodyPr>
            <a:normAutofit/>
          </a:bodyPr>
          <a:lstStyle/>
          <a:p>
            <a:r>
              <a:rPr lang="ar-JO" sz="3200" b="1" dirty="0" smtClean="0">
                <a:latin typeface="Simplified Arabic" pitchFamily="18" charset="-78"/>
                <a:cs typeface="Simplified Arabic" pitchFamily="18" charset="-78"/>
              </a:rPr>
              <a:t>التكيف مع أنماط التعلم الحديثة في العصر الرقمي:</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البيئة التعلمية الرقمية</a:t>
            </a:r>
            <a:endParaRPr lang="en-US" sz="3200" b="1" dirty="0">
              <a:latin typeface="Simplified Arabic" pitchFamily="18" charset="-78"/>
              <a:cs typeface="Simplified Arabic" pitchFamily="18" charset="-78"/>
            </a:endParaRPr>
          </a:p>
        </p:txBody>
      </p:sp>
      <p:sp>
        <p:nvSpPr>
          <p:cNvPr id="3" name="Content Placeholder 2"/>
          <p:cNvSpPr>
            <a:spLocks noGrp="1"/>
          </p:cNvSpPr>
          <p:nvPr>
            <p:ph idx="1"/>
          </p:nvPr>
        </p:nvSpPr>
        <p:spPr>
          <a:xfrm>
            <a:off x="251520" y="1600200"/>
            <a:ext cx="8712968" cy="4525963"/>
          </a:xfrm>
        </p:spPr>
        <p:txBody>
          <a:bodyPr>
            <a:normAutofit/>
          </a:bodyPr>
          <a:lstStyle/>
          <a:p>
            <a:pPr algn="just" rtl="1">
              <a:buFont typeface="Wingdings" pitchFamily="2" charset="2"/>
              <a:buChar char="Ø"/>
            </a:pPr>
            <a:r>
              <a:rPr lang="ar-JO" sz="2400" b="1" dirty="0" smtClean="0"/>
              <a:t>تحدث أجهزة الحاسوب (ضمن شبكة) جملة من التغييرات الأساسية في نظام التعليم. إذ تمكن أعضاء هيئة التدريس من استخدام مجموعة واسعة من الأساليب والممارسات.</a:t>
            </a:r>
          </a:p>
          <a:p>
            <a:pPr algn="just" rtl="1">
              <a:buFont typeface="Wingdings" pitchFamily="2" charset="2"/>
              <a:buChar char="Ø"/>
            </a:pPr>
            <a:endParaRPr lang="ar-JO" sz="2400" b="1" dirty="0" smtClean="0"/>
          </a:p>
          <a:p>
            <a:pPr algn="just">
              <a:buFont typeface="Wingdings" pitchFamily="2" charset="2"/>
              <a:buChar char="Ø"/>
            </a:pPr>
            <a:r>
              <a:rPr lang="ar-JO" sz="2400" b="1" dirty="0" smtClean="0"/>
              <a:t>تيسر أجهزة الحاسوب والشبكة العنكبوتية تطبيق التعليم المستقل المعتمد على الذات.</a:t>
            </a:r>
          </a:p>
          <a:p>
            <a:pPr algn="just" rtl="1">
              <a:buNone/>
            </a:pPr>
            <a:endParaRPr lang="ar-JO" sz="2400" b="1" dirty="0" smtClean="0"/>
          </a:p>
          <a:p>
            <a:pPr algn="just" rtl="1">
              <a:buFont typeface="Wingdings" pitchFamily="2" charset="2"/>
              <a:buChar char="Ø"/>
            </a:pPr>
            <a:r>
              <a:rPr lang="ar-JO" sz="2400" b="1" dirty="0" smtClean="0"/>
              <a:t> يمكن استخدام البيئات التعلمية الرقمية في التعليم الصفي لتيسير التعلم المتمركز حول الطالب. </a:t>
            </a:r>
            <a:r>
              <a:rPr lang="en-US" sz="2400" dirty="0" smtClean="0"/>
              <a:t>(</a:t>
            </a:r>
            <a:r>
              <a:rPr lang="en-US" sz="2400" dirty="0" err="1" smtClean="0"/>
              <a:t>Sharples</a:t>
            </a:r>
            <a:r>
              <a:rPr lang="en-US" sz="2400" dirty="0" smtClean="0"/>
              <a:t>, 2013)</a:t>
            </a:r>
            <a:endParaRPr lang="ar-JO" sz="2400" dirty="0" smtClean="0"/>
          </a:p>
          <a:p>
            <a:pPr algn="just" rtl="1">
              <a:buNone/>
            </a:pPr>
            <a:endParaRPr lang="ar-JO" sz="2400" dirty="0" smtClean="0"/>
          </a:p>
          <a:p>
            <a:pPr algn="just" rtl="1">
              <a:buFont typeface="Wingdings" pitchFamily="2" charset="2"/>
              <a:buChar char="Ø"/>
            </a:pPr>
            <a:endParaRPr lang="ar-JO" sz="2400" b="1" dirty="0" smtClean="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E14F8CEB-5512-4D8C-A94F-EC79C740328C}" type="datetime1">
              <a:rPr lang="en-US" smtClean="0"/>
              <a:pPr/>
              <a:t>9/23/2018</a:t>
            </a:fld>
            <a:endParaRPr lang="en-US" dirty="0"/>
          </a:p>
        </p:txBody>
      </p:sp>
      <p:sp>
        <p:nvSpPr>
          <p:cNvPr id="6" name="Footer Placeholder 5"/>
          <p:cNvSpPr>
            <a:spLocks noGrp="1"/>
          </p:cNvSpPr>
          <p:nvPr>
            <p:ph type="ftr" sz="quarter" idx="4294967295"/>
          </p:nvPr>
        </p:nvSpPr>
        <p:spPr>
          <a:xfrm>
            <a:off x="3260576"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b="1" dirty="0" smtClean="0"/>
              <a:t>أهداف المحاضرة</a:t>
            </a:r>
            <a:endParaRPr lang="en-US" dirty="0"/>
          </a:p>
        </p:txBody>
      </p:sp>
      <p:sp>
        <p:nvSpPr>
          <p:cNvPr id="3" name="Content Placeholder 2"/>
          <p:cNvSpPr>
            <a:spLocks noGrp="1"/>
          </p:cNvSpPr>
          <p:nvPr>
            <p:ph idx="1"/>
          </p:nvPr>
        </p:nvSpPr>
        <p:spPr/>
        <p:txBody>
          <a:bodyPr>
            <a:normAutofit/>
          </a:bodyPr>
          <a:lstStyle/>
          <a:p>
            <a:pPr algn="just" rtl="1">
              <a:buNone/>
            </a:pPr>
            <a:r>
              <a:rPr lang="ar-JO" b="1" dirty="0" smtClean="0">
                <a:latin typeface="Simplified Arabic" pitchFamily="18" charset="-78"/>
                <a:cs typeface="Simplified Arabic" pitchFamily="18" charset="-78"/>
              </a:rPr>
              <a:t>  التوعية بالخلل المركب</a:t>
            </a:r>
            <a:r>
              <a:rPr lang="en-US" b="1" dirty="0" smtClean="0">
                <a:latin typeface="Simplified Arabic" pitchFamily="18" charset="-78"/>
                <a:cs typeface="Simplified Arabic" pitchFamily="18" charset="-78"/>
              </a:rPr>
              <a:t> </a:t>
            </a:r>
            <a:r>
              <a:rPr lang="ar-JO" b="1" dirty="0" smtClean="0">
                <a:latin typeface="Simplified Arabic" pitchFamily="18" charset="-78"/>
                <a:cs typeface="Simplified Arabic" pitchFamily="18" charset="-78"/>
              </a:rPr>
              <a:t>الذي تعاني منه</a:t>
            </a:r>
          </a:p>
          <a:p>
            <a:pPr algn="just" rtl="1">
              <a:buNone/>
            </a:pPr>
            <a:r>
              <a:rPr lang="ar-JO" b="1" dirty="0" smtClean="0">
                <a:latin typeface="Simplified Arabic" pitchFamily="18" charset="-78"/>
                <a:cs typeface="Simplified Arabic" pitchFamily="18" charset="-78"/>
              </a:rPr>
              <a:t> مؤسسات التعليم الجامعي بنسب متفاوتة. </a:t>
            </a:r>
          </a:p>
          <a:p>
            <a:pPr algn="just" rtl="1">
              <a:buNone/>
            </a:pPr>
            <a:r>
              <a:rPr lang="ar-JO" b="1" dirty="0" smtClean="0">
                <a:latin typeface="Simplified Arabic" pitchFamily="18" charset="-78"/>
                <a:cs typeface="Simplified Arabic" pitchFamily="18" charset="-78"/>
              </a:rPr>
              <a:t>والدعوة إلى تصويب الأوضاع من خلال</a:t>
            </a:r>
          </a:p>
          <a:p>
            <a:pPr algn="just" rtl="1">
              <a:buNone/>
            </a:pPr>
            <a:r>
              <a:rPr lang="ar-JO" b="1" dirty="0" smtClean="0">
                <a:latin typeface="Simplified Arabic" pitchFamily="18" charset="-78"/>
                <a:cs typeface="Simplified Arabic" pitchFamily="18" charset="-78"/>
              </a:rPr>
              <a:t> فهم وتطبيق التغييرات اللازمة لمسايرة </a:t>
            </a:r>
          </a:p>
          <a:p>
            <a:pPr algn="just" rtl="1">
              <a:buNone/>
            </a:pPr>
            <a:r>
              <a:rPr lang="ar-JO" b="1" dirty="0" smtClean="0">
                <a:latin typeface="Simplified Arabic" pitchFamily="18" charset="-78"/>
                <a:cs typeface="Simplified Arabic" pitchFamily="18" charset="-78"/>
              </a:rPr>
              <a:t> معطيات القرن الحادي والعشرين</a:t>
            </a:r>
            <a:r>
              <a:rPr lang="ar-JO" dirty="0" smtClean="0">
                <a:latin typeface="Simplified Arabic" pitchFamily="18" charset="-78"/>
                <a:cs typeface="Simplified Arabic" pitchFamily="18" charset="-78"/>
              </a:rPr>
              <a:t>. </a:t>
            </a:r>
          </a:p>
        </p:txBody>
      </p:sp>
      <p:sp>
        <p:nvSpPr>
          <p:cNvPr id="5" name="Date Placeholder 4"/>
          <p:cNvSpPr>
            <a:spLocks noGrp="1"/>
          </p:cNvSpPr>
          <p:nvPr>
            <p:ph type="dt" sz="half" idx="4294967295"/>
          </p:nvPr>
        </p:nvSpPr>
        <p:spPr>
          <a:xfrm>
            <a:off x="0" y="6356350"/>
            <a:ext cx="2133600" cy="365125"/>
          </a:xfrm>
          <a:prstGeom prst="rect">
            <a:avLst/>
          </a:prstGeom>
        </p:spPr>
        <p:txBody>
          <a:bodyPr/>
          <a:lstStyle/>
          <a:p>
            <a:fld id="{20DB4E69-B05F-4B51-96F2-D1988BE62FA7}" type="datetime1">
              <a:rPr lang="en-US" smtClean="0"/>
              <a:pPr/>
              <a:t>9/23/2018</a:t>
            </a:fld>
            <a:endParaRPr lang="en-US" dirty="0"/>
          </a:p>
        </p:txBody>
      </p:sp>
      <p:sp>
        <p:nvSpPr>
          <p:cNvPr id="7" name="Footer Placeholder 6"/>
          <p:cNvSpPr>
            <a:spLocks noGrp="1"/>
          </p:cNvSpPr>
          <p:nvPr>
            <p:ph type="ftr" sz="quarter" idx="4294967295"/>
          </p:nvPr>
        </p:nvSpPr>
        <p:spPr>
          <a:xfrm>
            <a:off x="4860032" y="6309320"/>
            <a:ext cx="2016224" cy="412155"/>
          </a:xfrm>
          <a:prstGeom prst="rect">
            <a:avLst/>
          </a:prstGeom>
        </p:spPr>
        <p:txBody>
          <a:bodyPr/>
          <a:lstStyle/>
          <a:p>
            <a:r>
              <a:rPr lang="ar-BH" dirty="0" smtClean="0"/>
              <a:t>جامعة فيلادلفيا                                           </a:t>
            </a:r>
            <a:endParaRPr lang="en-US" dirty="0"/>
          </a:p>
        </p:txBody>
      </p:sp>
      <p:pic>
        <p:nvPicPr>
          <p:cNvPr id="4" name="Picture 2" descr="نتيجة بحث الصور عن ‪drawings of connection intelligen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276872"/>
            <a:ext cx="2592288" cy="352839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advTm="300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52128"/>
          </a:xfrm>
        </p:spPr>
        <p:txBody>
          <a:bodyPr>
            <a:normAutofit/>
          </a:bodyPr>
          <a:lstStyle/>
          <a:p>
            <a:r>
              <a:rPr lang="ar-JO" sz="3200" b="1" dirty="0" smtClean="0">
                <a:latin typeface="Simplified Arabic" pitchFamily="18" charset="-78"/>
                <a:cs typeface="Simplified Arabic" pitchFamily="18" charset="-78"/>
              </a:rPr>
              <a:t>التكيف مع أنماط التعلم الحديثة في العصر الرقمي:</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التعليم المدمج</a:t>
            </a:r>
            <a:endParaRPr lang="en-US" sz="3200" dirty="0">
              <a:latin typeface="Simplified Arabic" pitchFamily="18" charset="-78"/>
              <a:cs typeface="Simplified Arabic" pitchFamily="18" charset="-78"/>
            </a:endParaRPr>
          </a:p>
        </p:txBody>
      </p:sp>
      <p:sp>
        <p:nvSpPr>
          <p:cNvPr id="3" name="Content Placeholder 2"/>
          <p:cNvSpPr>
            <a:spLocks noGrp="1"/>
          </p:cNvSpPr>
          <p:nvPr>
            <p:ph idx="1"/>
          </p:nvPr>
        </p:nvSpPr>
        <p:spPr>
          <a:xfrm>
            <a:off x="323528" y="1600200"/>
            <a:ext cx="8363272" cy="4525963"/>
          </a:xfrm>
        </p:spPr>
        <p:txBody>
          <a:bodyPr>
            <a:normAutofit fontScale="70000" lnSpcReduction="20000"/>
          </a:bodyPr>
          <a:lstStyle/>
          <a:p>
            <a:pPr algn="just" rtl="1">
              <a:buFont typeface="Wingdings" pitchFamily="2" charset="2"/>
              <a:buChar char="Ø"/>
            </a:pPr>
            <a:r>
              <a:rPr lang="ar-JO" sz="3600" b="1" dirty="0" smtClean="0"/>
              <a:t>يشكل التعليم المدمج تحدٍ لنظريات التعليم وممارساته الحالية. لكن التعليم الإلكتروني بدون نظريات يستند إليها يجعل عملية التعليم والتعلم عملية عشوائية أساسها الصدفة والحظ.</a:t>
            </a:r>
          </a:p>
          <a:p>
            <a:pPr algn="just" rtl="1">
              <a:buNone/>
            </a:pPr>
            <a:endParaRPr lang="ar-JO" sz="3600" b="1" dirty="0" smtClean="0"/>
          </a:p>
          <a:p>
            <a:pPr algn="just">
              <a:buFont typeface="Wingdings" pitchFamily="2" charset="2"/>
              <a:buChar char="Ø"/>
            </a:pPr>
            <a:r>
              <a:rPr lang="ar-JO" sz="3600" b="1" dirty="0" smtClean="0"/>
              <a:t> إن الوعي بمراحل تطور التعليم الإلكتروني أساسي لتبني نموذج مناسب للتعليم الصالح لكل إنسان وفي كل زمان ومكان، ولتقييم وضع هذا النمط من التعليم في العالم العربي.  </a:t>
            </a:r>
          </a:p>
          <a:p>
            <a:pPr algn="just">
              <a:buNone/>
            </a:pPr>
            <a:endParaRPr lang="ar-JO" sz="3600" b="1" dirty="0" smtClean="0"/>
          </a:p>
          <a:p>
            <a:pPr algn="just" rtl="1">
              <a:buFont typeface="Wingdings" pitchFamily="2" charset="2"/>
              <a:buChar char="Ø"/>
            </a:pPr>
            <a:r>
              <a:rPr lang="ar-JO" sz="3600" b="1" dirty="0" smtClean="0"/>
              <a:t> يستخدم نظام التعلم الجوال </a:t>
            </a:r>
            <a:r>
              <a:rPr lang="ar-JO" sz="3600" dirty="0" smtClean="0"/>
              <a:t>(</a:t>
            </a:r>
            <a:r>
              <a:rPr lang="en-US" sz="3600" dirty="0" smtClean="0"/>
              <a:t>Mobile learning</a:t>
            </a:r>
            <a:r>
              <a:rPr lang="ar-JO" sz="3600" dirty="0" smtClean="0"/>
              <a:t>) </a:t>
            </a:r>
            <a:r>
              <a:rPr lang="ar-JO" sz="3600" b="1" dirty="0" smtClean="0"/>
              <a:t>تقنيات الهاتف الخلوي لتوفير الخدمات التعليمية عبر حدود الزمان والمكان، وهو أساسي في إثارة دافعية الطلبة وتحفيزهم.                           </a:t>
            </a:r>
            <a:r>
              <a:rPr lang="en-US" sz="3600" dirty="0" smtClean="0"/>
              <a:t>(</a:t>
            </a:r>
            <a:r>
              <a:rPr lang="en-US" sz="3600" dirty="0" err="1" smtClean="0"/>
              <a:t>Sha</a:t>
            </a:r>
            <a:r>
              <a:rPr lang="en-US" sz="3600" dirty="0" smtClean="0"/>
              <a:t> et al. 2012, 375) </a:t>
            </a:r>
            <a:endParaRPr lang="ar-JO" sz="3600" dirty="0" smtClean="0"/>
          </a:p>
          <a:p>
            <a:pPr algn="just" rtl="1">
              <a:buNone/>
            </a:pPr>
            <a:r>
              <a:rPr lang="ar-JO" sz="3600" dirty="0" smtClean="0"/>
              <a:t>                        </a:t>
            </a:r>
            <a:r>
              <a:rPr lang="ar-JO" dirty="0" smtClean="0"/>
              <a:t>                   </a:t>
            </a:r>
            <a:endParaRPr lang="ar-JO" sz="2600" dirty="0" smtClean="0"/>
          </a:p>
          <a:p>
            <a:pPr algn="just"/>
            <a:endParaRPr lang="en-US" dirty="0" smtClean="0"/>
          </a:p>
          <a:p>
            <a:pPr algn="just"/>
            <a:endParaRPr lang="en-US" dirty="0" smtClean="0"/>
          </a:p>
          <a:p>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3AFAFDFC-4805-4022-9CDD-ED03A0D8A060}" type="datetime1">
              <a:rPr lang="en-US" smtClean="0"/>
              <a:pPr/>
              <a:t>9/23/2018</a:t>
            </a:fld>
            <a:endParaRPr lang="en-US" dirty="0"/>
          </a:p>
        </p:txBody>
      </p:sp>
      <p:sp>
        <p:nvSpPr>
          <p:cNvPr id="6" name="Footer Placeholder 5"/>
          <p:cNvSpPr>
            <a:spLocks noGrp="1"/>
          </p:cNvSpPr>
          <p:nvPr>
            <p:ph type="ftr" sz="quarter" idx="4294967295"/>
          </p:nvPr>
        </p:nvSpPr>
        <p:spPr>
          <a:xfrm>
            <a:off x="3404592"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440160"/>
          </a:xfrm>
        </p:spPr>
        <p:txBody>
          <a:bodyPr>
            <a:noAutofit/>
          </a:bodyPr>
          <a:lstStyle/>
          <a:p>
            <a:r>
              <a:rPr lang="ar-JO" sz="3200" b="1" dirty="0" smtClean="0"/>
              <a:t/>
            </a:r>
            <a:br>
              <a:rPr lang="ar-JO" sz="3200" b="1" dirty="0" smtClean="0"/>
            </a:br>
            <a:r>
              <a:rPr lang="ar-JO" sz="3200" b="1" dirty="0" smtClean="0"/>
              <a:t>التكيف مع أنماط التعلم الحديثة </a:t>
            </a:r>
            <a:r>
              <a:rPr lang="ar-JO" sz="3200" b="1" dirty="0" smtClean="0">
                <a:latin typeface="Simplified Arabic" pitchFamily="18" charset="-78"/>
                <a:cs typeface="Simplified Arabic" pitchFamily="18" charset="-78"/>
              </a:rPr>
              <a:t>في العصر الرقمي:</a:t>
            </a:r>
            <a:br>
              <a:rPr lang="ar-JO" sz="3200" b="1" dirty="0" smtClean="0">
                <a:latin typeface="Simplified Arabic" pitchFamily="18" charset="-78"/>
                <a:cs typeface="Simplified Arabic" pitchFamily="18" charset="-78"/>
              </a:rPr>
            </a:br>
            <a:r>
              <a:rPr lang="ar-JO" sz="3200" b="1" dirty="0" smtClean="0"/>
              <a:t>التعلم الإلكتروني </a:t>
            </a:r>
            <a:r>
              <a:rPr lang="en-US" sz="2400" b="1" dirty="0" smtClean="0"/>
              <a:t>E-Learning 1</a:t>
            </a:r>
            <a:r>
              <a:rPr lang="ar-JO" sz="2400" b="1" dirty="0" smtClean="0"/>
              <a:t> </a:t>
            </a:r>
            <a:r>
              <a:rPr lang="ar-JO" sz="3200" b="1" dirty="0" smtClean="0"/>
              <a:t/>
            </a:r>
            <a:br>
              <a:rPr lang="ar-JO" sz="3200" b="1" dirty="0" smtClean="0"/>
            </a:br>
            <a:r>
              <a:rPr lang="en-US" sz="2000" b="1" dirty="0" smtClean="0"/>
              <a:t>(Canning, 2010)  </a:t>
            </a:r>
            <a:br>
              <a:rPr lang="en-US" sz="2000" b="1" dirty="0" smtClean="0"/>
            </a:br>
            <a:endParaRPr lang="en-US" sz="2000" b="1" dirty="0"/>
          </a:p>
        </p:txBody>
      </p:sp>
      <p:sp>
        <p:nvSpPr>
          <p:cNvPr id="3" name="Content Placeholder 2"/>
          <p:cNvSpPr>
            <a:spLocks noGrp="1"/>
          </p:cNvSpPr>
          <p:nvPr>
            <p:ph idx="1"/>
          </p:nvPr>
        </p:nvSpPr>
        <p:spPr>
          <a:xfrm>
            <a:off x="611560" y="1988840"/>
            <a:ext cx="8352928" cy="4137323"/>
          </a:xfrm>
        </p:spPr>
        <p:txBody>
          <a:bodyPr>
            <a:noAutofit/>
          </a:bodyPr>
          <a:lstStyle/>
          <a:p>
            <a:pPr lvl="0" algn="just" rtl="1">
              <a:buFont typeface="Wingdings" pitchFamily="2" charset="2"/>
              <a:buChar char="Ø"/>
            </a:pPr>
            <a:r>
              <a:rPr lang="ar-JO" sz="2400" b="1" dirty="0" smtClean="0"/>
              <a:t>التعلم الإلكتروني من نمط  </a:t>
            </a:r>
            <a:r>
              <a:rPr lang="en-US" sz="2400" b="1" dirty="0" smtClean="0"/>
              <a:t> E-Learning 1</a:t>
            </a:r>
            <a:r>
              <a:rPr lang="ar-JO" b="1" dirty="0" smtClean="0"/>
              <a:t> </a:t>
            </a:r>
            <a:r>
              <a:rPr lang="en-US" sz="2400" b="1" dirty="0" smtClean="0"/>
              <a:t>(2000-1993)</a:t>
            </a:r>
          </a:p>
          <a:p>
            <a:pPr lvl="0" algn="just" rtl="1">
              <a:buNone/>
            </a:pPr>
            <a:r>
              <a:rPr lang="en-US" b="1" dirty="0" smtClean="0"/>
              <a:t>     </a:t>
            </a:r>
            <a:r>
              <a:rPr lang="ar-JO" b="1" dirty="0" smtClean="0"/>
              <a:t>تم تبني هذا النمط لتيسير عمليات التعلم الفردي من خلال استخدام الإنترنت </a:t>
            </a:r>
            <a:r>
              <a:rPr lang="ar-JO" b="1" dirty="0" smtClean="0"/>
              <a:t>الموصولة سلكياً وشبكات </a:t>
            </a:r>
            <a:r>
              <a:rPr lang="ar-JO" b="1" dirty="0" smtClean="0"/>
              <a:t>التواصل الاجتماعي، وأطلق عليه تعبير </a:t>
            </a:r>
            <a:r>
              <a:rPr lang="en-US" sz="2400" b="1" dirty="0" err="1" smtClean="0">
                <a:latin typeface="Arial Narrow" pitchFamily="34" charset="0"/>
                <a:cs typeface="Arial" pitchFamily="34" charset="0"/>
              </a:rPr>
              <a:t>Andragogy</a:t>
            </a:r>
            <a:r>
              <a:rPr lang="en-US" sz="2400" b="1" dirty="0" smtClean="0"/>
              <a:t> (Web 1.0)</a:t>
            </a:r>
            <a:r>
              <a:rPr lang="ar-JO" b="1" dirty="0" smtClean="0"/>
              <a:t>. </a:t>
            </a:r>
            <a:endParaRPr lang="ar-JO" b="1" dirty="0" smtClean="0"/>
          </a:p>
          <a:p>
            <a:pPr lvl="0" algn="just" rtl="1">
              <a:buNone/>
            </a:pPr>
            <a:r>
              <a:rPr lang="ar-JO" b="1" dirty="0" smtClean="0"/>
              <a:t> </a:t>
            </a:r>
            <a:r>
              <a:rPr lang="ar-JO" b="1" dirty="0" smtClean="0"/>
              <a:t>  </a:t>
            </a:r>
            <a:r>
              <a:rPr lang="ar-JO" b="1" dirty="0" smtClean="0"/>
              <a:t>وهو </a:t>
            </a:r>
            <a:r>
              <a:rPr lang="ar-JO" b="1" dirty="0" smtClean="0"/>
              <a:t>يركز على الدافعية الفطرية عند الطالب </a:t>
            </a:r>
            <a:r>
              <a:rPr lang="ar-JO" b="1" dirty="0" smtClean="0"/>
              <a:t>والمتمثلة </a:t>
            </a:r>
            <a:r>
              <a:rPr lang="ar-JO" b="1" dirty="0" smtClean="0"/>
              <a:t>بحب التعرف، ويتمركز حول دراسة قضايا أو </a:t>
            </a:r>
            <a:r>
              <a:rPr lang="ar-JO" b="1" dirty="0" smtClean="0"/>
              <a:t>مسائل </a:t>
            </a:r>
            <a:r>
              <a:rPr lang="ar-JO" b="1" dirty="0" smtClean="0"/>
              <a:t>محددة أكثر من تركيزه على المحتوى</a:t>
            </a:r>
            <a:r>
              <a:rPr lang="ar-JO" b="1" dirty="0" smtClean="0"/>
              <a:t>. </a:t>
            </a:r>
            <a:endParaRPr lang="ar-JO" b="1" dirty="0" smtClean="0"/>
          </a:p>
        </p:txBody>
      </p:sp>
      <p:sp>
        <p:nvSpPr>
          <p:cNvPr id="4" name="Date Placeholder 3"/>
          <p:cNvSpPr>
            <a:spLocks noGrp="1"/>
          </p:cNvSpPr>
          <p:nvPr>
            <p:ph type="dt" sz="half" idx="4294967295"/>
          </p:nvPr>
        </p:nvSpPr>
        <p:spPr>
          <a:xfrm>
            <a:off x="4022576" y="6356350"/>
            <a:ext cx="2133600" cy="365125"/>
          </a:xfrm>
          <a:prstGeom prst="rect">
            <a:avLst/>
          </a:prstGeom>
        </p:spPr>
        <p:txBody>
          <a:bodyPr/>
          <a:lstStyle/>
          <a:p>
            <a:fld id="{AEA37239-0191-42E3-A022-BC52D702F7A0}" type="datetime1">
              <a:rPr lang="en-US" smtClean="0"/>
              <a:pPr/>
              <a:t>9/23/2018</a:t>
            </a:fld>
            <a:endParaRPr lang="en-US" dirty="0"/>
          </a:p>
        </p:txBody>
      </p:sp>
      <p:sp>
        <p:nvSpPr>
          <p:cNvPr id="6" name="Footer Placeholder 5"/>
          <p:cNvSpPr>
            <a:spLocks noGrp="1"/>
          </p:cNvSpPr>
          <p:nvPr>
            <p:ph type="ftr" sz="quarter" idx="4294967295"/>
          </p:nvPr>
        </p:nvSpPr>
        <p:spPr>
          <a:xfrm>
            <a:off x="0"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872208"/>
          </a:xfrm>
        </p:spPr>
        <p:txBody>
          <a:bodyPr>
            <a:normAutofit fontScale="90000"/>
          </a:bodyPr>
          <a:lstStyle/>
          <a:p>
            <a:r>
              <a:rPr lang="en-US" sz="3100" b="1" dirty="0" smtClean="0"/>
              <a:t/>
            </a:r>
            <a:br>
              <a:rPr lang="en-US" sz="3100" b="1" dirty="0" smtClean="0"/>
            </a:br>
            <a:r>
              <a:rPr lang="ar-JO" sz="3600" b="1" dirty="0" smtClean="0"/>
              <a:t> التكيف مع أنماط التعلم الحديثة </a:t>
            </a:r>
            <a:r>
              <a:rPr lang="ar-JO" sz="3600" b="1" dirty="0" smtClean="0">
                <a:latin typeface="Simplified Arabic" pitchFamily="18" charset="-78"/>
                <a:cs typeface="Simplified Arabic" pitchFamily="18" charset="-78"/>
              </a:rPr>
              <a:t>في العصر الرقمي:</a:t>
            </a:r>
            <a:br>
              <a:rPr lang="ar-JO" sz="3600" b="1" dirty="0" smtClean="0">
                <a:latin typeface="Simplified Arabic" pitchFamily="18" charset="-78"/>
                <a:cs typeface="Simplified Arabic" pitchFamily="18" charset="-78"/>
              </a:rPr>
            </a:br>
            <a:r>
              <a:rPr lang="ar-JO" sz="3600" b="1" dirty="0" smtClean="0"/>
              <a:t>التعلم الإلكتروني </a:t>
            </a:r>
            <a:r>
              <a:rPr lang="en-US" sz="2700" b="1" dirty="0" smtClean="0"/>
              <a:t>E-Learning 2</a:t>
            </a:r>
            <a:r>
              <a:rPr lang="en-US" sz="3600" b="1" dirty="0" smtClean="0"/>
              <a:t> </a:t>
            </a:r>
            <a:r>
              <a:rPr lang="en-US" sz="3200" b="1" dirty="0" smtClean="0"/>
              <a:t/>
            </a:r>
            <a:br>
              <a:rPr lang="en-US" sz="3200" b="1" dirty="0" smtClean="0"/>
            </a:br>
            <a:r>
              <a:rPr lang="en-US" sz="2700" dirty="0" smtClean="0"/>
              <a:t>(Canning, 2010)  </a:t>
            </a:r>
            <a:r>
              <a:rPr lang="en-US" sz="2800" b="1" dirty="0" smtClean="0"/>
              <a:t/>
            </a:r>
            <a:br>
              <a:rPr lang="en-US" sz="2800" b="1" dirty="0" smtClean="0"/>
            </a:br>
            <a:endParaRPr lang="en-US" dirty="0"/>
          </a:p>
        </p:txBody>
      </p:sp>
      <p:sp>
        <p:nvSpPr>
          <p:cNvPr id="3" name="Content Placeholder 2"/>
          <p:cNvSpPr>
            <a:spLocks noGrp="1"/>
          </p:cNvSpPr>
          <p:nvPr>
            <p:ph idx="1"/>
          </p:nvPr>
        </p:nvSpPr>
        <p:spPr>
          <a:xfrm>
            <a:off x="323528" y="2564904"/>
            <a:ext cx="8363272" cy="3561259"/>
          </a:xfrm>
        </p:spPr>
        <p:txBody>
          <a:bodyPr>
            <a:normAutofit/>
          </a:bodyPr>
          <a:lstStyle/>
          <a:p>
            <a:pPr algn="r" rtl="1">
              <a:buFont typeface="Wingdings" pitchFamily="2" charset="2"/>
              <a:buChar char="Ø"/>
            </a:pPr>
            <a:r>
              <a:rPr lang="ar-JO" sz="2600" b="1" dirty="0" smtClean="0"/>
              <a:t> </a:t>
            </a:r>
            <a:r>
              <a:rPr lang="ar-JO" sz="2800" b="1" dirty="0" smtClean="0"/>
              <a:t>التعلم الإلكتروني من نمط </a:t>
            </a:r>
            <a:r>
              <a:rPr lang="en-US" sz="2800" b="1" dirty="0" smtClean="0"/>
              <a:t> </a:t>
            </a:r>
            <a:r>
              <a:rPr lang="en-US" sz="2400" b="1" dirty="0" smtClean="0"/>
              <a:t>E-Learning 2</a:t>
            </a:r>
            <a:r>
              <a:rPr lang="en-US" sz="2800" b="1" dirty="0" smtClean="0"/>
              <a:t> </a:t>
            </a:r>
            <a:r>
              <a:rPr lang="ar-JO" sz="2800" b="1" dirty="0" smtClean="0"/>
              <a:t> </a:t>
            </a:r>
            <a:r>
              <a:rPr lang="en-US" sz="2400" b="1" dirty="0" smtClean="0"/>
              <a:t>(2010-2000)</a:t>
            </a:r>
          </a:p>
          <a:p>
            <a:pPr lvl="0" algn="just" rtl="1">
              <a:buFontTx/>
              <a:buChar char="-"/>
            </a:pPr>
            <a:r>
              <a:rPr lang="ar-JO" sz="2600" b="1" dirty="0" smtClean="0"/>
              <a:t>تعني المرحلة من نمط </a:t>
            </a:r>
            <a:r>
              <a:rPr lang="en-US" sz="2800" b="1" dirty="0" err="1" smtClean="0"/>
              <a:t>Heutagogy</a:t>
            </a:r>
            <a:r>
              <a:rPr lang="en-US" sz="2800" b="1" dirty="0" smtClean="0"/>
              <a:t> </a:t>
            </a:r>
            <a:r>
              <a:rPr lang="en-US" sz="2800" b="1" dirty="0" smtClean="0"/>
              <a:t>(Web 2.0) </a:t>
            </a:r>
            <a:r>
              <a:rPr lang="ar-JO" sz="2800" b="1" dirty="0" smtClean="0"/>
              <a:t> </a:t>
            </a:r>
            <a:r>
              <a:rPr lang="ar-JO" sz="2800" b="1" dirty="0" smtClean="0"/>
              <a:t>التعلم الخلوي، الذي يتركز حول المتعلم بما في ذلك التعلم الذاتي</a:t>
            </a:r>
            <a:r>
              <a:rPr lang="ar-JO" b="1" dirty="0" smtClean="0"/>
              <a:t> في كل مكان وزمان من خلال </a:t>
            </a:r>
            <a:r>
              <a:rPr lang="ar-JO" sz="2800" b="1" dirty="0" smtClean="0"/>
              <a:t>استخدام وسائط التواصل الاجتماعي </a:t>
            </a:r>
            <a:r>
              <a:rPr lang="ar-JO" sz="2800" b="1" dirty="0" smtClean="0"/>
              <a:t>المعروفة وشبكات الإنترنت اللاسلكية. </a:t>
            </a:r>
            <a:endParaRPr lang="en-US" b="1" dirty="0" smtClean="0"/>
          </a:p>
          <a:p>
            <a:pPr lvl="0" algn="just" rtl="1">
              <a:buFontTx/>
              <a:buChar char="-"/>
            </a:pP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25CD512D-2D7E-4273-ABBE-65186CE7FD27}" type="datetime1">
              <a:rPr lang="en-US" smtClean="0"/>
              <a:pPr/>
              <a:t>9/23/2018</a:t>
            </a:fld>
            <a:endParaRPr lang="en-US" dirty="0"/>
          </a:p>
        </p:txBody>
      </p:sp>
      <p:sp>
        <p:nvSpPr>
          <p:cNvPr id="6" name="Footer Placeholder 5"/>
          <p:cNvSpPr>
            <a:spLocks noGrp="1"/>
          </p:cNvSpPr>
          <p:nvPr>
            <p:ph type="ftr" sz="quarter" idx="4294967295"/>
          </p:nvPr>
        </p:nvSpPr>
        <p:spPr>
          <a:xfrm>
            <a:off x="3764632"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JO" sz="2400" b="1" dirty="0" smtClean="0"/>
              <a:t/>
            </a:r>
            <a:br>
              <a:rPr lang="ar-JO" sz="2400" b="1" dirty="0" smtClean="0"/>
            </a:br>
            <a:r>
              <a:rPr lang="ar-JO" sz="2400" b="1" dirty="0" smtClean="0"/>
              <a:t/>
            </a:r>
            <a:br>
              <a:rPr lang="ar-JO" sz="2400" b="1" dirty="0" smtClean="0"/>
            </a:br>
            <a:r>
              <a:rPr lang="ar-JO" sz="3200" b="1" dirty="0" smtClean="0"/>
              <a:t> التكيف مع أنماط التعلم الحديثة </a:t>
            </a:r>
            <a:r>
              <a:rPr lang="ar-JO" sz="3200" b="1" dirty="0" smtClean="0">
                <a:latin typeface="Simplified Arabic" pitchFamily="18" charset="-78"/>
                <a:cs typeface="Simplified Arabic" pitchFamily="18" charset="-78"/>
              </a:rPr>
              <a:t>في العصر الرقمي:</a:t>
            </a:r>
            <a:br>
              <a:rPr lang="ar-JO" sz="3200" b="1" dirty="0" smtClean="0">
                <a:latin typeface="Simplified Arabic" pitchFamily="18" charset="-78"/>
                <a:cs typeface="Simplified Arabic" pitchFamily="18" charset="-78"/>
              </a:rPr>
            </a:br>
            <a:r>
              <a:rPr lang="ar-JO" sz="3200" b="1" dirty="0" smtClean="0"/>
              <a:t>التعلم الإلكتروني </a:t>
            </a:r>
            <a:r>
              <a:rPr lang="en-US" sz="2400" b="1" dirty="0" smtClean="0"/>
              <a:t>E-Learning 3, 4 </a:t>
            </a:r>
            <a:br>
              <a:rPr lang="en-US" sz="2400" b="1" dirty="0" smtClean="0"/>
            </a:br>
            <a:r>
              <a:rPr lang="en-US" sz="2000" b="1" dirty="0" smtClean="0"/>
              <a:t>(Canning, 2010)  </a:t>
            </a:r>
            <a:br>
              <a:rPr lang="en-US" sz="2000" b="1" dirty="0" smtClean="0"/>
            </a:br>
            <a:r>
              <a:rPr lang="en-US" sz="2400" b="1" dirty="0" smtClean="0"/>
              <a:t/>
            </a:r>
            <a:br>
              <a:rPr lang="en-US" sz="2400" b="1" dirty="0" smtClean="0"/>
            </a:br>
            <a:endParaRPr lang="en-US" sz="2400" dirty="0"/>
          </a:p>
        </p:txBody>
      </p:sp>
      <p:sp>
        <p:nvSpPr>
          <p:cNvPr id="3" name="Content Placeholder 2"/>
          <p:cNvSpPr>
            <a:spLocks noGrp="1"/>
          </p:cNvSpPr>
          <p:nvPr>
            <p:ph idx="1"/>
          </p:nvPr>
        </p:nvSpPr>
        <p:spPr/>
        <p:txBody>
          <a:bodyPr>
            <a:normAutofit/>
          </a:bodyPr>
          <a:lstStyle/>
          <a:p>
            <a:pPr lvl="0" algn="just" rtl="1">
              <a:buFont typeface="Wingdings" pitchFamily="2" charset="2"/>
              <a:buChar char="Ø"/>
            </a:pPr>
            <a:r>
              <a:rPr lang="ar-JO" sz="2400" b="1" i="1" dirty="0" smtClean="0"/>
              <a:t> </a:t>
            </a:r>
            <a:r>
              <a:rPr lang="ar-JO" sz="2400" b="1" dirty="0" smtClean="0">
                <a:latin typeface="Simplified Arabic" pitchFamily="18" charset="-78"/>
                <a:cs typeface="Simplified Arabic" pitchFamily="18" charset="-78"/>
              </a:rPr>
              <a:t>التعلم الإلكتروني من نمط </a:t>
            </a:r>
            <a:r>
              <a:rPr lang="en-US" sz="2400" b="1" dirty="0" smtClean="0">
                <a:latin typeface="Simplified Arabic" pitchFamily="18" charset="-78"/>
                <a:cs typeface="Simplified Arabic" pitchFamily="18" charset="-78"/>
              </a:rPr>
              <a:t> E-Learning 3 </a:t>
            </a:r>
            <a:r>
              <a:rPr lang="en-US" sz="2400" b="1" i="1" dirty="0" smtClean="0">
                <a:latin typeface="Simplified Arabic" pitchFamily="18" charset="-78"/>
                <a:cs typeface="Simplified Arabic" pitchFamily="18" charset="-78"/>
              </a:rPr>
              <a:t>   </a:t>
            </a:r>
            <a:r>
              <a:rPr lang="ar-JO" sz="2400" b="1" dirty="0" smtClean="0">
                <a:latin typeface="Simplified Arabic" pitchFamily="18" charset="-78"/>
                <a:cs typeface="Simplified Arabic" pitchFamily="18" charset="-78"/>
              </a:rPr>
              <a:t>( </a:t>
            </a:r>
            <a:r>
              <a:rPr lang="en-US" sz="2400" b="1" dirty="0" smtClean="0">
                <a:latin typeface="Simplified Arabic" pitchFamily="18" charset="-78"/>
                <a:cs typeface="Simplified Arabic" pitchFamily="18" charset="-78"/>
              </a:rPr>
              <a:t>2010</a:t>
            </a:r>
            <a:r>
              <a:rPr lang="ar-JO" sz="2400" b="1" dirty="0" smtClean="0">
                <a:latin typeface="Simplified Arabic" pitchFamily="18" charset="-78"/>
                <a:cs typeface="Simplified Arabic" pitchFamily="18" charset="-78"/>
              </a:rPr>
              <a:t>– </a:t>
            </a:r>
            <a:r>
              <a:rPr lang="en-US" sz="2400" b="1" dirty="0" smtClean="0">
                <a:latin typeface="Simplified Arabic" pitchFamily="18" charset="-78"/>
                <a:cs typeface="Simplified Arabic" pitchFamily="18" charset="-78"/>
              </a:rPr>
              <a:t>2020</a:t>
            </a:r>
            <a:r>
              <a:rPr lang="ar-JO" sz="2400" b="1" dirty="0" smtClean="0">
                <a:latin typeface="Simplified Arabic" pitchFamily="18" charset="-78"/>
                <a:cs typeface="Simplified Arabic" pitchFamily="18" charset="-78"/>
              </a:rPr>
              <a:t>)</a:t>
            </a:r>
          </a:p>
          <a:p>
            <a:pPr lvl="0" algn="just" rtl="1">
              <a:buNone/>
            </a:pPr>
            <a:r>
              <a:rPr lang="ar-JO" sz="2400" dirty="0" smtClean="0">
                <a:latin typeface="Simplified Arabic" pitchFamily="18" charset="-78"/>
                <a:cs typeface="Simplified Arabic" pitchFamily="18" charset="-78"/>
              </a:rPr>
              <a:t>    </a:t>
            </a:r>
            <a:r>
              <a:rPr lang="ar-JO" sz="2400" b="1" dirty="0" smtClean="0">
                <a:latin typeface="Simplified Arabic" pitchFamily="18" charset="-78"/>
                <a:cs typeface="Simplified Arabic" pitchFamily="18" charset="-78"/>
              </a:rPr>
              <a:t>يكون التركيز على المتعلم الفرد وسلوكه تجاه المحتوى التعلمي. ويقوم الطلبة في هذا النمط بمساندة تعلم بعضهم البعض بصورة متكافئة دون تمييز. </a:t>
            </a:r>
          </a:p>
          <a:p>
            <a:pPr lvl="0" algn="just" rtl="1">
              <a:buNone/>
            </a:pPr>
            <a:endParaRPr lang="ar-JO" sz="2400" dirty="0" smtClean="0">
              <a:latin typeface="Simplified Arabic" pitchFamily="18" charset="-78"/>
              <a:cs typeface="Simplified Arabic" pitchFamily="18" charset="-78"/>
            </a:endParaRPr>
          </a:p>
          <a:p>
            <a:pPr lvl="0" algn="just" rtl="1">
              <a:buFont typeface="Wingdings" pitchFamily="2" charset="2"/>
              <a:buChar char="Ø"/>
            </a:pPr>
            <a:r>
              <a:rPr lang="ar-JO" sz="2400" dirty="0" smtClean="0">
                <a:latin typeface="Simplified Arabic" pitchFamily="18" charset="-78"/>
                <a:cs typeface="Simplified Arabic" pitchFamily="18" charset="-78"/>
              </a:rPr>
              <a:t> </a:t>
            </a:r>
            <a:r>
              <a:rPr lang="ar-JO" sz="2400" b="1" dirty="0" smtClean="0">
                <a:latin typeface="Simplified Arabic" pitchFamily="18" charset="-78"/>
                <a:cs typeface="Simplified Arabic" pitchFamily="18" charset="-78"/>
              </a:rPr>
              <a:t>التعلم الإلكتروني من نمط </a:t>
            </a:r>
            <a:r>
              <a:rPr lang="en-US" sz="2400" b="1" dirty="0" smtClean="0">
                <a:latin typeface="Simplified Arabic" pitchFamily="18" charset="-78"/>
                <a:cs typeface="Simplified Arabic" pitchFamily="18" charset="-78"/>
              </a:rPr>
              <a:t>E-Learning 4</a:t>
            </a:r>
            <a:r>
              <a:rPr lang="ar-JO" sz="2400" b="1" dirty="0" smtClean="0">
                <a:latin typeface="Simplified Arabic" pitchFamily="18" charset="-78"/>
                <a:cs typeface="Simplified Arabic" pitchFamily="18" charset="-78"/>
              </a:rPr>
              <a:t> (يتوقع أن تبدأ عام </a:t>
            </a:r>
            <a:r>
              <a:rPr lang="en-US" sz="2400" b="1" dirty="0" smtClean="0">
                <a:latin typeface="Simplified Arabic" pitchFamily="18" charset="-78"/>
                <a:cs typeface="Simplified Arabic" pitchFamily="18" charset="-78"/>
              </a:rPr>
              <a:t>2020</a:t>
            </a:r>
            <a:r>
              <a:rPr lang="ar-JO" sz="2400" b="1" dirty="0" smtClean="0">
                <a:latin typeface="Simplified Arabic" pitchFamily="18" charset="-78"/>
                <a:cs typeface="Simplified Arabic" pitchFamily="18" charset="-78"/>
              </a:rPr>
              <a:t>)</a:t>
            </a:r>
          </a:p>
          <a:p>
            <a:pPr lvl="0" algn="just" rtl="1">
              <a:buNone/>
            </a:pPr>
            <a:r>
              <a:rPr lang="ar-JO" sz="2400" b="1" dirty="0" smtClean="0">
                <a:latin typeface="Simplified Arabic" pitchFamily="18" charset="-78"/>
                <a:cs typeface="Simplified Arabic" pitchFamily="18" charset="-78"/>
              </a:rPr>
              <a:t>    هذا النمط عبارة عن حل برمجي لتعلم كل إنسان في كل مكان وزمان ومتابعة مستوى الأداء وتحليل نقاط الضعف ووضع الحلول لتلافيها مع استخدام إنترنت الأشياء، والتعلم الآلي. </a:t>
            </a:r>
          </a:p>
          <a:p>
            <a:pPr>
              <a:buNone/>
            </a:pP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4FA0C3AA-08E2-4D70-A49E-7F4087F73007}" type="datetime1">
              <a:rPr lang="en-US" smtClean="0"/>
              <a:pPr/>
              <a:t>9/23/2018</a:t>
            </a:fld>
            <a:endParaRPr lang="en-US" dirty="0"/>
          </a:p>
        </p:txBody>
      </p:sp>
      <p:sp>
        <p:nvSpPr>
          <p:cNvPr id="6" name="Footer Placeholder 5"/>
          <p:cNvSpPr>
            <a:spLocks noGrp="1"/>
          </p:cNvSpPr>
          <p:nvPr>
            <p:ph type="ftr" sz="quarter" idx="4294967295"/>
          </p:nvPr>
        </p:nvSpPr>
        <p:spPr>
          <a:xfrm>
            <a:off x="3476600"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JO" sz="3200" b="1" dirty="0" smtClean="0">
                <a:latin typeface="Simplified Arabic" pitchFamily="18" charset="-78"/>
                <a:cs typeface="Simplified Arabic" pitchFamily="18" charset="-78"/>
              </a:rPr>
              <a:t>برمجيات التشبيك الاجتماعي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المستخدمة في تحقيق أهداف التعلم </a:t>
            </a:r>
            <a:br>
              <a:rPr lang="ar-JO" sz="3200" b="1" dirty="0" smtClean="0">
                <a:latin typeface="Simplified Arabic" pitchFamily="18" charset="-78"/>
                <a:cs typeface="Simplified Arabic" pitchFamily="18" charset="-78"/>
              </a:rPr>
            </a:br>
            <a:endParaRPr lang="en-US" sz="3200" b="1" dirty="0">
              <a:latin typeface="Simplified Arabic" pitchFamily="18" charset="-78"/>
              <a:cs typeface="Simplified Arabic" pitchFamily="18"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Ø"/>
            </a:pPr>
            <a:r>
              <a:rPr lang="ar-JO" sz="2400" b="1" dirty="0" smtClean="0">
                <a:latin typeface="Simplified Arabic" pitchFamily="18" charset="-78"/>
                <a:cs typeface="Simplified Arabic" pitchFamily="18" charset="-78"/>
              </a:rPr>
              <a:t>تساهم التقنيات في توفير مجتمع تعلم تفاعلي تشاركي دائم بدلاً من حصر التواصل بساعات الدوام الصفي في التعليم التقليدي. </a:t>
            </a:r>
          </a:p>
          <a:p>
            <a:pPr algn="just" rtl="1">
              <a:buFont typeface="Wingdings" pitchFamily="2" charset="2"/>
              <a:buChar char="Ø"/>
            </a:pPr>
            <a:r>
              <a:rPr lang="ar-JO" sz="2400" b="1" dirty="0" smtClean="0">
                <a:latin typeface="Simplified Arabic" pitchFamily="18" charset="-78"/>
                <a:cs typeface="Simplified Arabic" pitchFamily="18" charset="-78"/>
              </a:rPr>
              <a:t>في نظام التعليم التقليدي المتزامن (</a:t>
            </a:r>
            <a:r>
              <a:rPr lang="en-US" sz="2000" b="1" dirty="0" smtClean="0">
                <a:latin typeface="Simplified Arabic" pitchFamily="18" charset="-78"/>
                <a:cs typeface="Simplified Arabic" pitchFamily="18" charset="-78"/>
              </a:rPr>
              <a:t>Synchronous</a:t>
            </a:r>
            <a:r>
              <a:rPr lang="ar-JO" sz="2400" b="1" dirty="0" smtClean="0">
                <a:latin typeface="Simplified Arabic" pitchFamily="18" charset="-78"/>
                <a:cs typeface="Simplified Arabic" pitchFamily="18" charset="-78"/>
              </a:rPr>
              <a:t>) والسائد قبل وصول الإنترنت، يقتصر أصحاب العلاقة على المعلم والطلبة في عملية تفاعل أحادية (واحد مقابل واحد). </a:t>
            </a:r>
          </a:p>
          <a:p>
            <a:pPr algn="just" rtl="1">
              <a:buFont typeface="Wingdings" pitchFamily="2" charset="2"/>
              <a:buChar char="Ø"/>
            </a:pPr>
            <a:r>
              <a:rPr lang="ar-JO" sz="2400" b="1" dirty="0" smtClean="0">
                <a:latin typeface="Simplified Arabic" pitchFamily="18" charset="-78"/>
                <a:cs typeface="Simplified Arabic" pitchFamily="18" charset="-78"/>
              </a:rPr>
              <a:t>في نظام التعلم الإلكتروني المدمج المتزامن (</a:t>
            </a:r>
            <a:r>
              <a:rPr lang="en-US" sz="2000" b="1" dirty="0" smtClean="0">
                <a:latin typeface="Simplified Arabic" pitchFamily="18" charset="-78"/>
                <a:cs typeface="Simplified Arabic" pitchFamily="18" charset="-78"/>
              </a:rPr>
              <a:t>Synchronous</a:t>
            </a:r>
            <a:r>
              <a:rPr lang="ar-JO" sz="2400" b="1" dirty="0" smtClean="0">
                <a:latin typeface="Simplified Arabic" pitchFamily="18" charset="-78"/>
                <a:cs typeface="Simplified Arabic" pitchFamily="18" charset="-78"/>
              </a:rPr>
              <a:t>) وغير المتزامن (</a:t>
            </a:r>
            <a:r>
              <a:rPr lang="en-US" sz="2000" b="1" dirty="0" smtClean="0">
                <a:latin typeface="Simplified Arabic" pitchFamily="18" charset="-78"/>
                <a:cs typeface="Simplified Arabic" pitchFamily="18" charset="-78"/>
              </a:rPr>
              <a:t>Non-Synchronous</a:t>
            </a:r>
            <a:r>
              <a:rPr lang="ar-JO" sz="2400" b="1" dirty="0" smtClean="0">
                <a:latin typeface="Simplified Arabic" pitchFamily="18" charset="-78"/>
                <a:cs typeface="Simplified Arabic" pitchFamily="18" charset="-78"/>
              </a:rPr>
              <a:t>) من نوع </a:t>
            </a:r>
            <a:r>
              <a:rPr lang="en-US" sz="2000" b="1" dirty="0" smtClean="0">
                <a:latin typeface="Simplified Arabic" pitchFamily="18" charset="-78"/>
                <a:cs typeface="Simplified Arabic" pitchFamily="18" charset="-78"/>
              </a:rPr>
              <a:t>E-Learning 1</a:t>
            </a:r>
            <a:r>
              <a:rPr lang="ar-JO" sz="2000" b="1" dirty="0" smtClean="0">
                <a:latin typeface="Simplified Arabic" pitchFamily="18" charset="-78"/>
                <a:cs typeface="Simplified Arabic" pitchFamily="18" charset="-78"/>
              </a:rPr>
              <a:t> </a:t>
            </a:r>
            <a:r>
              <a:rPr lang="ar-JO" sz="2400" b="1" dirty="0" smtClean="0">
                <a:latin typeface="Simplified Arabic" pitchFamily="18" charset="-78"/>
                <a:cs typeface="Simplified Arabic" pitchFamily="18" charset="-78"/>
              </a:rPr>
              <a:t>، يشمل أصحاب العلاقة أثناء التواصل كلاً من المعلم والطالب في عملية تفاعل من نمط (واحد مقابل مجموعة). </a:t>
            </a:r>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4E5D04F4-193F-47A1-9CE1-3EC80D90C5F2}" type="datetime1">
              <a:rPr lang="en-US" smtClean="0"/>
              <a:pPr/>
              <a:t>9/23/2018</a:t>
            </a:fld>
            <a:endParaRPr lang="en-US" dirty="0"/>
          </a:p>
        </p:txBody>
      </p:sp>
      <p:sp>
        <p:nvSpPr>
          <p:cNvPr id="6" name="Footer Placeholder 5"/>
          <p:cNvSpPr>
            <a:spLocks noGrp="1"/>
          </p:cNvSpPr>
          <p:nvPr>
            <p:ph type="ftr" sz="quarter" idx="4294967295"/>
          </p:nvPr>
        </p:nvSpPr>
        <p:spPr>
          <a:xfrm>
            <a:off x="3548608"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dirty="0" smtClean="0">
                <a:latin typeface="Simplified Arabic" pitchFamily="18" charset="-78"/>
                <a:cs typeface="Simplified Arabic" pitchFamily="18" charset="-78"/>
              </a:rPr>
              <a:t>برمجيات التواصل الاجتماعي </a:t>
            </a:r>
            <a:br>
              <a:rPr lang="ar-JO" sz="3200" b="1" dirty="0" smtClean="0">
                <a:latin typeface="Simplified Arabic" pitchFamily="18" charset="-78"/>
                <a:cs typeface="Simplified Arabic" pitchFamily="18" charset="-78"/>
              </a:rPr>
            </a:br>
            <a:r>
              <a:rPr lang="ar-JO" sz="3200" b="1" dirty="0" smtClean="0">
                <a:latin typeface="Simplified Arabic" pitchFamily="18" charset="-78"/>
                <a:cs typeface="Simplified Arabic" pitchFamily="18" charset="-78"/>
              </a:rPr>
              <a:t>المستخدمة في تحقيق أهداف التعلم </a:t>
            </a:r>
            <a:endParaRPr lang="en-US" sz="3200" dirty="0">
              <a:latin typeface="Simplified Arabic" pitchFamily="18" charset="-78"/>
              <a:cs typeface="Simplified Arabic" pitchFamily="18" charset="-78"/>
            </a:endParaRPr>
          </a:p>
        </p:txBody>
      </p:sp>
      <p:sp>
        <p:nvSpPr>
          <p:cNvPr id="3" name="Content Placeholder 2"/>
          <p:cNvSpPr>
            <a:spLocks noGrp="1"/>
          </p:cNvSpPr>
          <p:nvPr>
            <p:ph idx="1"/>
          </p:nvPr>
        </p:nvSpPr>
        <p:spPr/>
        <p:txBody>
          <a:bodyPr>
            <a:normAutofit fontScale="85000" lnSpcReduction="20000"/>
          </a:bodyPr>
          <a:lstStyle/>
          <a:p>
            <a:pPr algn="just" rtl="1">
              <a:lnSpc>
                <a:spcPct val="120000"/>
              </a:lnSpc>
              <a:buFont typeface="Wingdings" pitchFamily="2" charset="2"/>
              <a:buChar char="Ø"/>
            </a:pPr>
            <a:r>
              <a:rPr lang="ar-JO" dirty="0" smtClean="0"/>
              <a:t> </a:t>
            </a:r>
            <a:r>
              <a:rPr lang="ar-JO" sz="3500" b="1" dirty="0" smtClean="0">
                <a:latin typeface="Simplified Arabic" pitchFamily="18" charset="-78"/>
                <a:cs typeface="Simplified Arabic" pitchFamily="18" charset="-78"/>
              </a:rPr>
              <a:t>في نظام التعلم الإلكتروني المدمج المتزامن وغير المتزامن من نوع</a:t>
            </a:r>
            <a:r>
              <a:rPr lang="en-US" sz="3500" b="1" dirty="0" smtClean="0">
                <a:latin typeface="Simplified Arabic" pitchFamily="18" charset="-78"/>
                <a:cs typeface="Simplified Arabic" pitchFamily="18" charset="-78"/>
              </a:rPr>
              <a:t> </a:t>
            </a:r>
            <a:r>
              <a:rPr lang="en-US" sz="2600" b="1" dirty="0" smtClean="0">
                <a:latin typeface="Simplified Arabic" pitchFamily="18" charset="-78"/>
                <a:cs typeface="Simplified Arabic" pitchFamily="18" charset="-78"/>
              </a:rPr>
              <a:t>E-Learning 2</a:t>
            </a:r>
            <a:r>
              <a:rPr lang="en-US" sz="3500" b="1" dirty="0" smtClean="0">
                <a:latin typeface="Simplified Arabic" pitchFamily="18" charset="-78"/>
                <a:cs typeface="Simplified Arabic" pitchFamily="18" charset="-78"/>
              </a:rPr>
              <a:t> </a:t>
            </a:r>
            <a:r>
              <a:rPr lang="ar-JO" sz="3500" b="1" dirty="0" smtClean="0">
                <a:latin typeface="Simplified Arabic" pitchFamily="18" charset="-78"/>
                <a:cs typeface="Simplified Arabic" pitchFamily="18" charset="-78"/>
              </a:rPr>
              <a:t>، يضم أصحاب العلاقة أثناء التواصل كلاً من المعلم والطالب في عملية تفاعل من نمط (واحد مقابل </a:t>
            </a:r>
            <a:r>
              <a:rPr lang="ar-JO" sz="3500" b="1" dirty="0" smtClean="0">
                <a:latin typeface="Simplified Arabic" pitchFamily="18" charset="-78"/>
                <a:cs typeface="Simplified Arabic" pitchFamily="18" charset="-78"/>
              </a:rPr>
              <a:t>مجموعة لتيسير التعلم الذاتي). </a:t>
            </a:r>
            <a:endParaRPr lang="ar-JO" sz="3500" b="1" dirty="0" smtClean="0">
              <a:latin typeface="Simplified Arabic" pitchFamily="18" charset="-78"/>
              <a:cs typeface="Simplified Arabic" pitchFamily="18" charset="-78"/>
            </a:endParaRPr>
          </a:p>
          <a:p>
            <a:pPr algn="just" rtl="1">
              <a:lnSpc>
                <a:spcPct val="120000"/>
              </a:lnSpc>
              <a:buFont typeface="Wingdings" pitchFamily="2" charset="2"/>
              <a:buChar char="Ø"/>
            </a:pPr>
            <a:r>
              <a:rPr lang="ar-JO" sz="3500" b="1" dirty="0" smtClean="0">
                <a:latin typeface="Simplified Arabic" pitchFamily="18" charset="-78"/>
                <a:cs typeface="Simplified Arabic" pitchFamily="18" charset="-78"/>
              </a:rPr>
              <a:t> في نظام التعلم الإلكتروني المدمج المتزامن وغير المتزامن من نوع </a:t>
            </a:r>
            <a:r>
              <a:rPr lang="en-US" sz="2600" b="1" dirty="0" smtClean="0">
                <a:latin typeface="Simplified Arabic" pitchFamily="18" charset="-78"/>
                <a:cs typeface="Simplified Arabic" pitchFamily="18" charset="-78"/>
              </a:rPr>
              <a:t>E-Learning 3</a:t>
            </a:r>
            <a:r>
              <a:rPr lang="ar-JO" sz="3500" b="1" dirty="0" smtClean="0">
                <a:latin typeface="Simplified Arabic" pitchFamily="18" charset="-78"/>
                <a:cs typeface="Simplified Arabic" pitchFamily="18" charset="-78"/>
              </a:rPr>
              <a:t>، يضم أصحاب العلاقة أثناء التواصل مجتمعاً تعلمياً كلاً من المعلم والطالب في عملية تفاعلية من نمط (واحد ضمن مجموعة).    </a:t>
            </a:r>
            <a:r>
              <a:rPr lang="ar-JO" sz="2600" b="1" dirty="0" smtClean="0"/>
              <a:t>           </a:t>
            </a:r>
            <a:r>
              <a:rPr lang="en-US" sz="2600" dirty="0" smtClean="0"/>
              <a:t>(</a:t>
            </a:r>
            <a:r>
              <a:rPr lang="en-US" sz="2600" dirty="0" err="1" smtClean="0"/>
              <a:t>AlFuqaha</a:t>
            </a:r>
            <a:r>
              <a:rPr lang="en-US" sz="2600" dirty="0" smtClean="0"/>
              <a:t>, 2014 )</a:t>
            </a:r>
          </a:p>
          <a:p>
            <a:pPr algn="just" rtl="1">
              <a:buNone/>
            </a:pP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2825A19C-FCA7-4376-82B4-2DAD6D72AAB1}" type="datetime1">
              <a:rPr lang="en-US" smtClean="0"/>
              <a:pPr/>
              <a:t>9/23/2018</a:t>
            </a:fld>
            <a:endParaRPr lang="en-US" dirty="0"/>
          </a:p>
        </p:txBody>
      </p:sp>
      <p:sp>
        <p:nvSpPr>
          <p:cNvPr id="6" name="Footer Placeholder 5"/>
          <p:cNvSpPr>
            <a:spLocks noGrp="1"/>
          </p:cNvSpPr>
          <p:nvPr>
            <p:ph type="ftr" sz="quarter" idx="4294967295"/>
          </p:nvPr>
        </p:nvSpPr>
        <p:spPr>
          <a:xfrm>
            <a:off x="3347864"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772400" cy="864096"/>
          </a:xfrm>
        </p:spPr>
        <p:txBody>
          <a:bodyPr>
            <a:noAutofit/>
          </a:bodyPr>
          <a:lstStyle/>
          <a:p>
            <a:r>
              <a:rPr lang="ar-JO" sz="3200" b="1" dirty="0" smtClean="0"/>
              <a:t>جدول مقارن لأنماط التعلم الإلكتروني</a:t>
            </a:r>
            <a:r>
              <a:rPr lang="en-US" sz="3200" b="1" dirty="0" smtClean="0"/>
              <a:t/>
            </a:r>
            <a:br>
              <a:rPr lang="en-US" sz="3200" b="1" dirty="0" smtClean="0"/>
            </a:br>
            <a:r>
              <a:rPr lang="en-US" sz="2000" dirty="0" smtClean="0"/>
              <a:t>(Yahya, Ahmad &amp; </a:t>
            </a:r>
            <a:r>
              <a:rPr lang="en-US" sz="2000" dirty="0" err="1" smtClean="0"/>
              <a:t>Jalil</a:t>
            </a:r>
            <a:r>
              <a:rPr lang="en-US" sz="2000" dirty="0" smtClean="0"/>
              <a:t>, 2010, 123)</a:t>
            </a:r>
            <a:r>
              <a:rPr lang="en-US" sz="2000" b="1" dirty="0" smtClean="0"/>
              <a:t/>
            </a:r>
            <a:br>
              <a:rPr lang="en-US" sz="2000" b="1" dirty="0" smtClean="0"/>
            </a:br>
            <a:endParaRPr lang="en-US" sz="2000" dirty="0"/>
          </a:p>
        </p:txBody>
      </p:sp>
      <p:graphicFrame>
        <p:nvGraphicFramePr>
          <p:cNvPr id="6" name="Content Placeholder 5"/>
          <p:cNvGraphicFramePr>
            <a:graphicFrameLocks noGrp="1"/>
          </p:cNvGraphicFramePr>
          <p:nvPr>
            <p:ph idx="1"/>
          </p:nvPr>
        </p:nvGraphicFramePr>
        <p:xfrm>
          <a:off x="395536" y="1340768"/>
          <a:ext cx="8424936" cy="5033984"/>
        </p:xfrm>
        <a:graphic>
          <a:graphicData uri="http://schemas.openxmlformats.org/drawingml/2006/table">
            <a:tbl>
              <a:tblPr firstRow="1" bandRow="1">
                <a:tableStyleId>{616DA210-FB5B-4158-B5E0-FEB733F419BA}</a:tableStyleId>
              </a:tblPr>
              <a:tblGrid>
                <a:gridCol w="2160240"/>
                <a:gridCol w="2052228"/>
                <a:gridCol w="2106234"/>
                <a:gridCol w="2106234"/>
              </a:tblGrid>
              <a:tr h="398219">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JO" sz="1600" b="1" dirty="0" smtClean="0">
                          <a:latin typeface="Times New Roman"/>
                          <a:ea typeface="Calibri"/>
                          <a:cs typeface="+mn-cs"/>
                        </a:rPr>
                        <a:t>التعلم في كل مكان وزمان</a:t>
                      </a:r>
                      <a:endParaRPr lang="en-US" sz="1600" b="1" dirty="0" smtClean="0">
                        <a:latin typeface="+mn-lt"/>
                        <a:ea typeface="Calibri"/>
                        <a:cs typeface="Arial"/>
                      </a:endParaRPr>
                    </a:p>
                  </a:txBody>
                  <a:tcPr marL="58948" marR="5894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ar-JO" sz="1600" b="1" dirty="0" smtClean="0">
                          <a:latin typeface="Times New Roman"/>
                          <a:ea typeface="Calibri"/>
                          <a:cs typeface="+mn-cs"/>
                        </a:rPr>
                        <a:t>التعلم الخلوي</a:t>
                      </a:r>
                      <a:endParaRPr lang="en-US" sz="1600" b="1" dirty="0" smtClean="0">
                        <a:latin typeface="+mn-lt"/>
                        <a:ea typeface="Calibri"/>
                        <a:cs typeface="Arial"/>
                      </a:endParaRPr>
                    </a:p>
                  </a:txBody>
                  <a:tcPr marL="58948" marR="58948" marT="0" marB="0"/>
                </a:tc>
                <a:tc>
                  <a:txBody>
                    <a:bodyPr/>
                    <a:lstStyle/>
                    <a:p>
                      <a:pPr marL="0" marR="0" algn="ctr">
                        <a:lnSpc>
                          <a:spcPct val="115000"/>
                        </a:lnSpc>
                        <a:spcBef>
                          <a:spcPts val="0"/>
                        </a:spcBef>
                        <a:spcAft>
                          <a:spcPts val="0"/>
                        </a:spcAft>
                      </a:pPr>
                      <a:r>
                        <a:rPr lang="ar-JO" sz="1600" b="1" dirty="0" smtClean="0">
                          <a:latin typeface="Times New Roman"/>
                          <a:ea typeface="Calibri"/>
                          <a:cs typeface="+mn-cs"/>
                        </a:rPr>
                        <a:t>التعلم بالحاسوب</a:t>
                      </a:r>
                      <a:endParaRPr lang="en-US" sz="1600" b="1" dirty="0">
                        <a:latin typeface="Calibri"/>
                        <a:ea typeface="Calibri"/>
                        <a:cs typeface="Arial"/>
                      </a:endParaRPr>
                    </a:p>
                  </a:txBody>
                  <a:tcPr marL="58948" marR="58948" marT="0" marB="0"/>
                </a:tc>
                <a:tc>
                  <a:txBody>
                    <a:bodyPr/>
                    <a:lstStyle/>
                    <a:p>
                      <a:pPr marL="0" marR="0" algn="ctr">
                        <a:lnSpc>
                          <a:spcPct val="115000"/>
                        </a:lnSpc>
                        <a:spcBef>
                          <a:spcPts val="0"/>
                        </a:spcBef>
                        <a:spcAft>
                          <a:spcPts val="0"/>
                        </a:spcAft>
                      </a:pPr>
                      <a:r>
                        <a:rPr lang="ar-JO" sz="1600" b="1" dirty="0" smtClean="0">
                          <a:latin typeface="Calibri"/>
                          <a:ea typeface="Calibri"/>
                          <a:cs typeface="Arial"/>
                        </a:rPr>
                        <a:t>مجال المقارنة</a:t>
                      </a:r>
                      <a:endParaRPr lang="en-US" sz="1600" b="1" dirty="0">
                        <a:latin typeface="Calibri"/>
                        <a:ea typeface="Calibri"/>
                        <a:cs typeface="Arial"/>
                      </a:endParaRPr>
                    </a:p>
                  </a:txBody>
                  <a:tcPr marL="58948" marR="58948" marT="0" marB="0"/>
                </a:tc>
              </a:tr>
              <a:tr h="969933">
                <a:tc>
                  <a:txBody>
                    <a:bodyPr/>
                    <a:lstStyle/>
                    <a:p>
                      <a:pPr marL="0" marR="0" algn="r" rtl="1">
                        <a:lnSpc>
                          <a:spcPct val="115000"/>
                        </a:lnSpc>
                        <a:spcBef>
                          <a:spcPts val="0"/>
                        </a:spcBef>
                        <a:spcAft>
                          <a:spcPts val="0"/>
                        </a:spcAft>
                      </a:pPr>
                      <a:r>
                        <a:rPr lang="ar-JO" sz="1600" b="1" dirty="0" smtClean="0">
                          <a:solidFill>
                            <a:schemeClr val="tx1"/>
                          </a:solidFill>
                          <a:latin typeface="Calibri"/>
                          <a:ea typeface="Calibri"/>
                          <a:cs typeface="Arial"/>
                        </a:rPr>
                        <a:t>تعلم الشيء المناسب</a:t>
                      </a:r>
                      <a:r>
                        <a:rPr lang="ar-JO" sz="1600" b="1" baseline="0" dirty="0" smtClean="0">
                          <a:solidFill>
                            <a:schemeClr val="tx1"/>
                          </a:solidFill>
                          <a:latin typeface="Calibri"/>
                          <a:ea typeface="Calibri"/>
                          <a:cs typeface="Arial"/>
                        </a:rPr>
                        <a:t> في الوقت المناسب والمكان المناسب وبالطريقة المناسبة.</a:t>
                      </a:r>
                      <a:endParaRPr lang="en-US" sz="1600" b="1" dirty="0">
                        <a:solidFill>
                          <a:schemeClr val="tx1"/>
                        </a:solidFill>
                        <a:latin typeface="Calibri"/>
                        <a:ea typeface="Calibri"/>
                        <a:cs typeface="Arial"/>
                      </a:endParaRPr>
                    </a:p>
                  </a:txBody>
                  <a:tcPr marL="58948" marR="58948" marT="0" marB="0">
                    <a:solidFill>
                      <a:schemeClr val="bg1">
                        <a:alpha val="20000"/>
                      </a:schemeClr>
                    </a:solidFill>
                  </a:tcPr>
                </a:tc>
                <a:tc>
                  <a:txBody>
                    <a:bodyPr/>
                    <a:lstStyle/>
                    <a:p>
                      <a:pPr marL="0" marR="0" algn="r">
                        <a:lnSpc>
                          <a:spcPct val="115000"/>
                        </a:lnSpc>
                        <a:spcBef>
                          <a:spcPts val="0"/>
                        </a:spcBef>
                        <a:spcAft>
                          <a:spcPts val="0"/>
                        </a:spcAft>
                      </a:pPr>
                      <a:r>
                        <a:rPr lang="ar-JO" sz="1600" b="1" dirty="0" smtClean="0">
                          <a:solidFill>
                            <a:schemeClr val="tx1"/>
                          </a:solidFill>
                          <a:latin typeface="Calibri"/>
                          <a:ea typeface="Calibri"/>
                          <a:cs typeface="Arial"/>
                        </a:rPr>
                        <a:t>التعلم في الوقت المناسب والمكان المناسب</a:t>
                      </a:r>
                      <a:endParaRPr lang="en-US" sz="1600" b="1" dirty="0">
                        <a:solidFill>
                          <a:schemeClr val="tx1"/>
                        </a:solidFill>
                        <a:latin typeface="Calibri"/>
                        <a:ea typeface="Calibri"/>
                        <a:cs typeface="Arial"/>
                      </a:endParaRPr>
                    </a:p>
                  </a:txBody>
                  <a:tcPr marL="58948" marR="58948" marT="0" marB="0">
                    <a:solidFill>
                      <a:schemeClr val="bg1">
                        <a:alpha val="20000"/>
                      </a:schemeClr>
                    </a:solidFill>
                  </a:tcPr>
                </a:tc>
                <a:tc>
                  <a:txBody>
                    <a:bodyPr/>
                    <a:lstStyle/>
                    <a:p>
                      <a:pPr marL="0" marR="0" algn="r" rtl="1">
                        <a:lnSpc>
                          <a:spcPct val="115000"/>
                        </a:lnSpc>
                        <a:spcBef>
                          <a:spcPts val="0"/>
                        </a:spcBef>
                        <a:spcAft>
                          <a:spcPts val="0"/>
                        </a:spcAft>
                      </a:pPr>
                      <a:r>
                        <a:rPr lang="ar-JO" sz="1600" b="1" dirty="0" smtClean="0">
                          <a:solidFill>
                            <a:schemeClr val="tx1"/>
                          </a:solidFill>
                          <a:latin typeface="Calibri"/>
                          <a:ea typeface="Calibri"/>
                          <a:cs typeface="Arial"/>
                        </a:rPr>
                        <a:t>التعلم في الوقت المناسب</a:t>
                      </a:r>
                      <a:endParaRPr lang="en-US" sz="1600" b="1" dirty="0">
                        <a:solidFill>
                          <a:schemeClr val="tx1"/>
                        </a:solidFill>
                        <a:latin typeface="Calibri"/>
                        <a:ea typeface="Calibri"/>
                        <a:cs typeface="Arial"/>
                      </a:endParaRPr>
                    </a:p>
                  </a:txBody>
                  <a:tcPr marL="58948" marR="58948" marT="0" marB="0">
                    <a:solidFill>
                      <a:schemeClr val="bg1">
                        <a:alpha val="20000"/>
                      </a:schemeClr>
                    </a:solidFill>
                  </a:tcPr>
                </a:tc>
                <a:tc>
                  <a:txBody>
                    <a:bodyPr/>
                    <a:lstStyle/>
                    <a:p>
                      <a:pPr marL="0" marR="0" algn="r">
                        <a:lnSpc>
                          <a:spcPct val="115000"/>
                        </a:lnSpc>
                        <a:spcBef>
                          <a:spcPts val="0"/>
                        </a:spcBef>
                        <a:spcAft>
                          <a:spcPts val="0"/>
                        </a:spcAft>
                      </a:pPr>
                      <a:r>
                        <a:rPr lang="ar-JO" sz="1600" b="1" dirty="0" smtClean="0">
                          <a:solidFill>
                            <a:schemeClr val="tx1"/>
                          </a:solidFill>
                          <a:latin typeface="Times New Roman"/>
                          <a:ea typeface="Calibri"/>
                          <a:cs typeface="Arial"/>
                        </a:rPr>
                        <a:t>المفهوم</a:t>
                      </a:r>
                      <a:endParaRPr lang="en-US" sz="1600" b="1" dirty="0">
                        <a:solidFill>
                          <a:schemeClr val="tx1"/>
                        </a:solidFill>
                        <a:latin typeface="Calibri"/>
                        <a:ea typeface="Calibri"/>
                        <a:cs typeface="Arial"/>
                      </a:endParaRPr>
                    </a:p>
                  </a:txBody>
                  <a:tcPr marL="58948" marR="58948" marT="0" marB="0">
                    <a:solidFill>
                      <a:schemeClr val="bg1">
                        <a:alpha val="20000"/>
                      </a:schemeClr>
                    </a:solidFill>
                  </a:tcPr>
                </a:tc>
              </a:tr>
              <a:tr h="903355">
                <a:tc>
                  <a:txBody>
                    <a:bodyPr/>
                    <a:lstStyle/>
                    <a:p>
                      <a:pPr marL="0" marR="0" algn="r" rtl="1">
                        <a:lnSpc>
                          <a:spcPct val="115000"/>
                        </a:lnSpc>
                        <a:spcBef>
                          <a:spcPts val="0"/>
                        </a:spcBef>
                        <a:spcAft>
                          <a:spcPts val="0"/>
                        </a:spcAft>
                      </a:pPr>
                      <a:r>
                        <a:rPr lang="ar-JO" sz="1600" b="1" dirty="0" smtClean="0">
                          <a:latin typeface="+mn-lt"/>
                          <a:ea typeface="Calibri"/>
                          <a:cs typeface="+mn-cs"/>
                        </a:rPr>
                        <a:t>الوصول إلى النظام من  خلال تقنيات متوفرة في كل زمان ومكان.</a:t>
                      </a:r>
                      <a:endParaRPr lang="en-US" sz="1600" b="1" dirty="0">
                        <a:latin typeface="Calibri"/>
                        <a:ea typeface="Calibri"/>
                        <a:cs typeface="Arial"/>
                      </a:endParaRPr>
                    </a:p>
                  </a:txBody>
                  <a:tcPr marL="58948" marR="58948" marT="0" marB="0"/>
                </a:tc>
                <a:tc>
                  <a:txBody>
                    <a:bodyPr/>
                    <a:lstStyle/>
                    <a:p>
                      <a:pPr marL="0" marR="0" algn="r" rtl="1">
                        <a:lnSpc>
                          <a:spcPct val="115000"/>
                        </a:lnSpc>
                        <a:spcBef>
                          <a:spcPts val="0"/>
                        </a:spcBef>
                        <a:spcAft>
                          <a:spcPts val="0"/>
                        </a:spcAft>
                      </a:pPr>
                      <a:r>
                        <a:rPr lang="ar-JO" sz="1600" b="1" dirty="0" smtClean="0">
                          <a:latin typeface="+mn-lt"/>
                          <a:ea typeface="Calibri"/>
                          <a:cs typeface="+mn-cs"/>
                        </a:rPr>
                        <a:t>الوصول إلى النظام من  خلال شبكات لاسلكية </a:t>
                      </a:r>
                      <a:endParaRPr lang="en-US" sz="1600" b="1" dirty="0">
                        <a:latin typeface="Calibri"/>
                        <a:ea typeface="Calibri"/>
                        <a:cs typeface="Arial"/>
                      </a:endParaRPr>
                    </a:p>
                  </a:txBody>
                  <a:tcPr marL="58948" marR="58948" marT="0" marB="0"/>
                </a:tc>
                <a:tc>
                  <a:txBody>
                    <a:bodyPr/>
                    <a:lstStyle/>
                    <a:p>
                      <a:pPr marL="0" marR="0" algn="r" rtl="1">
                        <a:lnSpc>
                          <a:spcPct val="115000"/>
                        </a:lnSpc>
                        <a:spcBef>
                          <a:spcPts val="0"/>
                        </a:spcBef>
                        <a:spcAft>
                          <a:spcPts val="0"/>
                        </a:spcAft>
                      </a:pPr>
                      <a:r>
                        <a:rPr lang="ar-JO" sz="1600" b="1" dirty="0" smtClean="0">
                          <a:latin typeface="Calibri"/>
                          <a:ea typeface="Calibri"/>
                          <a:cs typeface="Arial"/>
                        </a:rPr>
                        <a:t>الوصول إلى النظام من خلال أجهزة الحاسوب ضمن شبكة</a:t>
                      </a:r>
                      <a:endParaRPr lang="en-US" sz="1600" b="1" dirty="0">
                        <a:latin typeface="Calibri"/>
                        <a:ea typeface="Calibri"/>
                        <a:cs typeface="Arial"/>
                      </a:endParaRPr>
                    </a:p>
                  </a:txBody>
                  <a:tcPr marL="58948" marR="58948" marT="0" marB="0"/>
                </a:tc>
                <a:tc>
                  <a:txBody>
                    <a:bodyPr/>
                    <a:lstStyle/>
                    <a:p>
                      <a:pPr marL="0" marR="0" algn="r">
                        <a:lnSpc>
                          <a:spcPct val="115000"/>
                        </a:lnSpc>
                        <a:spcBef>
                          <a:spcPts val="0"/>
                        </a:spcBef>
                        <a:spcAft>
                          <a:spcPts val="0"/>
                        </a:spcAft>
                      </a:pPr>
                      <a:r>
                        <a:rPr lang="ar-JO" sz="1600" b="1" dirty="0" smtClean="0">
                          <a:latin typeface="Times New Roman"/>
                          <a:ea typeface="Calibri"/>
                          <a:cs typeface="Arial"/>
                        </a:rPr>
                        <a:t>إمكانات التواصل</a:t>
                      </a:r>
                      <a:endParaRPr lang="en-US" sz="1600" b="1" dirty="0">
                        <a:latin typeface="Calibri"/>
                        <a:ea typeface="Calibri"/>
                        <a:cs typeface="Arial"/>
                      </a:endParaRPr>
                    </a:p>
                  </a:txBody>
                  <a:tcPr marL="58948" marR="58948" marT="0" marB="0"/>
                </a:tc>
              </a:tr>
              <a:tr h="1256885">
                <a:tc>
                  <a:txBody>
                    <a:bodyPr/>
                    <a:lstStyle/>
                    <a:p>
                      <a:pPr marL="0" marR="0" algn="r" rtl="1">
                        <a:lnSpc>
                          <a:spcPct val="115000"/>
                        </a:lnSpc>
                        <a:spcBef>
                          <a:spcPts val="0"/>
                        </a:spcBef>
                        <a:spcAft>
                          <a:spcPts val="0"/>
                        </a:spcAft>
                      </a:pPr>
                      <a:r>
                        <a:rPr lang="ar-JO" sz="1600" b="1" dirty="0" smtClean="0">
                          <a:latin typeface="+mn-lt"/>
                          <a:ea typeface="Calibri"/>
                          <a:cs typeface="+mn-cs"/>
                        </a:rPr>
                        <a:t>يمكن للدارسين التفاعل مع الأقران، والمعلمين، والخبراء ضمن  منصات التعلم الصالحة لكل إنسان </a:t>
                      </a:r>
                      <a:r>
                        <a:rPr lang="ar-JO" sz="1600" b="1" baseline="0" dirty="0" smtClean="0">
                          <a:latin typeface="+mn-lt"/>
                          <a:ea typeface="Calibri"/>
                          <a:cs typeface="+mn-cs"/>
                        </a:rPr>
                        <a:t>في كل زمان ومكان.</a:t>
                      </a:r>
                      <a:endParaRPr lang="en-US" sz="1600" b="1" dirty="0">
                        <a:latin typeface="Calibri"/>
                        <a:ea typeface="Calibri"/>
                        <a:cs typeface="Arial"/>
                      </a:endParaRPr>
                    </a:p>
                  </a:txBody>
                  <a:tcPr marL="58948" marR="58948" marT="0" marB="0">
                    <a:solidFill>
                      <a:schemeClr val="bg1">
                        <a:alpha val="20000"/>
                      </a:schemeClr>
                    </a:solidFill>
                  </a:tcPr>
                </a:tc>
                <a:tc>
                  <a:txBody>
                    <a:bodyPr/>
                    <a:lstStyle/>
                    <a:p>
                      <a:pPr marL="0" marR="0" algn="r" rtl="1">
                        <a:lnSpc>
                          <a:spcPct val="115000"/>
                        </a:lnSpc>
                        <a:spcBef>
                          <a:spcPts val="0"/>
                        </a:spcBef>
                        <a:spcAft>
                          <a:spcPts val="0"/>
                        </a:spcAft>
                      </a:pPr>
                      <a:r>
                        <a:rPr lang="ar-JO" sz="1600" b="1" dirty="0" smtClean="0">
                          <a:latin typeface="Calibri"/>
                          <a:ea typeface="Calibri"/>
                          <a:cs typeface="Arial"/>
                        </a:rPr>
                        <a:t>يمكن للدارسين التفاعل مع الأقران، والمعلمين، والخبراء ضمن بيئة تعلمية محددة. </a:t>
                      </a:r>
                      <a:endParaRPr lang="en-US" sz="1600" b="1" dirty="0">
                        <a:latin typeface="Calibri"/>
                        <a:ea typeface="Calibri"/>
                        <a:cs typeface="Arial"/>
                      </a:endParaRPr>
                    </a:p>
                  </a:txBody>
                  <a:tcPr marL="58948" marR="58948" marT="0" marB="0">
                    <a:solidFill>
                      <a:schemeClr val="bg1">
                        <a:alpha val="20000"/>
                      </a:schemeClr>
                    </a:solidFill>
                  </a:tcPr>
                </a:tc>
                <a:tc>
                  <a:txBody>
                    <a:bodyPr/>
                    <a:lstStyle/>
                    <a:p>
                      <a:pPr marL="0" marR="0" algn="r" rtl="1">
                        <a:lnSpc>
                          <a:spcPct val="115000"/>
                        </a:lnSpc>
                        <a:spcBef>
                          <a:spcPts val="0"/>
                        </a:spcBef>
                        <a:spcAft>
                          <a:spcPts val="0"/>
                        </a:spcAft>
                      </a:pPr>
                      <a:r>
                        <a:rPr lang="ar-JO" sz="1600" b="1" dirty="0" smtClean="0">
                          <a:latin typeface="Calibri"/>
                          <a:ea typeface="Calibri"/>
                          <a:cs typeface="Arial"/>
                        </a:rPr>
                        <a:t>التفاعل بين الطلبة محدود </a:t>
                      </a:r>
                      <a:endParaRPr lang="en-US" sz="1600" b="1" dirty="0">
                        <a:latin typeface="Calibri"/>
                        <a:ea typeface="Calibri"/>
                        <a:cs typeface="Arial"/>
                      </a:endParaRPr>
                    </a:p>
                  </a:txBody>
                  <a:tcPr marL="58948" marR="58948" marT="0" marB="0">
                    <a:solidFill>
                      <a:schemeClr val="bg1">
                        <a:alpha val="20000"/>
                      </a:schemeClr>
                    </a:solidFill>
                  </a:tcPr>
                </a:tc>
                <a:tc>
                  <a:txBody>
                    <a:bodyPr/>
                    <a:lstStyle/>
                    <a:p>
                      <a:pPr marL="0" marR="0" algn="r">
                        <a:lnSpc>
                          <a:spcPct val="115000"/>
                        </a:lnSpc>
                        <a:spcBef>
                          <a:spcPts val="0"/>
                        </a:spcBef>
                        <a:spcAft>
                          <a:spcPts val="0"/>
                        </a:spcAft>
                      </a:pPr>
                      <a:r>
                        <a:rPr lang="ar-JO" sz="1600" b="1" dirty="0" smtClean="0">
                          <a:latin typeface="Times New Roman"/>
                          <a:ea typeface="Calibri"/>
                          <a:cs typeface="Arial"/>
                        </a:rPr>
                        <a:t>التفاعلية</a:t>
                      </a:r>
                      <a:endParaRPr lang="en-US" sz="1600" b="1" dirty="0">
                        <a:latin typeface="Calibri"/>
                        <a:ea typeface="Calibri"/>
                        <a:cs typeface="Arial"/>
                      </a:endParaRPr>
                    </a:p>
                  </a:txBody>
                  <a:tcPr marL="58948" marR="58948" marT="0" marB="0">
                    <a:solidFill>
                      <a:schemeClr val="bg1">
                        <a:alpha val="20000"/>
                      </a:schemeClr>
                    </a:solidFill>
                  </a:tcPr>
                </a:tc>
              </a:tr>
              <a:tr h="1505592">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JO" sz="1600" b="1" dirty="0" smtClean="0">
                          <a:latin typeface="+mn-lt"/>
                          <a:ea typeface="Calibri"/>
                          <a:cs typeface="+mn-cs"/>
                        </a:rPr>
                        <a:t>يفهم النظام وضع الدارس من خلال الوصول إلى قواعد البيانات ويستشعر مكان المتعلم ووضعه النفسي والبيئي.</a:t>
                      </a:r>
                      <a:endParaRPr lang="en-US" sz="1600" b="1" dirty="0" smtClean="0">
                        <a:latin typeface="+mn-lt"/>
                        <a:ea typeface="Calibri"/>
                        <a:cs typeface="Arial"/>
                      </a:endParaRPr>
                    </a:p>
                  </a:txBody>
                  <a:tcPr marL="58948" marR="58948" marT="0" marB="0"/>
                </a:tc>
                <a:tc>
                  <a:txBody>
                    <a:bodyPr/>
                    <a:lstStyle/>
                    <a:p>
                      <a:pPr marL="0" marR="0" algn="r" rtl="1">
                        <a:lnSpc>
                          <a:spcPct val="115000"/>
                        </a:lnSpc>
                        <a:spcBef>
                          <a:spcPts val="0"/>
                        </a:spcBef>
                        <a:spcAft>
                          <a:spcPts val="0"/>
                        </a:spcAft>
                      </a:pPr>
                      <a:r>
                        <a:rPr lang="ar-JO" sz="1600" b="1" dirty="0" smtClean="0">
                          <a:latin typeface="Calibri"/>
                          <a:ea typeface="Calibri"/>
                          <a:cs typeface="Arial"/>
                        </a:rPr>
                        <a:t>يفهم النظام وضع الدارس من خلال الوصول إلى قواعد البيانات. </a:t>
                      </a:r>
                      <a:endParaRPr lang="en-US" sz="1600" b="1" dirty="0">
                        <a:latin typeface="Calibri"/>
                        <a:ea typeface="Calibri"/>
                        <a:cs typeface="Arial"/>
                      </a:endParaRPr>
                    </a:p>
                  </a:txBody>
                  <a:tcPr marL="58948" marR="58948" marT="0" marB="0"/>
                </a:tc>
                <a:tc>
                  <a:txBody>
                    <a:bodyPr/>
                    <a:lstStyle/>
                    <a:p>
                      <a:pPr marL="0" marR="0" algn="r" rtl="1">
                        <a:lnSpc>
                          <a:spcPct val="115000"/>
                        </a:lnSpc>
                        <a:spcBef>
                          <a:spcPts val="0"/>
                        </a:spcBef>
                        <a:spcAft>
                          <a:spcPts val="0"/>
                        </a:spcAft>
                      </a:pPr>
                      <a:r>
                        <a:rPr lang="ar-JO" sz="1600" b="1" dirty="0" smtClean="0">
                          <a:latin typeface="Calibri"/>
                          <a:ea typeface="Calibri"/>
                          <a:cs typeface="Arial"/>
                        </a:rPr>
                        <a:t>لا يشعر النظام</a:t>
                      </a:r>
                      <a:r>
                        <a:rPr lang="ar-JO" sz="1600" b="1" baseline="0" dirty="0" smtClean="0">
                          <a:latin typeface="Calibri"/>
                          <a:ea typeface="Calibri"/>
                          <a:cs typeface="Arial"/>
                        </a:rPr>
                        <a:t> بالبيئة التعلمية</a:t>
                      </a:r>
                      <a:endParaRPr lang="en-US" sz="1600" b="1" dirty="0">
                        <a:latin typeface="Calibri"/>
                        <a:ea typeface="Calibri"/>
                        <a:cs typeface="Arial"/>
                      </a:endParaRPr>
                    </a:p>
                  </a:txBody>
                  <a:tcPr marL="58948" marR="58948" marT="0" marB="0"/>
                </a:tc>
                <a:tc>
                  <a:txBody>
                    <a:bodyPr/>
                    <a:lstStyle/>
                    <a:p>
                      <a:pPr marL="0" marR="0" algn="r">
                        <a:lnSpc>
                          <a:spcPct val="115000"/>
                        </a:lnSpc>
                        <a:spcBef>
                          <a:spcPts val="0"/>
                        </a:spcBef>
                        <a:spcAft>
                          <a:spcPts val="0"/>
                        </a:spcAft>
                      </a:pPr>
                      <a:r>
                        <a:rPr lang="ar-JO" sz="1600" b="1" dirty="0" smtClean="0">
                          <a:latin typeface="Times New Roman"/>
                          <a:ea typeface="Calibri"/>
                          <a:cs typeface="Arial"/>
                        </a:rPr>
                        <a:t>الوعي بالبيئة التعلمية </a:t>
                      </a:r>
                      <a:endParaRPr lang="en-US" sz="1600" b="1" dirty="0">
                        <a:latin typeface="Calibri"/>
                        <a:ea typeface="Calibri"/>
                        <a:cs typeface="Arial"/>
                      </a:endParaRPr>
                    </a:p>
                  </a:txBody>
                  <a:tcPr marL="58948" marR="58948" marT="0" marB="0"/>
                </a:tc>
              </a:tr>
            </a:tbl>
          </a:graphicData>
        </a:graphic>
      </p:graphicFrame>
      <p:sp>
        <p:nvSpPr>
          <p:cNvPr id="4" name="Date Placeholder 3"/>
          <p:cNvSpPr>
            <a:spLocks noGrp="1"/>
          </p:cNvSpPr>
          <p:nvPr>
            <p:ph type="dt" sz="half" idx="4294967295"/>
          </p:nvPr>
        </p:nvSpPr>
        <p:spPr>
          <a:xfrm>
            <a:off x="0" y="6356350"/>
            <a:ext cx="2133600" cy="365125"/>
          </a:xfrm>
          <a:prstGeom prst="rect">
            <a:avLst/>
          </a:prstGeom>
        </p:spPr>
        <p:txBody>
          <a:bodyPr/>
          <a:lstStyle/>
          <a:p>
            <a:fld id="{9771541E-076F-450E-BB53-AB5BEB08AA07}" type="datetime1">
              <a:rPr lang="en-US" smtClean="0"/>
              <a:pPr/>
              <a:t>9/23/2018</a:t>
            </a:fld>
            <a:endParaRPr lang="en-US" dirty="0"/>
          </a:p>
        </p:txBody>
      </p:sp>
      <p:sp>
        <p:nvSpPr>
          <p:cNvPr id="7" name="Footer Placeholder 6"/>
          <p:cNvSpPr>
            <a:spLocks noGrp="1"/>
          </p:cNvSpPr>
          <p:nvPr>
            <p:ph type="ftr" sz="quarter" idx="4294967295"/>
          </p:nvPr>
        </p:nvSpPr>
        <p:spPr>
          <a:xfrm>
            <a:off x="3203848" y="6492875"/>
            <a:ext cx="1944216"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908720"/>
          </a:xfrm>
        </p:spPr>
        <p:txBody>
          <a:bodyPr>
            <a:normAutofit fontScale="90000"/>
          </a:bodyPr>
          <a:lstStyle/>
          <a:p>
            <a:pPr>
              <a:lnSpc>
                <a:spcPts val="3480"/>
              </a:lnSpc>
            </a:pPr>
            <a:r>
              <a:rPr lang="ar-JO" sz="3600" b="1" dirty="0" smtClean="0">
                <a:latin typeface="Simplified Arabic" pitchFamily="18" charset="-78"/>
                <a:cs typeface="Simplified Arabic" pitchFamily="18" charset="-78"/>
              </a:rPr>
              <a:t>الموازنة بين أطر التعليم الفعال</a:t>
            </a:r>
            <a:r>
              <a:rPr lang="ar-JO" sz="3200" b="1" dirty="0" smtClean="0"/>
              <a:t/>
            </a:r>
            <a:br>
              <a:rPr lang="ar-JO" sz="3200" b="1" dirty="0" smtClean="0"/>
            </a:br>
            <a:r>
              <a:rPr lang="en-US" sz="1800" dirty="0" smtClean="0"/>
              <a:t> (Koehler &amp; </a:t>
            </a:r>
            <a:r>
              <a:rPr lang="en-US" sz="1800" dirty="0" err="1" smtClean="0"/>
              <a:t>Mishra</a:t>
            </a:r>
            <a:r>
              <a:rPr lang="en-US" sz="1800" dirty="0" smtClean="0"/>
              <a:t>, http://tpack.org, 2012)</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0652246"/>
              </p:ext>
            </p:extLst>
          </p:nvPr>
        </p:nvGraphicFramePr>
        <p:xfrm>
          <a:off x="0" y="882306"/>
          <a:ext cx="8748464" cy="5704624"/>
        </p:xfrm>
        <a:graphic>
          <a:graphicData uri="http://schemas.openxmlformats.org/drawingml/2006/table">
            <a:tbl>
              <a:tblPr firstRow="1" bandRow="1">
                <a:tableStyleId>{5940675A-B579-460E-94D1-54222C63F5DA}</a:tableStyleId>
              </a:tblPr>
              <a:tblGrid>
                <a:gridCol w="3239331"/>
                <a:gridCol w="2052749"/>
                <a:gridCol w="1591497"/>
                <a:gridCol w="1864887"/>
              </a:tblGrid>
              <a:tr h="635036">
                <a:tc>
                  <a:txBody>
                    <a:bodyPr/>
                    <a:lstStyle/>
                    <a:p>
                      <a:pPr algn="ctr" rtl="1">
                        <a:lnSpc>
                          <a:spcPts val="2160"/>
                        </a:lnSpc>
                      </a:pPr>
                      <a:r>
                        <a:rPr lang="ar-JO" sz="1500" b="1" dirty="0" smtClean="0"/>
                        <a:t>مجالات</a:t>
                      </a:r>
                      <a:r>
                        <a:rPr lang="ar-JO" sz="1500" b="1" baseline="0" dirty="0" smtClean="0"/>
                        <a:t> </a:t>
                      </a:r>
                      <a:r>
                        <a:rPr lang="ar-JO" sz="1500" b="1" dirty="0" smtClean="0"/>
                        <a:t>الانتقال إلى ... </a:t>
                      </a:r>
                      <a:endParaRPr lang="en-US" sz="1500" b="1" dirty="0"/>
                    </a:p>
                  </a:txBody>
                  <a:tcPr marL="84428" marR="84428" marT="42214" marB="42214"/>
                </a:tc>
                <a:tc>
                  <a:txBody>
                    <a:bodyPr/>
                    <a:lstStyle/>
                    <a:p>
                      <a:pPr algn="ctr" rtl="1">
                        <a:lnSpc>
                          <a:spcPts val="2160"/>
                        </a:lnSpc>
                      </a:pPr>
                      <a:r>
                        <a:rPr lang="ar-JO" sz="1500" b="1" dirty="0" smtClean="0"/>
                        <a:t>التغير من ...</a:t>
                      </a:r>
                      <a:endParaRPr lang="en-US" sz="1500" b="1" dirty="0"/>
                    </a:p>
                  </a:txBody>
                  <a:tcPr marL="84428" marR="84428" marT="42214" marB="42214"/>
                </a:tc>
                <a:tc>
                  <a:txBody>
                    <a:bodyPr/>
                    <a:lstStyle/>
                    <a:p>
                      <a:pPr algn="ctr" rtl="1">
                        <a:lnSpc>
                          <a:spcPts val="2160"/>
                        </a:lnSpc>
                      </a:pPr>
                      <a:r>
                        <a:rPr lang="ar-JO" sz="1500" b="1" dirty="0" smtClean="0"/>
                        <a:t>مجالات الممارسة الحالية</a:t>
                      </a:r>
                      <a:endParaRPr lang="en-US" sz="1500" b="1" dirty="0"/>
                    </a:p>
                  </a:txBody>
                  <a:tcPr marL="84428" marR="84428" marT="42214" marB="42214"/>
                </a:tc>
                <a:tc>
                  <a:txBody>
                    <a:bodyPr/>
                    <a:lstStyle/>
                    <a:p>
                      <a:pPr algn="ctr" rtl="1">
                        <a:lnSpc>
                          <a:spcPts val="2160"/>
                        </a:lnSpc>
                      </a:pPr>
                      <a:r>
                        <a:rPr lang="ar-JO" sz="1500" b="1" baseline="0" smtClean="0"/>
                        <a:t>محاور التغيير</a:t>
                      </a:r>
                      <a:endParaRPr lang="en-US" sz="1500" b="1" dirty="0"/>
                    </a:p>
                  </a:txBody>
                  <a:tcPr marL="84428" marR="84428" marT="42214" marB="42214"/>
                </a:tc>
              </a:tr>
              <a:tr h="635036">
                <a:tc>
                  <a:txBody>
                    <a:bodyPr/>
                    <a:lstStyle/>
                    <a:p>
                      <a:pPr algn="r" rtl="1">
                        <a:lnSpc>
                          <a:spcPts val="2160"/>
                        </a:lnSpc>
                      </a:pPr>
                      <a:r>
                        <a:rPr lang="ar-JO" sz="1500" b="1" dirty="0" smtClean="0"/>
                        <a:t>التعليم كعملية تشاركية</a:t>
                      </a:r>
                      <a:endParaRPr lang="en-US" sz="1500" b="1" dirty="0"/>
                    </a:p>
                  </a:txBody>
                  <a:tcPr marL="84428" marR="84428" marT="42214" marB="42214"/>
                </a:tc>
                <a:tc>
                  <a:txBody>
                    <a:bodyPr/>
                    <a:lstStyle/>
                    <a:p>
                      <a:pPr algn="r" rtl="1">
                        <a:lnSpc>
                          <a:spcPts val="2160"/>
                        </a:lnSpc>
                      </a:pPr>
                      <a:r>
                        <a:rPr lang="ar-JO" sz="1300" b="1" dirty="0" smtClean="0"/>
                        <a:t>النظر إلى التعلم كعملية اكتساب للمعرفة</a:t>
                      </a:r>
                      <a:r>
                        <a:rPr lang="ar-JO" sz="1300" b="1" baseline="0" dirty="0" smtClean="0"/>
                        <a:t> وتكسب للمهنة</a:t>
                      </a:r>
                      <a:r>
                        <a:rPr lang="ar-JO" sz="1300" b="1" dirty="0" smtClean="0"/>
                        <a:t> </a:t>
                      </a:r>
                      <a:endParaRPr lang="en-US" sz="1300" b="1" dirty="0"/>
                    </a:p>
                  </a:txBody>
                  <a:tcPr marL="84428" marR="84428" marT="42214" marB="42214"/>
                </a:tc>
                <a:tc>
                  <a:txBody>
                    <a:bodyPr/>
                    <a:lstStyle/>
                    <a:p>
                      <a:pPr algn="r" rtl="1">
                        <a:lnSpc>
                          <a:spcPts val="2160"/>
                        </a:lnSpc>
                      </a:pPr>
                      <a:r>
                        <a:rPr lang="ar-JO" sz="1500" b="1" dirty="0" smtClean="0"/>
                        <a:t>الأهداف </a:t>
                      </a:r>
                      <a:endParaRPr lang="en-US" sz="1500" b="1" dirty="0">
                        <a:solidFill>
                          <a:schemeClr val="tx1"/>
                        </a:solidFill>
                      </a:endParaRPr>
                    </a:p>
                  </a:txBody>
                  <a:tcPr marL="84428" marR="84428" marT="42214" marB="42214"/>
                </a:tc>
                <a:tc rowSpan="3">
                  <a:txBody>
                    <a:bodyPr/>
                    <a:lstStyle/>
                    <a:p>
                      <a:pPr algn="r" rtl="1">
                        <a:lnSpc>
                          <a:spcPts val="2160"/>
                        </a:lnSpc>
                      </a:pPr>
                      <a:r>
                        <a:rPr lang="ar-JO" sz="1500" b="1" dirty="0" smtClean="0"/>
                        <a:t>الانتقال إلى نموذج تعليمي يتركز حول فريق الدارسين</a:t>
                      </a:r>
                      <a:endParaRPr lang="en-US" sz="1500" b="1" dirty="0">
                        <a:solidFill>
                          <a:schemeClr val="tx1"/>
                        </a:solidFill>
                      </a:endParaRPr>
                    </a:p>
                  </a:txBody>
                  <a:tcPr marL="84428" marR="84428" marT="42214" marB="42214"/>
                </a:tc>
              </a:tr>
              <a:tr h="359194">
                <a:tc>
                  <a:txBody>
                    <a:bodyPr/>
                    <a:lstStyle/>
                    <a:p>
                      <a:pPr algn="r" rtl="1">
                        <a:lnSpc>
                          <a:spcPts val="2160"/>
                        </a:lnSpc>
                      </a:pPr>
                      <a:r>
                        <a:rPr lang="ar-JO" sz="1300" b="1" dirty="0" smtClean="0"/>
                        <a:t>التمركز حول الطالب/ </a:t>
                      </a:r>
                      <a:r>
                        <a:rPr lang="ar-JO" sz="1300" b="1" baseline="0" dirty="0" smtClean="0"/>
                        <a:t>الفريق</a:t>
                      </a:r>
                      <a:r>
                        <a:rPr lang="ar-JO" sz="1300" b="1" dirty="0" smtClean="0"/>
                        <a:t>/ والتعلم</a:t>
                      </a:r>
                      <a:r>
                        <a:rPr lang="ar-JO" sz="1300" b="1" baseline="0" dirty="0" smtClean="0"/>
                        <a:t> الاجتماعي</a:t>
                      </a:r>
                      <a:endParaRPr lang="en-US" sz="1300" b="1" dirty="0"/>
                    </a:p>
                  </a:txBody>
                  <a:tcPr marL="84428" marR="84428" marT="42214" marB="42214"/>
                </a:tc>
                <a:tc>
                  <a:txBody>
                    <a:bodyPr/>
                    <a:lstStyle/>
                    <a:p>
                      <a:pPr algn="r" rtl="1">
                        <a:lnSpc>
                          <a:spcPts val="2160"/>
                        </a:lnSpc>
                      </a:pPr>
                      <a:r>
                        <a:rPr lang="ar-JO" sz="1500" b="1" dirty="0" smtClean="0"/>
                        <a:t>التمركز حول المعلم</a:t>
                      </a:r>
                      <a:endParaRPr lang="en-US" sz="1500" b="1" dirty="0"/>
                    </a:p>
                  </a:txBody>
                  <a:tcPr marL="84428" marR="84428" marT="42214" marB="42214"/>
                </a:tc>
                <a:tc>
                  <a:txBody>
                    <a:bodyPr/>
                    <a:lstStyle/>
                    <a:p>
                      <a:pPr algn="r" rtl="1">
                        <a:lnSpc>
                          <a:spcPts val="2160"/>
                        </a:lnSpc>
                      </a:pPr>
                      <a:r>
                        <a:rPr lang="ar-JO" sz="1500" b="1" dirty="0" smtClean="0"/>
                        <a:t>دور المعلم </a:t>
                      </a:r>
                      <a:endParaRPr lang="en-US" sz="1500" b="1" dirty="0">
                        <a:solidFill>
                          <a:schemeClr val="tx1"/>
                        </a:solidFill>
                      </a:endParaRPr>
                    </a:p>
                  </a:txBody>
                  <a:tcPr marL="84428" marR="84428" marT="42214" marB="42214"/>
                </a:tc>
                <a:tc vMerge="1">
                  <a:txBody>
                    <a:bodyPr/>
                    <a:lstStyle/>
                    <a:p>
                      <a:pPr algn="r" rtl="1"/>
                      <a:endParaRPr lang="en-US" dirty="0"/>
                    </a:p>
                  </a:txBody>
                  <a:tcPr/>
                </a:tc>
              </a:tr>
              <a:tr h="635036">
                <a:tc>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المنهاج الأكاديمي المرتكز على  هيكلة</a:t>
                      </a:r>
                      <a:r>
                        <a:rPr lang="ar-JO" sz="1500" b="1" baseline="0" dirty="0" smtClean="0"/>
                        <a:t> المنهاج ضمن خريطة متماسكة</a:t>
                      </a:r>
                      <a:r>
                        <a:rPr lang="ar-JO" sz="1500" b="1" dirty="0" smtClean="0"/>
                        <a:t> </a:t>
                      </a:r>
                      <a:endParaRPr lang="en-US" sz="1500" b="1" dirty="0" smtClean="0"/>
                    </a:p>
                  </a:txBody>
                  <a:tcPr marL="84428" marR="84428" marT="42214" marB="42214"/>
                </a:tc>
                <a:tc>
                  <a:txBody>
                    <a:bodyPr/>
                    <a:lstStyle/>
                    <a:p>
                      <a:pPr algn="r" rtl="1">
                        <a:lnSpc>
                          <a:spcPts val="2160"/>
                        </a:lnSpc>
                      </a:pPr>
                      <a:r>
                        <a:rPr lang="ar-JO" sz="1500" b="1" dirty="0" smtClean="0"/>
                        <a:t>المنهاج الأكاديمي المرتكز على الدرس </a:t>
                      </a:r>
                      <a:endParaRPr lang="en-US" sz="1500" b="1" dirty="0"/>
                    </a:p>
                  </a:txBody>
                  <a:tcPr marL="84428" marR="84428" marT="42214" marB="42214"/>
                </a:tc>
                <a:tc>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المنهاج </a:t>
                      </a:r>
                      <a:endParaRPr lang="en-US" sz="1500" b="1" dirty="0" smtClean="0"/>
                    </a:p>
                    <a:p>
                      <a:pPr algn="r" rtl="1">
                        <a:lnSpc>
                          <a:spcPts val="2160"/>
                        </a:lnSpc>
                      </a:pPr>
                      <a:endParaRPr lang="en-US" sz="1500" b="1" dirty="0">
                        <a:solidFill>
                          <a:schemeClr val="tx1"/>
                        </a:solidFill>
                      </a:endParaRPr>
                    </a:p>
                  </a:txBody>
                  <a:tcPr marL="84428" marR="84428" marT="42214" marB="42214"/>
                </a:tc>
                <a:tc vMerge="1">
                  <a:txBody>
                    <a:bodyPr/>
                    <a:lstStyle/>
                    <a:p>
                      <a:pPr algn="r" rtl="1"/>
                      <a:endParaRPr lang="en-US" dirty="0"/>
                    </a:p>
                  </a:txBody>
                  <a:tcPr/>
                </a:tc>
              </a:tr>
              <a:tr h="885739">
                <a:tc>
                  <a:txBody>
                    <a:bodyPr/>
                    <a:lstStyle/>
                    <a:p>
                      <a:pPr algn="r" rtl="1">
                        <a:lnSpc>
                          <a:spcPts val="2160"/>
                        </a:lnSpc>
                      </a:pPr>
                      <a:r>
                        <a:rPr lang="ar-JO" sz="1500" b="1" dirty="0" smtClean="0"/>
                        <a:t>الموازنة بين التفريد والأتمتة وأساليب التعليم والتعلم </a:t>
                      </a:r>
                      <a:endParaRPr lang="en-US" sz="1500" b="1" dirty="0"/>
                    </a:p>
                  </a:txBody>
                  <a:tcPr marL="84428" marR="84428" marT="42214" marB="42214"/>
                </a:tc>
                <a:tc>
                  <a:txBody>
                    <a:bodyPr/>
                    <a:lstStyle/>
                    <a:p>
                      <a:pPr algn="r" rtl="1">
                        <a:lnSpc>
                          <a:spcPts val="2160"/>
                        </a:lnSpc>
                      </a:pPr>
                      <a:r>
                        <a:rPr lang="ar-JO" sz="1500" b="1" dirty="0" smtClean="0"/>
                        <a:t>أجهزة وبرمجيات </a:t>
                      </a:r>
                      <a:endParaRPr lang="en-US" sz="1500" b="1" dirty="0"/>
                    </a:p>
                  </a:txBody>
                  <a:tcPr marL="84428" marR="84428" marT="42214" marB="42214"/>
                </a:tc>
                <a:tc>
                  <a:txBody>
                    <a:bodyPr/>
                    <a:lstStyle/>
                    <a:p>
                      <a:pPr algn="r" rtl="1">
                        <a:lnSpc>
                          <a:spcPts val="2160"/>
                        </a:lnSpc>
                      </a:pPr>
                      <a:r>
                        <a:rPr lang="ar-JO" sz="1500" b="1" dirty="0" smtClean="0"/>
                        <a:t>الأساليب</a:t>
                      </a:r>
                      <a:endParaRPr lang="en-US" sz="1500" b="1" dirty="0">
                        <a:solidFill>
                          <a:schemeClr val="tx1"/>
                        </a:solidFill>
                      </a:endParaRPr>
                    </a:p>
                  </a:txBody>
                  <a:tcPr marL="84428" marR="84428" marT="42214" marB="42214"/>
                </a:tc>
                <a:tc>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الموازنة بين تفريد التعليم، وأتمته، واستخدام وسائط مناسبة لتقديم المحتوى</a:t>
                      </a:r>
                      <a:endParaRPr lang="en-US" sz="1500" b="1" dirty="0" smtClean="0">
                        <a:solidFill>
                          <a:schemeClr val="tx1"/>
                        </a:solidFill>
                      </a:endParaRPr>
                    </a:p>
                  </a:txBody>
                  <a:tcPr marL="84428" marR="84428" marT="42214" marB="42214"/>
                </a:tc>
              </a:tr>
              <a:tr h="635036">
                <a:tc>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مراعاة الخبرات التعليمية التعلمية في قمة هرم الخبرات</a:t>
                      </a:r>
                      <a:endParaRPr lang="en-US" sz="1500" b="1" dirty="0" smtClean="0">
                        <a:solidFill>
                          <a:schemeClr val="tx1"/>
                        </a:solidFill>
                      </a:endParaRPr>
                    </a:p>
                  </a:txBody>
                  <a:tcPr marL="84428" marR="84428" marT="42214" marB="42214"/>
                </a:tc>
                <a:tc>
                  <a:txBody>
                    <a:bodyPr/>
                    <a:lstStyle/>
                    <a:p>
                      <a:pPr algn="r" rtl="1">
                        <a:lnSpc>
                          <a:spcPts val="2160"/>
                        </a:lnSpc>
                      </a:pPr>
                      <a:r>
                        <a:rPr lang="ar-JO" sz="1500" b="1" dirty="0" smtClean="0"/>
                        <a:t>يتعلم الطلبة ما يختاره</a:t>
                      </a:r>
                      <a:r>
                        <a:rPr lang="ar-JO" sz="1500" b="1" baseline="0" dirty="0" smtClean="0"/>
                        <a:t> المعلم من معارف نافعة. </a:t>
                      </a:r>
                      <a:endParaRPr lang="en-US" sz="1500" b="1" dirty="0"/>
                    </a:p>
                  </a:txBody>
                  <a:tcPr marL="84428" marR="84428" marT="42214" marB="42214"/>
                </a:tc>
                <a:tc>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نتاجات</a:t>
                      </a:r>
                      <a:r>
                        <a:rPr lang="ar-JO" sz="1500" b="1" baseline="0" dirty="0" smtClean="0"/>
                        <a:t> التعلم </a:t>
                      </a:r>
                      <a:endParaRPr lang="en-US" sz="1500" b="1" dirty="0" smtClean="0"/>
                    </a:p>
                    <a:p>
                      <a:pPr algn="r" rtl="1">
                        <a:lnSpc>
                          <a:spcPts val="2160"/>
                        </a:lnSpc>
                      </a:pPr>
                      <a:endParaRPr lang="en-US" sz="1500" b="1" dirty="0">
                        <a:solidFill>
                          <a:schemeClr val="tx1"/>
                        </a:solidFill>
                      </a:endParaRPr>
                    </a:p>
                  </a:txBody>
                  <a:tcPr marL="84428" marR="84428" marT="42214" marB="42214"/>
                </a:tc>
                <a:tc rowSpan="2">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مراعانة</a:t>
                      </a:r>
                      <a:r>
                        <a:rPr lang="ar-JO" sz="1500" b="1" baseline="0" dirty="0" smtClean="0"/>
                        <a:t> </a:t>
                      </a:r>
                      <a:r>
                        <a:rPr lang="ar-JO" sz="1500" b="1" dirty="0" smtClean="0"/>
                        <a:t>هرم الخبرات </a:t>
                      </a:r>
                      <a:endParaRPr lang="en-US" sz="1500" b="1" dirty="0" smtClean="0">
                        <a:solidFill>
                          <a:schemeClr val="tx1"/>
                        </a:solidFill>
                      </a:endParaRPr>
                    </a:p>
                  </a:txBody>
                  <a:tcPr marL="84428" marR="84428" marT="42214" marB="42214"/>
                </a:tc>
              </a:tr>
              <a:tr h="635036">
                <a:tc>
                  <a:txBody>
                    <a:bodyPr/>
                    <a:lstStyle/>
                    <a:p>
                      <a:pPr algn="r" rtl="1">
                        <a:lnSpc>
                          <a:spcPts val="2160"/>
                        </a:lnSpc>
                      </a:pPr>
                      <a:r>
                        <a:rPr lang="ar-JO" sz="1500" b="1" dirty="0" smtClean="0"/>
                        <a:t>التفكير الناقد والتعاوني والإبداعي والتواصل الفعال والمهارات التقنية</a:t>
                      </a:r>
                      <a:endParaRPr lang="en-US" sz="1500" b="1" dirty="0"/>
                    </a:p>
                  </a:txBody>
                  <a:tcPr marL="84428" marR="84428" marT="42214" marB="42214"/>
                </a:tc>
                <a:tc>
                  <a:txBody>
                    <a:bodyPr/>
                    <a:lstStyle/>
                    <a:p>
                      <a:pPr algn="r" rtl="1">
                        <a:lnSpc>
                          <a:spcPts val="2160"/>
                        </a:lnSpc>
                      </a:pPr>
                      <a:r>
                        <a:rPr lang="ar-JO" sz="1500" b="1" dirty="0" smtClean="0"/>
                        <a:t>المهارات</a:t>
                      </a:r>
                      <a:r>
                        <a:rPr lang="ar-JO" sz="1500" b="1" baseline="0" dirty="0" smtClean="0"/>
                        <a:t> التقليدية المتمثلة بالقراءة والكتابة والحساب</a:t>
                      </a:r>
                      <a:endParaRPr lang="en-US" sz="1500" b="1" dirty="0"/>
                    </a:p>
                  </a:txBody>
                  <a:tcPr marL="84428" marR="84428" marT="42214" marB="42214"/>
                </a:tc>
                <a:tc>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المهارات </a:t>
                      </a:r>
                      <a:endParaRPr lang="en-US" sz="1500" b="1" dirty="0" smtClean="0"/>
                    </a:p>
                    <a:p>
                      <a:pPr algn="r" rtl="1">
                        <a:lnSpc>
                          <a:spcPts val="2160"/>
                        </a:lnSpc>
                      </a:pPr>
                      <a:r>
                        <a:rPr lang="ar-JO" sz="1500" b="1" dirty="0" smtClean="0"/>
                        <a:t> </a:t>
                      </a:r>
                      <a:endParaRPr lang="en-US" sz="1500" b="1" dirty="0">
                        <a:solidFill>
                          <a:schemeClr val="tx1"/>
                        </a:solidFill>
                      </a:endParaRPr>
                    </a:p>
                  </a:txBody>
                  <a:tcPr marL="84428" marR="84428" marT="42214" marB="42214"/>
                </a:tc>
                <a:tc vMerge="1">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ndParaRPr>
                    </a:p>
                  </a:txBody>
                  <a:tcPr/>
                </a:tc>
              </a:tr>
              <a:tr h="359194">
                <a:tc>
                  <a:txBody>
                    <a:bodyPr/>
                    <a:lstStyle/>
                    <a:p>
                      <a:pPr algn="r" rtl="1">
                        <a:lnSpc>
                          <a:spcPts val="2160"/>
                        </a:lnSpc>
                      </a:pPr>
                      <a:r>
                        <a:rPr lang="ar-JO" sz="1500" b="1" dirty="0" smtClean="0"/>
                        <a:t>دمج ت111قنيات التعليم بالتعامل الديمقراطي</a:t>
                      </a:r>
                      <a:endParaRPr lang="en-US" sz="1500" b="1" dirty="0"/>
                    </a:p>
                  </a:txBody>
                  <a:tcPr marL="84428" marR="84428" marT="42214" marB="42214"/>
                </a:tc>
                <a:tc>
                  <a:txBody>
                    <a:bodyPr/>
                    <a:lstStyle/>
                    <a:p>
                      <a:pPr algn="r" rtl="1">
                        <a:lnSpc>
                          <a:spcPts val="2160"/>
                        </a:lnSpc>
                      </a:pPr>
                      <a:r>
                        <a:rPr lang="ar-JO" sz="1500" b="1" dirty="0" smtClean="0"/>
                        <a:t>توفير تقنيات التعليم</a:t>
                      </a:r>
                      <a:endParaRPr lang="en-US" sz="1500" b="1" dirty="0"/>
                    </a:p>
                  </a:txBody>
                  <a:tcPr marL="84428" marR="84428" marT="42214" marB="42214"/>
                </a:tc>
                <a:tc>
                  <a:txBody>
                    <a:bodyPr/>
                    <a:lstStyle/>
                    <a:p>
                      <a:pPr algn="r" rtl="1">
                        <a:lnSpc>
                          <a:spcPts val="2160"/>
                        </a:lnSpc>
                      </a:pPr>
                      <a:r>
                        <a:rPr lang="ar-JO" sz="1500" b="1" dirty="0" smtClean="0"/>
                        <a:t>بيئة التعلم </a:t>
                      </a:r>
                      <a:endParaRPr lang="en-US" sz="1500" b="1" dirty="0">
                        <a:solidFill>
                          <a:schemeClr val="tx1"/>
                        </a:solidFill>
                      </a:endParaRPr>
                    </a:p>
                  </a:txBody>
                  <a:tcPr marL="84428" marR="84428" marT="42214" marB="42214"/>
                </a:tc>
                <a:tc rowSpan="2">
                  <a:txBody>
                    <a:bodyPr/>
                    <a:lstStyle/>
                    <a:p>
                      <a:pPr marL="0" marR="0" indent="0" algn="r" defTabSz="914400" rtl="1" eaLnBrk="1" fontAlgn="auto" latinLnBrk="0" hangingPunct="1">
                        <a:lnSpc>
                          <a:spcPts val="2160"/>
                        </a:lnSpc>
                        <a:spcBef>
                          <a:spcPts val="0"/>
                        </a:spcBef>
                        <a:spcAft>
                          <a:spcPts val="0"/>
                        </a:spcAft>
                        <a:buClrTx/>
                        <a:buSzTx/>
                        <a:buFontTx/>
                        <a:buNone/>
                        <a:tabLst/>
                        <a:defRPr/>
                      </a:pPr>
                      <a:r>
                        <a:rPr lang="ar-JO" sz="1500" b="1" dirty="0" smtClean="0"/>
                        <a:t>الانتقال</a:t>
                      </a:r>
                      <a:r>
                        <a:rPr lang="ar-JO" sz="1500" b="1" baseline="0" dirty="0" smtClean="0"/>
                        <a:t> إلى التعلم </a:t>
                      </a:r>
                      <a:r>
                        <a:rPr lang="ar-JO" sz="1400" b="1" dirty="0" smtClean="0">
                          <a:latin typeface="+mn-lt"/>
                          <a:ea typeface="Calibri"/>
                          <a:cs typeface="+mn-cs"/>
                        </a:rPr>
                        <a:t>الصالح</a:t>
                      </a:r>
                      <a:r>
                        <a:rPr lang="ar-JO" sz="1400" b="1" baseline="0" dirty="0" smtClean="0">
                          <a:latin typeface="+mn-lt"/>
                          <a:ea typeface="Calibri"/>
                          <a:cs typeface="+mn-cs"/>
                        </a:rPr>
                        <a:t> </a:t>
                      </a:r>
                      <a:r>
                        <a:rPr lang="ar-JO" sz="1400" b="1" dirty="0" smtClean="0">
                          <a:latin typeface="+mn-lt"/>
                          <a:ea typeface="Calibri"/>
                          <a:cs typeface="+mn-cs"/>
                        </a:rPr>
                        <a:t>لكل إنسان </a:t>
                      </a:r>
                      <a:r>
                        <a:rPr lang="ar-JO" sz="1400" b="1" baseline="0" dirty="0" smtClean="0">
                          <a:latin typeface="+mn-lt"/>
                          <a:ea typeface="Calibri"/>
                          <a:cs typeface="+mn-cs"/>
                        </a:rPr>
                        <a:t>في كل زمان ومكان.</a:t>
                      </a:r>
                      <a:endParaRPr lang="en-US" sz="1400" b="1" dirty="0" smtClean="0">
                        <a:latin typeface="Calibri"/>
                        <a:ea typeface="Calibri"/>
                        <a:cs typeface="Arial"/>
                      </a:endParaRPr>
                    </a:p>
                    <a:p>
                      <a:pPr marL="0" marR="0" indent="0" algn="r" defTabSz="914400" rtl="1" eaLnBrk="1" fontAlgn="auto" latinLnBrk="0" hangingPunct="1">
                        <a:lnSpc>
                          <a:spcPts val="2160"/>
                        </a:lnSpc>
                        <a:spcBef>
                          <a:spcPts val="0"/>
                        </a:spcBef>
                        <a:spcAft>
                          <a:spcPts val="0"/>
                        </a:spcAft>
                        <a:buClrTx/>
                        <a:buSzTx/>
                        <a:buFontTx/>
                        <a:buNone/>
                        <a:tabLst/>
                        <a:defRPr/>
                      </a:pPr>
                      <a:endParaRPr lang="en-US" sz="1500" b="1" dirty="0" smtClean="0"/>
                    </a:p>
                  </a:txBody>
                  <a:tcPr marL="84428" marR="84428" marT="42214" marB="42214"/>
                </a:tc>
              </a:tr>
              <a:tr h="802637">
                <a:tc>
                  <a:txBody>
                    <a:bodyPr/>
                    <a:lstStyle/>
                    <a:p>
                      <a:pPr algn="r" rtl="1">
                        <a:lnSpc>
                          <a:spcPts val="2160"/>
                        </a:lnSpc>
                      </a:pPr>
                      <a:r>
                        <a:rPr lang="ar-JO" sz="1500" b="1" dirty="0" smtClean="0"/>
                        <a:t>التعلم </a:t>
                      </a:r>
                      <a:r>
                        <a:rPr lang="ar-JO" sz="1600" b="1" dirty="0" smtClean="0">
                          <a:latin typeface="+mn-lt"/>
                          <a:ea typeface="Calibri"/>
                          <a:cs typeface="+mn-cs"/>
                        </a:rPr>
                        <a:t>الصالح</a:t>
                      </a:r>
                      <a:r>
                        <a:rPr lang="ar-JO" sz="1600" b="1" baseline="0" dirty="0" smtClean="0">
                          <a:latin typeface="+mn-lt"/>
                          <a:ea typeface="Calibri"/>
                          <a:cs typeface="+mn-cs"/>
                        </a:rPr>
                        <a:t> </a:t>
                      </a:r>
                      <a:r>
                        <a:rPr lang="ar-JO" sz="1600" b="1" dirty="0" smtClean="0">
                          <a:latin typeface="+mn-lt"/>
                          <a:ea typeface="Calibri"/>
                          <a:cs typeface="+mn-cs"/>
                        </a:rPr>
                        <a:t>لكل إنسان</a:t>
                      </a:r>
                      <a:r>
                        <a:rPr lang="en-US" sz="1600" b="1" dirty="0" smtClean="0">
                          <a:latin typeface="+mn-lt"/>
                          <a:ea typeface="Calibri"/>
                          <a:cs typeface="+mn-cs"/>
                        </a:rPr>
                        <a:t> </a:t>
                      </a:r>
                      <a:r>
                        <a:rPr lang="ar-JO" sz="1500" b="1" dirty="0" smtClean="0"/>
                        <a:t>وفي كل مكان وزمان</a:t>
                      </a:r>
                      <a:endParaRPr lang="en-US" sz="1500" b="1" dirty="0"/>
                    </a:p>
                  </a:txBody>
                  <a:tcPr marL="84428" marR="84428" marT="42214" marB="42214"/>
                </a:tc>
                <a:tc>
                  <a:txBody>
                    <a:bodyPr/>
                    <a:lstStyle/>
                    <a:p>
                      <a:pPr marL="0" marR="0" indent="0" algn="l" defTabSz="914400" rtl="0" eaLnBrk="1" fontAlgn="auto" latinLnBrk="0" hangingPunct="1">
                        <a:lnSpc>
                          <a:spcPts val="2160"/>
                        </a:lnSpc>
                        <a:spcBef>
                          <a:spcPts val="0"/>
                        </a:spcBef>
                        <a:spcAft>
                          <a:spcPts val="0"/>
                        </a:spcAft>
                        <a:buClrTx/>
                        <a:buSzTx/>
                        <a:buFontTx/>
                        <a:buNone/>
                        <a:tabLst/>
                        <a:defRPr/>
                      </a:pPr>
                      <a:r>
                        <a:rPr lang="en-US" sz="1500" b="1" spc="40" dirty="0" smtClean="0"/>
                        <a:t>e-learning web1, 2, 3</a:t>
                      </a:r>
                      <a:endParaRPr lang="en-US" sz="1500" b="1" dirty="0" smtClean="0">
                        <a:latin typeface="+mn-lt"/>
                        <a:ea typeface="Calibri"/>
                        <a:cs typeface="Arial"/>
                      </a:endParaRPr>
                    </a:p>
                  </a:txBody>
                  <a:tcPr marL="84428" marR="84428" marT="42214" marB="42214"/>
                </a:tc>
                <a:tc>
                  <a:txBody>
                    <a:bodyPr/>
                    <a:lstStyle/>
                    <a:p>
                      <a:pPr algn="r">
                        <a:lnSpc>
                          <a:spcPts val="2160"/>
                        </a:lnSpc>
                      </a:pPr>
                      <a:r>
                        <a:rPr lang="ar-JO" sz="1500" b="1" dirty="0" smtClean="0"/>
                        <a:t>تقنيات التعليم </a:t>
                      </a:r>
                      <a:endParaRPr lang="en-US" sz="1500" b="1" dirty="0">
                        <a:solidFill>
                          <a:schemeClr val="tx1"/>
                        </a:solidFill>
                      </a:endParaRPr>
                    </a:p>
                  </a:txBody>
                  <a:tcPr marL="84428" marR="84428" marT="42214" marB="42214"/>
                </a:tc>
                <a:tc vMerge="1">
                  <a:txBody>
                    <a:bodyPr/>
                    <a:lstStyle/>
                    <a:p>
                      <a:endParaRPr lang="en-US" dirty="0"/>
                    </a:p>
                  </a:txBody>
                  <a:tcPr/>
                </a:tc>
              </a:tr>
            </a:tbl>
          </a:graphicData>
        </a:graphic>
      </p:graphicFrame>
      <p:sp>
        <p:nvSpPr>
          <p:cNvPr id="5" name="Date Placeholder 4"/>
          <p:cNvSpPr>
            <a:spLocks noGrp="1"/>
          </p:cNvSpPr>
          <p:nvPr>
            <p:ph type="dt" sz="half" idx="4294967295"/>
          </p:nvPr>
        </p:nvSpPr>
        <p:spPr>
          <a:xfrm>
            <a:off x="0" y="6356350"/>
            <a:ext cx="2133600" cy="365125"/>
          </a:xfrm>
          <a:prstGeom prst="rect">
            <a:avLst/>
          </a:prstGeom>
        </p:spPr>
        <p:txBody>
          <a:bodyPr/>
          <a:lstStyle/>
          <a:p>
            <a:fld id="{891E8DF7-A26B-49DC-97EF-E2FC2EF4C6BD}" type="datetime1">
              <a:rPr lang="en-US" smtClean="0"/>
              <a:pPr/>
              <a:t>9/23/2018</a:t>
            </a:fld>
            <a:endParaRPr lang="en-US" dirty="0"/>
          </a:p>
        </p:txBody>
      </p:sp>
      <p:sp>
        <p:nvSpPr>
          <p:cNvPr id="7" name="Footer Placeholder 6"/>
          <p:cNvSpPr>
            <a:spLocks noGrp="1"/>
          </p:cNvSpPr>
          <p:nvPr>
            <p:ph type="ftr" sz="quarter" idx="4294967295"/>
          </p:nvPr>
        </p:nvSpPr>
        <p:spPr>
          <a:xfrm>
            <a:off x="3116560" y="6448251"/>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720080"/>
          </a:xfrm>
        </p:spPr>
        <p:txBody>
          <a:bodyPr>
            <a:normAutofit/>
          </a:bodyPr>
          <a:lstStyle/>
          <a:p>
            <a:r>
              <a:rPr lang="ar-JO" sz="3200" b="1" dirty="0" smtClean="0"/>
              <a:t>التوصيات</a:t>
            </a:r>
            <a:endParaRPr lang="en-US" sz="3200" b="1" dirty="0"/>
          </a:p>
        </p:txBody>
      </p:sp>
      <p:sp>
        <p:nvSpPr>
          <p:cNvPr id="3" name="Content Placeholder 2"/>
          <p:cNvSpPr>
            <a:spLocks noGrp="1"/>
          </p:cNvSpPr>
          <p:nvPr>
            <p:ph idx="1"/>
          </p:nvPr>
        </p:nvSpPr>
        <p:spPr>
          <a:xfrm>
            <a:off x="685800" y="1412776"/>
            <a:ext cx="7772400" cy="4968552"/>
          </a:xfrm>
        </p:spPr>
        <p:txBody>
          <a:bodyPr>
            <a:normAutofit fontScale="25000" lnSpcReduction="20000"/>
          </a:bodyPr>
          <a:lstStyle/>
          <a:p>
            <a:pPr algn="just" rtl="1">
              <a:buNone/>
            </a:pPr>
            <a:r>
              <a:rPr lang="ar-JO" sz="9600" b="1" dirty="0" smtClean="0"/>
              <a:t>ضرورة اتباع ما يأتي:</a:t>
            </a:r>
          </a:p>
          <a:p>
            <a:pPr algn="just" rtl="1">
              <a:buFont typeface="Wingdings" pitchFamily="2" charset="2"/>
              <a:buChar char="Ø"/>
            </a:pPr>
            <a:r>
              <a:rPr lang="ar-JO" sz="9600" b="1" dirty="0" smtClean="0"/>
              <a:t>التوعية بهرم الخبرات التعلمية والتدرب على استخدامه في تصميم الممارسات التربوية لتصبح أكثر فعالية لتحقيق رؤية ورسالة وأهداف المؤسسات التربوية.</a:t>
            </a:r>
            <a:endParaRPr lang="en-US" sz="9600" b="1" dirty="0" smtClean="0"/>
          </a:p>
          <a:p>
            <a:pPr lvl="0" algn="just" rtl="1">
              <a:buFont typeface="Wingdings" pitchFamily="2" charset="2"/>
              <a:buChar char="Ø"/>
            </a:pPr>
            <a:r>
              <a:rPr lang="ar-JO" sz="9600" b="1" dirty="0" smtClean="0"/>
              <a:t>تدريب المعلمين على توظيف أنماط التعلم الإلكتروني وأساليب تنمية قدرات الذكاء التواصلي عند الطلبة. </a:t>
            </a:r>
            <a:endParaRPr lang="en-US" sz="9600" b="1" dirty="0" smtClean="0"/>
          </a:p>
          <a:p>
            <a:pPr lvl="0" algn="just" rtl="1">
              <a:buFont typeface="Wingdings" pitchFamily="2" charset="2"/>
              <a:buChar char="Ø"/>
            </a:pPr>
            <a:r>
              <a:rPr lang="ar-JO" sz="9600" b="1" dirty="0" smtClean="0"/>
              <a:t>تشجيع البحوث التربوية التطبيقية التي تدرس التعلم الفعال وطرق تحفيزه. </a:t>
            </a:r>
          </a:p>
          <a:p>
            <a:pPr lvl="0" algn="just" rtl="1">
              <a:buFont typeface="Wingdings" pitchFamily="2" charset="2"/>
              <a:buChar char="Ø"/>
            </a:pPr>
            <a:r>
              <a:rPr lang="ar-JO" sz="9600" b="1" dirty="0" smtClean="0"/>
              <a:t>تدريب المعلمين على المهارات الأساسية التي تخلق الزخم في عملية التعلم.</a:t>
            </a:r>
          </a:p>
          <a:p>
            <a:pPr algn="just" rtl="1">
              <a:buFont typeface="Wingdings" pitchFamily="2" charset="2"/>
              <a:buChar char="Ø"/>
            </a:pPr>
            <a:r>
              <a:rPr lang="ar-JO" sz="9600" b="1" dirty="0" smtClean="0"/>
              <a:t>تنمية المهارات الأساسية التي تخلق الزخم في عملية التعلم </a:t>
            </a:r>
            <a:r>
              <a:rPr lang="en-US" sz="9600" b="1" dirty="0" smtClean="0"/>
              <a:t> </a:t>
            </a:r>
            <a:r>
              <a:rPr lang="ar-JO" sz="9600" b="1" dirty="0" smtClean="0"/>
              <a:t>من خلال ما يأتي:</a:t>
            </a:r>
            <a:r>
              <a:rPr lang="en-US" sz="9600" b="1" dirty="0" smtClean="0"/>
              <a:t>   </a:t>
            </a:r>
            <a:r>
              <a:rPr lang="ar-JO" sz="9600" b="1" dirty="0" smtClean="0"/>
              <a:t> </a:t>
            </a:r>
            <a:r>
              <a:rPr lang="en-US" sz="8000" b="1" dirty="0" smtClean="0"/>
              <a:t>(Wilkinson, 2016)</a:t>
            </a:r>
            <a:r>
              <a:rPr lang="ar-JO" sz="8000" b="1" dirty="0"/>
              <a:t> </a:t>
            </a:r>
            <a:r>
              <a:rPr lang="ar-JO" sz="8000" b="1" dirty="0" smtClean="0"/>
              <a:t>    </a:t>
            </a:r>
          </a:p>
          <a:p>
            <a:pPr algn="just" rtl="1">
              <a:buNone/>
            </a:pPr>
            <a:r>
              <a:rPr lang="ar-JO" sz="9600" b="1" dirty="0" smtClean="0"/>
              <a:t>     تحويل الإخفاقات إلى نجاحات، واستخدام منصات التعلم التقليدية والإلكترونية، وتقوية العلاقات، والاستفسار الذي يشحذ العقل والأحاسيس، والقدرة على الربط والدمج، والقدرة على التعرف على المشكلات، واكتساب مهارات اتخاذ القرار والتصرف في تتابع سريع. </a:t>
            </a:r>
            <a:endParaRPr lang="en-US" sz="9600" b="1" dirty="0" smtClean="0"/>
          </a:p>
          <a:p>
            <a:pPr lvl="0" algn="just" rtl="1"/>
            <a:endParaRPr lang="ar-JO" dirty="0" smtClean="0"/>
          </a:p>
          <a:p>
            <a:pPr lvl="0" algn="r" rtl="1">
              <a:buNone/>
            </a:pPr>
            <a:r>
              <a:rPr lang="ar-JO" dirty="0" smtClean="0"/>
              <a:t>   </a:t>
            </a:r>
            <a:r>
              <a:rPr lang="en-US" sz="2400" dirty="0" smtClean="0"/>
              <a:t/>
            </a:r>
            <a:br>
              <a:rPr lang="en-US" sz="2400" dirty="0" smtClean="0"/>
            </a:br>
            <a:endParaRPr lang="en-US" dirty="0" smtClean="0"/>
          </a:p>
          <a:p>
            <a:pPr algn="r" rtl="1">
              <a:buNone/>
            </a:pP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CFDA3951-5F93-410C-9DA4-8EAB6FCA6050}" type="datetime1">
              <a:rPr lang="en-US" smtClean="0"/>
              <a:pPr/>
              <a:t>9/23/2018</a:t>
            </a:fld>
            <a:endParaRPr lang="en-US" dirty="0"/>
          </a:p>
        </p:txBody>
      </p:sp>
      <p:sp>
        <p:nvSpPr>
          <p:cNvPr id="6" name="Footer Placeholder 5"/>
          <p:cNvSpPr>
            <a:spLocks noGrp="1"/>
          </p:cNvSpPr>
          <p:nvPr>
            <p:ph type="ftr" sz="quarter" idx="4294967295"/>
          </p:nvPr>
        </p:nvSpPr>
        <p:spPr>
          <a:xfrm>
            <a:off x="3635896" y="6356350"/>
            <a:ext cx="1728192"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2400" dirty="0" smtClean="0"/>
              <a:t>References</a:t>
            </a:r>
            <a:endParaRPr lang="en-US" sz="2400" dirty="0"/>
          </a:p>
        </p:txBody>
      </p:sp>
      <p:sp>
        <p:nvSpPr>
          <p:cNvPr id="3" name="Content Placeholder 2"/>
          <p:cNvSpPr>
            <a:spLocks noGrp="1"/>
          </p:cNvSpPr>
          <p:nvPr>
            <p:ph idx="1"/>
          </p:nvPr>
        </p:nvSpPr>
        <p:spPr>
          <a:xfrm>
            <a:off x="1115616" y="908720"/>
            <a:ext cx="7200800" cy="5472608"/>
          </a:xfrm>
          <a:noFill/>
        </p:spPr>
        <p:txBody>
          <a:bodyPr>
            <a:normAutofit fontScale="25000" lnSpcReduction="20000"/>
          </a:bodyPr>
          <a:lstStyle/>
          <a:p>
            <a:pPr>
              <a:buNone/>
            </a:pPr>
            <a:r>
              <a:rPr lang="en-US" dirty="0" smtClean="0"/>
              <a:t> </a:t>
            </a:r>
          </a:p>
          <a:p>
            <a:pPr marL="914400" lvl="0" indent="-914400" algn="just" rtl="0">
              <a:lnSpc>
                <a:spcPct val="120000"/>
              </a:lnSpc>
              <a:buFont typeface="+mj-lt"/>
              <a:buAutoNum type="arabicPeriod"/>
            </a:pPr>
            <a:r>
              <a:rPr lang="en-US" sz="4800" dirty="0" smtClean="0"/>
              <a:t>Adrian, K. and Price, L. (2005). Learners and Learning in the Twenty-First Century: What Do We Know About Students' Attitudes Towards and Experiences of Information and Communication Technologies That Will Help Us Design Courses? </a:t>
            </a:r>
            <a:r>
              <a:rPr lang="en-US" sz="4800" i="1" dirty="0" smtClean="0"/>
              <a:t>Studies in Higher Education</a:t>
            </a:r>
            <a:r>
              <a:rPr lang="en-US" sz="4800" b="1" i="1" dirty="0" smtClean="0"/>
              <a:t>. </a:t>
            </a:r>
            <a:r>
              <a:rPr lang="en-US" sz="4800" dirty="0" smtClean="0"/>
              <a:t>Volume 30, Issue 3.</a:t>
            </a:r>
          </a:p>
          <a:p>
            <a:pPr marL="914400" lvl="0" indent="-914400" algn="just" rtl="0">
              <a:lnSpc>
                <a:spcPct val="120000"/>
              </a:lnSpc>
              <a:buFont typeface="+mj-lt"/>
              <a:buAutoNum type="arabicPeriod"/>
            </a:pPr>
            <a:r>
              <a:rPr lang="en-US" sz="4800" dirty="0" smtClean="0"/>
              <a:t>Allyn and Bacon. Information Resources Management Association (2015) </a:t>
            </a:r>
            <a:r>
              <a:rPr lang="en-US" sz="4800" i="1" dirty="0" smtClean="0"/>
              <a:t>Curriculum Design and Classroom Management: Concepts, Methodologies, Tools, and Applications</a:t>
            </a:r>
            <a:r>
              <a:rPr lang="en-US" sz="4800" dirty="0" smtClean="0"/>
              <a:t>, eBook, ISBN 978-1-4666-8247-4, Boston, </a:t>
            </a:r>
            <a:r>
              <a:rPr lang="en-US" sz="4800" u="sng" dirty="0" smtClean="0"/>
              <a:t>http://www.igi- global.com</a:t>
            </a:r>
            <a:r>
              <a:rPr lang="en-US" sz="4800" dirty="0" smtClean="0"/>
              <a:t>, last retrieves Dec. 2</a:t>
            </a:r>
            <a:r>
              <a:rPr lang="en-US" sz="4800" baseline="30000" dirty="0" smtClean="0"/>
              <a:t>nd</a:t>
            </a:r>
            <a:r>
              <a:rPr lang="en-US" sz="4800" dirty="0" smtClean="0"/>
              <a:t>, 2017. </a:t>
            </a:r>
          </a:p>
          <a:p>
            <a:pPr marL="914400" lvl="0" indent="-914400" algn="just" rtl="0">
              <a:lnSpc>
                <a:spcPct val="120000"/>
              </a:lnSpc>
              <a:buFont typeface="+mj-lt"/>
              <a:buAutoNum type="arabicPeriod"/>
            </a:pPr>
            <a:r>
              <a:rPr lang="en-US" sz="4800" dirty="0" smtClean="0"/>
              <a:t>Canning, N. (2010). Playing with Heutagogy: Exploring Strategies to Empower Mature Learners in Higher Education. </a:t>
            </a:r>
            <a:r>
              <a:rPr lang="en-US" sz="4800" i="1" dirty="0" smtClean="0"/>
              <a:t>Journal of Further and Higher Education, 34</a:t>
            </a:r>
            <a:r>
              <a:rPr lang="en-US" sz="4800" dirty="0" smtClean="0"/>
              <a:t>(1), pp. 59-71. </a:t>
            </a:r>
          </a:p>
          <a:p>
            <a:pPr marL="914400" lvl="0" indent="-914400" algn="just" rtl="0">
              <a:lnSpc>
                <a:spcPct val="120000"/>
              </a:lnSpc>
              <a:buFont typeface="+mj-lt"/>
              <a:buAutoNum type="arabicPeriod"/>
            </a:pPr>
            <a:r>
              <a:rPr lang="en-US" sz="4800" dirty="0" smtClean="0"/>
              <a:t>Evans,  Dave ( 2011) White Paper - </a:t>
            </a:r>
            <a:r>
              <a:rPr lang="en-US" sz="4800" i="1" dirty="0" smtClean="0"/>
              <a:t>The Internet of Things: How the Next Evolution of the Internet Is Changing Everything</a:t>
            </a:r>
            <a:r>
              <a:rPr lang="en-US" sz="4800" dirty="0" smtClean="0"/>
              <a:t>, Cisco Internet Business Solutions Group (IBSG),    </a:t>
            </a:r>
          </a:p>
          <a:p>
            <a:pPr marL="914400" lvl="0" indent="-914400" algn="just" rtl="0">
              <a:lnSpc>
                <a:spcPct val="120000"/>
              </a:lnSpc>
              <a:buFont typeface="+mj-lt"/>
              <a:buAutoNum type="arabicPeriod"/>
            </a:pPr>
            <a:r>
              <a:rPr lang="en-US" sz="4800" dirty="0" smtClean="0"/>
              <a:t>George, D., and Mallery, P. (2003). </a:t>
            </a:r>
            <a:r>
              <a:rPr lang="en-US" sz="4800" i="1" dirty="0" smtClean="0"/>
              <a:t>SPSS for Windows Step by Step: A Simple Guide and Reference</a:t>
            </a:r>
            <a:r>
              <a:rPr lang="en-US" sz="4800" dirty="0" smtClean="0"/>
              <a:t>. 11.0 Updates (4th edition). </a:t>
            </a:r>
          </a:p>
          <a:p>
            <a:pPr marL="914400" lvl="0" indent="-914400" algn="just" rtl="0">
              <a:lnSpc>
                <a:spcPct val="120000"/>
              </a:lnSpc>
              <a:buFont typeface="+mj-lt"/>
              <a:buAutoNum type="arabicPeriod"/>
            </a:pPr>
            <a:r>
              <a:rPr lang="en-US" sz="4800" dirty="0" smtClean="0"/>
              <a:t>MacGregor, Debra (2007) </a:t>
            </a:r>
            <a:r>
              <a:rPr lang="en-US" sz="4800" i="1" dirty="0" smtClean="0"/>
              <a:t>Developing Thinking Developing Learning</a:t>
            </a:r>
            <a:r>
              <a:rPr lang="en-US" sz="4800" dirty="0" smtClean="0"/>
              <a:t>, McGraw-Hill Education, UK. </a:t>
            </a:r>
          </a:p>
          <a:p>
            <a:pPr marL="914400" lvl="0" indent="-914400" algn="just" rtl="0">
              <a:lnSpc>
                <a:spcPct val="120000"/>
              </a:lnSpc>
              <a:buFont typeface="+mj-lt"/>
              <a:buAutoNum type="arabicPeriod"/>
            </a:pPr>
            <a:r>
              <a:rPr lang="en-US" sz="4800" dirty="0" smtClean="0"/>
              <a:t>Morrison, Mike (2016) </a:t>
            </a:r>
            <a:r>
              <a:rPr lang="en-US" sz="4800" i="1" dirty="0" smtClean="0"/>
              <a:t>Dale-Cone of Experience or Learning Pyramid Theory: Misleading  Quotes</a:t>
            </a:r>
            <a:r>
              <a:rPr lang="en-US" sz="4800" dirty="0" smtClean="0"/>
              <a:t>, </a:t>
            </a:r>
            <a:r>
              <a:rPr lang="en-US" sz="4800" strike="sngStrike" dirty="0" smtClean="0">
                <a:effectLst>
                  <a:outerShdw blurRad="38100" dist="38100" dir="2700000" algn="tl">
                    <a:srgbClr val="000000">
                      <a:alpha val="43137"/>
                    </a:srgbClr>
                  </a:outerShdw>
                </a:effectLst>
                <a:hlinkClick r:id="rId2"/>
              </a:rPr>
              <a:t>https://rapidbi.com/dale-cone-of-experience-misleading-quotes/</a:t>
            </a:r>
            <a:r>
              <a:rPr lang="en-US" sz="4800" strike="sngStrike" dirty="0" smtClean="0">
                <a:effectLst>
                  <a:outerShdw blurRad="38100" dist="38100" dir="2700000" algn="tl">
                    <a:srgbClr val="000000">
                      <a:alpha val="43137"/>
                    </a:srgbClr>
                  </a:outerShdw>
                </a:effectLst>
              </a:rPr>
              <a:t>, </a:t>
            </a:r>
            <a:r>
              <a:rPr lang="en-US" sz="4800" dirty="0" smtClean="0"/>
              <a:t>last retrieved Dec2, 2017.</a:t>
            </a:r>
          </a:p>
          <a:p>
            <a:pPr marL="914400" lvl="0" indent="-914400" algn="just" rtl="0">
              <a:lnSpc>
                <a:spcPct val="120000"/>
              </a:lnSpc>
              <a:buFont typeface="+mj-lt"/>
              <a:buAutoNum type="arabicPeriod"/>
            </a:pPr>
            <a:r>
              <a:rPr lang="en-US" sz="4800" dirty="0" smtClean="0"/>
              <a:t>Pinto LE, Spares S, Drisco L. (2012). </a:t>
            </a:r>
            <a:r>
              <a:rPr lang="en-US" sz="4800" i="1" dirty="0" smtClean="0"/>
              <a:t>Strategies for Remodeling Instruction</a:t>
            </a:r>
            <a:r>
              <a:rPr lang="en-US" sz="4800" dirty="0" smtClean="0"/>
              <a:t>, Thousand Oaks, CA: Sage.</a:t>
            </a:r>
          </a:p>
          <a:p>
            <a:pPr marL="914400" lvl="0" indent="-914400" algn="just" rtl="0">
              <a:lnSpc>
                <a:spcPct val="120000"/>
              </a:lnSpc>
              <a:buFont typeface="+mj-lt"/>
              <a:buAutoNum type="arabicPeriod"/>
            </a:pPr>
            <a:r>
              <a:rPr lang="en-US" sz="4800" dirty="0" smtClean="0"/>
              <a:t>Sharples, M. (2013). Mobile Learning: Research, Practice and Challenges. </a:t>
            </a:r>
            <a:r>
              <a:rPr lang="en-US" sz="4800" i="1" dirty="0" smtClean="0"/>
              <a:t>Distance Education in China</a:t>
            </a:r>
            <a:r>
              <a:rPr lang="en-US" sz="4800" dirty="0" smtClean="0"/>
              <a:t>, 3(5),  pp.5–11.</a:t>
            </a:r>
          </a:p>
          <a:p>
            <a:pPr marL="914400" lvl="0" indent="-914400" algn="just" rtl="0">
              <a:lnSpc>
                <a:spcPct val="120000"/>
              </a:lnSpc>
              <a:buFont typeface="+mj-lt"/>
              <a:buAutoNum type="arabicPeriod"/>
            </a:pPr>
            <a:r>
              <a:rPr lang="en-US" sz="4800" dirty="0" smtClean="0"/>
              <a:t>Verkroost M., Meijerink L., Lintsen H. &amp; Veen W. (2008). Finding a balance of dimensions in blended learning. </a:t>
            </a:r>
            <a:r>
              <a:rPr lang="en-US" sz="4800" i="1" dirty="0" smtClean="0"/>
              <a:t>International Journal on e-Learning, </a:t>
            </a:r>
            <a:r>
              <a:rPr lang="en-US" sz="4800" dirty="0" smtClean="0"/>
              <a:t>7(3), pp.499–522. </a:t>
            </a:r>
          </a:p>
          <a:p>
            <a:pPr marL="914400" lvl="0" indent="-914400" algn="just" rtl="0">
              <a:lnSpc>
                <a:spcPct val="120000"/>
              </a:lnSpc>
              <a:buFont typeface="+mj-lt"/>
              <a:buAutoNum type="arabicPeriod"/>
            </a:pPr>
            <a:r>
              <a:rPr lang="en-US" sz="4800" dirty="0" smtClean="0"/>
              <a:t>Yahya, S., Ahmad, E. A., &amp; Jalil, K. A. (2010) The Definition and Characteristics of Ubiquitous Learning: A Discussion. </a:t>
            </a:r>
            <a:r>
              <a:rPr lang="en-US" sz="4800" i="1" dirty="0" smtClean="0"/>
              <a:t>International Journal of </a:t>
            </a:r>
            <a:r>
              <a:rPr lang="en-US" sz="4800" i="1" dirty="0" err="1" smtClean="0"/>
              <a:t>Educa</a:t>
            </a:r>
            <a:fld id="{28A21696-AF2A-4A71-A295-CD11C22179A1}" type="slidenum">
              <a:rPr lang="en-US" sz="4800" i="1" smtClean="0"/>
              <a:pPr marL="914400" lvl="0" indent="-914400" algn="just" rtl="0">
                <a:lnSpc>
                  <a:spcPct val="120000"/>
                </a:lnSpc>
                <a:buFont typeface="+mj-lt"/>
                <a:buAutoNum type="arabicPeriod"/>
              </a:pPr>
              <a:t>39</a:t>
            </a:fld>
            <a:r>
              <a:rPr lang="en-US" sz="4800" i="1" dirty="0" err="1" smtClean="0"/>
              <a:t>tion</a:t>
            </a:r>
            <a:r>
              <a:rPr lang="en-US" sz="4800" i="1" dirty="0" smtClean="0"/>
              <a:t> and Development Using Information and Communication Technology</a:t>
            </a:r>
            <a:r>
              <a:rPr lang="en-US" sz="4800" dirty="0" smtClean="0"/>
              <a:t> (IJEDICT), 6(1), 117 - 127. </a:t>
            </a:r>
          </a:p>
          <a:p>
            <a:pPr marL="514350" indent="-514350">
              <a:lnSpc>
                <a:spcPct val="120000"/>
              </a:lnSpc>
              <a:buFont typeface="+mj-lt"/>
              <a:buAutoNum type="arabicPeriod"/>
            </a:pP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2FF599F5-72A7-4223-8676-B7B49B8A4FB2}" type="datetime1">
              <a:rPr lang="en-US" smtClean="0"/>
              <a:pPr/>
              <a:t>9/23/2018</a:t>
            </a:fld>
            <a:endParaRPr lang="en-US" dirty="0"/>
          </a:p>
        </p:txBody>
      </p:sp>
      <p:sp>
        <p:nvSpPr>
          <p:cNvPr id="6" name="Footer Placeholder 5"/>
          <p:cNvSpPr>
            <a:spLocks noGrp="1"/>
          </p:cNvSpPr>
          <p:nvPr>
            <p:ph type="ftr" sz="quarter" idx="4294967295"/>
          </p:nvPr>
        </p:nvSpPr>
        <p:spPr>
          <a:xfrm>
            <a:off x="2900536" y="635635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772400" cy="864096"/>
          </a:xfrm>
        </p:spPr>
        <p:txBody>
          <a:bodyPr>
            <a:normAutofit/>
          </a:bodyPr>
          <a:lstStyle/>
          <a:p>
            <a:r>
              <a:rPr lang="ar-JO" sz="3200" b="1" dirty="0" smtClean="0"/>
              <a:t>محاور المحاضرة</a:t>
            </a:r>
            <a:endParaRPr lang="en-US" sz="3200" b="1" dirty="0"/>
          </a:p>
        </p:txBody>
      </p:sp>
      <p:sp>
        <p:nvSpPr>
          <p:cNvPr id="3" name="Content Placeholder 2"/>
          <p:cNvSpPr>
            <a:spLocks noGrp="1"/>
          </p:cNvSpPr>
          <p:nvPr>
            <p:ph idx="1"/>
          </p:nvPr>
        </p:nvSpPr>
        <p:spPr>
          <a:xfrm>
            <a:off x="179512" y="1600200"/>
            <a:ext cx="8568952" cy="4525963"/>
          </a:xfrm>
        </p:spPr>
        <p:txBody>
          <a:bodyPr>
            <a:normAutofit fontScale="92500" lnSpcReduction="20000"/>
          </a:bodyPr>
          <a:lstStyle/>
          <a:p>
            <a:pPr algn="just" rtl="1">
              <a:buFont typeface="Wingdings" pitchFamily="2" charset="2"/>
              <a:buChar char="Ø"/>
            </a:pPr>
            <a:r>
              <a:rPr lang="ar-JO" dirty="0" smtClean="0">
                <a:latin typeface="Simplified Arabic" pitchFamily="18" charset="-78"/>
                <a:cs typeface="Simplified Arabic" pitchFamily="18" charset="-78"/>
              </a:rPr>
              <a:t> </a:t>
            </a:r>
            <a:r>
              <a:rPr lang="ar-JO" b="1" dirty="0" smtClean="0">
                <a:latin typeface="Simplified Arabic" pitchFamily="18" charset="-78"/>
                <a:cs typeface="Simplified Arabic" pitchFamily="18" charset="-78"/>
              </a:rPr>
              <a:t>توضيح مفهومي العصر الرقمي و</a:t>
            </a:r>
            <a:r>
              <a:rPr lang="ar-JO" b="1" dirty="0" smtClean="0"/>
              <a:t>التعليم والتعلم الفعال.</a:t>
            </a:r>
            <a:endParaRPr lang="en-US" b="1" dirty="0" smtClean="0"/>
          </a:p>
          <a:p>
            <a:pPr algn="just">
              <a:buFont typeface="Wingdings" pitchFamily="2" charset="2"/>
              <a:buChar char="Ø"/>
            </a:pPr>
            <a:r>
              <a:rPr lang="ar-JO" b="1" dirty="0" smtClean="0">
                <a:latin typeface="Simplified Arabic" pitchFamily="18" charset="-78"/>
                <a:cs typeface="Simplified Arabic" pitchFamily="18" charset="-78"/>
              </a:rPr>
              <a:t>بيان ماهية الخلل المركب والمعيق للتعلم الفعال في مؤسسات التعليم الجامعي. </a:t>
            </a:r>
          </a:p>
          <a:p>
            <a:pPr algn="just" rtl="1">
              <a:buFont typeface="Wingdings" pitchFamily="2" charset="2"/>
              <a:buChar char="Ø"/>
            </a:pPr>
            <a:r>
              <a:rPr lang="ar-JO" b="1" dirty="0" smtClean="0">
                <a:latin typeface="Simplified Arabic" pitchFamily="18" charset="-78"/>
                <a:cs typeface="Simplified Arabic" pitchFamily="18" charset="-78"/>
              </a:rPr>
              <a:t> التمييز بين التعليم التقليدي والمعاصر في القرن الحادي والعشرين. </a:t>
            </a:r>
          </a:p>
          <a:p>
            <a:pPr algn="just" rtl="1">
              <a:buFont typeface="Wingdings" pitchFamily="2" charset="2"/>
              <a:buChar char="Ø"/>
            </a:pPr>
            <a:r>
              <a:rPr lang="ar-JO" b="1" dirty="0" smtClean="0">
                <a:latin typeface="Simplified Arabic" pitchFamily="18" charset="-78"/>
                <a:cs typeface="Simplified Arabic" pitchFamily="18" charset="-78"/>
              </a:rPr>
              <a:t> توضيح المقصود بالمجتمع التعلمي وتفريد التعليم وأتمتته. </a:t>
            </a:r>
          </a:p>
          <a:p>
            <a:pPr algn="just" rtl="1">
              <a:buFont typeface="Wingdings" pitchFamily="2" charset="2"/>
              <a:buChar char="Ø"/>
            </a:pPr>
            <a:r>
              <a:rPr lang="ar-JO" b="1" dirty="0" smtClean="0">
                <a:latin typeface="Simplified Arabic" pitchFamily="18" charset="-78"/>
                <a:cs typeface="Simplified Arabic" pitchFamily="18" charset="-78"/>
              </a:rPr>
              <a:t> بيان استراتيجيات التعليم الإلكتروني، تمهيداً لتحديد مواقع جامعاتنا العربية منها.</a:t>
            </a:r>
          </a:p>
          <a:p>
            <a:pPr algn="just" rtl="1">
              <a:buFont typeface="Wingdings" pitchFamily="2" charset="2"/>
              <a:buChar char="Ø"/>
            </a:pPr>
            <a:r>
              <a:rPr lang="ar-JO" b="1" dirty="0" smtClean="0">
                <a:latin typeface="Simplified Arabic" pitchFamily="18" charset="-78"/>
                <a:cs typeface="Simplified Arabic" pitchFamily="18" charset="-78"/>
              </a:rPr>
              <a:t> اقتراح التوصيات اللازمة لتصويب الخلل المركب الذي يعيق تحقيق التعلم الفعال وتحفيزه</a:t>
            </a:r>
            <a:r>
              <a:rPr lang="ar-JO" dirty="0" smtClean="0">
                <a:latin typeface="Simplified Arabic" pitchFamily="18" charset="-78"/>
                <a:cs typeface="Simplified Arabic" pitchFamily="18" charset="-78"/>
              </a:rPr>
              <a:t>.  </a:t>
            </a:r>
            <a:endParaRPr lang="en-US"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E6179567-2AF5-4D9F-A83E-C122EDB589D9}" type="datetime1">
              <a:rPr lang="en-US" smtClean="0"/>
              <a:pPr/>
              <a:t>9/23/2018</a:t>
            </a:fld>
            <a:endParaRPr lang="en-US" dirty="0"/>
          </a:p>
        </p:txBody>
      </p:sp>
      <p:sp>
        <p:nvSpPr>
          <p:cNvPr id="6" name="Footer Placeholder 5"/>
          <p:cNvSpPr>
            <a:spLocks noGrp="1"/>
          </p:cNvSpPr>
          <p:nvPr>
            <p:ph type="ftr" sz="quarter" idx="4294967295"/>
          </p:nvPr>
        </p:nvSpPr>
        <p:spPr>
          <a:xfrm>
            <a:off x="3203848" y="6309320"/>
            <a:ext cx="2895600" cy="365125"/>
          </a:xfrm>
          <a:prstGeom prst="rect">
            <a:avLst/>
          </a:prstGeom>
        </p:spPr>
        <p:txBody>
          <a:bodyPr/>
          <a:lstStyle/>
          <a:p>
            <a:r>
              <a:rPr lang="ar-BH"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789041"/>
            <a:ext cx="7772400" cy="1008112"/>
          </a:xfrm>
        </p:spPr>
        <p:txBody>
          <a:bodyPr>
            <a:noAutofit/>
          </a:bodyPr>
          <a:lstStyle/>
          <a:p>
            <a:pPr algn="ctr" rtl="1"/>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ar-JO" sz="2800" dirty="0" smtClean="0"/>
              <a:t>ويرجى المشاركة بإجابة الأسئلة المتضمنة في الاستبانة</a:t>
            </a:r>
            <a:r>
              <a:rPr lang="en-US" sz="2800" dirty="0" smtClean="0"/>
              <a:t> </a:t>
            </a:r>
            <a:r>
              <a:rPr lang="ar-JO" sz="2800" dirty="0" smtClean="0"/>
              <a:t>الموزعة</a:t>
            </a:r>
            <a:endParaRPr lang="en-US" sz="2800" dirty="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0C04E23E-B4EE-41D2-8020-7912D9756AB8}" type="datetime1">
              <a:rPr lang="en-US" smtClean="0"/>
              <a:pPr/>
              <a:t>9/23/2018</a:t>
            </a:fld>
            <a:endParaRPr lang="en-US" dirty="0"/>
          </a:p>
        </p:txBody>
      </p:sp>
      <p:sp>
        <p:nvSpPr>
          <p:cNvPr id="6" name="Footer Placeholder 5"/>
          <p:cNvSpPr>
            <a:spLocks noGrp="1"/>
          </p:cNvSpPr>
          <p:nvPr>
            <p:ph type="ftr" sz="quarter" idx="4294967295"/>
          </p:nvPr>
        </p:nvSpPr>
        <p:spPr>
          <a:xfrm>
            <a:off x="3332584" y="6356350"/>
            <a:ext cx="2895600" cy="365125"/>
          </a:xfrm>
          <a:prstGeom prst="rect">
            <a:avLst/>
          </a:prstGeom>
        </p:spPr>
        <p:txBody>
          <a:bodyPr/>
          <a:lstStyle/>
          <a:p>
            <a:r>
              <a:rPr lang="ar-BH" smtClean="0"/>
              <a:t>جامعة فيلادلفيا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4797152"/>
          </a:xfrm>
          <a:prstGeom prst="rect">
            <a:avLst/>
          </a:prstGeom>
          <a:noFill/>
          <a:ln w="9525">
            <a:noFill/>
            <a:miter lim="800000"/>
            <a:headEnd/>
            <a:tailEnd/>
          </a:ln>
          <a:effectLst/>
        </p:spPr>
      </p:pic>
    </p:spTree>
  </p:cSld>
  <p:clrMapOvr>
    <a:masterClrMapping/>
  </p:clrMapOvr>
  <p:transition spd="med" advTm="3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lstStyle/>
          <a:p>
            <a:r>
              <a:rPr lang="ar-JO" sz="3200" b="1" dirty="0" smtClean="0"/>
              <a:t>ما المقصود بالعصر الرقمي..؟</a:t>
            </a:r>
            <a:endParaRPr lang="en-US" sz="3200" b="1" dirty="0"/>
          </a:p>
        </p:txBody>
      </p:sp>
      <p:sp>
        <p:nvSpPr>
          <p:cNvPr id="3" name="Content Placeholder 2"/>
          <p:cNvSpPr>
            <a:spLocks noGrp="1"/>
          </p:cNvSpPr>
          <p:nvPr>
            <p:ph idx="1"/>
          </p:nvPr>
        </p:nvSpPr>
        <p:spPr>
          <a:xfrm>
            <a:off x="395536" y="1052736"/>
            <a:ext cx="7772400" cy="5040560"/>
          </a:xfrm>
        </p:spPr>
        <p:txBody>
          <a:bodyPr/>
          <a:lstStyle/>
          <a:p>
            <a:pPr algn="just">
              <a:buNone/>
            </a:pPr>
            <a:r>
              <a:rPr lang="ar-JO" sz="2400" b="1" dirty="0" smtClean="0"/>
              <a:t>    اتسمت البيئة الثقافية </a:t>
            </a:r>
            <a:r>
              <a:rPr lang="ar-JO" sz="2400" b="1" smtClean="0"/>
              <a:t>والاجتماعية في المجتمعات بصفات </a:t>
            </a:r>
            <a:r>
              <a:rPr lang="ar-JO" sz="2400" b="1" dirty="0" smtClean="0"/>
              <a:t>جعلت علماء الاجتماع يضفون على كل واحد من العقود صفة محددة</a:t>
            </a:r>
            <a:r>
              <a:rPr lang="en-US" sz="2400" b="1" dirty="0" smtClean="0"/>
              <a:t>: </a:t>
            </a:r>
            <a:endParaRPr lang="ar-JO" sz="2400" b="1" dirty="0" smtClean="0"/>
          </a:p>
          <a:p>
            <a:pPr algn="just">
              <a:buNone/>
            </a:pPr>
            <a:r>
              <a:rPr lang="ar-JO" sz="2400" b="1" dirty="0" smtClean="0"/>
              <a:t>-  عقد العائلة المنغلقة الكئيبة في الثلاثينيات من القرن العشرين, </a:t>
            </a:r>
          </a:p>
          <a:p>
            <a:pPr algn="just">
              <a:buFontTx/>
              <a:buChar char="-"/>
            </a:pPr>
            <a:r>
              <a:rPr lang="ar-JO" sz="2400" b="1" dirty="0" smtClean="0"/>
              <a:t>وعقد العائلة ذات الأب الغائب  دائماً في الأربعينيات,</a:t>
            </a:r>
          </a:p>
          <a:p>
            <a:pPr algn="just">
              <a:buFontTx/>
              <a:buChar char="-"/>
            </a:pPr>
            <a:r>
              <a:rPr lang="ar-JO" sz="2400" b="1" dirty="0" smtClean="0"/>
              <a:t>وعقد العائلة ذات الأم المتسامحة في الخمسينيات,</a:t>
            </a:r>
          </a:p>
          <a:p>
            <a:pPr algn="just">
              <a:buFontTx/>
              <a:buChar char="-"/>
            </a:pPr>
            <a:r>
              <a:rPr lang="ar-JO" sz="2400" b="1" dirty="0" smtClean="0"/>
              <a:t>وعقد العائلة المتسمة بالحيوية والشباب والثورة في الستينيات,</a:t>
            </a:r>
          </a:p>
          <a:p>
            <a:pPr algn="just">
              <a:buFontTx/>
              <a:buChar char="-"/>
            </a:pPr>
            <a:r>
              <a:rPr lang="ar-JO" sz="2400" b="1" dirty="0" smtClean="0"/>
              <a:t>وعقد العائلة الأنانية في السبعينيات, </a:t>
            </a:r>
          </a:p>
          <a:p>
            <a:pPr algn="just">
              <a:buFontTx/>
              <a:buChar char="-"/>
            </a:pPr>
            <a:r>
              <a:rPr lang="ar-JO" sz="2400" b="1" dirty="0" smtClean="0"/>
              <a:t>وعقد العائلة المتمسكة بالقيم الجديدة في الثمانينيات, </a:t>
            </a:r>
            <a:endParaRPr lang="en-US" sz="2400" b="1" dirty="0" smtClean="0"/>
          </a:p>
          <a:p>
            <a:pPr algn="just">
              <a:buFontTx/>
              <a:buChar char="-"/>
            </a:pPr>
            <a:r>
              <a:rPr lang="en-US" sz="2400" b="1" dirty="0" smtClean="0"/>
              <a:t> </a:t>
            </a:r>
            <a:r>
              <a:rPr lang="ar-JO" sz="2400" b="1" dirty="0" smtClean="0"/>
              <a:t>وعقد العائلة المتواصلة بأدوات التواصل الاجتماعي في التسعينيات،</a:t>
            </a:r>
          </a:p>
          <a:p>
            <a:pPr algn="just">
              <a:buFontTx/>
              <a:buChar char="-"/>
            </a:pPr>
            <a:r>
              <a:rPr lang="ar-JO" sz="2400" b="1" dirty="0" smtClean="0"/>
              <a:t> وعقد العائلة الرقمية في العقد الأول من القرن الحادي والعشرين، </a:t>
            </a:r>
          </a:p>
          <a:p>
            <a:pPr algn="just">
              <a:buFontTx/>
              <a:buChar char="-"/>
            </a:pPr>
            <a:r>
              <a:rPr lang="ar-JO" sz="2400" b="1" dirty="0" smtClean="0"/>
              <a:t> وعقد العائلة المعتمدة على الذكاء التواصلي في العقد الثاني من القرن الحادي والعشرين.</a:t>
            </a:r>
          </a:p>
          <a:p>
            <a:pPr>
              <a:buNone/>
            </a:pPr>
            <a:endParaRPr lang="en-US" dirty="0"/>
          </a:p>
        </p:txBody>
      </p:sp>
    </p:spTree>
  </p:cSld>
  <p:clrMapOvr>
    <a:masterClrMapping/>
  </p:clrMapOvr>
  <p:transition spd="med" advTm="3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normAutofit/>
          </a:bodyPr>
          <a:lstStyle/>
          <a:p>
            <a:r>
              <a:rPr lang="ar-JO" sz="3200" b="1" dirty="0" smtClean="0"/>
              <a:t>ما معنى التعلم الفعال.. ؟ </a:t>
            </a:r>
            <a:endParaRPr lang="en-US" sz="3200" b="1" dirty="0"/>
          </a:p>
        </p:txBody>
      </p:sp>
      <p:sp>
        <p:nvSpPr>
          <p:cNvPr id="3" name="Content Placeholder 2"/>
          <p:cNvSpPr>
            <a:spLocks noGrp="1"/>
          </p:cNvSpPr>
          <p:nvPr>
            <p:ph idx="1"/>
          </p:nvPr>
        </p:nvSpPr>
        <p:spPr>
          <a:xfrm>
            <a:off x="251520" y="1412776"/>
            <a:ext cx="8712968" cy="4713387"/>
          </a:xfrm>
        </p:spPr>
        <p:txBody>
          <a:bodyPr>
            <a:normAutofit fontScale="25000" lnSpcReduction="20000"/>
          </a:bodyPr>
          <a:lstStyle/>
          <a:p>
            <a:pPr algn="just" rtl="1">
              <a:lnSpc>
                <a:spcPct val="120000"/>
              </a:lnSpc>
              <a:buFont typeface="Wingdings" pitchFamily="2" charset="2"/>
              <a:buChar char="Ø"/>
            </a:pPr>
            <a:r>
              <a:rPr lang="ar-JO" sz="9600" dirty="0" smtClean="0">
                <a:latin typeface="Arial" pitchFamily="34" charset="0"/>
                <a:cs typeface="+mj-cs"/>
              </a:rPr>
              <a:t>  </a:t>
            </a:r>
            <a:r>
              <a:rPr lang="ar-JO" sz="9600" b="1" dirty="0" smtClean="0">
                <a:latin typeface="Arial" pitchFamily="34" charset="0"/>
                <a:cs typeface="+mj-cs"/>
              </a:rPr>
              <a:t>يكون التعليم والتعلم فعالاً</a:t>
            </a:r>
            <a:r>
              <a:rPr lang="en-US" sz="9600" b="1" dirty="0" smtClean="0">
                <a:latin typeface="Arial" pitchFamily="34" charset="0"/>
                <a:cs typeface="+mj-cs"/>
              </a:rPr>
              <a:t> </a:t>
            </a:r>
            <a:r>
              <a:rPr lang="ar-JO" sz="9600" b="1" dirty="0" smtClean="0">
                <a:latin typeface="Arial" pitchFamily="34" charset="0"/>
                <a:cs typeface="+mj-cs"/>
              </a:rPr>
              <a:t>حين يحقق</a:t>
            </a:r>
            <a:r>
              <a:rPr lang="en-US" sz="9600" b="1" dirty="0" smtClean="0">
                <a:latin typeface="Arial" pitchFamily="34" charset="0"/>
                <a:cs typeface="+mj-cs"/>
              </a:rPr>
              <a:t> </a:t>
            </a:r>
            <a:r>
              <a:rPr lang="ar-JO" sz="9600" b="1" dirty="0" smtClean="0">
                <a:latin typeface="Arial" pitchFamily="34" charset="0"/>
                <a:cs typeface="+mj-cs"/>
              </a:rPr>
              <a:t>الأهداف </a:t>
            </a:r>
            <a:r>
              <a:rPr lang="ar-JO" sz="9600" b="1" u="sng" dirty="0" smtClean="0">
                <a:latin typeface="Arial" pitchFamily="34" charset="0"/>
                <a:cs typeface="+mj-cs"/>
              </a:rPr>
              <a:t>المعرفية</a:t>
            </a:r>
            <a:r>
              <a:rPr lang="ar-JO" sz="9600" b="1" dirty="0" smtClean="0">
                <a:latin typeface="Arial" pitchFamily="34" charset="0"/>
                <a:cs typeface="+mj-cs"/>
              </a:rPr>
              <a:t> </a:t>
            </a:r>
            <a:r>
              <a:rPr lang="ar-JO" sz="9600" b="1" u="sng" dirty="0" smtClean="0">
                <a:latin typeface="Arial" pitchFamily="34" charset="0"/>
                <a:cs typeface="+mj-cs"/>
              </a:rPr>
              <a:t>والأدائية</a:t>
            </a:r>
            <a:r>
              <a:rPr lang="ar-JO" sz="9600" b="1" dirty="0" smtClean="0">
                <a:latin typeface="Arial" pitchFamily="34" charset="0"/>
                <a:cs typeface="+mj-cs"/>
              </a:rPr>
              <a:t> </a:t>
            </a:r>
            <a:r>
              <a:rPr lang="ar-JO" sz="9600" b="1" u="sng" dirty="0" smtClean="0">
                <a:latin typeface="Arial" pitchFamily="34" charset="0"/>
                <a:cs typeface="+mj-cs"/>
              </a:rPr>
              <a:t>والوجدانية</a:t>
            </a:r>
            <a:r>
              <a:rPr lang="ar-JO" sz="9600" b="1" dirty="0" smtClean="0">
                <a:latin typeface="Arial" pitchFamily="34" charset="0"/>
                <a:cs typeface="+mj-cs"/>
              </a:rPr>
              <a:t> المخططة لعمليتي التعليم والتعلم. ول</a:t>
            </a:r>
            <a:r>
              <a:rPr lang="ar-JO" sz="9600" b="1" dirty="0" smtClean="0"/>
              <a:t>تحقيق التعلم الفعال، يقتضي مراعاة توفر ما يأتي: </a:t>
            </a:r>
            <a:r>
              <a:rPr lang="en-US" sz="8000" b="1" dirty="0" err="1" smtClean="0"/>
              <a:t>MacGregor</a:t>
            </a:r>
            <a:r>
              <a:rPr lang="en-US" sz="8000" b="1" dirty="0" smtClean="0"/>
              <a:t>, 2007</a:t>
            </a:r>
            <a:r>
              <a:rPr lang="en-US" sz="9600" b="1" dirty="0" smtClean="0"/>
              <a:t>)</a:t>
            </a:r>
            <a:r>
              <a:rPr lang="ar-JO" sz="9600" b="1" dirty="0" smtClean="0"/>
              <a:t>)                                             </a:t>
            </a:r>
          </a:p>
          <a:p>
            <a:pPr algn="just" rtl="1">
              <a:buNone/>
            </a:pPr>
            <a:r>
              <a:rPr lang="ar-JO" sz="9600" b="1" u="sng" dirty="0" smtClean="0"/>
              <a:t> المعلمون: </a:t>
            </a:r>
            <a:endParaRPr lang="en-US" sz="9600" b="1" u="sng" dirty="0" smtClean="0"/>
          </a:p>
          <a:p>
            <a:pPr algn="just" rtl="1">
              <a:buFontTx/>
              <a:buChar char="-"/>
            </a:pPr>
            <a:r>
              <a:rPr lang="ar-JO" sz="9600" b="1" dirty="0" smtClean="0"/>
              <a:t>القدرة على اختيار أحدث المراجع </a:t>
            </a:r>
          </a:p>
          <a:p>
            <a:pPr algn="just" rtl="1">
              <a:buNone/>
            </a:pPr>
            <a:r>
              <a:rPr lang="ar-JO" sz="9600" b="1" dirty="0" smtClean="0"/>
              <a:t>    للمحتوى.</a:t>
            </a:r>
          </a:p>
          <a:p>
            <a:pPr algn="just" rtl="1">
              <a:buNone/>
            </a:pPr>
            <a:r>
              <a:rPr lang="ar-JO" sz="9600" b="1" dirty="0" smtClean="0"/>
              <a:t>- القدرة على تصميم عملية التعليم الفعال، </a:t>
            </a:r>
            <a:endParaRPr lang="en-US" sz="9600" b="1" dirty="0" smtClean="0"/>
          </a:p>
          <a:p>
            <a:pPr algn="just" rtl="1">
              <a:buFontTx/>
              <a:buChar char="-"/>
            </a:pPr>
            <a:r>
              <a:rPr lang="ar-JO" sz="9600" b="1" dirty="0" smtClean="0"/>
              <a:t>التدرب على أساليب جذب انتباه </a:t>
            </a:r>
          </a:p>
          <a:p>
            <a:pPr algn="just" rtl="1">
              <a:buNone/>
            </a:pPr>
            <a:r>
              <a:rPr lang="ar-JO" sz="9600" b="1" dirty="0" smtClean="0"/>
              <a:t>   الدارسين. </a:t>
            </a:r>
            <a:endParaRPr lang="en-US" sz="9600" b="1" dirty="0" smtClean="0"/>
          </a:p>
          <a:p>
            <a:pPr algn="just" rtl="1">
              <a:buNone/>
            </a:pPr>
            <a:r>
              <a:rPr lang="ar-JO" sz="9600" b="1" u="sng" dirty="0" smtClean="0"/>
              <a:t> الطلبة: </a:t>
            </a:r>
            <a:endParaRPr lang="en-US" sz="9600" b="1" u="sng" dirty="0" smtClean="0"/>
          </a:p>
          <a:p>
            <a:pPr algn="just" rtl="1">
              <a:buFontTx/>
              <a:buChar char="-"/>
            </a:pPr>
            <a:r>
              <a:rPr lang="ar-JO" sz="9600" b="1" dirty="0" smtClean="0"/>
              <a:t>قدرة الدارسين على المشاركة الفاعلة في </a:t>
            </a:r>
          </a:p>
          <a:p>
            <a:pPr algn="just" rtl="1">
              <a:buNone/>
            </a:pPr>
            <a:r>
              <a:rPr lang="ar-JO" sz="9600" b="1" dirty="0" smtClean="0"/>
              <a:t> فرق عمل تفاعلية.</a:t>
            </a:r>
            <a:endParaRPr lang="en-US" sz="9600" b="1" dirty="0" smtClean="0"/>
          </a:p>
          <a:p>
            <a:pPr>
              <a:buNone/>
            </a:pPr>
            <a:endParaRPr lang="en-US" sz="6000" dirty="0"/>
          </a:p>
        </p:txBody>
      </p:sp>
      <p:sp>
        <p:nvSpPr>
          <p:cNvPr id="5" name="Date Placeholder 4"/>
          <p:cNvSpPr>
            <a:spLocks noGrp="1"/>
          </p:cNvSpPr>
          <p:nvPr>
            <p:ph type="dt" sz="half" idx="4294967295"/>
          </p:nvPr>
        </p:nvSpPr>
        <p:spPr>
          <a:xfrm>
            <a:off x="0" y="6356350"/>
            <a:ext cx="2133600" cy="365125"/>
          </a:xfrm>
          <a:prstGeom prst="rect">
            <a:avLst/>
          </a:prstGeom>
        </p:spPr>
        <p:txBody>
          <a:bodyPr/>
          <a:lstStyle/>
          <a:p>
            <a:fld id="{CF2F9430-ADFA-4503-88E3-9FD74A05B7B1}" type="datetime1">
              <a:rPr lang="en-US" smtClean="0"/>
              <a:pPr/>
              <a:t>9/23/2018</a:t>
            </a:fld>
            <a:endParaRPr lang="en-US" dirty="0"/>
          </a:p>
        </p:txBody>
      </p:sp>
      <p:sp>
        <p:nvSpPr>
          <p:cNvPr id="7" name="Footer Placeholder 6"/>
          <p:cNvSpPr>
            <a:spLocks noGrp="1"/>
          </p:cNvSpPr>
          <p:nvPr>
            <p:ph type="ftr" sz="quarter" idx="4294967295"/>
          </p:nvPr>
        </p:nvSpPr>
        <p:spPr>
          <a:xfrm>
            <a:off x="3995936" y="6381329"/>
            <a:ext cx="1656184" cy="476672"/>
          </a:xfrm>
          <a:prstGeom prst="rect">
            <a:avLst/>
          </a:prstGeom>
        </p:spPr>
        <p:txBody>
          <a:bodyPr/>
          <a:lstStyle/>
          <a:p>
            <a:r>
              <a:rPr lang="ar-BH" smtClean="0"/>
              <a:t>جامعة فيلادلفيا                                           </a:t>
            </a:r>
            <a:endParaRPr lang="en-US" dirty="0"/>
          </a:p>
        </p:txBody>
      </p:sp>
      <p:pic>
        <p:nvPicPr>
          <p:cNvPr id="36866" name="Picture 2" descr="ÙØªÙØ¬Ø© Ø¨Ø­Ø« Ø§ÙØµÙØ± Ø¹Ù âªEffective Learningâ¬â"/>
          <p:cNvPicPr>
            <a:picLocks noChangeAspect="1" noChangeArrowheads="1"/>
          </p:cNvPicPr>
          <p:nvPr/>
        </p:nvPicPr>
        <p:blipFill>
          <a:blip r:embed="rId2" cstate="print"/>
          <a:srcRect/>
          <a:stretch>
            <a:fillRect/>
          </a:stretch>
        </p:blipFill>
        <p:spPr bwMode="auto">
          <a:xfrm>
            <a:off x="323528" y="2492896"/>
            <a:ext cx="4068960" cy="3816424"/>
          </a:xfrm>
          <a:prstGeom prst="rect">
            <a:avLst/>
          </a:prstGeom>
          <a:noFill/>
        </p:spPr>
      </p:pic>
    </p:spTree>
  </p:cSld>
  <p:clrMapOvr>
    <a:masterClrMapping/>
  </p:clrMapOvr>
  <p:transition spd="med" advTm="3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b="1" dirty="0" smtClean="0"/>
              <a:t>تصنيف الأهداف التعليمية التعلمية السلوكية</a:t>
            </a:r>
            <a:endParaRPr lang="en-US" sz="3200" dirty="0"/>
          </a:p>
        </p:txBody>
      </p:sp>
      <p:pic>
        <p:nvPicPr>
          <p:cNvPr id="1026" name="Picture 2" descr="C:\Users\isam.najib\Desktop\تصنيف.png"/>
          <p:cNvPicPr>
            <a:picLocks noGrp="1" noChangeAspect="1" noChangeArrowheads="1"/>
          </p:cNvPicPr>
          <p:nvPr>
            <p:ph idx="1"/>
          </p:nvPr>
        </p:nvPicPr>
        <p:blipFill>
          <a:blip r:embed="rId2" cstate="print"/>
          <a:srcRect/>
          <a:stretch>
            <a:fillRect/>
          </a:stretch>
        </p:blipFill>
        <p:spPr bwMode="auto">
          <a:xfrm>
            <a:off x="467544" y="1844824"/>
            <a:ext cx="8352928" cy="4680520"/>
          </a:xfrm>
          <a:prstGeom prst="rect">
            <a:avLst/>
          </a:prstGeom>
          <a:noFill/>
        </p:spPr>
      </p:pic>
    </p:spTree>
  </p:cSld>
  <p:clrMapOvr>
    <a:masterClrMapping/>
  </p:clrMapOvr>
  <p:transition spd="med" advTm="3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b="1" dirty="0" smtClean="0">
                <a:solidFill>
                  <a:schemeClr val="tx1"/>
                </a:solidFill>
              </a:rPr>
              <a:t>مواصفات الأهداف السلوكية الذكية</a:t>
            </a:r>
            <a:endParaRPr lang="en-US" sz="3200" b="1" dirty="0">
              <a:solidFill>
                <a:schemeClr val="tx1"/>
              </a:solidFill>
            </a:endParaRPr>
          </a:p>
        </p:txBody>
      </p:sp>
      <p:sp>
        <p:nvSpPr>
          <p:cNvPr id="3" name="Content Placeholder 2"/>
          <p:cNvSpPr>
            <a:spLocks noGrp="1"/>
          </p:cNvSpPr>
          <p:nvPr>
            <p:ph idx="1"/>
          </p:nvPr>
        </p:nvSpPr>
        <p:spPr>
          <a:xfrm>
            <a:off x="827584" y="1988840"/>
            <a:ext cx="7772400" cy="4114800"/>
          </a:xfrm>
        </p:spPr>
        <p:txBody>
          <a:bodyPr/>
          <a:lstStyle/>
          <a:p>
            <a:pPr algn="l">
              <a:buNone/>
            </a:pPr>
            <a:r>
              <a:rPr lang="ar-JO" b="1" dirty="0" smtClean="0"/>
              <a:t>     </a:t>
            </a:r>
            <a:r>
              <a:rPr lang="en-US" b="1" dirty="0" smtClean="0"/>
              <a:t>SMART Objectives :</a:t>
            </a:r>
          </a:p>
          <a:p>
            <a:pPr algn="l" rtl="0">
              <a:buNone/>
            </a:pPr>
            <a:r>
              <a:rPr lang="en-US" b="1" dirty="0" smtClean="0"/>
              <a:t>• S--------- Specific;  </a:t>
            </a:r>
            <a:r>
              <a:rPr lang="ar-JO" b="1" dirty="0" smtClean="0"/>
              <a:t>محددة </a:t>
            </a:r>
            <a:endParaRPr lang="en-US" b="1" dirty="0" smtClean="0"/>
          </a:p>
          <a:p>
            <a:pPr algn="l" rtl="0">
              <a:buNone/>
            </a:pPr>
            <a:r>
              <a:rPr lang="en-US" b="1" dirty="0" smtClean="0"/>
              <a:t>• M---------Measurable;  </a:t>
            </a:r>
            <a:r>
              <a:rPr lang="ar-JO" b="1" dirty="0" smtClean="0"/>
              <a:t>قابلة للقياس </a:t>
            </a:r>
            <a:endParaRPr lang="en-US" b="1" dirty="0" smtClean="0"/>
          </a:p>
          <a:p>
            <a:pPr algn="l" rtl="0">
              <a:buNone/>
            </a:pPr>
            <a:r>
              <a:rPr lang="en-US" b="1" dirty="0" smtClean="0"/>
              <a:t> • A--------Achievable; </a:t>
            </a:r>
            <a:r>
              <a:rPr lang="ar-JO" b="1" dirty="0" smtClean="0"/>
              <a:t>ممكنة التحقيق   </a:t>
            </a:r>
            <a:endParaRPr lang="en-US" b="1" dirty="0" smtClean="0"/>
          </a:p>
          <a:p>
            <a:pPr algn="l" rtl="0">
              <a:buNone/>
            </a:pPr>
            <a:r>
              <a:rPr lang="en-US" b="1" dirty="0" smtClean="0"/>
              <a:t>• R----------Result-based;</a:t>
            </a:r>
            <a:r>
              <a:rPr lang="ar-JO" b="1" dirty="0" smtClean="0"/>
              <a:t>       مبنية على النتائج </a:t>
            </a:r>
            <a:endParaRPr lang="en-US" b="1" dirty="0" smtClean="0"/>
          </a:p>
          <a:p>
            <a:pPr algn="l" rtl="0">
              <a:buNone/>
            </a:pPr>
            <a:r>
              <a:rPr lang="en-US" b="1" dirty="0" smtClean="0"/>
              <a:t>• T-----Time-bound.    </a:t>
            </a:r>
            <a:r>
              <a:rPr lang="ar-JO" b="1" dirty="0" smtClean="0"/>
              <a:t>يتم تحقيقها ضمن زمن محدد</a:t>
            </a:r>
            <a:endParaRPr lang="en-US" dirty="0"/>
          </a:p>
        </p:txBody>
      </p:sp>
    </p:spTree>
  </p:cSld>
  <p:clrMapOvr>
    <a:masterClrMapping/>
  </p:clrMapOvr>
  <p:transition spd="med" advTm="3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792088"/>
          </a:xfrm>
        </p:spPr>
        <p:txBody>
          <a:bodyPr>
            <a:normAutofit/>
          </a:bodyPr>
          <a:lstStyle/>
          <a:p>
            <a:r>
              <a:rPr lang="ar-JO" sz="3200" b="1" dirty="0" smtClean="0">
                <a:solidFill>
                  <a:schemeClr val="tx1"/>
                </a:solidFill>
                <a:latin typeface="Simplified Arabic" pitchFamily="18" charset="-78"/>
                <a:cs typeface="Simplified Arabic" pitchFamily="18" charset="-78"/>
              </a:rPr>
              <a:t>طرق مواجهة الخلل المركب المعيق للتعلم الفعال</a:t>
            </a:r>
            <a:endParaRPr lang="en-US" sz="3200" dirty="0">
              <a:solidFill>
                <a:schemeClr val="tx1"/>
              </a:solidFill>
            </a:endParaRPr>
          </a:p>
        </p:txBody>
      </p:sp>
      <p:sp>
        <p:nvSpPr>
          <p:cNvPr id="3" name="Content Placeholder 2"/>
          <p:cNvSpPr>
            <a:spLocks noGrp="1"/>
          </p:cNvSpPr>
          <p:nvPr>
            <p:ph idx="1"/>
          </p:nvPr>
        </p:nvSpPr>
        <p:spPr>
          <a:xfrm>
            <a:off x="467544" y="980728"/>
            <a:ext cx="8517632" cy="5328592"/>
          </a:xfrm>
        </p:spPr>
        <p:txBody>
          <a:bodyPr>
            <a:normAutofit fontScale="25000" lnSpcReduction="20000"/>
          </a:bodyPr>
          <a:lstStyle/>
          <a:p>
            <a:pPr algn="just" rtl="1">
              <a:lnSpc>
                <a:spcPct val="120000"/>
              </a:lnSpc>
              <a:buNone/>
            </a:pPr>
            <a:r>
              <a:rPr lang="ar-JO" sz="6000" b="1" dirty="0" smtClean="0">
                <a:latin typeface="Simplified Arabic" pitchFamily="18" charset="-78"/>
                <a:cs typeface="Simplified Arabic" pitchFamily="18" charset="-78"/>
              </a:rPr>
              <a:t>     </a:t>
            </a:r>
            <a:r>
              <a:rPr lang="ar-JO" sz="9600" b="1" dirty="0" smtClean="0">
                <a:latin typeface="Simplified Arabic" pitchFamily="18" charset="-78"/>
                <a:cs typeface="Simplified Arabic" pitchFamily="18" charset="-78"/>
              </a:rPr>
              <a:t>الخلل المركب الذي يطال المحتوى والعملية يشل إنتاجية مؤسسات التعليم الجامعي. والتوعية بماهيته ورعاية أطر تطويرية جديدة لتحاشيه يستلزم اتباع ما يأتي: </a:t>
            </a:r>
          </a:p>
          <a:p>
            <a:pPr marL="514350" indent="-514350" algn="just" rtl="1">
              <a:lnSpc>
                <a:spcPct val="120000"/>
              </a:lnSpc>
              <a:buNone/>
            </a:pPr>
            <a:r>
              <a:rPr lang="ar-JO" sz="9600" b="1" u="sng" dirty="0" smtClean="0">
                <a:latin typeface="Simplified Arabic" pitchFamily="18" charset="-78"/>
                <a:cs typeface="Simplified Arabic" pitchFamily="18" charset="-78"/>
              </a:rPr>
              <a:t>مجال المحتوى: </a:t>
            </a:r>
            <a:endParaRPr lang="en-US" sz="9600" b="1" u="sng" dirty="0" smtClean="0">
              <a:latin typeface="Simplified Arabic" pitchFamily="18" charset="-78"/>
              <a:cs typeface="Simplified Arabic" pitchFamily="18" charset="-78"/>
            </a:endParaRPr>
          </a:p>
          <a:p>
            <a:pPr marL="514350" indent="-514350" algn="just" rtl="1">
              <a:lnSpc>
                <a:spcPct val="120000"/>
              </a:lnSpc>
              <a:buFont typeface="Wingdings" pitchFamily="2" charset="2"/>
              <a:buChar char="Ø"/>
            </a:pPr>
            <a:r>
              <a:rPr lang="ar-JO" sz="9600" b="1" dirty="0" smtClean="0">
                <a:latin typeface="Simplified Arabic" pitchFamily="18" charset="-78"/>
                <a:cs typeface="Simplified Arabic" pitchFamily="18" charset="-78"/>
              </a:rPr>
              <a:t>تبني خبرات تعلمية من مستويات أعلى على سلم الخبرات، والانتقال من مجرد بث المعلومات (</a:t>
            </a:r>
            <a:r>
              <a:rPr lang="en-US" sz="9600" b="1" dirty="0" smtClean="0">
                <a:latin typeface="Simplified Arabic" pitchFamily="18" charset="-78"/>
                <a:cs typeface="Simplified Arabic" pitchFamily="18" charset="-78"/>
              </a:rPr>
              <a:t>transmission</a:t>
            </a:r>
            <a:r>
              <a:rPr lang="ar-JO" sz="9600" b="1" dirty="0" smtClean="0">
                <a:latin typeface="Simplified Arabic" pitchFamily="18" charset="-78"/>
                <a:cs typeface="Simplified Arabic" pitchFamily="18" charset="-78"/>
              </a:rPr>
              <a:t>) إلى التعليم التكويني (</a:t>
            </a:r>
            <a:r>
              <a:rPr lang="en-US" sz="9600" b="1" dirty="0" smtClean="0">
                <a:latin typeface="Simplified Arabic" pitchFamily="18" charset="-78"/>
                <a:cs typeface="Simplified Arabic" pitchFamily="18" charset="-78"/>
              </a:rPr>
              <a:t>transformation</a:t>
            </a:r>
            <a:r>
              <a:rPr lang="ar-JO" sz="9600" b="1" dirty="0" smtClean="0">
                <a:latin typeface="Simplified Arabic" pitchFamily="18" charset="-78"/>
                <a:cs typeface="Simplified Arabic" pitchFamily="18" charset="-78"/>
              </a:rPr>
              <a:t>). </a:t>
            </a:r>
          </a:p>
          <a:p>
            <a:pPr marL="514350" indent="-514350" algn="just" rtl="1">
              <a:lnSpc>
                <a:spcPct val="120000"/>
              </a:lnSpc>
              <a:buNone/>
            </a:pPr>
            <a:r>
              <a:rPr lang="ar-JO" sz="9600" b="1" u="sng" dirty="0" smtClean="0">
                <a:latin typeface="Simplified Arabic" pitchFamily="18" charset="-78"/>
                <a:cs typeface="Simplified Arabic" pitchFamily="18" charset="-78"/>
              </a:rPr>
              <a:t>مجال أساليب التعليم:</a:t>
            </a:r>
          </a:p>
          <a:p>
            <a:pPr marL="514350" indent="-514350" algn="just" rtl="1">
              <a:lnSpc>
                <a:spcPct val="120000"/>
              </a:lnSpc>
              <a:buFont typeface="Wingdings" pitchFamily="2" charset="2"/>
              <a:buChar char="Ø"/>
            </a:pPr>
            <a:r>
              <a:rPr lang="ar-JO" sz="9600" b="1" dirty="0" smtClean="0">
                <a:latin typeface="Simplified Arabic" pitchFamily="18" charset="-78"/>
                <a:cs typeface="Simplified Arabic" pitchFamily="18" charset="-78"/>
              </a:rPr>
              <a:t> </a:t>
            </a:r>
            <a:r>
              <a:rPr lang="en-US" sz="9600" b="1" dirty="0" smtClean="0">
                <a:latin typeface="Simplified Arabic" pitchFamily="18" charset="-78"/>
                <a:cs typeface="Simplified Arabic" pitchFamily="18" charset="-78"/>
              </a:rPr>
              <a:t> </a:t>
            </a:r>
            <a:r>
              <a:rPr lang="ar-JO" sz="9600" b="1" dirty="0" smtClean="0">
                <a:latin typeface="Simplified Arabic" pitchFamily="18" charset="-78"/>
                <a:cs typeface="Simplified Arabic" pitchFamily="18" charset="-78"/>
              </a:rPr>
              <a:t>الموازنة بين تفريد التعليم، وأتمتته، واستخدام أساليب تعليم وتعلم مواتية. </a:t>
            </a:r>
          </a:p>
          <a:p>
            <a:pPr marL="514350" indent="-514350" algn="just" rtl="1">
              <a:lnSpc>
                <a:spcPct val="120000"/>
              </a:lnSpc>
              <a:buNone/>
            </a:pPr>
            <a:r>
              <a:rPr lang="ar-JO" sz="9600" b="1" u="sng" dirty="0" smtClean="0">
                <a:latin typeface="Simplified Arabic" pitchFamily="18" charset="-78"/>
                <a:cs typeface="Simplified Arabic" pitchFamily="18" charset="-78"/>
              </a:rPr>
              <a:t>مجال أنماط التعلم:</a:t>
            </a:r>
          </a:p>
          <a:p>
            <a:pPr marL="514350" indent="-514350" algn="just" rtl="1">
              <a:lnSpc>
                <a:spcPct val="120000"/>
              </a:lnSpc>
              <a:buFont typeface="Wingdings" pitchFamily="2" charset="2"/>
              <a:buChar char="Ø"/>
            </a:pPr>
            <a:r>
              <a:rPr lang="ar-JO" sz="9600" b="1" dirty="0" smtClean="0">
                <a:latin typeface="Simplified Arabic" pitchFamily="18" charset="-78"/>
                <a:cs typeface="Simplified Arabic" pitchFamily="18" charset="-78"/>
              </a:rPr>
              <a:t> استخدام استراتيجيات تعليم وتعلم تركز على مجموعات الدارسين”</a:t>
            </a:r>
            <a:r>
              <a:rPr lang="en-US" sz="9600" b="1" dirty="0" smtClean="0">
                <a:latin typeface="Simplified Arabic" pitchFamily="18" charset="-78"/>
                <a:cs typeface="Simplified Arabic" pitchFamily="18" charset="-78"/>
              </a:rPr>
              <a:t>Crowd-Sourcing </a:t>
            </a:r>
            <a:r>
              <a:rPr lang="ar-JO" sz="9600" b="1" dirty="0" smtClean="0">
                <a:latin typeface="Simplified Arabic" pitchFamily="18" charset="-78"/>
                <a:cs typeface="Simplified Arabic" pitchFamily="18" charset="-78"/>
              </a:rPr>
              <a:t>”. ويعني ذلك دعوة الدارسين إلى العمل التشاركي ضمن مجموعات تعمل بصورة تفاعلية لحل مسائل محددة</a:t>
            </a:r>
          </a:p>
          <a:p>
            <a:pPr marL="514350" indent="-514350" algn="just" rtl="1">
              <a:lnSpc>
                <a:spcPct val="120000"/>
              </a:lnSpc>
              <a:buNone/>
            </a:pPr>
            <a:r>
              <a:rPr lang="ar-JO" sz="9600" b="1" u="sng" dirty="0" smtClean="0">
                <a:latin typeface="Simplified Arabic" pitchFamily="18" charset="-78"/>
                <a:cs typeface="Simplified Arabic" pitchFamily="18" charset="-78"/>
              </a:rPr>
              <a:t>مجال تقنيات التعليم:</a:t>
            </a:r>
          </a:p>
          <a:p>
            <a:pPr algn="just">
              <a:lnSpc>
                <a:spcPct val="120000"/>
              </a:lnSpc>
              <a:buFont typeface="Wingdings" pitchFamily="2" charset="2"/>
              <a:buChar char="Ø"/>
            </a:pPr>
            <a:r>
              <a:rPr lang="ar-JO" sz="9600" b="1" dirty="0" smtClean="0">
                <a:latin typeface="Simplified Arabic" pitchFamily="18" charset="-78"/>
                <a:cs typeface="Simplified Arabic" pitchFamily="18" charset="-78"/>
              </a:rPr>
              <a:t> تشجيع التعلم الإلكتروني لكل إنسان وفي أي زمان ومكان. </a:t>
            </a:r>
            <a:r>
              <a:rPr lang="en-US" sz="9600" b="1" dirty="0" smtClean="0">
                <a:latin typeface="Simplified Arabic" pitchFamily="18" charset="-78"/>
                <a:cs typeface="Simplified Arabic" pitchFamily="18" charset="-78"/>
              </a:rPr>
              <a:t> </a:t>
            </a:r>
          </a:p>
          <a:p>
            <a:pPr algn="just" rtl="1">
              <a:lnSpc>
                <a:spcPct val="120000"/>
              </a:lnSpc>
              <a:buFont typeface="Wingdings" pitchFamily="2" charset="2"/>
              <a:buChar char="Ø"/>
            </a:pPr>
            <a:endParaRPr lang="en-US" sz="5100" dirty="0" smtClean="0"/>
          </a:p>
          <a:p>
            <a:pPr marL="514350" indent="-514350" algn="just" rtl="1">
              <a:buAutoNum type="arabicPeriod"/>
            </a:pPr>
            <a:r>
              <a:rPr lang="ar-JO" sz="3100" dirty="0" smtClean="0">
                <a:latin typeface="Simplified Arabic" pitchFamily="18" charset="-78"/>
                <a:cs typeface="Simplified Arabic" pitchFamily="18" charset="-78"/>
              </a:rPr>
              <a:t>               </a:t>
            </a:r>
          </a:p>
          <a:p>
            <a:pPr algn="just" rtl="1">
              <a:buNone/>
            </a:pPr>
            <a:endParaRPr lang="ar-JO" sz="3100" dirty="0" smtClean="0"/>
          </a:p>
          <a:p>
            <a:pPr algn="just">
              <a:buNone/>
            </a:pPr>
            <a:endParaRPr lang="en-US" dirty="0" smtClean="0"/>
          </a:p>
        </p:txBody>
      </p:sp>
      <p:sp>
        <p:nvSpPr>
          <p:cNvPr id="4" name="Date Placeholder 3"/>
          <p:cNvSpPr>
            <a:spLocks noGrp="1"/>
          </p:cNvSpPr>
          <p:nvPr>
            <p:ph type="dt" sz="half" idx="4294967295"/>
          </p:nvPr>
        </p:nvSpPr>
        <p:spPr>
          <a:xfrm>
            <a:off x="0" y="6356350"/>
            <a:ext cx="2133600" cy="365125"/>
          </a:xfrm>
          <a:prstGeom prst="rect">
            <a:avLst/>
          </a:prstGeom>
        </p:spPr>
        <p:txBody>
          <a:bodyPr/>
          <a:lstStyle/>
          <a:p>
            <a:fld id="{26AFD3FC-966C-4920-BD83-254ED79D6AD6}" type="datetime1">
              <a:rPr lang="en-US" smtClean="0"/>
              <a:pPr/>
              <a:t>9/23/2018</a:t>
            </a:fld>
            <a:endParaRPr lang="en-US" dirty="0"/>
          </a:p>
        </p:txBody>
      </p:sp>
      <p:sp>
        <p:nvSpPr>
          <p:cNvPr id="6" name="Footer Placeholder 5"/>
          <p:cNvSpPr>
            <a:spLocks noGrp="1"/>
          </p:cNvSpPr>
          <p:nvPr>
            <p:ph type="ftr" sz="quarter" idx="4294967295"/>
          </p:nvPr>
        </p:nvSpPr>
        <p:spPr>
          <a:xfrm>
            <a:off x="3563888" y="6309320"/>
            <a:ext cx="2175520" cy="365125"/>
          </a:xfrm>
          <a:prstGeom prst="rect">
            <a:avLst/>
          </a:prstGeom>
        </p:spPr>
        <p:txBody>
          <a:bodyPr/>
          <a:lstStyle/>
          <a:p>
            <a:r>
              <a:rPr lang="ar-BH" dirty="0" smtClean="0"/>
              <a:t>جامعة فيلادلفيا                                           </a:t>
            </a:r>
            <a:endParaRPr lang="en-US" dirty="0"/>
          </a:p>
        </p:txBody>
      </p:sp>
    </p:spTree>
  </p:cSld>
  <p:clrMapOvr>
    <a:masterClrMapping/>
  </p:clrMapOvr>
  <p:transition spd="med" advTm="3000">
    <p:wipe di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دليل معايير الاعتماد والجودة</Template>
  <TotalTime>2581</TotalTime>
  <Words>2630</Words>
  <Application>Microsoft Office PowerPoint</Application>
  <PresentationFormat>On-screen Show (4:3)</PresentationFormat>
  <Paragraphs>370</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Blank Presentation</vt:lpstr>
      <vt:lpstr>التعلم الفعال واستراتيجيات تحفيزه  في العصر الرقمي</vt:lpstr>
      <vt:lpstr>موضوع المحاضرة </vt:lpstr>
      <vt:lpstr>أهداف المحاضرة</vt:lpstr>
      <vt:lpstr>محاور المحاضرة</vt:lpstr>
      <vt:lpstr>ما المقصود بالعصر الرقمي..؟</vt:lpstr>
      <vt:lpstr>ما معنى التعلم الفعال.. ؟ </vt:lpstr>
      <vt:lpstr>تصنيف الأهداف التعليمية التعلمية السلوكية</vt:lpstr>
      <vt:lpstr>مواصفات الأهداف السلوكية الذكية</vt:lpstr>
      <vt:lpstr>طرق مواجهة الخلل المركب المعيق للتعلم الفعال</vt:lpstr>
      <vt:lpstr> مقارنة بين التعليم التقليدي والحديث من حيث دور المعلم والطالب  </vt:lpstr>
      <vt:lpstr>التغييرات الأربعة المطلوبة </vt:lpstr>
      <vt:lpstr>التغيير الأول المطلوب:  1. تبني خبرات تعلمية من مستويات أعلى على سلم الخبرات</vt:lpstr>
      <vt:lpstr> سلم الخبرات  (Pinto et al., 2012)</vt:lpstr>
      <vt:lpstr>المستويات الست لمحتوي التعلم:  هرم الخبرات التعلمية</vt:lpstr>
      <vt:lpstr>الانتقال من نمط التعلم من أجل المهنة إلى نمط اقتصاد المعرفة،  ومن ثم إلى نظام التعلم الاجتماعي</vt:lpstr>
      <vt:lpstr>التغيير الثاني المطلوب:  2. استخدام استراتيجيات تعليم وتعلم تركز على مجموعات الدارسين “ Crowd-Sourcing"</vt:lpstr>
      <vt:lpstr>شبكة التواصل الاجتماعي والتعلم الإلكتروني أساس تطبيق مبدأ المجتمع التعلمي </vt:lpstr>
      <vt:lpstr>كيف نتعلم..؟ </vt:lpstr>
      <vt:lpstr>  التغيير الثالث المطلوب:   3. ضرورة الموازنة بين تفريد التعليم، وأتمتته،  واستخدام أساليب تعليم وتعلم مواتية   </vt:lpstr>
      <vt:lpstr> التغيير الرابع المطلوب:  4. تشجيع التعلم الصالح لكل إنسان وفي كل زمان ومكان</vt:lpstr>
      <vt:lpstr>أين نحن من مستويات التعليم..؟</vt:lpstr>
      <vt:lpstr> التكيف مع أنماط التعلم الحديثة في العصر الرقمي:  الأهداف </vt:lpstr>
      <vt:lpstr>التكيف مع أنماط التعلم الحديثة في العصر الرقمي: دور المعلم </vt:lpstr>
      <vt:lpstr>التكيف مع أنماط التعلم الحديثة في العصر الرقمي: نتاجات التعلم</vt:lpstr>
      <vt:lpstr>التكيف مع أنماط التعلم الحديثة في العصر الرقمي: المهارات </vt:lpstr>
      <vt:lpstr>التكيف مع أنماط التعلم الحديثة في العصر الرقمي: المنهاج </vt:lpstr>
      <vt:lpstr>التكيف مع أنماط التعلم الحديثة في العصر الرقمي: تقنيات التعليم </vt:lpstr>
      <vt:lpstr>تطور تقنيات التعليم ( Adapted from Peng et al. 2009, p. 173)</vt:lpstr>
      <vt:lpstr>التكيف مع أنماط التعلم الحديثة في العصر الرقمي: البيئة التعلمية الرقمية</vt:lpstr>
      <vt:lpstr>التكيف مع أنماط التعلم الحديثة في العصر الرقمي: التعليم المدمج</vt:lpstr>
      <vt:lpstr> التكيف مع أنماط التعلم الحديثة في العصر الرقمي: التعلم الإلكتروني E-Learning 1  (Canning, 2010)   </vt:lpstr>
      <vt:lpstr>  التكيف مع أنماط التعلم الحديثة في العصر الرقمي: التعلم الإلكتروني E-Learning 2  (Canning, 2010)   </vt:lpstr>
      <vt:lpstr>   التكيف مع أنماط التعلم الحديثة في العصر الرقمي: التعلم الإلكتروني E-Learning 3, 4  (Canning, 2010)    </vt:lpstr>
      <vt:lpstr>برمجيات التشبيك الاجتماعي  المستخدمة في تحقيق أهداف التعلم  </vt:lpstr>
      <vt:lpstr>برمجيات التواصل الاجتماعي  المستخدمة في تحقيق أهداف التعلم </vt:lpstr>
      <vt:lpstr>جدول مقارن لأنماط التعلم الإلكتروني (Yahya, Ahmad &amp; Jalil, 2010, 123) </vt:lpstr>
      <vt:lpstr>الموازنة بين أطر التعليم الفعال  (Koehler &amp; Mishra, http://tpack.org, 2012)</vt:lpstr>
      <vt:lpstr>التوصيات</vt:lpstr>
      <vt:lpstr>References</vt:lpstr>
      <vt:lpstr>    ويرجى المشاركة بإجابة الأسئلة المتضمنة في الاستبانة الموزعة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isam.najib</dc:creator>
  <cp:lastModifiedBy>isam.najib</cp:lastModifiedBy>
  <cp:revision>472</cp:revision>
  <dcterms:created xsi:type="dcterms:W3CDTF">2018-09-01T00:40:53Z</dcterms:created>
  <dcterms:modified xsi:type="dcterms:W3CDTF">2018-09-23T01:21:50Z</dcterms:modified>
</cp:coreProperties>
</file>