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33" autoAdjust="0"/>
  </p:normalViewPr>
  <p:slideViewPr>
    <p:cSldViewPr snapToGrid="0">
      <p:cViewPr varScale="1">
        <p:scale>
          <a:sx n="114" d="100"/>
          <a:sy n="114" d="100"/>
        </p:scale>
        <p:origin x="129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BCD10-3626-41AE-A9E2-8E6E7B6544EA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BAB16-614D-492E-818B-383918E14C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2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7BAB16-614D-492E-818B-383918E14C1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346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034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18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73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9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14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36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64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2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764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32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263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36583-BD19-409D-8ED7-08D9ADC31883}" type="datetimeFigureOut">
              <a:rPr lang="en-GB" smtClean="0"/>
              <a:t>17/01/2026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A44B5-1B51-4889-8341-6F25EFF30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492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8C48EE7-6F59-298C-9119-D36514136056}"/>
              </a:ext>
            </a:extLst>
          </p:cNvPr>
          <p:cNvSpPr/>
          <p:nvPr/>
        </p:nvSpPr>
        <p:spPr>
          <a:xfrm>
            <a:off x="137394" y="375331"/>
            <a:ext cx="2347252" cy="56490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560D06A-3A41-E439-CBA2-E1F7C4EB3A32}"/>
              </a:ext>
            </a:extLst>
          </p:cNvPr>
          <p:cNvSpPr/>
          <p:nvPr/>
        </p:nvSpPr>
        <p:spPr>
          <a:xfrm>
            <a:off x="374222" y="5264505"/>
            <a:ext cx="90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رياضيات متقطعة</a:t>
            </a:r>
            <a:r>
              <a:rPr lang="en-US" sz="800" dirty="0">
                <a:solidFill>
                  <a:schemeClr val="tx1"/>
                </a:solidFill>
              </a:rPr>
              <a:t> 021611000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D45FD61-E506-1F5D-0F08-2112679969FF}"/>
              </a:ext>
            </a:extLst>
          </p:cNvPr>
          <p:cNvSpPr/>
          <p:nvPr/>
        </p:nvSpPr>
        <p:spPr>
          <a:xfrm>
            <a:off x="319186" y="1504115"/>
            <a:ext cx="90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800" dirty="0">
                <a:solidFill>
                  <a:schemeClr val="tx1"/>
                </a:solidFill>
              </a:rPr>
              <a:t>اساسيات برمجة </a:t>
            </a:r>
            <a:r>
              <a:rPr lang="en-US" sz="800" dirty="0">
                <a:solidFill>
                  <a:schemeClr val="tx1"/>
                </a:solidFill>
              </a:rPr>
              <a:t>(1) 075011600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D706520-F42A-F1FD-5418-5DBDEF55C41D}"/>
              </a:ext>
            </a:extLst>
          </p:cNvPr>
          <p:cNvSpPr/>
          <p:nvPr/>
        </p:nvSpPr>
        <p:spPr>
          <a:xfrm>
            <a:off x="331289" y="4365230"/>
            <a:ext cx="900001" cy="4387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مقدمة في نظم </a:t>
            </a:r>
            <a:r>
              <a:rPr lang="ar-JO" sz="800" dirty="0">
                <a:solidFill>
                  <a:schemeClr val="tx1"/>
                </a:solidFill>
              </a:rPr>
              <a:t>و تكنولوجيا </a:t>
            </a:r>
            <a:r>
              <a:rPr lang="ar-SA" sz="800" dirty="0">
                <a:solidFill>
                  <a:schemeClr val="tx1"/>
                </a:solidFill>
              </a:rPr>
              <a:t>المعلومات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ar-JO" sz="800" dirty="0">
                <a:solidFill>
                  <a:schemeClr val="tx1"/>
                </a:solidFill>
              </a:rPr>
              <a:t>021611200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903E52A-5F61-C93E-D0FC-810C39444D47}"/>
              </a:ext>
            </a:extLst>
          </p:cNvPr>
          <p:cNvSpPr/>
          <p:nvPr/>
        </p:nvSpPr>
        <p:spPr>
          <a:xfrm>
            <a:off x="1356629" y="471672"/>
            <a:ext cx="90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تفاضل و تكامل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ar-JO" sz="800" dirty="0">
                <a:solidFill>
                  <a:schemeClr val="tx1"/>
                </a:solidFill>
              </a:rPr>
              <a:t>021611100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24568E1-4125-C13A-0D75-2B2F3F18E4DC}"/>
              </a:ext>
            </a:extLst>
          </p:cNvPr>
          <p:cNvSpPr/>
          <p:nvPr/>
        </p:nvSpPr>
        <p:spPr>
          <a:xfrm>
            <a:off x="1354068" y="2199242"/>
            <a:ext cx="90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اساسيات برمجة (2) 075011800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93C05BD-2343-2F8E-6804-5B395DCB97C7}"/>
              </a:ext>
            </a:extLst>
          </p:cNvPr>
          <p:cNvSpPr/>
          <p:nvPr/>
        </p:nvSpPr>
        <p:spPr>
          <a:xfrm>
            <a:off x="331290" y="3572903"/>
            <a:ext cx="900000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اساسيات أمن المعلومات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ar-SA" sz="800" dirty="0">
                <a:solidFill>
                  <a:schemeClr val="tx1"/>
                </a:solidFill>
              </a:rPr>
              <a:t>079011000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0334A478-E475-F959-B802-49DC3989B7F6}"/>
              </a:ext>
            </a:extLst>
          </p:cNvPr>
          <p:cNvCxnSpPr>
            <a:cxnSpLocks/>
            <a:stCxn id="8" idx="3"/>
            <a:endCxn id="12" idx="1"/>
          </p:cNvCxnSpPr>
          <p:nvPr/>
        </p:nvCxnSpPr>
        <p:spPr>
          <a:xfrm>
            <a:off x="1219186" y="1684115"/>
            <a:ext cx="134882" cy="69512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AA9ABB7D-DC0B-7444-300E-325B54248807}"/>
              </a:ext>
            </a:extLst>
          </p:cNvPr>
          <p:cNvSpPr/>
          <p:nvPr/>
        </p:nvSpPr>
        <p:spPr>
          <a:xfrm>
            <a:off x="2606890" y="347146"/>
            <a:ext cx="2347252" cy="564908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800">
              <a:solidFill>
                <a:schemeClr val="tx1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2657096-AD26-064B-5B6F-8B227649F6B9}"/>
              </a:ext>
            </a:extLst>
          </p:cNvPr>
          <p:cNvSpPr/>
          <p:nvPr/>
        </p:nvSpPr>
        <p:spPr>
          <a:xfrm>
            <a:off x="5053523" y="382705"/>
            <a:ext cx="2391060" cy="56838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800" dirty="0">
              <a:noFill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B1AB5C8-03BA-0DED-12CF-DAA6EE59797B}"/>
              </a:ext>
            </a:extLst>
          </p:cNvPr>
          <p:cNvSpPr/>
          <p:nvPr/>
        </p:nvSpPr>
        <p:spPr>
          <a:xfrm>
            <a:off x="7568415" y="347146"/>
            <a:ext cx="2347252" cy="57234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800">
              <a:solidFill>
                <a:schemeClr val="tx1"/>
              </a:solidFill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BCBD9D98-A6CC-199F-BC4D-D21B6119C304}"/>
              </a:ext>
            </a:extLst>
          </p:cNvPr>
          <p:cNvSpPr/>
          <p:nvPr/>
        </p:nvSpPr>
        <p:spPr>
          <a:xfrm>
            <a:off x="2721474" y="5173097"/>
            <a:ext cx="900000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مبادئ تشفير 079021100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E2298F33-1EF0-4C2C-5FDA-90A343953C75}"/>
              </a:ext>
            </a:extLst>
          </p:cNvPr>
          <p:cNvSpPr/>
          <p:nvPr/>
        </p:nvSpPr>
        <p:spPr>
          <a:xfrm>
            <a:off x="2723757" y="454882"/>
            <a:ext cx="900000" cy="360000"/>
          </a:xfrm>
          <a:prstGeom prst="round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الجبر الخطي 025024100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05AB4AD2-883E-A4F6-72B4-B350A3840049}"/>
              </a:ext>
            </a:extLst>
          </p:cNvPr>
          <p:cNvSpPr/>
          <p:nvPr/>
        </p:nvSpPr>
        <p:spPr>
          <a:xfrm>
            <a:off x="2665158" y="1749664"/>
            <a:ext cx="968474" cy="2617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البرمجة الكينونة </a:t>
            </a:r>
            <a:r>
              <a:rPr lang="ar-JO" sz="800" dirty="0">
                <a:solidFill>
                  <a:schemeClr val="tx1"/>
                </a:solidFill>
              </a:rPr>
              <a:t>072122600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0291DBB2-EABE-0631-6ECF-784CAD728264}"/>
              </a:ext>
            </a:extLst>
          </p:cNvPr>
          <p:cNvSpPr/>
          <p:nvPr/>
        </p:nvSpPr>
        <p:spPr>
          <a:xfrm>
            <a:off x="3813760" y="4336443"/>
            <a:ext cx="917214" cy="39253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اساسيات شبكات الحاسوب 075034000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C95E3D02-C441-0BA2-C4C3-E95A11030F8E}"/>
              </a:ext>
            </a:extLst>
          </p:cNvPr>
          <p:cNvSpPr/>
          <p:nvPr/>
        </p:nvSpPr>
        <p:spPr>
          <a:xfrm>
            <a:off x="2696054" y="3384530"/>
            <a:ext cx="930891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لغة برمجة في امن المعلومات 079012000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953BAFB5-4553-CD26-80F8-328ADDD1445E}"/>
              </a:ext>
            </a:extLst>
          </p:cNvPr>
          <p:cNvSpPr/>
          <p:nvPr/>
        </p:nvSpPr>
        <p:spPr>
          <a:xfrm>
            <a:off x="3954118" y="533203"/>
            <a:ext cx="900000" cy="360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تراكيب بيانات 072122800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AD4A806B-F299-21E2-0B3E-CB0CC7AADBF3}"/>
              </a:ext>
            </a:extLst>
          </p:cNvPr>
          <p:cNvSpPr/>
          <p:nvPr/>
        </p:nvSpPr>
        <p:spPr>
          <a:xfrm>
            <a:off x="2665158" y="2497029"/>
            <a:ext cx="979100" cy="360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اساسيات قواعد البيانات </a:t>
            </a:r>
            <a:r>
              <a:rPr lang="ar-JO" sz="800" dirty="0">
                <a:solidFill>
                  <a:schemeClr val="tx1"/>
                </a:solidFill>
              </a:rPr>
              <a:t>075026</a:t>
            </a:r>
            <a:r>
              <a:rPr lang="en-US" sz="800" dirty="0">
                <a:solidFill>
                  <a:schemeClr val="tx1"/>
                </a:solidFill>
              </a:rPr>
              <a:t>1</a:t>
            </a:r>
            <a:r>
              <a:rPr lang="ar-JO" sz="800" dirty="0">
                <a:solidFill>
                  <a:schemeClr val="tx1"/>
                </a:solidFill>
              </a:rPr>
              <a:t>00</a:t>
            </a:r>
          </a:p>
        </p:txBody>
      </p: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id="{CECF6A51-F0C8-C799-5704-AEAA8CBD6ECA}"/>
              </a:ext>
            </a:extLst>
          </p:cNvPr>
          <p:cNvCxnSpPr>
            <a:cxnSpLocks/>
            <a:stCxn id="44" idx="3"/>
            <a:endCxn id="48" idx="1"/>
          </p:cNvCxnSpPr>
          <p:nvPr/>
        </p:nvCxnSpPr>
        <p:spPr>
          <a:xfrm flipV="1">
            <a:off x="3633632" y="713203"/>
            <a:ext cx="320486" cy="1167346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Curved 61">
            <a:extLst>
              <a:ext uri="{FF2B5EF4-FFF2-40B4-BE49-F238E27FC236}">
                <a16:creationId xmlns:a16="http://schemas.microsoft.com/office/drawing/2014/main" id="{10BAE27C-193A-DBBA-F4D0-52C6303B13B0}"/>
              </a:ext>
            </a:extLst>
          </p:cNvPr>
          <p:cNvCxnSpPr>
            <a:cxnSpLocks/>
            <a:stCxn id="8" idx="3"/>
            <a:endCxn id="44" idx="1"/>
          </p:cNvCxnSpPr>
          <p:nvPr/>
        </p:nvCxnSpPr>
        <p:spPr>
          <a:xfrm>
            <a:off x="1219186" y="1684115"/>
            <a:ext cx="1445972" cy="19643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or: Curved 63">
            <a:extLst>
              <a:ext uri="{FF2B5EF4-FFF2-40B4-BE49-F238E27FC236}">
                <a16:creationId xmlns:a16="http://schemas.microsoft.com/office/drawing/2014/main" id="{74B1F687-CF10-7B1B-755F-C14F4D6E0D6E}"/>
              </a:ext>
            </a:extLst>
          </p:cNvPr>
          <p:cNvCxnSpPr>
            <a:cxnSpLocks/>
            <a:stCxn id="13" idx="3"/>
            <a:endCxn id="46" idx="1"/>
          </p:cNvCxnSpPr>
          <p:nvPr/>
        </p:nvCxnSpPr>
        <p:spPr>
          <a:xfrm flipV="1">
            <a:off x="1231290" y="3564530"/>
            <a:ext cx="1464764" cy="18837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DE555EC9-9E63-E293-9C2E-CCF101B8CC68}"/>
              </a:ext>
            </a:extLst>
          </p:cNvPr>
          <p:cNvSpPr/>
          <p:nvPr/>
        </p:nvSpPr>
        <p:spPr>
          <a:xfrm>
            <a:off x="5159507" y="2444062"/>
            <a:ext cx="896338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IQ" sz="800" dirty="0">
                <a:solidFill>
                  <a:schemeClr val="tx1"/>
                </a:solidFill>
              </a:rPr>
              <a:t>امن </a:t>
            </a:r>
            <a:r>
              <a:rPr lang="ar-SA" sz="800" dirty="0">
                <a:solidFill>
                  <a:schemeClr val="tx1"/>
                </a:solidFill>
              </a:rPr>
              <a:t>الشبكات و الجرائم الالكترونية 079032700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39F352C6-7D6F-E7FD-F09D-CFA07CEF1804}"/>
              </a:ext>
            </a:extLst>
          </p:cNvPr>
          <p:cNvSpPr/>
          <p:nvPr/>
        </p:nvSpPr>
        <p:spPr>
          <a:xfrm>
            <a:off x="5152823" y="657835"/>
            <a:ext cx="918902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الخوارزميات 075032300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D81D259D-E049-3483-E91D-1DC9AA395EF4}"/>
              </a:ext>
            </a:extLst>
          </p:cNvPr>
          <p:cNvSpPr/>
          <p:nvPr/>
        </p:nvSpPr>
        <p:spPr>
          <a:xfrm>
            <a:off x="5139128" y="3243880"/>
            <a:ext cx="960143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إدارة امن وقواعد البيانات 079031200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76" name="Connector: Curved 75">
            <a:extLst>
              <a:ext uri="{FF2B5EF4-FFF2-40B4-BE49-F238E27FC236}">
                <a16:creationId xmlns:a16="http://schemas.microsoft.com/office/drawing/2014/main" id="{5691FC8E-84C9-C57E-0B4A-16785C8C58B6}"/>
              </a:ext>
            </a:extLst>
          </p:cNvPr>
          <p:cNvCxnSpPr>
            <a:cxnSpLocks/>
            <a:stCxn id="45" idx="3"/>
            <a:endCxn id="68" idx="1"/>
          </p:cNvCxnSpPr>
          <p:nvPr/>
        </p:nvCxnSpPr>
        <p:spPr>
          <a:xfrm flipV="1">
            <a:off x="4730974" y="2624062"/>
            <a:ext cx="428533" cy="1908651"/>
          </a:xfrm>
          <a:prstGeom prst="curvedConnector3">
            <a:avLst>
              <a:gd name="adj1" fmla="val 1084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or: Curved 77">
            <a:extLst>
              <a:ext uri="{FF2B5EF4-FFF2-40B4-BE49-F238E27FC236}">
                <a16:creationId xmlns:a16="http://schemas.microsoft.com/office/drawing/2014/main" id="{04684E10-3C4C-682F-532F-FE4CE1CED8C3}"/>
              </a:ext>
            </a:extLst>
          </p:cNvPr>
          <p:cNvCxnSpPr>
            <a:cxnSpLocks/>
            <a:stCxn id="48" idx="3"/>
            <a:endCxn id="69" idx="1"/>
          </p:cNvCxnSpPr>
          <p:nvPr/>
        </p:nvCxnSpPr>
        <p:spPr>
          <a:xfrm>
            <a:off x="4854118" y="713203"/>
            <a:ext cx="298705" cy="12463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17A28F34-68CE-0CE2-19F0-B8D7E552F7D7}"/>
              </a:ext>
            </a:extLst>
          </p:cNvPr>
          <p:cNvSpPr/>
          <p:nvPr/>
        </p:nvSpPr>
        <p:spPr>
          <a:xfrm>
            <a:off x="4034098" y="1324051"/>
            <a:ext cx="895593" cy="50494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نظام تشغيل لينكس</a:t>
            </a:r>
            <a:r>
              <a:rPr lang="ar-BH" sz="800" dirty="0">
                <a:solidFill>
                  <a:schemeClr val="tx1"/>
                </a:solidFill>
              </a:rPr>
              <a:t> وامن البنيه التحتية </a:t>
            </a:r>
            <a:r>
              <a:rPr lang="ar-SA" sz="800" dirty="0">
                <a:solidFill>
                  <a:schemeClr val="tx1"/>
                </a:solidFill>
              </a:rPr>
              <a:t> 079023000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918402A9-E594-E4EF-8047-C787DFE29F92}"/>
              </a:ext>
            </a:extLst>
          </p:cNvPr>
          <p:cNvSpPr/>
          <p:nvPr/>
        </p:nvSpPr>
        <p:spPr>
          <a:xfrm>
            <a:off x="5191951" y="5166662"/>
            <a:ext cx="846279" cy="3597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بروتوكولات أمن المعلومات 079032400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3" name="Rectangle: Rounded Corners 102">
            <a:extLst>
              <a:ext uri="{FF2B5EF4-FFF2-40B4-BE49-F238E27FC236}">
                <a16:creationId xmlns:a16="http://schemas.microsoft.com/office/drawing/2014/main" id="{A789EB25-FDF5-F042-0CD4-8958521EE507}"/>
              </a:ext>
            </a:extLst>
          </p:cNvPr>
          <p:cNvSpPr/>
          <p:nvPr/>
        </p:nvSpPr>
        <p:spPr>
          <a:xfrm>
            <a:off x="5139290" y="3702451"/>
            <a:ext cx="958482" cy="3597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شبكات اللاسلكية 079032200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id="{651C0290-3BEB-A069-242E-CC8B524A4D58}"/>
              </a:ext>
            </a:extLst>
          </p:cNvPr>
          <p:cNvSpPr/>
          <p:nvPr/>
        </p:nvSpPr>
        <p:spPr>
          <a:xfrm>
            <a:off x="6408667" y="2546165"/>
            <a:ext cx="939962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التحقيقات و تحليل الأدلة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ar-JO" sz="800" dirty="0">
                <a:solidFill>
                  <a:schemeClr val="tx1"/>
                </a:solidFill>
              </a:rPr>
              <a:t>الجنائية الرقمية</a:t>
            </a:r>
            <a:r>
              <a:rPr lang="ar-SA" sz="800" dirty="0">
                <a:solidFill>
                  <a:schemeClr val="tx1"/>
                </a:solidFill>
              </a:rPr>
              <a:t> 079032800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74439E84-6D25-70F6-D946-4C2BF6B1D780}"/>
              </a:ext>
            </a:extLst>
          </p:cNvPr>
          <p:cNvSpPr/>
          <p:nvPr/>
        </p:nvSpPr>
        <p:spPr>
          <a:xfrm>
            <a:off x="6442006" y="5427895"/>
            <a:ext cx="939957" cy="3350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التدريب العملي 079033000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C20CE5DB-343B-07F3-56EB-0F67DA85F004}"/>
              </a:ext>
            </a:extLst>
          </p:cNvPr>
          <p:cNvSpPr/>
          <p:nvPr/>
        </p:nvSpPr>
        <p:spPr>
          <a:xfrm>
            <a:off x="7658969" y="4374058"/>
            <a:ext cx="939400" cy="3128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نظم تشغيل الشبكات 079042000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B3FA7EAE-A961-1D99-3618-95B74E22E118}"/>
              </a:ext>
            </a:extLst>
          </p:cNvPr>
          <p:cNvSpPr/>
          <p:nvPr/>
        </p:nvSpPr>
        <p:spPr>
          <a:xfrm>
            <a:off x="7690221" y="2461865"/>
            <a:ext cx="900000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مراقبة الشبكات</a:t>
            </a:r>
            <a:r>
              <a:rPr lang="ar-JO" sz="800" dirty="0">
                <a:solidFill>
                  <a:schemeClr val="tx1"/>
                </a:solidFill>
              </a:rPr>
              <a:t> </a:t>
            </a:r>
            <a:r>
              <a:rPr lang="ar-BH" sz="800" dirty="0">
                <a:solidFill>
                  <a:schemeClr val="tx1"/>
                </a:solidFill>
              </a:rPr>
              <a:t>والاستجابة للحوادث</a:t>
            </a:r>
            <a:r>
              <a:rPr lang="ar-SA" sz="800" dirty="0">
                <a:solidFill>
                  <a:schemeClr val="tx1"/>
                </a:solidFill>
              </a:rPr>
              <a:t> 079044200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110" name="Connector: Curved 109">
            <a:extLst>
              <a:ext uri="{FF2B5EF4-FFF2-40B4-BE49-F238E27FC236}">
                <a16:creationId xmlns:a16="http://schemas.microsoft.com/office/drawing/2014/main" id="{6E3D6C87-DFF8-114D-9244-0B7996B6B7FF}"/>
              </a:ext>
            </a:extLst>
          </p:cNvPr>
          <p:cNvCxnSpPr>
            <a:cxnSpLocks/>
            <a:stCxn id="32" idx="3"/>
            <a:endCxn id="102" idx="1"/>
          </p:cNvCxnSpPr>
          <p:nvPr/>
        </p:nvCxnSpPr>
        <p:spPr>
          <a:xfrm flipV="1">
            <a:off x="3621474" y="5346540"/>
            <a:ext cx="1570477" cy="655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or: Curved 111">
            <a:extLst>
              <a:ext uri="{FF2B5EF4-FFF2-40B4-BE49-F238E27FC236}">
                <a16:creationId xmlns:a16="http://schemas.microsoft.com/office/drawing/2014/main" id="{8CF04D55-76D9-AFF0-2095-EDDE7E7C86A3}"/>
              </a:ext>
            </a:extLst>
          </p:cNvPr>
          <p:cNvCxnSpPr>
            <a:cxnSpLocks/>
            <a:stCxn id="45" idx="3"/>
            <a:endCxn id="103" idx="1"/>
          </p:cNvCxnSpPr>
          <p:nvPr/>
        </p:nvCxnSpPr>
        <p:spPr>
          <a:xfrm flipV="1">
            <a:off x="4730974" y="3882329"/>
            <a:ext cx="408316" cy="65038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ctor: Curved 113">
            <a:extLst>
              <a:ext uri="{FF2B5EF4-FFF2-40B4-BE49-F238E27FC236}">
                <a16:creationId xmlns:a16="http://schemas.microsoft.com/office/drawing/2014/main" id="{D8062097-37A7-564D-8405-6780FC023700}"/>
              </a:ext>
            </a:extLst>
          </p:cNvPr>
          <p:cNvCxnSpPr>
            <a:cxnSpLocks/>
            <a:stCxn id="13" idx="3"/>
            <a:endCxn id="87" idx="1"/>
          </p:cNvCxnSpPr>
          <p:nvPr/>
        </p:nvCxnSpPr>
        <p:spPr>
          <a:xfrm flipV="1">
            <a:off x="1231290" y="1576525"/>
            <a:ext cx="2802808" cy="217637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or: Curved 117">
            <a:extLst>
              <a:ext uri="{FF2B5EF4-FFF2-40B4-BE49-F238E27FC236}">
                <a16:creationId xmlns:a16="http://schemas.microsoft.com/office/drawing/2014/main" id="{69324EC9-16AB-C7F0-BEEA-EE6896094F20}"/>
              </a:ext>
            </a:extLst>
          </p:cNvPr>
          <p:cNvCxnSpPr>
            <a:cxnSpLocks/>
            <a:stCxn id="104" idx="3"/>
            <a:endCxn id="107" idx="1"/>
          </p:cNvCxnSpPr>
          <p:nvPr/>
        </p:nvCxnSpPr>
        <p:spPr>
          <a:xfrm flipV="1">
            <a:off x="7348629" y="2641865"/>
            <a:ext cx="341592" cy="8430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D8E65C17-8BA2-5E89-D0B4-991A6DA1D63E}"/>
              </a:ext>
            </a:extLst>
          </p:cNvPr>
          <p:cNvSpPr/>
          <p:nvPr/>
        </p:nvSpPr>
        <p:spPr>
          <a:xfrm>
            <a:off x="7716957" y="5604800"/>
            <a:ext cx="900000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مشروع بحث 1 079044000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67F09991-3C64-CF56-FA3C-50C06D40B236}"/>
              </a:ext>
            </a:extLst>
          </p:cNvPr>
          <p:cNvSpPr/>
          <p:nvPr/>
        </p:nvSpPr>
        <p:spPr>
          <a:xfrm>
            <a:off x="8868803" y="5606792"/>
            <a:ext cx="900000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مشروع بحث 2 079044100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23" name="Rectangle: Rounded Corners 122">
            <a:extLst>
              <a:ext uri="{FF2B5EF4-FFF2-40B4-BE49-F238E27FC236}">
                <a16:creationId xmlns:a16="http://schemas.microsoft.com/office/drawing/2014/main" id="{1064B9D3-35FC-0088-E727-E7B31BD43306}"/>
              </a:ext>
            </a:extLst>
          </p:cNvPr>
          <p:cNvSpPr/>
          <p:nvPr/>
        </p:nvSpPr>
        <p:spPr>
          <a:xfrm>
            <a:off x="7640301" y="1376316"/>
            <a:ext cx="892498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إدارة مخاطر أمن المعلومات 079042300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127" name="Connector: Curved 126">
            <a:extLst>
              <a:ext uri="{FF2B5EF4-FFF2-40B4-BE49-F238E27FC236}">
                <a16:creationId xmlns:a16="http://schemas.microsoft.com/office/drawing/2014/main" id="{1FB5A0F4-95EE-AF7F-FCDB-446BBF09C166}"/>
              </a:ext>
            </a:extLst>
          </p:cNvPr>
          <p:cNvCxnSpPr>
            <a:cxnSpLocks/>
            <a:stCxn id="68" idx="3"/>
            <a:endCxn id="104" idx="1"/>
          </p:cNvCxnSpPr>
          <p:nvPr/>
        </p:nvCxnSpPr>
        <p:spPr>
          <a:xfrm>
            <a:off x="6055845" y="2624062"/>
            <a:ext cx="352822" cy="1021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7C28CFB8-B5BB-8F5A-2993-26553DE9CD19}"/>
              </a:ext>
            </a:extLst>
          </p:cNvPr>
          <p:cNvSpPr txBox="1"/>
          <p:nvPr/>
        </p:nvSpPr>
        <p:spPr>
          <a:xfrm>
            <a:off x="463659" y="55628"/>
            <a:ext cx="13922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800" dirty="0"/>
              <a:t>المستوى الاول</a:t>
            </a:r>
            <a:endParaRPr lang="en-GB" sz="800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94D2DFB8-F5B0-6D3A-E12A-728AF70EC2DF}"/>
              </a:ext>
            </a:extLst>
          </p:cNvPr>
          <p:cNvSpPr txBox="1"/>
          <p:nvPr/>
        </p:nvSpPr>
        <p:spPr>
          <a:xfrm>
            <a:off x="3066255" y="59543"/>
            <a:ext cx="13922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" dirty="0"/>
              <a:t>المستوى الثاني</a:t>
            </a:r>
            <a:endParaRPr lang="en-GB" sz="800" dirty="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2C5485B-36B5-A860-7D97-2BDFA316AF3E}"/>
              </a:ext>
            </a:extLst>
          </p:cNvPr>
          <p:cNvSpPr txBox="1"/>
          <p:nvPr/>
        </p:nvSpPr>
        <p:spPr>
          <a:xfrm>
            <a:off x="5613773" y="66639"/>
            <a:ext cx="13922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" dirty="0"/>
              <a:t>المستوى الثالث</a:t>
            </a:r>
            <a:endParaRPr lang="en-GB" sz="800" dirty="0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F95B4CDD-A22E-4F86-FF7D-46DD3D29E89F}"/>
              </a:ext>
            </a:extLst>
          </p:cNvPr>
          <p:cNvSpPr txBox="1"/>
          <p:nvPr/>
        </p:nvSpPr>
        <p:spPr>
          <a:xfrm>
            <a:off x="7830973" y="75020"/>
            <a:ext cx="13922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" dirty="0"/>
              <a:t>المستوى الرابع</a:t>
            </a:r>
            <a:endParaRPr lang="en-GB" sz="800" dirty="0"/>
          </a:p>
        </p:txBody>
      </p:sp>
      <p:cxnSp>
        <p:nvCxnSpPr>
          <p:cNvPr id="3" name="Connector: Curved 2">
            <a:extLst>
              <a:ext uri="{FF2B5EF4-FFF2-40B4-BE49-F238E27FC236}">
                <a16:creationId xmlns:a16="http://schemas.microsoft.com/office/drawing/2014/main" id="{9585FA6A-9A47-EA0D-E564-83F9CE3C5338}"/>
              </a:ext>
            </a:extLst>
          </p:cNvPr>
          <p:cNvCxnSpPr>
            <a:stCxn id="13" idx="3"/>
            <a:endCxn id="32" idx="1"/>
          </p:cNvCxnSpPr>
          <p:nvPr/>
        </p:nvCxnSpPr>
        <p:spPr>
          <a:xfrm>
            <a:off x="1231290" y="3752903"/>
            <a:ext cx="1490184" cy="160019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1AD19C3-F5CC-D606-EF28-1AEB2D237CC2}"/>
              </a:ext>
            </a:extLst>
          </p:cNvPr>
          <p:cNvSpPr/>
          <p:nvPr/>
        </p:nvSpPr>
        <p:spPr>
          <a:xfrm>
            <a:off x="6391276" y="458081"/>
            <a:ext cx="939400" cy="35999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flatTx/>
          </a:bodyPr>
          <a:lstStyle/>
          <a:p>
            <a:pPr algn="ctr"/>
            <a:r>
              <a:rPr lang="ar-BH" sz="800" dirty="0">
                <a:ln w="0"/>
                <a:solidFill>
                  <a:schemeClr val="tx1"/>
                </a:solidFill>
              </a:rPr>
              <a:t>اختبار الاختراق و</a:t>
            </a:r>
            <a:r>
              <a:rPr lang="ar-SA" sz="800" dirty="0">
                <a:solidFill>
                  <a:schemeClr val="tx1"/>
                </a:solidFill>
              </a:rPr>
              <a:t>القرصنة</a:t>
            </a:r>
            <a:r>
              <a:rPr lang="ar-SA" sz="800" dirty="0">
                <a:ln w="0"/>
                <a:solidFill>
                  <a:schemeClr val="tx1"/>
                </a:solidFill>
              </a:rPr>
              <a:t> الأخلاقية</a:t>
            </a:r>
            <a:r>
              <a:rPr lang="en-US" sz="800" dirty="0">
                <a:ln w="0"/>
                <a:solidFill>
                  <a:schemeClr val="tx1"/>
                </a:solidFill>
              </a:rPr>
              <a:t> </a:t>
            </a:r>
            <a:endParaRPr lang="ar-SA" sz="800" dirty="0">
              <a:ln w="0"/>
              <a:solidFill>
                <a:schemeClr val="tx1"/>
              </a:solidFill>
            </a:endParaRPr>
          </a:p>
          <a:p>
            <a:pPr algn="ctr"/>
            <a:r>
              <a:rPr lang="ar-SA" sz="800" dirty="0">
                <a:ln w="0"/>
                <a:solidFill>
                  <a:schemeClr val="tx1"/>
                </a:solidFill>
              </a:rPr>
              <a:t>079033700</a:t>
            </a:r>
            <a:endParaRPr lang="en-GB" sz="800" dirty="0">
              <a:ln w="0"/>
              <a:solidFill>
                <a:schemeClr val="tx1"/>
              </a:solidFill>
            </a:endParaRPr>
          </a:p>
        </p:txBody>
      </p: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41F383A9-79A7-6B6D-2B45-0FFB9485E122}"/>
              </a:ext>
            </a:extLst>
          </p:cNvPr>
          <p:cNvCxnSpPr>
            <a:cxnSpLocks/>
            <a:stCxn id="87" idx="3"/>
            <a:endCxn id="6" idx="1"/>
          </p:cNvCxnSpPr>
          <p:nvPr/>
        </p:nvCxnSpPr>
        <p:spPr>
          <a:xfrm flipV="1">
            <a:off x="4929691" y="638081"/>
            <a:ext cx="1461585" cy="938444"/>
          </a:xfrm>
          <a:prstGeom prst="curvedConnector3">
            <a:avLst>
              <a:gd name="adj1" fmla="val 8443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DBDE7AED-9F5F-CC71-044A-A2F2D4901F5E}"/>
              </a:ext>
            </a:extLst>
          </p:cNvPr>
          <p:cNvSpPr/>
          <p:nvPr/>
        </p:nvSpPr>
        <p:spPr>
          <a:xfrm>
            <a:off x="6403428" y="2141203"/>
            <a:ext cx="939400" cy="3511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أمن النظم السحابية 079033600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C11D2B09-A13F-42F8-A1F0-B007115BF4DF}"/>
              </a:ext>
            </a:extLst>
          </p:cNvPr>
          <p:cNvSpPr/>
          <p:nvPr/>
        </p:nvSpPr>
        <p:spPr>
          <a:xfrm>
            <a:off x="7704226" y="3675182"/>
            <a:ext cx="925461" cy="38412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800" b="1" dirty="0">
                <a:solidFill>
                  <a:schemeClr val="tx1"/>
                </a:solidFill>
              </a:rPr>
              <a:t>انترنت الأشياء</a:t>
            </a:r>
            <a:endParaRPr lang="en-US" sz="800" b="1" dirty="0">
              <a:solidFill>
                <a:schemeClr val="tx1"/>
              </a:solidFill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0</a:t>
            </a:r>
            <a:r>
              <a:rPr lang="ar-JO" sz="800" dirty="0">
                <a:solidFill>
                  <a:schemeClr val="tx1"/>
                </a:solidFill>
              </a:rPr>
              <a:t>74141600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81" name="Connector: Curved 80">
            <a:extLst>
              <a:ext uri="{FF2B5EF4-FFF2-40B4-BE49-F238E27FC236}">
                <a16:creationId xmlns:a16="http://schemas.microsoft.com/office/drawing/2014/main" id="{8C5CCD47-8DD8-4E4F-850C-6E9775950808}"/>
              </a:ext>
            </a:extLst>
          </p:cNvPr>
          <p:cNvCxnSpPr>
            <a:cxnSpLocks/>
            <a:stCxn id="12" idx="3"/>
            <a:endCxn id="46" idx="1"/>
          </p:cNvCxnSpPr>
          <p:nvPr/>
        </p:nvCxnSpPr>
        <p:spPr>
          <a:xfrm>
            <a:off x="2254068" y="2379242"/>
            <a:ext cx="441986" cy="1185288"/>
          </a:xfrm>
          <a:prstGeom prst="curvedConnector3">
            <a:avLst>
              <a:gd name="adj1" fmla="val 2342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5A124425-E523-4B51-9C3E-5DCF769D29D4}"/>
              </a:ext>
            </a:extLst>
          </p:cNvPr>
          <p:cNvSpPr/>
          <p:nvPr/>
        </p:nvSpPr>
        <p:spPr>
          <a:xfrm>
            <a:off x="8868803" y="1464658"/>
            <a:ext cx="939400" cy="39618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موضوعات خاصة في امن المعلومات</a:t>
            </a:r>
          </a:p>
          <a:p>
            <a:pPr algn="ctr"/>
            <a:r>
              <a:rPr lang="en-US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r>
              <a:rPr lang="ar-JO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79042700</a:t>
            </a:r>
            <a:r>
              <a:rPr lang="en-US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ar-SA" sz="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4" name="Picture 93">
            <a:extLst>
              <a:ext uri="{FF2B5EF4-FFF2-40B4-BE49-F238E27FC236}">
                <a16:creationId xmlns:a16="http://schemas.microsoft.com/office/drawing/2014/main" id="{3FD2DB8E-AE4F-4875-B9B0-252135850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243" y="6083955"/>
            <a:ext cx="609747" cy="58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31F26E32-D10E-4925-AD8C-4945937D409B}"/>
              </a:ext>
            </a:extLst>
          </p:cNvPr>
          <p:cNvSpPr txBox="1"/>
          <p:nvPr/>
        </p:nvSpPr>
        <p:spPr>
          <a:xfrm>
            <a:off x="6523465" y="6329052"/>
            <a:ext cx="2699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قسم أمن المعلومات و الفضاء السيبراني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2025-2026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636B1C0-32BC-4296-8B71-A3A839732FA5}"/>
              </a:ext>
            </a:extLst>
          </p:cNvPr>
          <p:cNvSpPr txBox="1"/>
          <p:nvPr/>
        </p:nvSpPr>
        <p:spPr>
          <a:xfrm>
            <a:off x="-42640" y="6596390"/>
            <a:ext cx="11047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V1.</a:t>
            </a:r>
            <a:r>
              <a:rPr lang="ar-BH" sz="1050" dirty="0"/>
              <a:t>6</a:t>
            </a:r>
            <a:r>
              <a:rPr lang="en-US" sz="1050" dirty="0"/>
              <a:t> 12-01-2026</a:t>
            </a:r>
          </a:p>
        </p:txBody>
      </p:sp>
      <p:sp>
        <p:nvSpPr>
          <p:cNvPr id="101" name="Rectangle: Rounded Corners 100">
            <a:extLst>
              <a:ext uri="{FF2B5EF4-FFF2-40B4-BE49-F238E27FC236}">
                <a16:creationId xmlns:a16="http://schemas.microsoft.com/office/drawing/2014/main" id="{2ACDE1F1-ECF7-4C13-987C-7A5BBA7713BC}"/>
              </a:ext>
            </a:extLst>
          </p:cNvPr>
          <p:cNvSpPr/>
          <p:nvPr/>
        </p:nvSpPr>
        <p:spPr>
          <a:xfrm>
            <a:off x="2666107" y="825445"/>
            <a:ext cx="967523" cy="422853"/>
          </a:xfrm>
          <a:prstGeom prst="round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800" dirty="0">
                <a:solidFill>
                  <a:schemeClr val="tx1"/>
                </a:solidFill>
              </a:rPr>
              <a:t>مقدمة في برمجة المواقع الالكترونية 021620400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33EF172B-9FB6-4A52-84DA-99EDAE62801C}"/>
              </a:ext>
            </a:extLst>
          </p:cNvPr>
          <p:cNvSpPr/>
          <p:nvPr/>
        </p:nvSpPr>
        <p:spPr>
          <a:xfrm>
            <a:off x="5029485" y="6354494"/>
            <a:ext cx="1034288" cy="384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800" dirty="0">
                <a:solidFill>
                  <a:schemeClr val="tx1"/>
                </a:solidFill>
              </a:rPr>
              <a:t>متطلب تخصص اختياري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150" name="Connector: Curved 149">
            <a:extLst>
              <a:ext uri="{FF2B5EF4-FFF2-40B4-BE49-F238E27FC236}">
                <a16:creationId xmlns:a16="http://schemas.microsoft.com/office/drawing/2014/main" id="{C67DF218-A5F5-478C-8877-E16691776AE4}"/>
              </a:ext>
            </a:extLst>
          </p:cNvPr>
          <p:cNvCxnSpPr>
            <a:cxnSpLocks/>
            <a:stCxn id="121" idx="3"/>
            <a:endCxn id="122" idx="1"/>
          </p:cNvCxnSpPr>
          <p:nvPr/>
        </p:nvCxnSpPr>
        <p:spPr>
          <a:xfrm>
            <a:off x="8616957" y="5784800"/>
            <a:ext cx="251846" cy="199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: Rounded Corners 152">
            <a:extLst>
              <a:ext uri="{FF2B5EF4-FFF2-40B4-BE49-F238E27FC236}">
                <a16:creationId xmlns:a16="http://schemas.microsoft.com/office/drawing/2014/main" id="{F0A93887-6A68-484F-A464-9B40AAD80915}"/>
              </a:ext>
            </a:extLst>
          </p:cNvPr>
          <p:cNvSpPr/>
          <p:nvPr/>
        </p:nvSpPr>
        <p:spPr>
          <a:xfrm>
            <a:off x="8849103" y="943801"/>
            <a:ext cx="939400" cy="39618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هندسة الاستغلال</a:t>
            </a:r>
            <a:endParaRPr lang="en-US" sz="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  <a:r>
              <a:rPr lang="ar-JO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79041600</a:t>
            </a:r>
            <a:r>
              <a:rPr lang="en-US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ar-SA" sz="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5" name="Rectangle: Rounded Corners 164">
            <a:extLst>
              <a:ext uri="{FF2B5EF4-FFF2-40B4-BE49-F238E27FC236}">
                <a16:creationId xmlns:a16="http://schemas.microsoft.com/office/drawing/2014/main" id="{B78FCEE8-ADCB-4C24-A13A-07960A5F1FC7}"/>
              </a:ext>
            </a:extLst>
          </p:cNvPr>
          <p:cNvSpPr/>
          <p:nvPr/>
        </p:nvSpPr>
        <p:spPr>
          <a:xfrm>
            <a:off x="6429819" y="4059305"/>
            <a:ext cx="925461" cy="425001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الذكاء الاصطناعي للأمن السيبراني</a:t>
            </a:r>
            <a:endParaRPr lang="en-US" sz="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GB" sz="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074132300</a:t>
            </a:r>
          </a:p>
        </p:txBody>
      </p:sp>
      <p:sp>
        <p:nvSpPr>
          <p:cNvPr id="98" name="Rectangle: Rounded Corners 97">
            <a:extLst>
              <a:ext uri="{FF2B5EF4-FFF2-40B4-BE49-F238E27FC236}">
                <a16:creationId xmlns:a16="http://schemas.microsoft.com/office/drawing/2014/main" id="{B39194D0-0B35-435B-85B9-82AB05D4D49A}"/>
              </a:ext>
            </a:extLst>
          </p:cNvPr>
          <p:cNvSpPr/>
          <p:nvPr/>
        </p:nvSpPr>
        <p:spPr>
          <a:xfrm>
            <a:off x="331289" y="458081"/>
            <a:ext cx="90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800" dirty="0">
                <a:solidFill>
                  <a:schemeClr val="tx1"/>
                </a:solidFill>
              </a:rPr>
              <a:t>مبادئ الإحصاء و الاحتمالات 021612100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1740C3DE-C501-49EB-9F1D-8D9711D25CE5}"/>
              </a:ext>
            </a:extLst>
          </p:cNvPr>
          <p:cNvSpPr/>
          <p:nvPr/>
        </p:nvSpPr>
        <p:spPr>
          <a:xfrm>
            <a:off x="3993021" y="2410039"/>
            <a:ext cx="900562" cy="49612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ال</a:t>
            </a:r>
            <a:r>
              <a:rPr lang="ar-JO" sz="800" dirty="0">
                <a:solidFill>
                  <a:schemeClr val="tx1"/>
                </a:solidFill>
              </a:rPr>
              <a:t>اخلاقيات و الكتابة الفنية </a:t>
            </a:r>
            <a:r>
              <a:rPr lang="ar-BH" sz="800" dirty="0">
                <a:solidFill>
                  <a:schemeClr val="tx1"/>
                </a:solidFill>
              </a:rPr>
              <a:t> في تكنولوجيا المعلومات </a:t>
            </a:r>
            <a:r>
              <a:rPr lang="ar-JO" sz="800" dirty="0">
                <a:solidFill>
                  <a:schemeClr val="tx1"/>
                </a:solidFill>
              </a:rPr>
              <a:t>021620600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100" name="Connector: Curved 99">
            <a:extLst>
              <a:ext uri="{FF2B5EF4-FFF2-40B4-BE49-F238E27FC236}">
                <a16:creationId xmlns:a16="http://schemas.microsoft.com/office/drawing/2014/main" id="{485C130F-158C-4377-8248-2E28F68C7EE3}"/>
              </a:ext>
            </a:extLst>
          </p:cNvPr>
          <p:cNvCxnSpPr>
            <a:cxnSpLocks/>
            <a:stCxn id="12" idx="3"/>
            <a:endCxn id="99" idx="1"/>
          </p:cNvCxnSpPr>
          <p:nvPr/>
        </p:nvCxnSpPr>
        <p:spPr>
          <a:xfrm>
            <a:off x="2254068" y="2379242"/>
            <a:ext cx="1738953" cy="278860"/>
          </a:xfrm>
          <a:prstGeom prst="curvedConnector3">
            <a:avLst>
              <a:gd name="adj1" fmla="val 8618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F68E1FDC-97D1-49C6-8E4D-4D4D5976B621}"/>
              </a:ext>
            </a:extLst>
          </p:cNvPr>
          <p:cNvSpPr/>
          <p:nvPr/>
        </p:nvSpPr>
        <p:spPr>
          <a:xfrm>
            <a:off x="3824418" y="6327468"/>
            <a:ext cx="900000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800" dirty="0">
                <a:solidFill>
                  <a:schemeClr val="tx1"/>
                </a:solidFill>
              </a:rPr>
              <a:t>مادة تخصص اجباري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107AF09-3D3D-ED1B-9208-4CD01A83BD6D}"/>
              </a:ext>
            </a:extLst>
          </p:cNvPr>
          <p:cNvCxnSpPr>
            <a:stCxn id="10" idx="3"/>
            <a:endCxn id="37" idx="1"/>
          </p:cNvCxnSpPr>
          <p:nvPr/>
        </p:nvCxnSpPr>
        <p:spPr>
          <a:xfrm flipV="1">
            <a:off x="2256629" y="634882"/>
            <a:ext cx="467128" cy="16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Curved 26">
            <a:extLst>
              <a:ext uri="{FF2B5EF4-FFF2-40B4-BE49-F238E27FC236}">
                <a16:creationId xmlns:a16="http://schemas.microsoft.com/office/drawing/2014/main" id="{96B6FD8F-50E7-A2B2-2ABF-1861189CD3D8}"/>
              </a:ext>
            </a:extLst>
          </p:cNvPr>
          <p:cNvCxnSpPr>
            <a:cxnSpLocks/>
            <a:stCxn id="8" idx="3"/>
            <a:endCxn id="49" idx="1"/>
          </p:cNvCxnSpPr>
          <p:nvPr/>
        </p:nvCxnSpPr>
        <p:spPr>
          <a:xfrm>
            <a:off x="1219186" y="1684115"/>
            <a:ext cx="1445972" cy="99291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or: Curved 58">
            <a:extLst>
              <a:ext uri="{FF2B5EF4-FFF2-40B4-BE49-F238E27FC236}">
                <a16:creationId xmlns:a16="http://schemas.microsoft.com/office/drawing/2014/main" id="{D70F90E0-E0D6-0C0B-ECA3-005ACA435E59}"/>
              </a:ext>
            </a:extLst>
          </p:cNvPr>
          <p:cNvCxnSpPr>
            <a:cxnSpLocks/>
            <a:stCxn id="46" idx="3"/>
            <a:endCxn id="261" idx="1"/>
          </p:cNvCxnSpPr>
          <p:nvPr/>
        </p:nvCxnSpPr>
        <p:spPr>
          <a:xfrm>
            <a:off x="3626945" y="3564530"/>
            <a:ext cx="2815061" cy="116988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or: Curved 4">
            <a:extLst>
              <a:ext uri="{FF2B5EF4-FFF2-40B4-BE49-F238E27FC236}">
                <a16:creationId xmlns:a16="http://schemas.microsoft.com/office/drawing/2014/main" id="{349EC11F-8EB0-9EAF-ACDF-C61F6FE14600}"/>
              </a:ext>
            </a:extLst>
          </p:cNvPr>
          <p:cNvCxnSpPr>
            <a:cxnSpLocks/>
            <a:stCxn id="9" idx="3"/>
            <a:endCxn id="45" idx="1"/>
          </p:cNvCxnSpPr>
          <p:nvPr/>
        </p:nvCxnSpPr>
        <p:spPr>
          <a:xfrm flipV="1">
            <a:off x="1231290" y="4532713"/>
            <a:ext cx="2582470" cy="5191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Curved 41">
            <a:extLst>
              <a:ext uri="{FF2B5EF4-FFF2-40B4-BE49-F238E27FC236}">
                <a16:creationId xmlns:a16="http://schemas.microsoft.com/office/drawing/2014/main" id="{31D4BCDA-6D06-092C-9E3D-3FDBAD783DB1}"/>
              </a:ext>
            </a:extLst>
          </p:cNvPr>
          <p:cNvCxnSpPr>
            <a:cxnSpLocks/>
            <a:stCxn id="49" idx="3"/>
            <a:endCxn id="74" idx="1"/>
          </p:cNvCxnSpPr>
          <p:nvPr/>
        </p:nvCxnSpPr>
        <p:spPr>
          <a:xfrm>
            <a:off x="3644258" y="2677029"/>
            <a:ext cx="1494870" cy="746851"/>
          </a:xfrm>
          <a:prstGeom prst="curvedConnector3">
            <a:avLst>
              <a:gd name="adj1" fmla="val 2418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or: Curved 59">
            <a:extLst>
              <a:ext uri="{FF2B5EF4-FFF2-40B4-BE49-F238E27FC236}">
                <a16:creationId xmlns:a16="http://schemas.microsoft.com/office/drawing/2014/main" id="{CCA7313A-A804-6905-A35A-E90B3F9713A4}"/>
              </a:ext>
            </a:extLst>
          </p:cNvPr>
          <p:cNvCxnSpPr>
            <a:cxnSpLocks/>
            <a:stCxn id="45" idx="3"/>
            <a:endCxn id="106" idx="1"/>
          </p:cNvCxnSpPr>
          <p:nvPr/>
        </p:nvCxnSpPr>
        <p:spPr>
          <a:xfrm flipV="1">
            <a:off x="4730974" y="4530503"/>
            <a:ext cx="2927995" cy="2210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or: Curved 81">
            <a:extLst>
              <a:ext uri="{FF2B5EF4-FFF2-40B4-BE49-F238E27FC236}">
                <a16:creationId xmlns:a16="http://schemas.microsoft.com/office/drawing/2014/main" id="{9F3B8470-4356-C6A4-94EA-E5850898C712}"/>
              </a:ext>
            </a:extLst>
          </p:cNvPr>
          <p:cNvCxnSpPr>
            <a:cxnSpLocks/>
            <a:stCxn id="6" idx="3"/>
            <a:endCxn id="197" idx="1"/>
          </p:cNvCxnSpPr>
          <p:nvPr/>
        </p:nvCxnSpPr>
        <p:spPr>
          <a:xfrm>
            <a:off x="7330676" y="638081"/>
            <a:ext cx="1500314" cy="1238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or: Curved 112">
            <a:extLst>
              <a:ext uri="{FF2B5EF4-FFF2-40B4-BE49-F238E27FC236}">
                <a16:creationId xmlns:a16="http://schemas.microsoft.com/office/drawing/2014/main" id="{7CDA13A4-6F34-5FB7-5268-73ACA9883325}"/>
              </a:ext>
            </a:extLst>
          </p:cNvPr>
          <p:cNvCxnSpPr>
            <a:cxnSpLocks/>
            <a:stCxn id="6" idx="3"/>
            <a:endCxn id="153" idx="1"/>
          </p:cNvCxnSpPr>
          <p:nvPr/>
        </p:nvCxnSpPr>
        <p:spPr>
          <a:xfrm>
            <a:off x="7330676" y="638081"/>
            <a:ext cx="1518427" cy="50381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nector: Curved 118">
            <a:extLst>
              <a:ext uri="{FF2B5EF4-FFF2-40B4-BE49-F238E27FC236}">
                <a16:creationId xmlns:a16="http://schemas.microsoft.com/office/drawing/2014/main" id="{6843B2F2-9D0E-EC38-5E17-88554516C58C}"/>
              </a:ext>
            </a:extLst>
          </p:cNvPr>
          <p:cNvCxnSpPr>
            <a:cxnSpLocks/>
            <a:stCxn id="187" idx="3"/>
            <a:endCxn id="123" idx="1"/>
          </p:cNvCxnSpPr>
          <p:nvPr/>
        </p:nvCxnSpPr>
        <p:spPr>
          <a:xfrm>
            <a:off x="7331181" y="1534189"/>
            <a:ext cx="309120" cy="2212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or: Curved 142">
            <a:extLst>
              <a:ext uri="{FF2B5EF4-FFF2-40B4-BE49-F238E27FC236}">
                <a16:creationId xmlns:a16="http://schemas.microsoft.com/office/drawing/2014/main" id="{B6231EB4-2AF6-B4CA-01F6-50C71255CA57}"/>
              </a:ext>
            </a:extLst>
          </p:cNvPr>
          <p:cNvCxnSpPr>
            <a:cxnSpLocks/>
            <a:stCxn id="68" idx="3"/>
            <a:endCxn id="21" idx="1"/>
          </p:cNvCxnSpPr>
          <p:nvPr/>
        </p:nvCxnSpPr>
        <p:spPr>
          <a:xfrm flipV="1">
            <a:off x="6055845" y="2316789"/>
            <a:ext cx="347583" cy="30727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Curved 163">
            <a:extLst>
              <a:ext uri="{FF2B5EF4-FFF2-40B4-BE49-F238E27FC236}">
                <a16:creationId xmlns:a16="http://schemas.microsoft.com/office/drawing/2014/main" id="{F0737019-9C99-19CA-39B1-4F8BDD95FD86}"/>
              </a:ext>
            </a:extLst>
          </p:cNvPr>
          <p:cNvCxnSpPr>
            <a:cxnSpLocks/>
            <a:stCxn id="74" idx="3"/>
            <a:endCxn id="165" idx="1"/>
          </p:cNvCxnSpPr>
          <p:nvPr/>
        </p:nvCxnSpPr>
        <p:spPr>
          <a:xfrm>
            <a:off x="6099271" y="3423880"/>
            <a:ext cx="330548" cy="84792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Connector: Curved 178">
            <a:extLst>
              <a:ext uri="{FF2B5EF4-FFF2-40B4-BE49-F238E27FC236}">
                <a16:creationId xmlns:a16="http://schemas.microsoft.com/office/drawing/2014/main" id="{1BA1991D-7266-64A9-6011-B3D8D8A994A0}"/>
              </a:ext>
            </a:extLst>
          </p:cNvPr>
          <p:cNvCxnSpPr>
            <a:cxnSpLocks/>
            <a:stCxn id="68" idx="3"/>
            <a:endCxn id="80" idx="1"/>
          </p:cNvCxnSpPr>
          <p:nvPr/>
        </p:nvCxnSpPr>
        <p:spPr>
          <a:xfrm>
            <a:off x="6055845" y="2624062"/>
            <a:ext cx="1648381" cy="1243182"/>
          </a:xfrm>
          <a:prstGeom prst="curvedConnector3">
            <a:avLst>
              <a:gd name="adj1" fmla="val 1376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ctangle: Rounded Corners 186">
            <a:extLst>
              <a:ext uri="{FF2B5EF4-FFF2-40B4-BE49-F238E27FC236}">
                <a16:creationId xmlns:a16="http://schemas.microsoft.com/office/drawing/2014/main" id="{1443C9AF-457E-8A1E-46B8-6F7BCB635278}"/>
              </a:ext>
            </a:extLst>
          </p:cNvPr>
          <p:cNvSpPr/>
          <p:nvPr/>
        </p:nvSpPr>
        <p:spPr>
          <a:xfrm>
            <a:off x="6391782" y="1354189"/>
            <a:ext cx="939399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solidFill>
                  <a:schemeClr val="tx1"/>
                </a:solidFill>
              </a:rPr>
              <a:t>أنظمة الكشف و الحماية 079033100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59C69107-28AD-B640-B887-514BC393BF50}"/>
              </a:ext>
            </a:extLst>
          </p:cNvPr>
          <p:cNvSpPr/>
          <p:nvPr/>
        </p:nvSpPr>
        <p:spPr>
          <a:xfrm>
            <a:off x="8830990" y="470464"/>
            <a:ext cx="923994" cy="359999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800" dirty="0">
                <a:ln w="0"/>
                <a:solidFill>
                  <a:schemeClr val="tx1"/>
                </a:solidFill>
              </a:rPr>
              <a:t>أمن تطبيقات الويب</a:t>
            </a:r>
            <a:endParaRPr lang="en-US" sz="800" dirty="0">
              <a:ln w="0"/>
              <a:solidFill>
                <a:schemeClr val="tx1"/>
              </a:solidFill>
            </a:endParaRPr>
          </a:p>
          <a:p>
            <a:pPr algn="ctr"/>
            <a:r>
              <a:rPr lang="en-GB" sz="800" dirty="0">
                <a:ln w="0"/>
                <a:solidFill>
                  <a:schemeClr val="tx1"/>
                </a:solidFill>
              </a:rPr>
              <a:t>079041500</a:t>
            </a:r>
          </a:p>
        </p:txBody>
      </p:sp>
      <p:cxnSp>
        <p:nvCxnSpPr>
          <p:cNvPr id="199" name="Connector: Curved 198">
            <a:extLst>
              <a:ext uri="{FF2B5EF4-FFF2-40B4-BE49-F238E27FC236}">
                <a16:creationId xmlns:a16="http://schemas.microsoft.com/office/drawing/2014/main" id="{798F4952-5F9D-D5AA-BEE7-50217CC20033}"/>
              </a:ext>
            </a:extLst>
          </p:cNvPr>
          <p:cNvCxnSpPr>
            <a:cxnSpLocks/>
            <a:stCxn id="103" idx="3"/>
            <a:endCxn id="261" idx="1"/>
          </p:cNvCxnSpPr>
          <p:nvPr/>
        </p:nvCxnSpPr>
        <p:spPr>
          <a:xfrm>
            <a:off x="6097772" y="3882329"/>
            <a:ext cx="344234" cy="85208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Rectangle: Rounded Corners 260">
            <a:extLst>
              <a:ext uri="{FF2B5EF4-FFF2-40B4-BE49-F238E27FC236}">
                <a16:creationId xmlns:a16="http://schemas.microsoft.com/office/drawing/2014/main" id="{337092CA-0679-42AA-B877-B61CB9638A91}"/>
              </a:ext>
            </a:extLst>
          </p:cNvPr>
          <p:cNvSpPr/>
          <p:nvPr/>
        </p:nvSpPr>
        <p:spPr>
          <a:xfrm>
            <a:off x="6442006" y="4577966"/>
            <a:ext cx="939400" cy="3128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تحليل الأنظمة الخبيثة 079033400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78" name="Rectangle: Rounded Corners 377">
            <a:extLst>
              <a:ext uri="{FF2B5EF4-FFF2-40B4-BE49-F238E27FC236}">
                <a16:creationId xmlns:a16="http://schemas.microsoft.com/office/drawing/2014/main" id="{3D6C3E94-C1FD-4D32-B1CC-56C3D24E299D}"/>
              </a:ext>
            </a:extLst>
          </p:cNvPr>
          <p:cNvSpPr/>
          <p:nvPr/>
        </p:nvSpPr>
        <p:spPr>
          <a:xfrm>
            <a:off x="2731619" y="4754048"/>
            <a:ext cx="900000" cy="360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تصميم المنطق الرقمي 021620300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379" name="Connector: Curved 378">
            <a:extLst>
              <a:ext uri="{FF2B5EF4-FFF2-40B4-BE49-F238E27FC236}">
                <a16:creationId xmlns:a16="http://schemas.microsoft.com/office/drawing/2014/main" id="{5E3F4315-7B00-4138-8056-F786D8B0C349}"/>
              </a:ext>
            </a:extLst>
          </p:cNvPr>
          <p:cNvCxnSpPr>
            <a:cxnSpLocks/>
            <a:stCxn id="9" idx="3"/>
            <a:endCxn id="378" idx="1"/>
          </p:cNvCxnSpPr>
          <p:nvPr/>
        </p:nvCxnSpPr>
        <p:spPr>
          <a:xfrm>
            <a:off x="1231290" y="4584626"/>
            <a:ext cx="1500329" cy="34942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Connector: Curved 382">
            <a:extLst>
              <a:ext uri="{FF2B5EF4-FFF2-40B4-BE49-F238E27FC236}">
                <a16:creationId xmlns:a16="http://schemas.microsoft.com/office/drawing/2014/main" id="{01706D94-9C21-4682-865D-EF91DB71F3F5}"/>
              </a:ext>
            </a:extLst>
          </p:cNvPr>
          <p:cNvCxnSpPr>
            <a:cxnSpLocks/>
            <a:stCxn id="8" idx="3"/>
            <a:endCxn id="101" idx="1"/>
          </p:cNvCxnSpPr>
          <p:nvPr/>
        </p:nvCxnSpPr>
        <p:spPr>
          <a:xfrm flipV="1">
            <a:off x="1219186" y="1036872"/>
            <a:ext cx="1446921" cy="64724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3" name="Rectangle: Rounded Corners 422">
            <a:extLst>
              <a:ext uri="{FF2B5EF4-FFF2-40B4-BE49-F238E27FC236}">
                <a16:creationId xmlns:a16="http://schemas.microsoft.com/office/drawing/2014/main" id="{98809934-26FA-4F3B-85EE-354196231C66}"/>
              </a:ext>
            </a:extLst>
          </p:cNvPr>
          <p:cNvSpPr/>
          <p:nvPr/>
        </p:nvSpPr>
        <p:spPr>
          <a:xfrm>
            <a:off x="2696054" y="3766592"/>
            <a:ext cx="937575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SA" sz="800" dirty="0">
                <a:solidFill>
                  <a:schemeClr val="tx1"/>
                </a:solidFill>
              </a:rPr>
              <a:t>لغة برمجة في امن المعلومات 079012</a:t>
            </a:r>
            <a:r>
              <a:rPr lang="ar-BH" sz="800" dirty="0">
                <a:solidFill>
                  <a:schemeClr val="tx1"/>
                </a:solidFill>
              </a:rPr>
              <a:t>1</a:t>
            </a:r>
            <a:r>
              <a:rPr lang="ar-SA" sz="800" dirty="0">
                <a:solidFill>
                  <a:schemeClr val="tx1"/>
                </a:solidFill>
              </a:rPr>
              <a:t>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25" name="Rectangle: Rounded Corners 424">
            <a:extLst>
              <a:ext uri="{FF2B5EF4-FFF2-40B4-BE49-F238E27FC236}">
                <a16:creationId xmlns:a16="http://schemas.microsoft.com/office/drawing/2014/main" id="{2CD54FDA-E1DC-490A-ACC4-2EA3A9F897DD}"/>
              </a:ext>
            </a:extLst>
          </p:cNvPr>
          <p:cNvSpPr/>
          <p:nvPr/>
        </p:nvSpPr>
        <p:spPr>
          <a:xfrm>
            <a:off x="2666108" y="1253232"/>
            <a:ext cx="967524" cy="422853"/>
          </a:xfrm>
          <a:prstGeom prst="round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JO" sz="800" dirty="0">
                <a:solidFill>
                  <a:schemeClr val="tx1"/>
                </a:solidFill>
              </a:rPr>
              <a:t>مقدمة في برمجة المواقع الالكترونية 021620</a:t>
            </a:r>
            <a:r>
              <a:rPr lang="ar-BH" sz="800" dirty="0">
                <a:solidFill>
                  <a:schemeClr val="tx1"/>
                </a:solidFill>
              </a:rPr>
              <a:t>5</a:t>
            </a:r>
            <a:r>
              <a:rPr lang="ar-JO" sz="800" dirty="0">
                <a:solidFill>
                  <a:schemeClr val="tx1"/>
                </a:solidFill>
              </a:rPr>
              <a:t>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29" name="Rectangle: Rounded Corners 428">
            <a:extLst>
              <a:ext uri="{FF2B5EF4-FFF2-40B4-BE49-F238E27FC236}">
                <a16:creationId xmlns:a16="http://schemas.microsoft.com/office/drawing/2014/main" id="{672355F2-5FCB-47CB-986B-E488985FC126}"/>
              </a:ext>
            </a:extLst>
          </p:cNvPr>
          <p:cNvSpPr/>
          <p:nvPr/>
        </p:nvSpPr>
        <p:spPr>
          <a:xfrm>
            <a:off x="4032941" y="1842034"/>
            <a:ext cx="902315" cy="4716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SA" sz="800" dirty="0">
                <a:solidFill>
                  <a:schemeClr val="tx1"/>
                </a:solidFill>
              </a:rPr>
              <a:t>نظام تشغيل لينكس</a:t>
            </a:r>
            <a:r>
              <a:rPr lang="ar-BH" sz="800" dirty="0">
                <a:solidFill>
                  <a:schemeClr val="tx1"/>
                </a:solidFill>
              </a:rPr>
              <a:t> وامن البنيه التحتية </a:t>
            </a:r>
            <a:r>
              <a:rPr lang="ar-SA" sz="800" dirty="0">
                <a:solidFill>
                  <a:schemeClr val="tx1"/>
                </a:solidFill>
              </a:rPr>
              <a:t> 079023</a:t>
            </a:r>
            <a:r>
              <a:rPr lang="ar-BH" sz="800" dirty="0">
                <a:solidFill>
                  <a:schemeClr val="tx1"/>
                </a:solidFill>
              </a:rPr>
              <a:t>1</a:t>
            </a:r>
            <a:r>
              <a:rPr lang="ar-SA" sz="800" dirty="0">
                <a:solidFill>
                  <a:schemeClr val="tx1"/>
                </a:solidFill>
              </a:rPr>
              <a:t>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57" name="Rectangle: Rounded Corners 456">
            <a:extLst>
              <a:ext uri="{FF2B5EF4-FFF2-40B4-BE49-F238E27FC236}">
                <a16:creationId xmlns:a16="http://schemas.microsoft.com/office/drawing/2014/main" id="{D63877E7-C61C-48A2-BBC7-782A6BF7B549}"/>
              </a:ext>
            </a:extLst>
          </p:cNvPr>
          <p:cNvSpPr/>
          <p:nvPr/>
        </p:nvSpPr>
        <p:spPr>
          <a:xfrm>
            <a:off x="6408667" y="2933880"/>
            <a:ext cx="939962" cy="47000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SA" sz="800" dirty="0">
                <a:solidFill>
                  <a:schemeClr val="tx1"/>
                </a:solidFill>
              </a:rPr>
              <a:t>التحقيقات و تحليل الأدلة</a:t>
            </a:r>
            <a:r>
              <a:rPr lang="en-US" sz="800" dirty="0">
                <a:solidFill>
                  <a:schemeClr val="tx1"/>
                </a:solidFill>
              </a:rPr>
              <a:t> </a:t>
            </a:r>
            <a:r>
              <a:rPr lang="ar-JO" sz="800" dirty="0">
                <a:solidFill>
                  <a:schemeClr val="tx1"/>
                </a:solidFill>
              </a:rPr>
              <a:t>الجنائية الرقمية</a:t>
            </a:r>
            <a:r>
              <a:rPr lang="ar-SA" sz="800" dirty="0">
                <a:solidFill>
                  <a:schemeClr val="tx1"/>
                </a:solidFill>
              </a:rPr>
              <a:t> 079032</a:t>
            </a:r>
            <a:r>
              <a:rPr lang="ar-BH" sz="800" dirty="0">
                <a:solidFill>
                  <a:schemeClr val="tx1"/>
                </a:solidFill>
              </a:rPr>
              <a:t>9</a:t>
            </a:r>
            <a:r>
              <a:rPr lang="ar-SA" sz="800" dirty="0">
                <a:solidFill>
                  <a:schemeClr val="tx1"/>
                </a:solidFill>
              </a:rPr>
              <a:t>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58" name="Rectangle: Rounded Corners 457">
            <a:extLst>
              <a:ext uri="{FF2B5EF4-FFF2-40B4-BE49-F238E27FC236}">
                <a16:creationId xmlns:a16="http://schemas.microsoft.com/office/drawing/2014/main" id="{EEAF43DC-B703-488C-9F3D-83F96E1DAD58}"/>
              </a:ext>
            </a:extLst>
          </p:cNvPr>
          <p:cNvSpPr/>
          <p:nvPr/>
        </p:nvSpPr>
        <p:spPr>
          <a:xfrm>
            <a:off x="6403428" y="1731902"/>
            <a:ext cx="927753" cy="3600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SA" sz="800" dirty="0">
                <a:solidFill>
                  <a:schemeClr val="tx1"/>
                </a:solidFill>
              </a:rPr>
              <a:t>أنظمة الكشف و الحماية 079033</a:t>
            </a:r>
            <a:r>
              <a:rPr lang="ar-BH" sz="800" dirty="0">
                <a:solidFill>
                  <a:schemeClr val="tx1"/>
                </a:solidFill>
              </a:rPr>
              <a:t>2</a:t>
            </a:r>
            <a:r>
              <a:rPr lang="ar-SA" sz="800" dirty="0">
                <a:solidFill>
                  <a:schemeClr val="tx1"/>
                </a:solidFill>
              </a:rPr>
              <a:t>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62" name="Rectangle: Rounded Corners 461">
            <a:extLst>
              <a:ext uri="{FF2B5EF4-FFF2-40B4-BE49-F238E27FC236}">
                <a16:creationId xmlns:a16="http://schemas.microsoft.com/office/drawing/2014/main" id="{9AB7026E-1E2D-4E7A-A4FB-C648C93A2783}"/>
              </a:ext>
            </a:extLst>
          </p:cNvPr>
          <p:cNvSpPr/>
          <p:nvPr/>
        </p:nvSpPr>
        <p:spPr>
          <a:xfrm>
            <a:off x="7695362" y="2857216"/>
            <a:ext cx="900000" cy="44659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SA" sz="800" dirty="0">
                <a:solidFill>
                  <a:schemeClr val="tx1"/>
                </a:solidFill>
              </a:rPr>
              <a:t>مراقبة الشبكات</a:t>
            </a:r>
            <a:r>
              <a:rPr lang="ar-JO" sz="800" dirty="0">
                <a:solidFill>
                  <a:schemeClr val="tx1"/>
                </a:solidFill>
              </a:rPr>
              <a:t> </a:t>
            </a:r>
            <a:r>
              <a:rPr lang="ar-BH" sz="800" dirty="0">
                <a:solidFill>
                  <a:schemeClr val="tx1"/>
                </a:solidFill>
              </a:rPr>
              <a:t>والاستجابة للحوادث</a:t>
            </a:r>
            <a:r>
              <a:rPr lang="ar-SA" sz="800" dirty="0">
                <a:solidFill>
                  <a:schemeClr val="tx1"/>
                </a:solidFill>
              </a:rPr>
              <a:t> 079044</a:t>
            </a:r>
            <a:r>
              <a:rPr lang="en-US" sz="800" dirty="0">
                <a:solidFill>
                  <a:schemeClr val="tx1"/>
                </a:solidFill>
              </a:rPr>
              <a:t>3</a:t>
            </a:r>
            <a:r>
              <a:rPr lang="ar-SA" sz="800" dirty="0">
                <a:solidFill>
                  <a:schemeClr val="tx1"/>
                </a:solidFill>
              </a:rPr>
              <a:t>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68" name="Rectangle: Rounded Corners 467">
            <a:extLst>
              <a:ext uri="{FF2B5EF4-FFF2-40B4-BE49-F238E27FC236}">
                <a16:creationId xmlns:a16="http://schemas.microsoft.com/office/drawing/2014/main" id="{5978E891-D55A-4C8B-9BD7-6064128DB022}"/>
              </a:ext>
            </a:extLst>
          </p:cNvPr>
          <p:cNvSpPr/>
          <p:nvPr/>
        </p:nvSpPr>
        <p:spPr>
          <a:xfrm>
            <a:off x="6391781" y="838078"/>
            <a:ext cx="939400" cy="47309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flatTx/>
          </a:bodyPr>
          <a:lstStyle/>
          <a:p>
            <a:pPr algn="ctr"/>
            <a:r>
              <a:rPr lang="ar-BH" sz="800" dirty="0">
                <a:ln w="0"/>
                <a:solidFill>
                  <a:schemeClr val="tx1"/>
                </a:solidFill>
              </a:rPr>
              <a:t>مختبر اختبار الاختراق و</a:t>
            </a:r>
            <a:r>
              <a:rPr lang="ar-SA" sz="800" dirty="0">
                <a:ln w="0"/>
                <a:solidFill>
                  <a:schemeClr val="tx1"/>
                </a:solidFill>
              </a:rPr>
              <a:t>القرصنة الأخلاقية</a:t>
            </a:r>
            <a:r>
              <a:rPr lang="en-US" sz="800" dirty="0">
                <a:ln w="0"/>
                <a:solidFill>
                  <a:schemeClr val="tx1"/>
                </a:solidFill>
              </a:rPr>
              <a:t> </a:t>
            </a:r>
            <a:endParaRPr lang="ar-SA" sz="800" dirty="0">
              <a:ln w="0"/>
              <a:solidFill>
                <a:schemeClr val="tx1"/>
              </a:solidFill>
            </a:endParaRPr>
          </a:p>
          <a:p>
            <a:pPr algn="ctr"/>
            <a:r>
              <a:rPr lang="ar-SA" sz="800" dirty="0">
                <a:ln w="0"/>
                <a:solidFill>
                  <a:schemeClr val="tx1"/>
                </a:solidFill>
              </a:rPr>
              <a:t>079033</a:t>
            </a:r>
            <a:r>
              <a:rPr lang="ar-BH" sz="800" dirty="0">
                <a:ln w="0"/>
                <a:solidFill>
                  <a:schemeClr val="tx1"/>
                </a:solidFill>
              </a:rPr>
              <a:t>8</a:t>
            </a:r>
            <a:r>
              <a:rPr lang="ar-SA" sz="800" dirty="0">
                <a:ln w="0"/>
                <a:solidFill>
                  <a:schemeClr val="tx1"/>
                </a:solidFill>
              </a:rPr>
              <a:t>00</a:t>
            </a:r>
            <a:endParaRPr lang="en-GB" sz="800" dirty="0">
              <a:ln w="0"/>
              <a:solidFill>
                <a:schemeClr val="tx1"/>
              </a:solidFill>
            </a:endParaRPr>
          </a:p>
        </p:txBody>
      </p:sp>
      <p:sp>
        <p:nvSpPr>
          <p:cNvPr id="470" name="Rectangle: Rounded Corners 469">
            <a:extLst>
              <a:ext uri="{FF2B5EF4-FFF2-40B4-BE49-F238E27FC236}">
                <a16:creationId xmlns:a16="http://schemas.microsoft.com/office/drawing/2014/main" id="{A329E33C-B123-41FA-AD73-98464555334F}"/>
              </a:ext>
            </a:extLst>
          </p:cNvPr>
          <p:cNvSpPr/>
          <p:nvPr/>
        </p:nvSpPr>
        <p:spPr>
          <a:xfrm>
            <a:off x="336421" y="1880776"/>
            <a:ext cx="90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SA" sz="800" dirty="0">
                <a:solidFill>
                  <a:schemeClr val="tx1"/>
                </a:solidFill>
              </a:rPr>
              <a:t>اساسيات برمجة </a:t>
            </a:r>
            <a:r>
              <a:rPr lang="en-US" sz="800" dirty="0">
                <a:solidFill>
                  <a:schemeClr val="tx1"/>
                </a:solidFill>
              </a:rPr>
              <a:t>(1) 075011700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94" name="Rectangle: Rounded Corners 493">
            <a:extLst>
              <a:ext uri="{FF2B5EF4-FFF2-40B4-BE49-F238E27FC236}">
                <a16:creationId xmlns:a16="http://schemas.microsoft.com/office/drawing/2014/main" id="{402F5760-BE46-4070-935D-4D97DF313210}"/>
              </a:ext>
            </a:extLst>
          </p:cNvPr>
          <p:cNvSpPr/>
          <p:nvPr/>
        </p:nvSpPr>
        <p:spPr>
          <a:xfrm>
            <a:off x="1356273" y="2580779"/>
            <a:ext cx="900000" cy="360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SA" sz="800" dirty="0">
                <a:solidFill>
                  <a:schemeClr val="tx1"/>
                </a:solidFill>
              </a:rPr>
              <a:t>اساسيات برمجة (2) 075011</a:t>
            </a:r>
            <a:r>
              <a:rPr lang="ar-BH" sz="800" dirty="0">
                <a:solidFill>
                  <a:schemeClr val="tx1"/>
                </a:solidFill>
              </a:rPr>
              <a:t>9</a:t>
            </a:r>
            <a:r>
              <a:rPr lang="ar-SA" sz="800" dirty="0">
                <a:solidFill>
                  <a:schemeClr val="tx1"/>
                </a:solidFill>
              </a:rPr>
              <a:t>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506" name="Rectangle: Rounded Corners 505">
            <a:extLst>
              <a:ext uri="{FF2B5EF4-FFF2-40B4-BE49-F238E27FC236}">
                <a16:creationId xmlns:a16="http://schemas.microsoft.com/office/drawing/2014/main" id="{AF0B5B7A-3544-49E1-8EE0-0321F6BC5A60}"/>
              </a:ext>
            </a:extLst>
          </p:cNvPr>
          <p:cNvSpPr/>
          <p:nvPr/>
        </p:nvSpPr>
        <p:spPr>
          <a:xfrm>
            <a:off x="2671724" y="2028343"/>
            <a:ext cx="968475" cy="26633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</a:t>
            </a:r>
            <a:r>
              <a:rPr lang="ar-SA" sz="800" dirty="0">
                <a:solidFill>
                  <a:schemeClr val="tx1"/>
                </a:solidFill>
              </a:rPr>
              <a:t>برمجة الكينونة </a:t>
            </a:r>
            <a:r>
              <a:rPr lang="ar-JO" sz="800" dirty="0">
                <a:solidFill>
                  <a:schemeClr val="tx1"/>
                </a:solidFill>
              </a:rPr>
              <a:t>072122</a:t>
            </a:r>
            <a:r>
              <a:rPr lang="ar-BH" sz="800" dirty="0">
                <a:solidFill>
                  <a:schemeClr val="tx1"/>
                </a:solidFill>
              </a:rPr>
              <a:t>7</a:t>
            </a:r>
            <a:r>
              <a:rPr lang="ar-JO" sz="800" dirty="0">
                <a:solidFill>
                  <a:schemeClr val="tx1"/>
                </a:solidFill>
              </a:rPr>
              <a:t>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509" name="Rectangle: Rounded Corners 508">
            <a:extLst>
              <a:ext uri="{FF2B5EF4-FFF2-40B4-BE49-F238E27FC236}">
                <a16:creationId xmlns:a16="http://schemas.microsoft.com/office/drawing/2014/main" id="{4295C1B8-021E-4960-AEFD-52C7D318BF7D}"/>
              </a:ext>
            </a:extLst>
          </p:cNvPr>
          <p:cNvSpPr/>
          <p:nvPr/>
        </p:nvSpPr>
        <p:spPr>
          <a:xfrm>
            <a:off x="2682526" y="2883324"/>
            <a:ext cx="957673" cy="360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SA" sz="800" dirty="0">
                <a:solidFill>
                  <a:schemeClr val="tx1"/>
                </a:solidFill>
              </a:rPr>
              <a:t>اساسيات قواعد البيانات </a:t>
            </a:r>
            <a:r>
              <a:rPr lang="ar-JO" sz="800" dirty="0">
                <a:solidFill>
                  <a:schemeClr val="tx1"/>
                </a:solidFill>
              </a:rPr>
              <a:t>075026</a:t>
            </a:r>
            <a:r>
              <a:rPr lang="en-US" sz="900" dirty="0">
                <a:solidFill>
                  <a:schemeClr val="tx1"/>
                </a:solidFill>
              </a:rPr>
              <a:t>2</a:t>
            </a:r>
            <a:r>
              <a:rPr lang="ar-JO" sz="800" dirty="0">
                <a:solidFill>
                  <a:schemeClr val="tx1"/>
                </a:solidFill>
              </a:rPr>
              <a:t>00</a:t>
            </a:r>
          </a:p>
        </p:txBody>
      </p:sp>
      <p:sp>
        <p:nvSpPr>
          <p:cNvPr id="516" name="Rectangle: Rounded Corners 515">
            <a:extLst>
              <a:ext uri="{FF2B5EF4-FFF2-40B4-BE49-F238E27FC236}">
                <a16:creationId xmlns:a16="http://schemas.microsoft.com/office/drawing/2014/main" id="{DABEE41D-9E35-44ED-9AF1-17EA87EB19AB}"/>
              </a:ext>
            </a:extLst>
          </p:cNvPr>
          <p:cNvSpPr/>
          <p:nvPr/>
        </p:nvSpPr>
        <p:spPr>
          <a:xfrm>
            <a:off x="3946028" y="912500"/>
            <a:ext cx="900000" cy="3600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</a:t>
            </a:r>
            <a:r>
              <a:rPr lang="ar-SA" sz="800" dirty="0">
                <a:solidFill>
                  <a:schemeClr val="tx1"/>
                </a:solidFill>
              </a:rPr>
              <a:t>تراكيب بيانات 072122</a:t>
            </a:r>
            <a:r>
              <a:rPr lang="ar-BH" sz="800" dirty="0">
                <a:solidFill>
                  <a:schemeClr val="tx1"/>
                </a:solidFill>
              </a:rPr>
              <a:t>9</a:t>
            </a:r>
            <a:r>
              <a:rPr lang="ar-SA" sz="800" dirty="0">
                <a:solidFill>
                  <a:schemeClr val="tx1"/>
                </a:solidFill>
              </a:rPr>
              <a:t>00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519" name="Rectangle: Rounded Corners 518">
            <a:extLst>
              <a:ext uri="{FF2B5EF4-FFF2-40B4-BE49-F238E27FC236}">
                <a16:creationId xmlns:a16="http://schemas.microsoft.com/office/drawing/2014/main" id="{ED0664D5-7F4E-4D28-AF89-394FA5B2CF43}"/>
              </a:ext>
            </a:extLst>
          </p:cNvPr>
          <p:cNvSpPr/>
          <p:nvPr/>
        </p:nvSpPr>
        <p:spPr>
          <a:xfrm>
            <a:off x="6442006" y="4912686"/>
            <a:ext cx="939400" cy="3785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800" dirty="0">
                <a:solidFill>
                  <a:schemeClr val="tx1"/>
                </a:solidFill>
              </a:rPr>
              <a:t>مختبر تحليل الأنظمة الخبيثة 079033500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569" name="Connector: Curved 568">
            <a:extLst>
              <a:ext uri="{FF2B5EF4-FFF2-40B4-BE49-F238E27FC236}">
                <a16:creationId xmlns:a16="http://schemas.microsoft.com/office/drawing/2014/main" id="{F2CE8FEC-DB7F-4053-8881-38A77531C8BF}"/>
              </a:ext>
            </a:extLst>
          </p:cNvPr>
          <p:cNvCxnSpPr>
            <a:cxnSpLocks/>
            <a:stCxn id="68" idx="3"/>
            <a:endCxn id="187" idx="1"/>
          </p:cNvCxnSpPr>
          <p:nvPr/>
        </p:nvCxnSpPr>
        <p:spPr>
          <a:xfrm flipV="1">
            <a:off x="6055845" y="1534189"/>
            <a:ext cx="335937" cy="108987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540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7613</TotalTime>
  <Words>312</Words>
  <Application>Microsoft Office PowerPoint</Application>
  <PresentationFormat>A4 Paper (210x297 mm)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Firas Najjar</dc:creator>
  <cp:lastModifiedBy>Ahmad Al-Nawasrah</cp:lastModifiedBy>
  <cp:revision>59</cp:revision>
  <cp:lastPrinted>2026-01-12T10:43:41Z</cp:lastPrinted>
  <dcterms:created xsi:type="dcterms:W3CDTF">2024-02-22T17:51:30Z</dcterms:created>
  <dcterms:modified xsi:type="dcterms:W3CDTF">2026-01-17T10:18:22Z</dcterms:modified>
</cp:coreProperties>
</file>